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4" r:id="rId1"/>
  </p:sldMasterIdLst>
  <p:notesMasterIdLst>
    <p:notesMasterId r:id="rId14"/>
  </p:notesMasterIdLst>
  <p:handoutMasterIdLst>
    <p:handoutMasterId r:id="rId15"/>
  </p:handoutMasterIdLst>
  <p:sldIdLst>
    <p:sldId id="266" r:id="rId2"/>
    <p:sldId id="267" r:id="rId3"/>
    <p:sldId id="293" r:id="rId4"/>
    <p:sldId id="294" r:id="rId5"/>
    <p:sldId id="277" r:id="rId6"/>
    <p:sldId id="281" r:id="rId7"/>
    <p:sldId id="282" r:id="rId8"/>
    <p:sldId id="283" r:id="rId9"/>
    <p:sldId id="284" r:id="rId10"/>
    <p:sldId id="286" r:id="rId11"/>
    <p:sldId id="290" r:id="rId12"/>
    <p:sldId id="295" r:id="rId13"/>
  </p:sldIdLst>
  <p:sldSz cx="9144000" cy="6858000" type="screen4x3"/>
  <p:notesSz cx="6858000" cy="1000125"/>
  <p:embeddedFontLst>
    <p:embeddedFont>
      <p:font typeface="Calibri" panose="020F0502020204030204" pitchFamily="34" charset="0"/>
      <p:regular r:id="rId16"/>
      <p:bold r:id="rId17"/>
      <p:italic r:id="rId18"/>
      <p:boldItalic r:id="rId19"/>
    </p:embeddedFont>
    <p:embeddedFont>
      <p:font typeface="Effra" panose="020B0604020202020204" charset="0"/>
      <p:regular r:id="rId20"/>
      <p:bold r:id="rId21"/>
      <p:italic r:id="rId22"/>
      <p:boldItalic r:id="rId23"/>
    </p:embeddedFont>
    <p:embeddedFont>
      <p:font typeface="Effra Bold" panose="020B0604020202020204" charset="0"/>
      <p:bold r:id="rId24"/>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521415D9-36F7-43E2-AB2F-B90AF26B5E84}">
      <p14:sectionLst xmlns:p14="http://schemas.microsoft.com/office/powerpoint/2010/main">
        <p14:section name="Default Section" id="{8AF7C1A2-5639-4522-98C2-150BDEDB0B52}">
          <p14:sldIdLst>
            <p14:sldId id="266"/>
          </p14:sldIdLst>
        </p14:section>
        <p14:section name="Understanding debating" id="{9AA39141-A7EF-4FBB-B236-0A2DA3E0B5B9}">
          <p14:sldIdLst>
            <p14:sldId id="267"/>
            <p14:sldId id="293"/>
            <p14:sldId id="294"/>
          </p14:sldIdLst>
        </p14:section>
        <p14:section name="Debate" id="{7DB42961-4AAF-4557-9BF7-41C4FB4AC87A}">
          <p14:sldIdLst>
            <p14:sldId id="277"/>
            <p14:sldId id="281"/>
            <p14:sldId id="282"/>
            <p14:sldId id="283"/>
            <p14:sldId id="284"/>
            <p14:sldId id="286"/>
          </p14:sldIdLst>
        </p14:section>
        <p14:section name="What Next?" id="{33109688-8367-4C37-BAB7-A8260CA21709}">
          <p14:sldIdLst>
            <p14:sldId id="290"/>
            <p14:sldId id="2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535A"/>
    <a:srgbClr val="D799A1"/>
    <a:srgbClr val="BF0071"/>
    <a:srgbClr val="7EAF35"/>
    <a:srgbClr val="F3F3F3"/>
    <a:srgbClr val="F0F0F0"/>
    <a:srgbClr val="EEEEEE"/>
    <a:srgbClr val="FDFDF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4" autoAdjust="0"/>
    <p:restoredTop sz="71390" autoAdjust="0"/>
  </p:normalViewPr>
  <p:slideViewPr>
    <p:cSldViewPr snapToGrid="0" showGuides="1">
      <p:cViewPr>
        <p:scale>
          <a:sx n="50" d="100"/>
          <a:sy n="50" d="100"/>
        </p:scale>
        <p:origin x="1880" y="-68"/>
      </p:cViewPr>
      <p:guideLst>
        <p:guide orient="horz" pos="2160"/>
        <p:guide pos="2880"/>
      </p:guideLst>
    </p:cSldViewPr>
  </p:slideViewPr>
  <p:notesTextViewPr>
    <p:cViewPr>
      <p:scale>
        <a:sx n="50" d="100"/>
        <a:sy n="50" d="100"/>
      </p:scale>
      <p:origin x="0" y="0"/>
    </p:cViewPr>
  </p:notesTextViewPr>
  <p:notesViewPr>
    <p:cSldViewPr snapToGrid="0" showGuides="1">
      <p:cViewPr varScale="1">
        <p:scale>
          <a:sx n="113" d="100"/>
          <a:sy n="113" d="100"/>
        </p:scale>
        <p:origin x="-1326" y="-102"/>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893763" y="739775"/>
            <a:ext cx="493395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prstClr val="black"/>
                </a:solidFill>
              </a:rPr>
              <a:pPr/>
              <a:t>1</a:t>
            </a:fld>
            <a:endParaRPr lang="en-GB" altLang="en-US" dirty="0">
              <a:solidFill>
                <a:prstClr val="black"/>
              </a:solidFill>
            </a:endParaRPr>
          </a:p>
        </p:txBody>
      </p:sp>
    </p:spTree>
    <p:extLst>
      <p:ext uri="{BB962C8B-B14F-4D97-AF65-F5344CB8AC3E}">
        <p14:creationId xmlns:p14="http://schemas.microsoft.com/office/powerpoint/2010/main" val="60494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Take any questions from students. </a:t>
            </a:r>
          </a:p>
          <a:p>
            <a:r>
              <a:rPr lang="en-GB" dirty="0"/>
              <a:t>Ask students to write a few sentences about how confident they are with todays aims/objectives..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11</a:t>
            </a:fld>
            <a:endParaRPr lang="en-GB" altLang="en-US" dirty="0"/>
          </a:p>
        </p:txBody>
      </p:sp>
    </p:spTree>
    <p:extLst>
      <p:ext uri="{BB962C8B-B14F-4D97-AF65-F5344CB8AC3E}">
        <p14:creationId xmlns:p14="http://schemas.microsoft.com/office/powerpoint/2010/main" val="687241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Go through aims and objectives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kern="1200" dirty="0">
                <a:solidFill>
                  <a:schemeClr val="tx1"/>
                </a:solidFill>
                <a:effectLst/>
                <a:latin typeface="Effra" panose="020B0603020203020204" pitchFamily="34" charset="0"/>
                <a:ea typeface="+mn-ea"/>
                <a:cs typeface="+mn-cs"/>
              </a:rPr>
              <a:t>*OPTIONAL*:</a:t>
            </a:r>
            <a:r>
              <a:rPr lang="en-GB" sz="1200" kern="1200" dirty="0">
                <a:solidFill>
                  <a:schemeClr val="tx1"/>
                </a:solidFill>
                <a:effectLst/>
                <a:latin typeface="Effra" panose="020B0603020203020204" pitchFamily="34" charset="0"/>
                <a:ea typeface="+mn-ea"/>
                <a:cs typeface="+mn-cs"/>
              </a:rPr>
              <a:t> If you would like to expand this activity you can ask students to write their own definition of debating before going on to slide 3 where we give a definition.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a:solidFill>
                  <a:prstClr val="black"/>
                </a:solidFill>
              </a:rPr>
              <a:pPr/>
              <a:t>2</a:t>
            </a:fld>
            <a:endParaRPr lang="en-GB" altLang="en-US" dirty="0">
              <a:solidFill>
                <a:prstClr val="black"/>
              </a:solidFill>
            </a:endParaRPr>
          </a:p>
        </p:txBody>
      </p:sp>
    </p:spTree>
    <p:extLst>
      <p:ext uri="{BB962C8B-B14F-4D97-AF65-F5344CB8AC3E}">
        <p14:creationId xmlns:p14="http://schemas.microsoft.com/office/powerpoint/2010/main" val="95829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Effra" panose="020B0603020203020204" pitchFamily="34" charset="0"/>
                <a:ea typeface="+mn-ea"/>
                <a:cs typeface="+mn-cs"/>
              </a:rPr>
              <a:t>Go through the definition and introduce the mini task. You can get students to do this independently or in pairs/small groups and feed back after a few minuets depending on your timings for the session.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a:t>
            </a:fld>
            <a:endParaRPr lang="en-GB" altLang="en-US" dirty="0"/>
          </a:p>
        </p:txBody>
      </p:sp>
    </p:spTree>
    <p:extLst>
      <p:ext uri="{BB962C8B-B14F-4D97-AF65-F5344CB8AC3E}">
        <p14:creationId xmlns:p14="http://schemas.microsoft.com/office/powerpoint/2010/main" val="2487118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a:t>
            </a:fld>
            <a:endParaRPr lang="en-GB" altLang="en-US" dirty="0"/>
          </a:p>
        </p:txBody>
      </p:sp>
    </p:spTree>
    <p:extLst>
      <p:ext uri="{BB962C8B-B14F-4D97-AF65-F5344CB8AC3E}">
        <p14:creationId xmlns:p14="http://schemas.microsoft.com/office/powerpoint/2010/main" val="201178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a:t>
            </a:r>
            <a:r>
              <a:rPr lang="en-GB" baseline="0" dirty="0"/>
              <a:t> do make sure in advance that an activity like this is not triggering for anyone in the audience. Whilst the activity is in no way graphic or meant to focus on murder / death, it might not be appropriate for someone with has a family member who has suffered a car crash etc. (But in theory this activity should be totally fine and appropriate for KS3 and up). </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168795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a:t>
            </a:r>
            <a:r>
              <a:rPr lang="en-GB" baseline="0" dirty="0"/>
              <a:t> </a:t>
            </a:r>
          </a:p>
          <a:p>
            <a:r>
              <a:rPr lang="en-GB" dirty="0"/>
              <a:t>https://www.youtube.com/watch?v=ixIoDYVfKA0 YouTube link</a:t>
            </a:r>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6</a:t>
            </a:fld>
            <a:endParaRPr lang="en-GB" altLang="en-US" dirty="0"/>
          </a:p>
        </p:txBody>
      </p:sp>
    </p:spTree>
    <p:extLst>
      <p:ext uri="{BB962C8B-B14F-4D97-AF65-F5344CB8AC3E}">
        <p14:creationId xmlns:p14="http://schemas.microsoft.com/office/powerpoint/2010/main" val="1971887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 by giving the students</a:t>
            </a:r>
            <a:r>
              <a:rPr lang="en-GB" baseline="0" dirty="0"/>
              <a:t> a few minutes to think alone – What are the pros and cons for each option ( 1. hitting the truck with your car head on with 2 passengers,  2. going into the SUV with 2 passengers, 3. going into the motorcycle with 1 person)</a:t>
            </a:r>
          </a:p>
          <a:p>
            <a:endParaRPr lang="en-GB" baseline="0" dirty="0"/>
          </a:p>
          <a:p>
            <a:r>
              <a:rPr lang="en-GB" baseline="0" dirty="0"/>
              <a:t>Prompts: </a:t>
            </a:r>
          </a:p>
          <a:p>
            <a:r>
              <a:rPr lang="en-GB" baseline="0" dirty="0"/>
              <a:t>Who has the right to decide?</a:t>
            </a:r>
          </a:p>
          <a:p>
            <a:r>
              <a:rPr lang="en-GB" baseline="0" dirty="0"/>
              <a:t>Does all life have the same value?</a:t>
            </a:r>
          </a:p>
          <a:p>
            <a:r>
              <a:rPr lang="en-GB" baseline="0" dirty="0"/>
              <a:t>What is one vehicle has more safety measures/protection?</a:t>
            </a:r>
          </a:p>
          <a:p>
            <a:endParaRPr lang="en-GB" baseline="0" dirty="0"/>
          </a:p>
          <a:p>
            <a:r>
              <a:rPr lang="en-GB" baseline="0" dirty="0"/>
              <a:t>Caveats:</a:t>
            </a:r>
          </a:p>
          <a:p>
            <a:r>
              <a:rPr lang="en-GB" baseline="0" dirty="0"/>
              <a:t>What if one of the vehicles contained a loved one?</a:t>
            </a:r>
          </a:p>
          <a:p>
            <a:r>
              <a:rPr lang="en-GB" baseline="0" dirty="0"/>
              <a:t>What if one of the vehicles contained an object of value?</a:t>
            </a:r>
          </a:p>
          <a:p>
            <a:r>
              <a:rPr lang="en-GB" baseline="0" dirty="0"/>
              <a:t>What if one of the vehicles contained a child?</a:t>
            </a:r>
            <a:endParaRPr lang="en-GB" dirty="0"/>
          </a:p>
          <a:p>
            <a:endParaRPr lang="en-GB" dirty="0"/>
          </a:p>
          <a:p>
            <a:r>
              <a:rPr lang="en-GB" baseline="0" dirty="0"/>
              <a:t>Students are split into teams discuss what they think about their assigned argument and report back to the floor. </a:t>
            </a:r>
          </a:p>
          <a:p>
            <a:endParaRPr lang="en-GB" baseline="0"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3531375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8</a:t>
            </a:fld>
            <a:endParaRPr lang="en-GB" altLang="en-US" dirty="0"/>
          </a:p>
        </p:txBody>
      </p:sp>
    </p:spTree>
    <p:extLst>
      <p:ext uri="{BB962C8B-B14F-4D97-AF65-F5344CB8AC3E}">
        <p14:creationId xmlns:p14="http://schemas.microsoft.com/office/powerpoint/2010/main" val="176356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9</a:t>
            </a:fld>
            <a:endParaRPr lang="en-GB" altLang="en-US" dirty="0"/>
          </a:p>
        </p:txBody>
      </p:sp>
    </p:spTree>
    <p:extLst>
      <p:ext uri="{BB962C8B-B14F-4D97-AF65-F5344CB8AC3E}">
        <p14:creationId xmlns:p14="http://schemas.microsoft.com/office/powerpoint/2010/main" val="660351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335280"/>
            <a:ext cx="9144000" cy="532892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32" t="697" r="-198" b="93728"/>
          <a:stretch/>
        </p:blipFill>
        <p:spPr>
          <a:xfrm>
            <a:off x="-30480" y="-6096"/>
            <a:ext cx="9253728" cy="341376"/>
          </a:xfrm>
          <a:prstGeom prst="rect">
            <a:avLst/>
          </a:prstGeom>
        </p:spPr>
      </p:pic>
    </p:spTree>
    <p:extLst>
      <p:ext uri="{BB962C8B-B14F-4D97-AF65-F5344CB8AC3E}">
        <p14:creationId xmlns:p14="http://schemas.microsoft.com/office/powerpoint/2010/main" val="122585198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6237312"/>
            <a:ext cx="9144000" cy="620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6237312"/>
          </a:xfrm>
          <a:solidFill>
            <a:schemeClr val="bg1"/>
          </a:solidFill>
          <a:ln>
            <a:noFill/>
          </a:ln>
        </p:spPr>
        <p:txBody>
          <a:bodyPr/>
          <a:lstStyle/>
          <a:p>
            <a:r>
              <a:rPr lang="en-US"/>
              <a:t>Click icon to add picture</a:t>
            </a:r>
            <a:endParaRPr lang="en-GB"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86625" b="6587"/>
          <a:stretch/>
        </p:blipFill>
        <p:spPr>
          <a:xfrm>
            <a:off x="0" y="6237312"/>
            <a:ext cx="9144000" cy="620688"/>
          </a:xfrm>
          <a:prstGeom prst="rect">
            <a:avLst/>
          </a:prstGeom>
        </p:spPr>
      </p:pic>
    </p:spTree>
    <p:extLst>
      <p:ext uri="{BB962C8B-B14F-4D97-AF65-F5344CB8AC3E}">
        <p14:creationId xmlns:p14="http://schemas.microsoft.com/office/powerpoint/2010/main" val="28030445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2_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6237312"/>
            <a:ext cx="9144000" cy="620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6237312"/>
          </a:xfrm>
          <a:solidFill>
            <a:schemeClr val="bg1"/>
          </a:solidFill>
          <a:ln>
            <a:noFill/>
          </a:ln>
        </p:spPr>
        <p:txBody>
          <a:bodyPr/>
          <a:lstStyle/>
          <a:p>
            <a:r>
              <a:rPr lang="en-US"/>
              <a:t>Click icon to add picture</a:t>
            </a:r>
            <a:endParaRPr lang="en-GB"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93219"/>
          <a:stretch/>
        </p:blipFill>
        <p:spPr>
          <a:xfrm>
            <a:off x="0" y="6237313"/>
            <a:ext cx="9153128" cy="620688"/>
          </a:xfrm>
          <a:prstGeom prst="rect">
            <a:avLst/>
          </a:prstGeom>
        </p:spPr>
      </p:pic>
    </p:spTree>
    <p:extLst>
      <p:ext uri="{BB962C8B-B14F-4D97-AF65-F5344CB8AC3E}">
        <p14:creationId xmlns:p14="http://schemas.microsoft.com/office/powerpoint/2010/main" val="404323453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4_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6237312"/>
            <a:ext cx="9144000" cy="620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6237312"/>
          </a:xfrm>
          <a:solidFill>
            <a:schemeClr val="bg1"/>
          </a:solidFill>
          <a:ln>
            <a:noFill/>
          </a:ln>
        </p:spPr>
        <p:txBody>
          <a:bodyPr/>
          <a:lstStyle/>
          <a:p>
            <a:r>
              <a:rPr lang="en-US"/>
              <a:t>Click icon to add picture</a:t>
            </a:r>
            <a:endParaRPr lang="en-GB"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98" t="92488" r="332" b="792"/>
          <a:stretch/>
        </p:blipFill>
        <p:spPr>
          <a:xfrm>
            <a:off x="-12192" y="6237313"/>
            <a:ext cx="9186672" cy="620688"/>
          </a:xfrm>
          <a:prstGeom prst="rect">
            <a:avLst/>
          </a:prstGeom>
        </p:spPr>
      </p:pic>
    </p:spTree>
    <p:extLst>
      <p:ext uri="{BB962C8B-B14F-4D97-AF65-F5344CB8AC3E}">
        <p14:creationId xmlns:p14="http://schemas.microsoft.com/office/powerpoint/2010/main" val="353678691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5_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6237312"/>
            <a:ext cx="9144000" cy="620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6237312"/>
          </a:xfrm>
          <a:solidFill>
            <a:schemeClr val="bg1"/>
          </a:solidFill>
          <a:ln>
            <a:noFill/>
          </a:ln>
        </p:spPr>
        <p:txBody>
          <a:bodyPr/>
          <a:lstStyle/>
          <a:p>
            <a:r>
              <a:rPr lang="en-US"/>
              <a:t>Click icon to add picture</a:t>
            </a:r>
            <a:endParaRPr lang="en-GB"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723" t="64296" r="450" b="29031"/>
          <a:stretch/>
        </p:blipFill>
        <p:spPr>
          <a:xfrm>
            <a:off x="-18288" y="6237313"/>
            <a:ext cx="9192768" cy="620688"/>
          </a:xfrm>
          <a:prstGeom prst="rect">
            <a:avLst/>
          </a:prstGeom>
        </p:spPr>
      </p:pic>
    </p:spTree>
    <p:extLst>
      <p:ext uri="{BB962C8B-B14F-4D97-AF65-F5344CB8AC3E}">
        <p14:creationId xmlns:p14="http://schemas.microsoft.com/office/powerpoint/2010/main" val="137004650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dirty="0"/>
              <a:t>Click icon to add table</a:t>
            </a:r>
            <a:endParaRPr lang="en-GB" dirty="0"/>
          </a:p>
        </p:txBody>
      </p:sp>
    </p:spTree>
    <p:extLst>
      <p:ext uri="{BB962C8B-B14F-4D97-AF65-F5344CB8AC3E}">
        <p14:creationId xmlns:p14="http://schemas.microsoft.com/office/powerpoint/2010/main" val="41352310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rotWithShape="1">
          <a:blip r:embed="rId2">
            <a:extLst>
              <a:ext uri="{28A0092B-C50C-407E-A947-70E740481C1C}">
                <a14:useLocalDpi xmlns:a14="http://schemas.microsoft.com/office/drawing/2010/main" val="0"/>
              </a:ext>
            </a:extLst>
          </a:blip>
          <a:srcRect t="71661" b="1"/>
          <a:stretch/>
        </p:blipFill>
        <p:spPr bwMode="auto">
          <a:xfrm>
            <a:off x="0" y="2276872"/>
            <a:ext cx="9144000" cy="259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990950"/>
            <a:ext cx="7920038" cy="925512"/>
          </a:xfrm>
        </p:spPr>
        <p:txBody>
          <a:bodyPr/>
          <a:lstStyle>
            <a:lvl1pPr marL="0" indent="0">
              <a:buFontTx/>
              <a:buNone/>
              <a:defRPr sz="2000">
                <a:solidFill>
                  <a:schemeClr val="bg1"/>
                </a:solidFill>
              </a:defRPr>
            </a:lvl1pPr>
          </a:lstStyle>
          <a:p>
            <a:pPr lvl="0"/>
            <a:r>
              <a:rPr lang="en-US" altLang="en-US" noProof="0" dirty="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417512" y="0"/>
            <a:ext cx="2858344" cy="867106"/>
          </a:xfrm>
          <a:solidFill>
            <a:srgbClr val="50535A"/>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t>Wednesday, 11 June 2014</a:t>
            </a:r>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Effra"/>
              </a:rPr>
              <a:t>Copyright University of Reading</a:t>
            </a:r>
          </a:p>
        </p:txBody>
      </p:sp>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a:t>Wednesday, 11 June 2014</a:t>
            </a: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rotWithShape="1">
          <a:blip r:embed="rId3">
            <a:extLst>
              <a:ext uri="{28A0092B-C50C-407E-A947-70E740481C1C}">
                <a14:useLocalDpi xmlns:a14="http://schemas.microsoft.com/office/drawing/2010/main" val="0"/>
              </a:ext>
            </a:extLst>
          </a:blip>
          <a:srcRect l="307" t="42243" r="7069" b="35789"/>
          <a:stretch/>
        </p:blipFill>
        <p:spPr bwMode="auto">
          <a:xfrm>
            <a:off x="-36576" y="2286000"/>
            <a:ext cx="918667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Effra"/>
              </a:rPr>
              <a:t>Copyright University of Reading</a:t>
            </a: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4249" b="152"/>
          <a:stretch/>
        </p:blipFill>
        <p:spPr>
          <a:xfrm>
            <a:off x="0" y="-27384"/>
            <a:ext cx="9144000" cy="6912768"/>
          </a:xfrm>
          <a:prstGeom prst="rect">
            <a:avLst/>
          </a:prstGeom>
          <a:effectLst>
            <a:reflection endPos="0" dist="50800" dir="5400000" sy="-100000" algn="bl" rotWithShape="0"/>
          </a:effectLst>
        </p:spPr>
      </p:pic>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179512" y="365760"/>
            <a:ext cx="8784976" cy="587155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0"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638968" y="506718"/>
            <a:ext cx="1175293" cy="384326"/>
          </a:xfrm>
          <a:prstGeom prst="rect">
            <a:avLst/>
          </a:prstGeom>
          <a:noFill/>
          <a:ln>
            <a:noFill/>
          </a:ln>
        </p:spPr>
      </p:pic>
      <p:sp>
        <p:nvSpPr>
          <p:cNvPr id="12" name="Rectangle 11"/>
          <p:cNvSpPr/>
          <p:nvPr userDrawn="1"/>
        </p:nvSpPr>
        <p:spPr bwMode="hidden">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extLst>
      <p:ext uri="{BB962C8B-B14F-4D97-AF65-F5344CB8AC3E}">
        <p14:creationId xmlns:p14="http://schemas.microsoft.com/office/powerpoint/2010/main" val="1689526319"/>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_Section splash (Colou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6417" t="-374" r="5050" b="-6511"/>
          <a:stretch/>
        </p:blipFill>
        <p:spPr>
          <a:xfrm>
            <a:off x="0" y="-67056"/>
            <a:ext cx="9181070" cy="7401552"/>
          </a:xfrm>
          <a:prstGeom prst="rect">
            <a:avLst/>
          </a:prstGeom>
          <a:effectLst>
            <a:reflection endPos="0" dist="50800" dir="5400000" sy="-100000" algn="bl" rotWithShape="0"/>
          </a:effectLst>
        </p:spPr>
      </p:pic>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12" name="Rectangle 11"/>
          <p:cNvSpPr/>
          <p:nvPr userDrawn="1"/>
        </p:nvSpPr>
        <p:spPr bwMode="hidden">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Rectangle 7"/>
          <p:cNvSpPr/>
          <p:nvPr userDrawn="1"/>
        </p:nvSpPr>
        <p:spPr bwMode="hidden">
          <a:xfrm>
            <a:off x="179512" y="365760"/>
            <a:ext cx="8784976" cy="587155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9"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638968" y="506718"/>
            <a:ext cx="1175293" cy="384326"/>
          </a:xfrm>
          <a:prstGeom prst="rect">
            <a:avLst/>
          </a:prstGeom>
          <a:noFill/>
          <a:ln>
            <a:noFill/>
          </a:ln>
        </p:spPr>
      </p:pic>
    </p:spTree>
    <p:extLst>
      <p:ext uri="{BB962C8B-B14F-4D97-AF65-F5344CB8AC3E}">
        <p14:creationId xmlns:p14="http://schemas.microsoft.com/office/powerpoint/2010/main" val="415076253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2_Section splash (Colou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b="3632"/>
          <a:stretch/>
        </p:blipFill>
        <p:spPr>
          <a:xfrm>
            <a:off x="-213360" y="-38935"/>
            <a:ext cx="9394430" cy="6921319"/>
          </a:xfrm>
          <a:prstGeom prst="rect">
            <a:avLst/>
          </a:prstGeom>
          <a:effectLst>
            <a:reflection endPos="0" dist="50800" dir="5400000" sy="-100000" algn="bl" rotWithShape="0"/>
          </a:effectLst>
        </p:spPr>
      </p:pic>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12" name="Rectangle 11"/>
          <p:cNvSpPr/>
          <p:nvPr userDrawn="1"/>
        </p:nvSpPr>
        <p:spPr bwMode="hidden">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ectangle 8"/>
          <p:cNvSpPr/>
          <p:nvPr userDrawn="1"/>
        </p:nvSpPr>
        <p:spPr bwMode="hidden">
          <a:xfrm>
            <a:off x="179512" y="365760"/>
            <a:ext cx="8784976" cy="587155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11"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638968" y="506718"/>
            <a:ext cx="1175293" cy="384326"/>
          </a:xfrm>
          <a:prstGeom prst="rect">
            <a:avLst/>
          </a:prstGeom>
          <a:noFill/>
          <a:ln>
            <a:noFill/>
          </a:ln>
        </p:spPr>
      </p:pic>
    </p:spTree>
    <p:extLst>
      <p:ext uri="{BB962C8B-B14F-4D97-AF65-F5344CB8AC3E}">
        <p14:creationId xmlns:p14="http://schemas.microsoft.com/office/powerpoint/2010/main" val="28105569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335280"/>
            <a:ext cx="9144000" cy="532892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7" r="330" b="96255"/>
          <a:stretch/>
        </p:blipFill>
        <p:spPr>
          <a:xfrm>
            <a:off x="-24384" y="-6096"/>
            <a:ext cx="9204959" cy="341376"/>
          </a:xfrm>
          <a:prstGeom prst="rect">
            <a:avLst/>
          </a:prstGeom>
        </p:spPr>
      </p:pic>
    </p:spTree>
    <p:extLst>
      <p:ext uri="{BB962C8B-B14F-4D97-AF65-F5344CB8AC3E}">
        <p14:creationId xmlns:p14="http://schemas.microsoft.com/office/powerpoint/2010/main" val="328228258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3_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335280"/>
            <a:ext cx="9144000" cy="532892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66" r="-52" b="94415"/>
          <a:stretch/>
        </p:blipFill>
        <p:spPr>
          <a:xfrm>
            <a:off x="-18288" y="-6096"/>
            <a:ext cx="9174479" cy="341376"/>
          </a:xfrm>
          <a:prstGeom prst="rect">
            <a:avLst/>
          </a:prstGeom>
        </p:spPr>
      </p:pic>
    </p:spTree>
    <p:extLst>
      <p:ext uri="{BB962C8B-B14F-4D97-AF65-F5344CB8AC3E}">
        <p14:creationId xmlns:p14="http://schemas.microsoft.com/office/powerpoint/2010/main" val="23920878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335280"/>
            <a:ext cx="9144000" cy="532892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66" t="30834" r="66" b="64499"/>
          <a:stretch/>
        </p:blipFill>
        <p:spPr>
          <a:xfrm>
            <a:off x="-5524" y="-6096"/>
            <a:ext cx="9155620" cy="341376"/>
          </a:xfrm>
          <a:prstGeom prst="rect">
            <a:avLst/>
          </a:prstGeom>
        </p:spPr>
      </p:pic>
    </p:spTree>
    <p:extLst>
      <p:ext uri="{BB962C8B-B14F-4D97-AF65-F5344CB8AC3E}">
        <p14:creationId xmlns:p14="http://schemas.microsoft.com/office/powerpoint/2010/main" val="318466386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7" r:id="rId1"/>
    <p:sldLayoutId id="2147483696" r:id="rId2"/>
    <p:sldLayoutId id="2147483705" r:id="rId3"/>
    <p:sldLayoutId id="2147483706" r:id="rId4"/>
    <p:sldLayoutId id="2147483721" r:id="rId5"/>
    <p:sldLayoutId id="2147483722" r:id="rId6"/>
    <p:sldLayoutId id="2147483708" r:id="rId7"/>
    <p:sldLayoutId id="2147483719" r:id="rId8"/>
    <p:sldLayoutId id="2147483713" r:id="rId9"/>
    <p:sldLayoutId id="2147483720" r:id="rId10"/>
    <p:sldLayoutId id="2147483717" r:id="rId11"/>
    <p:sldLayoutId id="2147483718" r:id="rId12"/>
    <p:sldLayoutId id="2147483723" r:id="rId13"/>
    <p:sldLayoutId id="2147483724" r:id="rId14"/>
    <p:sldLayoutId id="2147483701" r:id="rId15"/>
    <p:sldLayoutId id="2147483702" r:id="rId16"/>
    <p:sldLayoutId id="2147483727" r:id="rId17"/>
  </p:sldLayoutIdLst>
  <p:transition>
    <p:fade/>
  </p:transition>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video" Target="https://www.youtube.com/embed/ixIoDYVfKA0?autoplay=0&amp;fs=0&amp;iv_load_policy=3&amp;showinfo=0&amp;rel=0&amp;cc_load_policy=0&amp;start=0&amp;end=0&amp;origin=http://youtubeembedcode.com" TargetMode="Externa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85089" y="238203"/>
            <a:ext cx="2201258" cy="692981"/>
          </a:xfrm>
        </p:spPr>
        <p:txBody>
          <a:bodyPr/>
          <a:lstStyle/>
          <a:p>
            <a:r>
              <a:rPr lang="en-GB" dirty="0">
                <a:latin typeface="+mn-lt"/>
              </a:rPr>
              <a:t>Global Recruitment Team </a:t>
            </a:r>
          </a:p>
        </p:txBody>
      </p:sp>
      <p:pic>
        <p:nvPicPr>
          <p:cNvPr id="7" name="Picture 6" descr="Image result for twitter png"/>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94308" y="6158069"/>
            <a:ext cx="699931" cy="699931"/>
          </a:xfrm>
          <a:prstGeom prst="rect">
            <a:avLst/>
          </a:prstGeom>
          <a:noFill/>
          <a:ln>
            <a:noFill/>
          </a:ln>
          <a:effectLst/>
        </p:spPr>
      </p:pic>
      <p:sp>
        <p:nvSpPr>
          <p:cNvPr id="8" name="Subtitle 1"/>
          <p:cNvSpPr txBox="1">
            <a:spLocks/>
          </p:cNvSpPr>
          <p:nvPr/>
        </p:nvSpPr>
        <p:spPr bwMode="auto">
          <a:xfrm>
            <a:off x="7142380" y="6346884"/>
            <a:ext cx="2016224" cy="45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kern="0" dirty="0">
                <a:solidFill>
                  <a:schemeClr val="bg1"/>
                </a:solidFill>
                <a:latin typeface="Calibri" panose="020F0502020204030204" pitchFamily="34" charset="0"/>
              </a:rPr>
              <a:t>@</a:t>
            </a:r>
            <a:r>
              <a:rPr lang="en-GB" kern="0" dirty="0" err="1">
                <a:solidFill>
                  <a:schemeClr val="bg1"/>
                </a:solidFill>
                <a:latin typeface="Calibri" panose="020F0502020204030204" pitchFamily="34" charset="0"/>
              </a:rPr>
              <a:t>UniRdg_Outreach</a:t>
            </a:r>
            <a:endParaRPr lang="en-GB" kern="0" dirty="0">
              <a:solidFill>
                <a:schemeClr val="bg1"/>
              </a:solidFill>
              <a:latin typeface="Calibri" panose="020F0502020204030204" pitchFamily="34" charset="0"/>
            </a:endParaRPr>
          </a:p>
        </p:txBody>
      </p:sp>
      <p:pic>
        <p:nvPicPr>
          <p:cNvPr id="9" name="Picture 8" descr="A picture containing text, person, computer, table&#10;&#10;Description automatically generated">
            <a:extLst>
              <a:ext uri="{FF2B5EF4-FFF2-40B4-BE49-F238E27FC236}">
                <a16:creationId xmlns:a16="http://schemas.microsoft.com/office/drawing/2014/main" id="{94C726EC-A20E-44CE-BEEA-086FD9ACC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2250" y="2536331"/>
            <a:ext cx="3500723" cy="2333815"/>
          </a:xfrm>
          <a:prstGeom prst="rect">
            <a:avLst/>
          </a:prstGeom>
        </p:spPr>
      </p:pic>
      <p:pic>
        <p:nvPicPr>
          <p:cNvPr id="12" name="Picture 11" descr="A picture containing person, indoor, people&#10;&#10;Description automatically generated">
            <a:extLst>
              <a:ext uri="{FF2B5EF4-FFF2-40B4-BE49-F238E27FC236}">
                <a16:creationId xmlns:a16="http://schemas.microsoft.com/office/drawing/2014/main" id="{F87B35E1-10BC-4B62-B6F3-C8590EA265B2}"/>
              </a:ext>
            </a:extLst>
          </p:cNvPr>
          <p:cNvPicPr>
            <a:picLocks noChangeAspect="1"/>
          </p:cNvPicPr>
          <p:nvPr/>
        </p:nvPicPr>
        <p:blipFill rotWithShape="1">
          <a:blip r:embed="rId5">
            <a:extLst>
              <a:ext uri="{28A0092B-C50C-407E-A947-70E740481C1C}">
                <a14:useLocalDpi xmlns:a14="http://schemas.microsoft.com/office/drawing/2010/main" val="0"/>
              </a:ext>
            </a:extLst>
          </a:blip>
          <a:srcRect l="9119"/>
          <a:stretch/>
        </p:blipFill>
        <p:spPr>
          <a:xfrm>
            <a:off x="0" y="2536330"/>
            <a:ext cx="3181473" cy="2333815"/>
          </a:xfrm>
          <a:prstGeom prst="rect">
            <a:avLst/>
          </a:prstGeom>
        </p:spPr>
      </p:pic>
      <p:pic>
        <p:nvPicPr>
          <p:cNvPr id="16" name="Picture 15" descr="A picture containing person, indoor, people, window&#10;&#10;Description automatically generated">
            <a:extLst>
              <a:ext uri="{FF2B5EF4-FFF2-40B4-BE49-F238E27FC236}">
                <a16:creationId xmlns:a16="http://schemas.microsoft.com/office/drawing/2014/main" id="{5E4DFD27-DB6D-4B9E-A480-4E1F301CCBA1}"/>
              </a:ext>
            </a:extLst>
          </p:cNvPr>
          <p:cNvPicPr>
            <a:picLocks noChangeAspect="1"/>
          </p:cNvPicPr>
          <p:nvPr/>
        </p:nvPicPr>
        <p:blipFill rotWithShape="1">
          <a:blip r:embed="rId6">
            <a:extLst>
              <a:ext uri="{28A0092B-C50C-407E-A947-70E740481C1C}">
                <a14:useLocalDpi xmlns:a14="http://schemas.microsoft.com/office/drawing/2010/main" val="0"/>
              </a:ext>
            </a:extLst>
          </a:blip>
          <a:srcRect r="21061" b="-247"/>
          <a:stretch/>
        </p:blipFill>
        <p:spPr>
          <a:xfrm>
            <a:off x="6408734" y="2542065"/>
            <a:ext cx="2749870" cy="2328080"/>
          </a:xfrm>
          <a:prstGeom prst="rect">
            <a:avLst/>
          </a:prstGeom>
        </p:spPr>
      </p:pic>
      <p:sp>
        <p:nvSpPr>
          <p:cNvPr id="4" name="Title 3"/>
          <p:cNvSpPr>
            <a:spLocks noGrp="1"/>
          </p:cNvSpPr>
          <p:nvPr>
            <p:ph type="ctrTitle"/>
          </p:nvPr>
        </p:nvSpPr>
        <p:spPr>
          <a:xfrm>
            <a:off x="424800" y="1212074"/>
            <a:ext cx="8280000" cy="919800"/>
          </a:xfrm>
        </p:spPr>
        <p:txBody>
          <a:bodyPr/>
          <a:lstStyle/>
          <a:p>
            <a:r>
              <a:rPr lang="en-GB" dirty="0"/>
              <a:t>Self Driving cars dilemma debate</a:t>
            </a:r>
          </a:p>
        </p:txBody>
      </p:sp>
    </p:spTree>
    <p:extLst>
      <p:ext uri="{BB962C8B-B14F-4D97-AF65-F5344CB8AC3E}">
        <p14:creationId xmlns:p14="http://schemas.microsoft.com/office/powerpoint/2010/main" val="305550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AE96E1-FE19-476C-9CF0-3BB4903735D9}" type="slidenum">
              <a:rPr lang="en-GB" altLang="en-US" smtClean="0"/>
              <a:pPr/>
              <a:t>10</a:t>
            </a:fld>
            <a:endParaRPr lang="en-GB" altLang="en-US"/>
          </a:p>
        </p:txBody>
      </p:sp>
      <p:sp>
        <p:nvSpPr>
          <p:cNvPr id="4" name="Title 3"/>
          <p:cNvSpPr>
            <a:spLocks noGrp="1"/>
          </p:cNvSpPr>
          <p:nvPr>
            <p:ph type="title"/>
          </p:nvPr>
        </p:nvSpPr>
        <p:spPr>
          <a:xfrm>
            <a:off x="135848" y="538183"/>
            <a:ext cx="8568952" cy="955498"/>
          </a:xfrm>
        </p:spPr>
        <p:txBody>
          <a:bodyPr/>
          <a:lstStyle/>
          <a:p>
            <a:r>
              <a:rPr lang="en-GB" dirty="0"/>
              <a:t>Debating the issues</a:t>
            </a:r>
          </a:p>
        </p:txBody>
      </p:sp>
      <p:sp>
        <p:nvSpPr>
          <p:cNvPr id="6" name="Speech Bubble: Oval 5">
            <a:extLst>
              <a:ext uri="{FF2B5EF4-FFF2-40B4-BE49-F238E27FC236}">
                <a16:creationId xmlns:a16="http://schemas.microsoft.com/office/drawing/2014/main" id="{E1F8F444-B0FA-44A0-866E-351BF208E4B1}"/>
              </a:ext>
            </a:extLst>
          </p:cNvPr>
          <p:cNvSpPr/>
          <p:nvPr/>
        </p:nvSpPr>
        <p:spPr>
          <a:xfrm>
            <a:off x="1009303" y="949572"/>
            <a:ext cx="6822041" cy="5756136"/>
          </a:xfrm>
          <a:prstGeom prst="wedgeEllipseCallout">
            <a:avLst>
              <a:gd name="adj1" fmla="val 39425"/>
              <a:gd name="adj2" fmla="val 49868"/>
            </a:avLst>
          </a:prstGeom>
          <a:solidFill>
            <a:schemeClr val="accent1"/>
          </a:solidFill>
          <a:ln w="38100">
            <a:solidFill>
              <a:schemeClr val="accent1"/>
            </a:solidFill>
          </a:ln>
        </p:spPr>
        <p:txBody>
          <a:bodyPr wrap="square" rtlCol="0" anchor="ctr">
            <a:spAutoFit/>
          </a:bodyPr>
          <a:lstStyle/>
          <a:p>
            <a:pPr algn="ctr"/>
            <a:endParaRPr lang="en-GB" dirty="0">
              <a:solidFill>
                <a:schemeClr val="bg1"/>
              </a:solidFill>
            </a:endParaRPr>
          </a:p>
          <a:p>
            <a:pPr algn="ctr"/>
            <a:endParaRPr lang="en-GB" dirty="0">
              <a:solidFill>
                <a:schemeClr val="bg1"/>
              </a:solidFill>
            </a:endParaRPr>
          </a:p>
          <a:p>
            <a:pPr algn="ctr"/>
            <a:r>
              <a:rPr lang="en-GB" dirty="0">
                <a:solidFill>
                  <a:schemeClr val="bg1"/>
                </a:solidFill>
              </a:rPr>
              <a:t>Think about the arguments put forward from other groups and come up with a response/counter argument.</a:t>
            </a:r>
          </a:p>
          <a:p>
            <a:pPr algn="ctr"/>
            <a:endParaRPr lang="en-GB" dirty="0">
              <a:solidFill>
                <a:schemeClr val="bg1"/>
              </a:solidFill>
            </a:endParaRPr>
          </a:p>
          <a:p>
            <a:pPr algn="ctr"/>
            <a:r>
              <a:rPr lang="en-GB" dirty="0">
                <a:solidFill>
                  <a:schemeClr val="bg1"/>
                </a:solidFill>
                <a:latin typeface="+mn-lt"/>
              </a:rPr>
              <a:t>You should end your counter argument with a final  statement that sums up your points. </a:t>
            </a:r>
            <a:br>
              <a:rPr lang="en-GB" dirty="0">
                <a:solidFill>
                  <a:schemeClr val="bg1"/>
                </a:solidFill>
                <a:latin typeface="+mn-lt"/>
              </a:rPr>
            </a:br>
            <a:r>
              <a:rPr lang="en-GB" dirty="0">
                <a:solidFill>
                  <a:schemeClr val="bg1"/>
                </a:solidFill>
                <a:latin typeface="+mn-lt"/>
              </a:rPr>
              <a:t>Keep this fairly short and persuasive. </a:t>
            </a:r>
            <a:br>
              <a:rPr lang="en-GB" dirty="0">
                <a:solidFill>
                  <a:schemeClr val="bg1"/>
                </a:solidFill>
                <a:latin typeface="+mn-lt"/>
              </a:rPr>
            </a:br>
            <a:r>
              <a:rPr lang="en-GB" dirty="0">
                <a:solidFill>
                  <a:schemeClr val="bg1"/>
                </a:solidFill>
                <a:latin typeface="+mn-lt"/>
              </a:rPr>
              <a:t>This is where you will conclude why your argument is the best option! </a:t>
            </a:r>
          </a:p>
          <a:p>
            <a:pPr algn="ctr"/>
            <a:endParaRPr lang="en-GB" dirty="0">
              <a:solidFill>
                <a:schemeClr val="bg1"/>
              </a:solidFill>
            </a:endParaRPr>
          </a:p>
        </p:txBody>
      </p:sp>
    </p:spTree>
    <p:extLst>
      <p:ext uri="{BB962C8B-B14F-4D97-AF65-F5344CB8AC3E}">
        <p14:creationId xmlns:p14="http://schemas.microsoft.com/office/powerpoint/2010/main" val="380594476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289695" y="1910095"/>
            <a:ext cx="6564609" cy="2805018"/>
          </a:xfrm>
        </p:spPr>
        <p:txBody>
          <a:bodyPr anchor="ctr"/>
          <a:lstStyle/>
          <a:p>
            <a:pPr marL="0" indent="0" algn="ctr">
              <a:buNone/>
            </a:pPr>
            <a:r>
              <a:rPr lang="en-GB" sz="6600" dirty="0">
                <a:solidFill>
                  <a:schemeClr val="accent1"/>
                </a:solidFill>
                <a:latin typeface="+mj-lt"/>
              </a:rPr>
              <a:t>QUESTIONS</a:t>
            </a:r>
            <a:r>
              <a:rPr lang="en-GB" sz="8000" dirty="0">
                <a:solidFill>
                  <a:schemeClr val="accent1"/>
                </a:solidFill>
                <a:latin typeface="+mj-lt"/>
              </a:rPr>
              <a:t>?</a:t>
            </a:r>
            <a:br>
              <a:rPr lang="en-GB" sz="9600" dirty="0">
                <a:solidFill>
                  <a:schemeClr val="accent1"/>
                </a:solidFill>
                <a:latin typeface="+mj-lt"/>
              </a:rPr>
            </a:br>
            <a:endParaRPr lang="en-GB" sz="9600" dirty="0">
              <a:solidFill>
                <a:schemeClr val="accent1"/>
              </a:solidFill>
              <a:latin typeface="+mj-lt"/>
            </a:endParaRPr>
          </a:p>
          <a:p>
            <a:pPr marL="0" indent="0" algn="ctr">
              <a:buNone/>
            </a:pPr>
            <a:endParaRPr lang="en-GB" sz="3600" dirty="0">
              <a:solidFill>
                <a:schemeClr val="accent1"/>
              </a:solidFill>
              <a:latin typeface="+mj-lt"/>
            </a:endParaRPr>
          </a:p>
        </p:txBody>
      </p:sp>
      <p:sp>
        <p:nvSpPr>
          <p:cNvPr id="4" name="Content Placeholder 2">
            <a:extLst>
              <a:ext uri="{FF2B5EF4-FFF2-40B4-BE49-F238E27FC236}">
                <a16:creationId xmlns:a16="http://schemas.microsoft.com/office/drawing/2014/main" id="{003570B9-9FEC-4575-BAB4-5B11074808F7}"/>
              </a:ext>
            </a:extLst>
          </p:cNvPr>
          <p:cNvSpPr txBox="1">
            <a:spLocks/>
          </p:cNvSpPr>
          <p:nvPr/>
        </p:nvSpPr>
        <p:spPr bwMode="auto">
          <a:xfrm>
            <a:off x="871940" y="3793792"/>
            <a:ext cx="780216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pPr marL="0" indent="0">
              <a:lnSpc>
                <a:spcPct val="200000"/>
              </a:lnSpc>
              <a:buNone/>
            </a:pPr>
            <a:r>
              <a:rPr lang="en-GB" b="1" u="sng" kern="0" dirty="0">
                <a:solidFill>
                  <a:srgbClr val="C00000"/>
                </a:solidFill>
              </a:rPr>
              <a:t>AIMS AND OBJECTIVES </a:t>
            </a:r>
            <a:endParaRPr lang="en-GB" kern="0" dirty="0"/>
          </a:p>
          <a:p>
            <a:pPr>
              <a:lnSpc>
                <a:spcPct val="200000"/>
              </a:lnSpc>
            </a:pPr>
            <a:r>
              <a:rPr lang="en-GB" kern="0" dirty="0"/>
              <a:t>To understand debating and  some key skills needed for it </a:t>
            </a:r>
          </a:p>
          <a:p>
            <a:pPr>
              <a:lnSpc>
                <a:spcPct val="200000"/>
              </a:lnSpc>
            </a:pPr>
            <a:r>
              <a:rPr lang="en-GB" kern="0" dirty="0"/>
              <a:t>To  take part in a classroom debate concerning an ethical dilemma </a:t>
            </a:r>
          </a:p>
        </p:txBody>
      </p:sp>
    </p:spTree>
    <p:extLst>
      <p:ext uri="{BB962C8B-B14F-4D97-AF65-F5344CB8AC3E}">
        <p14:creationId xmlns:p14="http://schemas.microsoft.com/office/powerpoint/2010/main" val="3164453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40D41D-C1BC-4548-AE63-DD833DBF1600}"/>
              </a:ext>
            </a:extLst>
          </p:cNvPr>
          <p:cNvSpPr>
            <a:spLocks noGrp="1"/>
          </p:cNvSpPr>
          <p:nvPr>
            <p:ph type="sldNum" sz="quarter" idx="10"/>
          </p:nvPr>
        </p:nvSpPr>
        <p:spPr/>
        <p:txBody>
          <a:bodyPr/>
          <a:lstStyle/>
          <a:p>
            <a:fld id="{8CAE96E1-FE19-476C-9CF0-3BB4903735D9}" type="slidenum">
              <a:rPr lang="en-GB" altLang="en-US" smtClean="0"/>
              <a:pPr/>
              <a:t>12</a:t>
            </a:fld>
            <a:endParaRPr lang="en-GB" altLang="en-US"/>
          </a:p>
        </p:txBody>
      </p:sp>
      <p:sp>
        <p:nvSpPr>
          <p:cNvPr id="3" name="Content Placeholder 2">
            <a:extLst>
              <a:ext uri="{FF2B5EF4-FFF2-40B4-BE49-F238E27FC236}">
                <a16:creationId xmlns:a16="http://schemas.microsoft.com/office/drawing/2014/main" id="{FB6C92EF-8684-4546-9381-12452F833668}"/>
              </a:ext>
            </a:extLst>
          </p:cNvPr>
          <p:cNvSpPr txBox="1">
            <a:spLocks/>
          </p:cNvSpPr>
          <p:nvPr/>
        </p:nvSpPr>
        <p:spPr bwMode="auto">
          <a:xfrm>
            <a:off x="902640" y="885492"/>
            <a:ext cx="7802160"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pPr marL="0" indent="0">
              <a:lnSpc>
                <a:spcPct val="200000"/>
              </a:lnSpc>
              <a:buNone/>
            </a:pPr>
            <a:r>
              <a:rPr lang="en-GB" sz="2800" b="1" u="sng" kern="0" dirty="0">
                <a:solidFill>
                  <a:srgbClr val="C00000"/>
                </a:solidFill>
              </a:rPr>
              <a:t>HOMEWORK TASK </a:t>
            </a:r>
          </a:p>
          <a:p>
            <a:pPr marL="0" indent="0" algn="ctr">
              <a:lnSpc>
                <a:spcPct val="200000"/>
              </a:lnSpc>
              <a:buNone/>
            </a:pPr>
            <a:r>
              <a:rPr lang="en-GB" sz="2800" b="1" kern="0" dirty="0">
                <a:solidFill>
                  <a:srgbClr val="C00000"/>
                </a:solidFill>
              </a:rPr>
              <a:t>Should we lower the voting age to 16?</a:t>
            </a:r>
          </a:p>
          <a:p>
            <a:pPr>
              <a:lnSpc>
                <a:spcPct val="200000"/>
              </a:lnSpc>
            </a:pPr>
            <a:r>
              <a:rPr lang="en-GB" kern="0" dirty="0"/>
              <a:t>Include arguments for and against (counter argument) </a:t>
            </a:r>
          </a:p>
          <a:p>
            <a:pPr>
              <a:lnSpc>
                <a:spcPct val="200000"/>
              </a:lnSpc>
            </a:pPr>
            <a:r>
              <a:rPr lang="en-GB" kern="0" dirty="0"/>
              <a:t>Sum up with a final statement and conclusion</a:t>
            </a:r>
          </a:p>
          <a:p>
            <a:pPr>
              <a:lnSpc>
                <a:spcPct val="200000"/>
              </a:lnSpc>
            </a:pPr>
            <a:r>
              <a:rPr lang="en-GB" kern="0" dirty="0"/>
              <a:t>Next lesson we will go through some of the points you came up with</a:t>
            </a:r>
          </a:p>
        </p:txBody>
      </p:sp>
    </p:spTree>
    <p:extLst>
      <p:ext uri="{BB962C8B-B14F-4D97-AF65-F5344CB8AC3E}">
        <p14:creationId xmlns:p14="http://schemas.microsoft.com/office/powerpoint/2010/main" val="2052903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4294967295"/>
          </p:nvPr>
        </p:nvSpPr>
        <p:spPr>
          <a:xfrm>
            <a:off x="494801" y="2313251"/>
            <a:ext cx="8280400" cy="3959225"/>
          </a:xfrm>
        </p:spPr>
        <p:txBody>
          <a:bodyPr/>
          <a:lstStyle/>
          <a:p>
            <a:pPr>
              <a:lnSpc>
                <a:spcPct val="200000"/>
              </a:lnSpc>
            </a:pPr>
            <a:r>
              <a:rPr lang="en-GB" dirty="0"/>
              <a:t>To understand debating and some key skills needed for it </a:t>
            </a:r>
          </a:p>
          <a:p>
            <a:pPr>
              <a:lnSpc>
                <a:spcPct val="200000"/>
              </a:lnSpc>
            </a:pPr>
            <a:r>
              <a:rPr lang="en-GB" dirty="0"/>
              <a:t>To  take part in a classroom debate concerning an ethical dilemma </a:t>
            </a:r>
          </a:p>
        </p:txBody>
      </p:sp>
      <p:sp>
        <p:nvSpPr>
          <p:cNvPr id="6" name="Title 1"/>
          <p:cNvSpPr>
            <a:spLocks noGrp="1"/>
          </p:cNvSpPr>
          <p:nvPr>
            <p:ph type="title" idx="4294967295"/>
          </p:nvPr>
        </p:nvSpPr>
        <p:spPr>
          <a:xfrm>
            <a:off x="496388" y="1182824"/>
            <a:ext cx="8278813" cy="827088"/>
          </a:xfrm>
        </p:spPr>
        <p:txBody>
          <a:bodyPr/>
          <a:lstStyle/>
          <a:p>
            <a:r>
              <a:rPr lang="en-GB" dirty="0"/>
              <a:t>Aims and objectives</a:t>
            </a:r>
          </a:p>
        </p:txBody>
      </p:sp>
    </p:spTree>
    <p:extLst>
      <p:ext uri="{BB962C8B-B14F-4D97-AF65-F5344CB8AC3E}">
        <p14:creationId xmlns:p14="http://schemas.microsoft.com/office/powerpoint/2010/main" val="247138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358301-963D-46DA-80B4-1E2C7415F736}"/>
              </a:ext>
            </a:extLst>
          </p:cNvPr>
          <p:cNvSpPr>
            <a:spLocks noGrp="1"/>
          </p:cNvSpPr>
          <p:nvPr>
            <p:ph type="sldNum" sz="quarter" idx="10"/>
          </p:nvPr>
        </p:nvSpPr>
        <p:spPr/>
        <p:txBody>
          <a:bodyPr/>
          <a:lstStyle/>
          <a:p>
            <a:fld id="{8CAE96E1-FE19-476C-9CF0-3BB4903735D9}" type="slidenum">
              <a:rPr lang="en-GB" altLang="en-US" smtClean="0"/>
              <a:pPr/>
              <a:t>3</a:t>
            </a:fld>
            <a:endParaRPr lang="en-GB" altLang="en-US"/>
          </a:p>
        </p:txBody>
      </p:sp>
      <p:sp>
        <p:nvSpPr>
          <p:cNvPr id="3" name="Title 1">
            <a:extLst>
              <a:ext uri="{FF2B5EF4-FFF2-40B4-BE49-F238E27FC236}">
                <a16:creationId xmlns:a16="http://schemas.microsoft.com/office/drawing/2014/main" id="{3B0A0792-4886-4945-8DEE-1AE1D9344DB8}"/>
              </a:ext>
            </a:extLst>
          </p:cNvPr>
          <p:cNvSpPr txBox="1">
            <a:spLocks/>
          </p:cNvSpPr>
          <p:nvPr/>
        </p:nvSpPr>
        <p:spPr>
          <a:xfrm>
            <a:off x="615079" y="1048716"/>
            <a:ext cx="8176348" cy="469076"/>
          </a:xfrm>
          <a:prstGeom prst="rect">
            <a:avLst/>
          </a:prstGeom>
        </p:spPr>
        <p:txBody>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kern="0" dirty="0"/>
              <a:t>Debating: what is it?</a:t>
            </a:r>
          </a:p>
        </p:txBody>
      </p:sp>
      <p:sp>
        <p:nvSpPr>
          <p:cNvPr id="4" name="Content Placeholder 2">
            <a:extLst>
              <a:ext uri="{FF2B5EF4-FFF2-40B4-BE49-F238E27FC236}">
                <a16:creationId xmlns:a16="http://schemas.microsoft.com/office/drawing/2014/main" id="{FB51E34F-5C36-4F0E-95D3-DAF5D000D95A}"/>
              </a:ext>
            </a:extLst>
          </p:cNvPr>
          <p:cNvSpPr txBox="1">
            <a:spLocks/>
          </p:cNvSpPr>
          <p:nvPr/>
        </p:nvSpPr>
        <p:spPr bwMode="auto">
          <a:xfrm>
            <a:off x="615079" y="1897939"/>
            <a:ext cx="7633772"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pPr marL="0" indent="0">
              <a:buNone/>
            </a:pPr>
            <a:r>
              <a:rPr lang="en-GB" sz="2400" b="1" kern="0" dirty="0"/>
              <a:t>Debating is something you all will have some understanding and experience of, so what is it?</a:t>
            </a:r>
          </a:p>
          <a:p>
            <a:r>
              <a:rPr lang="en-GB" dirty="0"/>
              <a:t>Debating is when people discuss matters (usually in a formal manner), looking at arguments both for and against the matter in discussion. Through debating different sides of an argument we are able to see others points of view and weigh up the positives and negatives of each option. Therefore, debating is often used as the starting point of decision making.</a:t>
            </a:r>
          </a:p>
          <a:p>
            <a:pPr marL="0" indent="0">
              <a:buNone/>
            </a:pPr>
            <a:endParaRPr lang="en-GB" b="1" dirty="0"/>
          </a:p>
          <a:p>
            <a:pPr marL="0" indent="0">
              <a:buNone/>
            </a:pPr>
            <a:r>
              <a:rPr lang="en-GB" sz="1800" b="1" u="sng" kern="0" dirty="0">
                <a:solidFill>
                  <a:srgbClr val="C00000"/>
                </a:solidFill>
              </a:rPr>
              <a:t>STARTER MINI TASK</a:t>
            </a:r>
            <a:br>
              <a:rPr lang="en-GB" sz="1800" kern="0" dirty="0"/>
            </a:br>
            <a:r>
              <a:rPr lang="en-GB" sz="1800" kern="0" dirty="0"/>
              <a:t>Spend a few minutes to write down some of the key skills and qualities needed for debating</a:t>
            </a:r>
          </a:p>
        </p:txBody>
      </p:sp>
    </p:spTree>
    <p:extLst>
      <p:ext uri="{BB962C8B-B14F-4D97-AF65-F5344CB8AC3E}">
        <p14:creationId xmlns:p14="http://schemas.microsoft.com/office/powerpoint/2010/main" val="120526111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24E62C-CD38-42E4-AE35-C7BD00B92B9F}"/>
              </a:ext>
            </a:extLst>
          </p:cNvPr>
          <p:cNvSpPr>
            <a:spLocks noGrp="1"/>
          </p:cNvSpPr>
          <p:nvPr>
            <p:ph type="sldNum" sz="quarter" idx="10"/>
          </p:nvPr>
        </p:nvSpPr>
        <p:spPr/>
        <p:txBody>
          <a:bodyPr/>
          <a:lstStyle/>
          <a:p>
            <a:fld id="{8CAE96E1-FE19-476C-9CF0-3BB4903735D9}" type="slidenum">
              <a:rPr lang="en-GB" altLang="en-US" smtClean="0"/>
              <a:pPr/>
              <a:t>4</a:t>
            </a:fld>
            <a:endParaRPr lang="en-GB" altLang="en-US"/>
          </a:p>
        </p:txBody>
      </p:sp>
      <p:sp>
        <p:nvSpPr>
          <p:cNvPr id="3" name="Title 1">
            <a:extLst>
              <a:ext uri="{FF2B5EF4-FFF2-40B4-BE49-F238E27FC236}">
                <a16:creationId xmlns:a16="http://schemas.microsoft.com/office/drawing/2014/main" id="{32627636-166D-486E-A53D-3A296AC9A7AF}"/>
              </a:ext>
            </a:extLst>
          </p:cNvPr>
          <p:cNvSpPr txBox="1">
            <a:spLocks/>
          </p:cNvSpPr>
          <p:nvPr/>
        </p:nvSpPr>
        <p:spPr>
          <a:xfrm>
            <a:off x="615079" y="1048716"/>
            <a:ext cx="8176348" cy="469076"/>
          </a:xfrm>
          <a:prstGeom prst="rect">
            <a:avLst/>
          </a:prstGeom>
        </p:spPr>
        <p:txBody>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kern="0" dirty="0"/>
              <a:t>Debating: skills </a:t>
            </a:r>
          </a:p>
        </p:txBody>
      </p:sp>
      <p:sp>
        <p:nvSpPr>
          <p:cNvPr id="4" name="Content Placeholder 2">
            <a:extLst>
              <a:ext uri="{FF2B5EF4-FFF2-40B4-BE49-F238E27FC236}">
                <a16:creationId xmlns:a16="http://schemas.microsoft.com/office/drawing/2014/main" id="{9F6B428E-307E-4ABD-97C5-B66398EE0275}"/>
              </a:ext>
            </a:extLst>
          </p:cNvPr>
          <p:cNvSpPr txBox="1">
            <a:spLocks/>
          </p:cNvSpPr>
          <p:nvPr/>
        </p:nvSpPr>
        <p:spPr bwMode="auto">
          <a:xfrm>
            <a:off x="615079" y="1897939"/>
            <a:ext cx="7633772" cy="395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a:lstStyle>
          <a:p>
            <a:pPr marL="0" indent="0">
              <a:buNone/>
            </a:pPr>
            <a:r>
              <a:rPr lang="en-GB" sz="1800" dirty="0"/>
              <a:t>Through debating we use many ‘Transferable Skills’, which are skills that can be used and valuable in many different subjects and career pathways. </a:t>
            </a:r>
            <a:br>
              <a:rPr lang="en-GB" sz="1800" dirty="0"/>
            </a:br>
            <a:r>
              <a:rPr lang="en-GB" sz="1800" dirty="0"/>
              <a:t>Due to the variety of topics and issues that can be debated it is very beneficial skill to practice and develop. </a:t>
            </a:r>
          </a:p>
          <a:p>
            <a:pPr marL="0" indent="0">
              <a:buNone/>
            </a:pPr>
            <a:br>
              <a:rPr lang="en-GB" sz="1800" dirty="0"/>
            </a:br>
            <a:endParaRPr lang="en-GB" sz="1800" dirty="0"/>
          </a:p>
          <a:p>
            <a:pPr marL="0" indent="0">
              <a:buNone/>
            </a:pPr>
            <a:endParaRPr lang="en-GB" sz="1800" kern="0" dirty="0"/>
          </a:p>
        </p:txBody>
      </p:sp>
      <p:sp>
        <p:nvSpPr>
          <p:cNvPr id="5" name="Rectangle: Rounded Corners 4">
            <a:extLst>
              <a:ext uri="{FF2B5EF4-FFF2-40B4-BE49-F238E27FC236}">
                <a16:creationId xmlns:a16="http://schemas.microsoft.com/office/drawing/2014/main" id="{91A35D87-E63F-42B7-A0AF-D37106A571E1}"/>
              </a:ext>
            </a:extLst>
          </p:cNvPr>
          <p:cNvSpPr/>
          <p:nvPr/>
        </p:nvSpPr>
        <p:spPr>
          <a:xfrm>
            <a:off x="365760" y="3194277"/>
            <a:ext cx="5563402" cy="2383631"/>
          </a:xfrm>
          <a:prstGeom prst="roundRect">
            <a:avLst/>
          </a:prstGeom>
          <a:solidFill>
            <a:schemeClr val="accent1"/>
          </a:solidFill>
          <a:ln w="38100">
            <a:solidFill>
              <a:schemeClr val="accent1"/>
            </a:solidFill>
          </a:ln>
        </p:spPr>
        <p:txBody>
          <a:bodyPr wrap="square" rtlCol="0" anchor="ctr">
            <a:spAutoFit/>
          </a:bodyPr>
          <a:lstStyle/>
          <a:p>
            <a:pPr marL="0" indent="0">
              <a:buNone/>
            </a:pPr>
            <a:r>
              <a:rPr lang="en-GB" sz="1800" dirty="0">
                <a:solidFill>
                  <a:schemeClr val="bg1"/>
                </a:solidFill>
              </a:rPr>
              <a:t>Some skills we use and develop through debating:</a:t>
            </a:r>
          </a:p>
          <a:p>
            <a:pPr marL="800100" lvl="1" indent="-342900">
              <a:buFont typeface="Arial" panose="020B0604020202020204" pitchFamily="34" charset="0"/>
              <a:buChar char="•"/>
            </a:pPr>
            <a:r>
              <a:rPr lang="en-GB" sz="1600" dirty="0">
                <a:solidFill>
                  <a:schemeClr val="bg1"/>
                </a:solidFill>
              </a:rPr>
              <a:t>Clear expression and communication</a:t>
            </a:r>
          </a:p>
          <a:p>
            <a:pPr marL="800100" lvl="1" indent="-342900">
              <a:buFont typeface="Arial" panose="020B0604020202020204" pitchFamily="34" charset="0"/>
              <a:buChar char="•"/>
            </a:pPr>
            <a:r>
              <a:rPr lang="en-GB" sz="1600" dirty="0">
                <a:solidFill>
                  <a:schemeClr val="bg1"/>
                </a:solidFill>
              </a:rPr>
              <a:t>Ability to challenge and defend ideas</a:t>
            </a:r>
          </a:p>
          <a:p>
            <a:pPr marL="800100" lvl="1" indent="-342900">
              <a:buFont typeface="Arial" panose="020B0604020202020204" pitchFamily="34" charset="0"/>
              <a:buChar char="•"/>
            </a:pPr>
            <a:r>
              <a:rPr lang="en-GB" sz="1600" dirty="0">
                <a:solidFill>
                  <a:schemeClr val="bg1"/>
                </a:solidFill>
              </a:rPr>
              <a:t>Independent research </a:t>
            </a:r>
          </a:p>
          <a:p>
            <a:pPr marL="800100" lvl="1" indent="-342900">
              <a:buFont typeface="Arial" panose="020B0604020202020204" pitchFamily="34" charset="0"/>
              <a:buChar char="•"/>
            </a:pPr>
            <a:r>
              <a:rPr lang="en-GB" sz="1600" dirty="0">
                <a:solidFill>
                  <a:schemeClr val="bg1"/>
                </a:solidFill>
              </a:rPr>
              <a:t>Critical thinking</a:t>
            </a:r>
          </a:p>
          <a:p>
            <a:pPr marL="800100" lvl="1" indent="-342900">
              <a:buFont typeface="Arial" panose="020B0604020202020204" pitchFamily="34" charset="0"/>
              <a:buChar char="•"/>
            </a:pPr>
            <a:r>
              <a:rPr lang="en-GB" sz="1600" dirty="0">
                <a:solidFill>
                  <a:schemeClr val="bg1"/>
                </a:solidFill>
              </a:rPr>
              <a:t>Public speaking</a:t>
            </a:r>
          </a:p>
          <a:p>
            <a:pPr marL="800100" lvl="1" indent="-342900">
              <a:buFont typeface="Arial" panose="020B0604020202020204" pitchFamily="34" charset="0"/>
              <a:buChar char="•"/>
            </a:pPr>
            <a:r>
              <a:rPr lang="en-GB" sz="1600" dirty="0">
                <a:solidFill>
                  <a:schemeClr val="bg1"/>
                </a:solidFill>
              </a:rPr>
              <a:t>Constructive criticism</a:t>
            </a:r>
          </a:p>
          <a:p>
            <a:pPr algn="ctr"/>
            <a:endParaRPr lang="en-GB" dirty="0">
              <a:solidFill>
                <a:schemeClr val="tx2"/>
              </a:solidFill>
              <a:latin typeface="+mn-lt"/>
            </a:endParaRPr>
          </a:p>
        </p:txBody>
      </p:sp>
      <p:sp>
        <p:nvSpPr>
          <p:cNvPr id="7" name="Rectangle: Rounded Corners 6">
            <a:extLst>
              <a:ext uri="{FF2B5EF4-FFF2-40B4-BE49-F238E27FC236}">
                <a16:creationId xmlns:a16="http://schemas.microsoft.com/office/drawing/2014/main" id="{E892B30C-4C0C-4442-8F85-5E695BEB9A70}"/>
              </a:ext>
            </a:extLst>
          </p:cNvPr>
          <p:cNvSpPr/>
          <p:nvPr/>
        </p:nvSpPr>
        <p:spPr>
          <a:xfrm>
            <a:off x="6150391" y="3194277"/>
            <a:ext cx="2554409" cy="2843808"/>
          </a:xfrm>
          <a:prstGeom prst="roundRect">
            <a:avLst/>
          </a:prstGeom>
          <a:solidFill>
            <a:srgbClr val="0070C0"/>
          </a:solidFill>
          <a:ln w="38100">
            <a:solidFill>
              <a:srgbClr val="0070C0"/>
            </a:solidFill>
          </a:ln>
        </p:spPr>
        <p:txBody>
          <a:bodyPr wrap="square" rtlCol="0" anchor="ctr">
            <a:spAutoFit/>
          </a:bodyPr>
          <a:lstStyle/>
          <a:p>
            <a:r>
              <a:rPr lang="en-GB" sz="1600" dirty="0">
                <a:solidFill>
                  <a:schemeClr val="bg1"/>
                </a:solidFill>
                <a:latin typeface="+mn-lt"/>
              </a:rPr>
              <a:t>Qualities needed for debating: </a:t>
            </a:r>
          </a:p>
          <a:p>
            <a:pPr marL="342900" indent="-342900">
              <a:buFont typeface="Arial" panose="020B0604020202020204" pitchFamily="34" charset="0"/>
              <a:buChar char="•"/>
            </a:pPr>
            <a:r>
              <a:rPr lang="en-GB" sz="1600" dirty="0">
                <a:solidFill>
                  <a:schemeClr val="bg1"/>
                </a:solidFill>
              </a:rPr>
              <a:t>Respect</a:t>
            </a:r>
          </a:p>
          <a:p>
            <a:pPr marL="342900" indent="-342900">
              <a:buFont typeface="Arial" panose="020B0604020202020204" pitchFamily="34" charset="0"/>
              <a:buChar char="•"/>
            </a:pPr>
            <a:r>
              <a:rPr lang="en-GB" sz="1600" dirty="0">
                <a:solidFill>
                  <a:schemeClr val="bg1"/>
                </a:solidFill>
                <a:latin typeface="+mn-lt"/>
              </a:rPr>
              <a:t>Patience </a:t>
            </a:r>
          </a:p>
          <a:p>
            <a:pPr marL="342900" indent="-342900">
              <a:buFont typeface="Arial" panose="020B0604020202020204" pitchFamily="34" charset="0"/>
              <a:buChar char="•"/>
            </a:pPr>
            <a:r>
              <a:rPr lang="en-GB" sz="1600" dirty="0">
                <a:solidFill>
                  <a:schemeClr val="bg1"/>
                </a:solidFill>
              </a:rPr>
              <a:t>Confidence</a:t>
            </a:r>
          </a:p>
          <a:p>
            <a:pPr marL="342900" indent="-342900">
              <a:buFont typeface="Arial" panose="020B0604020202020204" pitchFamily="34" charset="0"/>
              <a:buChar char="•"/>
            </a:pPr>
            <a:r>
              <a:rPr lang="en-GB" sz="1600" dirty="0">
                <a:solidFill>
                  <a:schemeClr val="bg1"/>
                </a:solidFill>
              </a:rPr>
              <a:t>An open mind </a:t>
            </a:r>
          </a:p>
          <a:p>
            <a:pPr marL="342900" indent="-342900">
              <a:buFont typeface="Arial" panose="020B0604020202020204" pitchFamily="34" charset="0"/>
              <a:buChar char="•"/>
            </a:pPr>
            <a:r>
              <a:rPr lang="en-GB" sz="1600" dirty="0">
                <a:solidFill>
                  <a:schemeClr val="bg1"/>
                </a:solidFill>
              </a:rPr>
              <a:t>A good listener</a:t>
            </a:r>
          </a:p>
          <a:p>
            <a:pPr marL="342900" indent="-342900">
              <a:buFont typeface="Arial" panose="020B0604020202020204" pitchFamily="34" charset="0"/>
              <a:buChar char="•"/>
            </a:pPr>
            <a:r>
              <a:rPr lang="en-GB" sz="1600" dirty="0">
                <a:solidFill>
                  <a:schemeClr val="bg1"/>
                </a:solidFill>
              </a:rPr>
              <a:t>Teamwork</a:t>
            </a:r>
          </a:p>
          <a:p>
            <a:pPr marL="342900" indent="-342900">
              <a:buFont typeface="Arial" panose="020B0604020202020204" pitchFamily="34" charset="0"/>
              <a:buChar char="•"/>
            </a:pPr>
            <a:endParaRPr lang="en-GB" sz="1600" dirty="0">
              <a:solidFill>
                <a:schemeClr val="bg1"/>
              </a:solidFill>
            </a:endParaRPr>
          </a:p>
          <a:p>
            <a:pPr algn="ctr"/>
            <a:endParaRPr lang="en-GB" dirty="0">
              <a:solidFill>
                <a:schemeClr val="tx2"/>
              </a:solidFill>
              <a:latin typeface="+mn-lt"/>
            </a:endParaRPr>
          </a:p>
        </p:txBody>
      </p:sp>
    </p:spTree>
    <p:extLst>
      <p:ext uri="{BB962C8B-B14F-4D97-AF65-F5344CB8AC3E}">
        <p14:creationId xmlns:p14="http://schemas.microsoft.com/office/powerpoint/2010/main" val="333453821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DCF6A46F-80AB-49F3-8C7E-9717ED945456}" type="slidenum">
              <a:rPr lang="en-GB" altLang="en-US" smtClean="0"/>
              <a:pPr/>
              <a:t>5</a:t>
            </a:fld>
            <a:endParaRPr lang="en-GB" altLang="en-US"/>
          </a:p>
        </p:txBody>
      </p:sp>
      <p:sp>
        <p:nvSpPr>
          <p:cNvPr id="5" name="Content Placeholder 4"/>
          <p:cNvSpPr>
            <a:spLocks noGrp="1"/>
          </p:cNvSpPr>
          <p:nvPr>
            <p:ph sz="quarter" idx="4294967295"/>
          </p:nvPr>
        </p:nvSpPr>
        <p:spPr>
          <a:xfrm>
            <a:off x="425987" y="2816134"/>
            <a:ext cx="8278813" cy="935038"/>
          </a:xfrm>
        </p:spPr>
        <p:txBody>
          <a:bodyPr/>
          <a:lstStyle/>
          <a:p>
            <a:pPr marL="0" indent="0" algn="ctr">
              <a:buNone/>
            </a:pPr>
            <a:r>
              <a:rPr lang="en-GB" sz="5400" dirty="0">
                <a:solidFill>
                  <a:schemeClr val="accent1"/>
                </a:solidFill>
                <a:latin typeface="+mj-lt"/>
              </a:rPr>
              <a:t>DEBATE TIME</a:t>
            </a:r>
          </a:p>
        </p:txBody>
      </p:sp>
    </p:spTree>
    <p:extLst>
      <p:ext uri="{BB962C8B-B14F-4D97-AF65-F5344CB8AC3E}">
        <p14:creationId xmlns:p14="http://schemas.microsoft.com/office/powerpoint/2010/main" val="5196742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outubeembedcode.com"/>
          <p:cNvPicPr>
            <a:picLocks noRot="1" noChangeAspect="1"/>
          </p:cNvPicPr>
          <p:nvPr>
            <a:videoFile r:link="rId1"/>
          </p:nvPr>
        </p:nvPicPr>
        <p:blipFill>
          <a:blip r:embed="rId4"/>
          <a:stretch>
            <a:fillRect/>
          </a:stretch>
        </p:blipFill>
        <p:spPr>
          <a:xfrm>
            <a:off x="8288" y="836712"/>
            <a:ext cx="9135712" cy="5138838"/>
          </a:xfrm>
          <a:prstGeom prst="rect">
            <a:avLst/>
          </a:prstGeom>
        </p:spPr>
      </p:pic>
      <p:sp>
        <p:nvSpPr>
          <p:cNvPr id="2" name="TextBox 1"/>
          <p:cNvSpPr txBox="1"/>
          <p:nvPr/>
        </p:nvSpPr>
        <p:spPr>
          <a:xfrm>
            <a:off x="7271792" y="6333110"/>
            <a:ext cx="1872208" cy="338554"/>
          </a:xfrm>
          <a:prstGeom prst="rect">
            <a:avLst/>
          </a:prstGeom>
          <a:noFill/>
        </p:spPr>
        <p:txBody>
          <a:bodyPr wrap="square" rtlCol="0">
            <a:spAutoFit/>
          </a:bodyPr>
          <a:lstStyle/>
          <a:p>
            <a:r>
              <a:rPr lang="en-GB" sz="1600" dirty="0">
                <a:solidFill>
                  <a:schemeClr val="bg1"/>
                </a:solidFill>
                <a:latin typeface="+mn-lt"/>
              </a:rPr>
              <a:t>Source: Ted Ed</a:t>
            </a:r>
          </a:p>
        </p:txBody>
      </p:sp>
    </p:spTree>
    <p:extLst>
      <p:ext uri="{BB962C8B-B14F-4D97-AF65-F5344CB8AC3E}">
        <p14:creationId xmlns:p14="http://schemas.microsoft.com/office/powerpoint/2010/main" val="361287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p:sp>
      <p:sp>
        <p:nvSpPr>
          <p:cNvPr id="5" name="Title 4"/>
          <p:cNvSpPr>
            <a:spLocks noGrp="1"/>
          </p:cNvSpPr>
          <p:nvPr>
            <p:ph type="title"/>
          </p:nvPr>
        </p:nvSpPr>
        <p:spPr/>
        <p:txBody>
          <a:bodyPr/>
          <a:lstStyle/>
          <a:p>
            <a:pPr marL="0" indent="0">
              <a:lnSpc>
                <a:spcPct val="150000"/>
              </a:lnSpc>
              <a:buNone/>
            </a:pPr>
            <a:r>
              <a:rPr lang="en-GB" dirty="0"/>
              <a:t>What should the car do?</a:t>
            </a:r>
          </a:p>
        </p:txBody>
      </p:sp>
      <p:sp>
        <p:nvSpPr>
          <p:cNvPr id="7" name="Content Placeholder 2"/>
          <p:cNvSpPr txBox="1">
            <a:spLocks/>
          </p:cNvSpPr>
          <p:nvPr/>
        </p:nvSpPr>
        <p:spPr>
          <a:xfrm>
            <a:off x="395536" y="2132856"/>
            <a:ext cx="8280000" cy="3960000"/>
          </a:xfrm>
          <a:prstGeom prst="rect">
            <a:avLst/>
          </a:prstGeo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9pPr>
          </a:lstStyle>
          <a:p>
            <a:pPr>
              <a:lnSpc>
                <a:spcPct val="200000"/>
              </a:lnSpc>
            </a:pPr>
            <a:endParaRPr lang="en-GB" kern="0" dirty="0"/>
          </a:p>
        </p:txBody>
      </p:sp>
      <p:sp>
        <p:nvSpPr>
          <p:cNvPr id="8" name="Content Placeholder 2"/>
          <p:cNvSpPr txBox="1">
            <a:spLocks/>
          </p:cNvSpPr>
          <p:nvPr/>
        </p:nvSpPr>
        <p:spPr>
          <a:xfrm>
            <a:off x="179512" y="1340768"/>
            <a:ext cx="3024336" cy="667466"/>
          </a:xfrm>
          <a:prstGeom prst="rect">
            <a:avLst/>
          </a:prstGeo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Rdg Vesta" pitchFamily="2" charset="0"/>
              <a:buChar char="»"/>
              <a:defRPr sz="2000">
                <a:solidFill>
                  <a:schemeClr val="tx1"/>
                </a:solidFill>
                <a:latin typeface="+mn-lt"/>
              </a:defRPr>
            </a:lvl9pPr>
          </a:lstStyle>
          <a:p>
            <a:pPr marL="0" indent="0">
              <a:lnSpc>
                <a:spcPct val="150000"/>
              </a:lnSpc>
              <a:buNone/>
            </a:pPr>
            <a:endParaRPr lang="en-GB" dirty="0"/>
          </a:p>
        </p:txBody>
      </p:sp>
      <p:pic>
        <p:nvPicPr>
          <p:cNvPr id="2" name="Picture 1"/>
          <p:cNvPicPr>
            <a:picLocks noChangeAspect="1"/>
          </p:cNvPicPr>
          <p:nvPr/>
        </p:nvPicPr>
        <p:blipFill rotWithShape="1">
          <a:blip r:embed="rId3"/>
          <a:srcRect l="12988" t="13601" r="12988" b="19200"/>
          <a:stretch/>
        </p:blipFill>
        <p:spPr>
          <a:xfrm>
            <a:off x="-638980" y="330838"/>
            <a:ext cx="10560745" cy="5392721"/>
          </a:xfrm>
          <a:prstGeom prst="rect">
            <a:avLst/>
          </a:prstGeom>
        </p:spPr>
      </p:pic>
    </p:spTree>
    <p:extLst>
      <p:ext uri="{BB962C8B-B14F-4D97-AF65-F5344CB8AC3E}">
        <p14:creationId xmlns:p14="http://schemas.microsoft.com/office/powerpoint/2010/main" val="2404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AE96E1-FE19-476C-9CF0-3BB4903735D9}" type="slidenum">
              <a:rPr lang="en-GB" altLang="en-US" smtClean="0"/>
              <a:pPr/>
              <a:t>8</a:t>
            </a:fld>
            <a:endParaRPr lang="en-GB" altLang="en-US"/>
          </a:p>
        </p:txBody>
      </p:sp>
      <p:sp>
        <p:nvSpPr>
          <p:cNvPr id="4" name="Title 3"/>
          <p:cNvSpPr>
            <a:spLocks noGrp="1"/>
          </p:cNvSpPr>
          <p:nvPr>
            <p:ph type="title" idx="4294967295"/>
          </p:nvPr>
        </p:nvSpPr>
        <p:spPr>
          <a:xfrm>
            <a:off x="287337" y="368688"/>
            <a:ext cx="8569325" cy="955675"/>
          </a:xfrm>
        </p:spPr>
        <p:txBody>
          <a:bodyPr/>
          <a:lstStyle/>
          <a:p>
            <a:r>
              <a:rPr lang="en-GB" dirty="0"/>
              <a:t>Debating the issues</a:t>
            </a:r>
          </a:p>
        </p:txBody>
      </p:sp>
      <p:sp>
        <p:nvSpPr>
          <p:cNvPr id="6" name="Speech Bubble: Oval 5">
            <a:extLst>
              <a:ext uri="{FF2B5EF4-FFF2-40B4-BE49-F238E27FC236}">
                <a16:creationId xmlns:a16="http://schemas.microsoft.com/office/drawing/2014/main" id="{6E88700F-BE41-4A2B-BBEA-FAEBCF1EAF90}"/>
              </a:ext>
            </a:extLst>
          </p:cNvPr>
          <p:cNvSpPr/>
          <p:nvPr/>
        </p:nvSpPr>
        <p:spPr>
          <a:xfrm>
            <a:off x="2833417" y="1324363"/>
            <a:ext cx="6023245" cy="4457760"/>
          </a:xfrm>
          <a:prstGeom prst="wedgeEllipseCallout">
            <a:avLst/>
          </a:prstGeom>
          <a:solidFill>
            <a:schemeClr val="accent1"/>
          </a:solidFill>
          <a:ln w="38100">
            <a:solidFill>
              <a:schemeClr val="accent1"/>
            </a:solidFill>
          </a:ln>
        </p:spPr>
        <p:txBody>
          <a:bodyPr wrap="square" rtlCol="0" anchor="ctr">
            <a:spAutoFit/>
          </a:bodyPr>
          <a:lstStyle/>
          <a:p>
            <a:pPr marL="342900" indent="-342900">
              <a:buClr>
                <a:schemeClr val="accent1"/>
              </a:buClr>
              <a:buFont typeface="Arial" panose="020B0604020202020204" pitchFamily="34" charset="0"/>
              <a:buChar char="•"/>
            </a:pPr>
            <a:r>
              <a:rPr lang="en-GB" dirty="0">
                <a:solidFill>
                  <a:schemeClr val="bg1"/>
                </a:solidFill>
              </a:rPr>
              <a:t>Discuss the issues in your groups</a:t>
            </a:r>
          </a:p>
          <a:p>
            <a:pPr>
              <a:buClr>
                <a:schemeClr val="accent1"/>
              </a:buClr>
            </a:pPr>
            <a:endParaRPr lang="en-GB" dirty="0">
              <a:solidFill>
                <a:schemeClr val="bg1"/>
              </a:solidFill>
            </a:endParaRPr>
          </a:p>
          <a:p>
            <a:pPr marL="342900" indent="-342900">
              <a:buClr>
                <a:schemeClr val="accent1"/>
              </a:buClr>
              <a:buFont typeface="Arial" panose="020B0604020202020204" pitchFamily="34" charset="0"/>
              <a:buChar char="•"/>
            </a:pPr>
            <a:r>
              <a:rPr lang="en-GB" dirty="0">
                <a:solidFill>
                  <a:schemeClr val="bg1"/>
                </a:solidFill>
              </a:rPr>
              <a:t>Think about your argument</a:t>
            </a:r>
          </a:p>
          <a:p>
            <a:pPr marL="342900" indent="-342900">
              <a:buClr>
                <a:schemeClr val="accent1"/>
              </a:buClr>
              <a:buFont typeface="Arial" panose="020B0604020202020204" pitchFamily="34" charset="0"/>
              <a:buChar char="•"/>
            </a:pPr>
            <a:endParaRPr lang="en-GB" dirty="0">
              <a:solidFill>
                <a:schemeClr val="bg1"/>
              </a:solidFill>
            </a:endParaRPr>
          </a:p>
          <a:p>
            <a:pPr marL="342900" indent="-342900">
              <a:buClr>
                <a:schemeClr val="accent1"/>
              </a:buClr>
              <a:buFont typeface="Arial" panose="020B0604020202020204" pitchFamily="34" charset="0"/>
              <a:buChar char="•"/>
            </a:pPr>
            <a:r>
              <a:rPr lang="en-GB" dirty="0">
                <a:solidFill>
                  <a:schemeClr val="bg1"/>
                </a:solidFill>
              </a:rPr>
              <a:t>What are your key points?</a:t>
            </a:r>
          </a:p>
          <a:p>
            <a:pPr marL="342900" indent="-342900">
              <a:buClr>
                <a:schemeClr val="accent1"/>
              </a:buClr>
              <a:buFont typeface="Arial" panose="020B0604020202020204" pitchFamily="34" charset="0"/>
              <a:buChar char="•"/>
            </a:pPr>
            <a:endParaRPr lang="en-GB" dirty="0">
              <a:solidFill>
                <a:schemeClr val="bg1"/>
              </a:solidFill>
            </a:endParaRPr>
          </a:p>
          <a:p>
            <a:pPr marL="342900" indent="-342900">
              <a:buClr>
                <a:schemeClr val="accent1"/>
              </a:buClr>
              <a:buFont typeface="Arial" panose="020B0604020202020204" pitchFamily="34" charset="0"/>
              <a:buChar char="•"/>
            </a:pPr>
            <a:r>
              <a:rPr lang="en-GB" dirty="0">
                <a:solidFill>
                  <a:schemeClr val="bg1"/>
                </a:solidFill>
              </a:rPr>
              <a:t>Decide who in your groups will say each point</a:t>
            </a:r>
          </a:p>
          <a:p>
            <a:pPr marL="800100" lvl="1" indent="-342900">
              <a:buClr>
                <a:schemeClr val="accent1"/>
              </a:buClr>
              <a:buFont typeface="Arial" panose="020B0604020202020204" pitchFamily="34" charset="0"/>
              <a:buChar char="•"/>
            </a:pPr>
            <a:endParaRPr lang="en-GB" dirty="0">
              <a:solidFill>
                <a:schemeClr val="bg1"/>
              </a:solidFill>
            </a:endParaRPr>
          </a:p>
          <a:p>
            <a:pPr lvl="1">
              <a:buClr>
                <a:schemeClr val="accent1"/>
              </a:buClr>
            </a:pPr>
            <a:r>
              <a:rPr lang="en-GB" dirty="0">
                <a:solidFill>
                  <a:schemeClr val="bg1"/>
                </a:solidFill>
              </a:rPr>
              <a:t>Are there any weaknesses?</a:t>
            </a:r>
          </a:p>
        </p:txBody>
      </p:sp>
      <p:sp>
        <p:nvSpPr>
          <p:cNvPr id="8" name="Speech Bubble: Oval 7">
            <a:extLst>
              <a:ext uri="{FF2B5EF4-FFF2-40B4-BE49-F238E27FC236}">
                <a16:creationId xmlns:a16="http://schemas.microsoft.com/office/drawing/2014/main" id="{D88C48CB-F4EE-4DEC-89D6-B1339CEB8E3E}"/>
              </a:ext>
            </a:extLst>
          </p:cNvPr>
          <p:cNvSpPr/>
          <p:nvPr/>
        </p:nvSpPr>
        <p:spPr>
          <a:xfrm>
            <a:off x="414076" y="2252482"/>
            <a:ext cx="2090568" cy="2207240"/>
          </a:xfrm>
          <a:prstGeom prst="wedgeEllipseCallout">
            <a:avLst>
              <a:gd name="adj1" fmla="val 39425"/>
              <a:gd name="adj2" fmla="val 49868"/>
            </a:avLst>
          </a:prstGeom>
          <a:solidFill>
            <a:schemeClr val="accent1"/>
          </a:solidFill>
          <a:ln w="38100">
            <a:solidFill>
              <a:schemeClr val="accent1"/>
            </a:solidFill>
          </a:ln>
        </p:spPr>
        <p:txBody>
          <a:bodyPr wrap="square" rtlCol="0" anchor="ctr">
            <a:spAutoFit/>
          </a:bodyPr>
          <a:lstStyle/>
          <a:p>
            <a:pPr algn="ctr"/>
            <a:r>
              <a:rPr lang="en-GB" sz="9600" dirty="0">
                <a:solidFill>
                  <a:schemeClr val="bg1"/>
                </a:solidFill>
                <a:latin typeface="+mn-lt"/>
              </a:rPr>
              <a:t>?</a:t>
            </a:r>
          </a:p>
        </p:txBody>
      </p:sp>
    </p:spTree>
    <p:extLst>
      <p:ext uri="{BB962C8B-B14F-4D97-AF65-F5344CB8AC3E}">
        <p14:creationId xmlns:p14="http://schemas.microsoft.com/office/powerpoint/2010/main" val="379451524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AE96E1-FE19-476C-9CF0-3BB4903735D9}" type="slidenum">
              <a:rPr lang="en-GB" altLang="en-US" smtClean="0"/>
              <a:pPr/>
              <a:t>9</a:t>
            </a:fld>
            <a:endParaRPr lang="en-GB" altLang="en-US"/>
          </a:p>
        </p:txBody>
      </p:sp>
      <p:sp>
        <p:nvSpPr>
          <p:cNvPr id="6" name="Scroll: Vertical 5">
            <a:extLst>
              <a:ext uri="{FF2B5EF4-FFF2-40B4-BE49-F238E27FC236}">
                <a16:creationId xmlns:a16="http://schemas.microsoft.com/office/drawing/2014/main" id="{C7E65224-C92E-4CFC-BA1E-E65616536F1F}"/>
              </a:ext>
            </a:extLst>
          </p:cNvPr>
          <p:cNvSpPr/>
          <p:nvPr/>
        </p:nvSpPr>
        <p:spPr>
          <a:xfrm>
            <a:off x="279323" y="500572"/>
            <a:ext cx="8659194" cy="5831681"/>
          </a:xfrm>
          <a:prstGeom prst="verticalScroll">
            <a:avLst/>
          </a:prstGeom>
          <a:solidFill>
            <a:schemeClr val="accent1"/>
          </a:solidFill>
          <a:ln w="38100">
            <a:solidFill>
              <a:schemeClr val="accent1"/>
            </a:solidFill>
          </a:ln>
        </p:spPr>
        <p:txBody>
          <a:bodyPr wrap="square" rtlCol="0" anchor="ctr">
            <a:spAutoFit/>
          </a:bodyPr>
          <a:lstStyle/>
          <a:p>
            <a:pPr marL="342900" indent="-342900">
              <a:buClr>
                <a:schemeClr val="accent1"/>
              </a:buClr>
              <a:buFont typeface="Arial" panose="020B0604020202020204" pitchFamily="34" charset="0"/>
              <a:buChar char="•"/>
            </a:pPr>
            <a:r>
              <a:rPr lang="en-GB" sz="2400" b="1" u="sng" dirty="0">
                <a:solidFill>
                  <a:schemeClr val="bg1"/>
                </a:solidFill>
              </a:rPr>
              <a:t>Debating Manners: </a:t>
            </a:r>
          </a:p>
          <a:p>
            <a:pPr marL="342900" indent="-342900">
              <a:buClr>
                <a:schemeClr val="bg1"/>
              </a:buClr>
              <a:buFont typeface="Arial" panose="020B0604020202020204" pitchFamily="34" charset="0"/>
              <a:buChar char="•"/>
            </a:pPr>
            <a:r>
              <a:rPr lang="en-GB" dirty="0">
                <a:solidFill>
                  <a:schemeClr val="bg1"/>
                </a:solidFill>
              </a:rPr>
              <a:t>If you want to make a point, put your hand up when the team is finished</a:t>
            </a:r>
            <a:br>
              <a:rPr lang="en-GB" dirty="0">
                <a:solidFill>
                  <a:schemeClr val="bg1"/>
                </a:solidFill>
              </a:rPr>
            </a:br>
            <a:endParaRPr lang="en-GB" dirty="0">
              <a:solidFill>
                <a:schemeClr val="bg1"/>
              </a:solidFill>
            </a:endParaRPr>
          </a:p>
          <a:p>
            <a:pPr marL="342900" indent="-342900">
              <a:buClr>
                <a:schemeClr val="bg1"/>
              </a:buClr>
              <a:buFont typeface="Arial" panose="020B0604020202020204" pitchFamily="34" charset="0"/>
              <a:buChar char="•"/>
            </a:pPr>
            <a:r>
              <a:rPr lang="en-GB" dirty="0">
                <a:solidFill>
                  <a:schemeClr val="bg1"/>
                </a:solidFill>
              </a:rPr>
              <a:t>Each team will have the chance to put across their argument</a:t>
            </a:r>
          </a:p>
          <a:p>
            <a:pPr>
              <a:buClr>
                <a:schemeClr val="bg1"/>
              </a:buClr>
            </a:pPr>
            <a:endParaRPr lang="en-GB" dirty="0">
              <a:solidFill>
                <a:schemeClr val="bg1"/>
              </a:solidFill>
            </a:endParaRPr>
          </a:p>
          <a:p>
            <a:pPr marL="342900" indent="-342900">
              <a:buClr>
                <a:schemeClr val="bg1"/>
              </a:buClr>
              <a:buFont typeface="Arial" panose="020B0604020202020204" pitchFamily="34" charset="0"/>
              <a:buChar char="•"/>
            </a:pPr>
            <a:r>
              <a:rPr lang="en-GB" dirty="0">
                <a:solidFill>
                  <a:schemeClr val="bg1"/>
                </a:solidFill>
              </a:rPr>
              <a:t>Listen to each team,  make notes about their arguments, and come up with points that will challenge their arguments.</a:t>
            </a:r>
          </a:p>
          <a:p>
            <a:pPr marL="342900" indent="-342900">
              <a:buClr>
                <a:schemeClr val="bg1"/>
              </a:buClr>
              <a:buFont typeface="Arial" panose="020B0604020202020204" pitchFamily="34" charset="0"/>
              <a:buChar char="•"/>
            </a:pPr>
            <a:endParaRPr lang="en-GB" dirty="0">
              <a:solidFill>
                <a:schemeClr val="bg1"/>
              </a:solidFill>
            </a:endParaRPr>
          </a:p>
          <a:p>
            <a:pPr marL="342900" indent="-342900">
              <a:buClr>
                <a:schemeClr val="bg1"/>
              </a:buClr>
              <a:buFont typeface="Arial" panose="020B0604020202020204" pitchFamily="34" charset="0"/>
              <a:buChar char="•"/>
            </a:pPr>
            <a:r>
              <a:rPr lang="en-GB" dirty="0">
                <a:solidFill>
                  <a:schemeClr val="bg1"/>
                </a:solidFill>
              </a:rPr>
              <a:t>Be constructive! No personal remarks</a:t>
            </a:r>
          </a:p>
          <a:p>
            <a:pPr marL="342900" indent="-342900">
              <a:buClr>
                <a:schemeClr val="bg1"/>
              </a:buClr>
              <a:buFont typeface="Arial" panose="020B0604020202020204" pitchFamily="34" charset="0"/>
              <a:buChar char="•"/>
            </a:pPr>
            <a:endParaRPr lang="en-GB" dirty="0">
              <a:solidFill>
                <a:schemeClr val="bg1"/>
              </a:solidFill>
            </a:endParaRPr>
          </a:p>
          <a:p>
            <a:pPr marL="342900" indent="-342900">
              <a:buClr>
                <a:schemeClr val="bg1"/>
              </a:buClr>
              <a:buFont typeface="Arial" panose="020B0604020202020204" pitchFamily="34" charset="0"/>
              <a:buChar char="•"/>
            </a:pPr>
            <a:r>
              <a:rPr lang="en-GB" dirty="0">
                <a:solidFill>
                  <a:schemeClr val="bg1"/>
                </a:solidFill>
              </a:rPr>
              <a:t>You can talk with your team, but be quiet!</a:t>
            </a:r>
          </a:p>
          <a:p>
            <a:pPr>
              <a:buClr>
                <a:schemeClr val="accent1"/>
              </a:buClr>
            </a:pPr>
            <a:endParaRPr lang="en-GB" dirty="0">
              <a:solidFill>
                <a:schemeClr val="bg1"/>
              </a:solidFill>
            </a:endParaRPr>
          </a:p>
          <a:p>
            <a:pPr marL="342900" indent="-342900">
              <a:buClr>
                <a:schemeClr val="bg1"/>
              </a:buClr>
              <a:buFont typeface="Arial" panose="020B0604020202020204" pitchFamily="34" charset="0"/>
              <a:buChar char="•"/>
            </a:pPr>
            <a:r>
              <a:rPr lang="en-GB" dirty="0">
                <a:solidFill>
                  <a:schemeClr val="bg1"/>
                </a:solidFill>
              </a:rPr>
              <a:t>You can speak only when the moderator allows</a:t>
            </a:r>
          </a:p>
          <a:p>
            <a:pPr>
              <a:buClr>
                <a:schemeClr val="accent1"/>
              </a:buClr>
            </a:pPr>
            <a:endParaRPr lang="en-GB" dirty="0">
              <a:solidFill>
                <a:schemeClr val="bg1"/>
              </a:solidFill>
            </a:endParaRPr>
          </a:p>
        </p:txBody>
      </p:sp>
    </p:spTree>
    <p:extLst>
      <p:ext uri="{BB962C8B-B14F-4D97-AF65-F5344CB8AC3E}">
        <p14:creationId xmlns:p14="http://schemas.microsoft.com/office/powerpoint/2010/main" val="4215707165"/>
      </p:ext>
    </p:extLst>
  </p:cSld>
  <p:clrMapOvr>
    <a:masterClrMapping/>
  </p:clrMapOvr>
  <p:transition>
    <p:fade/>
  </p:transition>
</p:sld>
</file>

<file path=ppt/theme/theme1.xml><?xml version="1.0" encoding="utf-8"?>
<a:theme xmlns:a="http://schemas.openxmlformats.org/drawingml/2006/main" name="UoR Theme">
  <a:themeElements>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oR-PP-Template-STANDARD-WIDTH-NO-ANIMATION-v-25" id="{66C9897E-CA9D-4B24-A960-006F6CE48075}" vid="{30CE657A-7D4D-4C7B-8AC5-408953D59C5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UoR-PP-Template-STANDARD-WIDTH-NO-ANIMATION-v-25</Template>
  <TotalTime>5495</TotalTime>
  <Words>846</Words>
  <Application>Microsoft Office PowerPoint</Application>
  <PresentationFormat>On-screen Show (4:3)</PresentationFormat>
  <Paragraphs>106</Paragraphs>
  <Slides>12</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Effra</vt:lpstr>
      <vt:lpstr>Arial</vt:lpstr>
      <vt:lpstr>Calibri</vt:lpstr>
      <vt:lpstr>Effra Bold</vt:lpstr>
      <vt:lpstr>UoR Theme</vt:lpstr>
      <vt:lpstr>Self Driving cars dilemma debate</vt:lpstr>
      <vt:lpstr>Aims and objectives</vt:lpstr>
      <vt:lpstr>PowerPoint Presentation</vt:lpstr>
      <vt:lpstr>PowerPoint Presentation</vt:lpstr>
      <vt:lpstr>PowerPoint Presentation</vt:lpstr>
      <vt:lpstr>PowerPoint Presentation</vt:lpstr>
      <vt:lpstr>What should the car do?</vt:lpstr>
      <vt:lpstr>Debating the issues</vt:lpstr>
      <vt:lpstr>PowerPoint Presentation</vt:lpstr>
      <vt:lpstr>Debating the issues</vt:lpstr>
      <vt:lpstr>PowerPoint Presentation</vt:lpstr>
      <vt:lpstr>PowerPoint Presentation</vt:lpstr>
    </vt:vector>
  </TitlesOfParts>
  <Company>University of Reading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Debi Linton</dc:creator>
  <cp:lastModifiedBy>Georgina Da Silva</cp:lastModifiedBy>
  <cp:revision>275</cp:revision>
  <cp:lastPrinted>2006-09-19T14:59:33Z</cp:lastPrinted>
  <dcterms:created xsi:type="dcterms:W3CDTF">2018-01-22T14:30:39Z</dcterms:created>
  <dcterms:modified xsi:type="dcterms:W3CDTF">2021-01-29T08:57:33Z</dcterms:modified>
</cp:coreProperties>
</file>