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4" r:id="rId4"/>
    <p:sldMasterId id="2147483723" r:id="rId5"/>
  </p:sldMasterIdLst>
  <p:notesMasterIdLst>
    <p:notesMasterId r:id="rId24"/>
  </p:notesMasterIdLst>
  <p:handoutMasterIdLst>
    <p:handoutMasterId r:id="rId25"/>
  </p:handoutMasterIdLst>
  <p:sldIdLst>
    <p:sldId id="275" r:id="rId6"/>
    <p:sldId id="375" r:id="rId7"/>
    <p:sldId id="441" r:id="rId8"/>
    <p:sldId id="504" r:id="rId9"/>
    <p:sldId id="377" r:id="rId10"/>
    <p:sldId id="435" r:id="rId11"/>
    <p:sldId id="415" r:id="rId12"/>
    <p:sldId id="437" r:id="rId13"/>
    <p:sldId id="439" r:id="rId14"/>
    <p:sldId id="440" r:id="rId15"/>
    <p:sldId id="498" r:id="rId16"/>
    <p:sldId id="500" r:id="rId17"/>
    <p:sldId id="501" r:id="rId18"/>
    <p:sldId id="508" r:id="rId19"/>
    <p:sldId id="502" r:id="rId20"/>
    <p:sldId id="503" r:id="rId21"/>
    <p:sldId id="430" r:id="rId22"/>
    <p:sldId id="434" r:id="rId23"/>
  </p:sldIdLst>
  <p:sldSz cx="9144000" cy="6858000" type="screen4x3"/>
  <p:notesSz cx="6718300" cy="9867900"/>
  <p:embeddedFontLst>
    <p:embeddedFont>
      <p:font typeface="Arial Bold" panose="020B0704020202020204" pitchFamily="34" charset="0"/>
      <p:bold r:id="rId26"/>
    </p:embeddedFont>
    <p:embeddedFont>
      <p:font typeface="Effra" panose="02000506080000020004" pitchFamily="2" charset="0"/>
      <p:regular r:id="rId27"/>
      <p:bold r:id="rId28"/>
      <p:italic r:id="rId29"/>
      <p:boldItalic r:id="rId30"/>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521415D9-36F7-43E2-AB2F-B90AF26B5E84}">
      <p14:sectionLst xmlns:p14="http://schemas.microsoft.com/office/powerpoint/2010/main">
        <p14:section name="Default Section" id="{3A5E02F2-72BE-4BC9-BF80-58C3BC96142D}">
          <p14:sldIdLst>
            <p14:sldId id="275"/>
            <p14:sldId id="375"/>
            <p14:sldId id="441"/>
            <p14:sldId id="504"/>
            <p14:sldId id="377"/>
            <p14:sldId id="435"/>
            <p14:sldId id="415"/>
            <p14:sldId id="437"/>
            <p14:sldId id="439"/>
            <p14:sldId id="440"/>
            <p14:sldId id="498"/>
            <p14:sldId id="500"/>
            <p14:sldId id="501"/>
            <p14:sldId id="508"/>
            <p14:sldId id="502"/>
            <p14:sldId id="503"/>
            <p14:sldId id="430"/>
            <p14:sldId id="4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Pardoe" initials="SP" lastIdx="2" clrIdx="0">
    <p:extLst>
      <p:ext uri="{19B8F6BF-5375-455C-9EA6-DF929625EA0E}">
        <p15:presenceInfo xmlns:p15="http://schemas.microsoft.com/office/powerpoint/2012/main" userId="S::sy920327@reading.ac.uk::1b20c869-8852-441f-923c-49e0cd83d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DEA"/>
    <a:srgbClr val="FFFDEF"/>
    <a:srgbClr val="FFFEF2"/>
    <a:srgbClr val="FDE6AB"/>
    <a:srgbClr val="D799A1"/>
    <a:srgbClr val="BF0071"/>
    <a:srgbClr val="7EAF35"/>
    <a:srgbClr val="F3F3F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89" autoAdjust="0"/>
    <p:restoredTop sz="83333" autoAdjust="0"/>
  </p:normalViewPr>
  <p:slideViewPr>
    <p:cSldViewPr showGuides="1">
      <p:cViewPr varScale="1">
        <p:scale>
          <a:sx n="91" d="100"/>
          <a:sy n="91" d="100"/>
        </p:scale>
        <p:origin x="23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12" d="100"/>
          <a:sy n="112" d="100"/>
        </p:scale>
        <p:origin x="5190" y="9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D895B-4E97-41E7-8A78-7F281CB13BA3}" type="doc">
      <dgm:prSet loTypeId="urn:microsoft.com/office/officeart/2005/8/layout/equation2" loCatId="process" qsTypeId="urn:microsoft.com/office/officeart/2005/8/quickstyle/simple1" qsCatId="simple" csTypeId="urn:microsoft.com/office/officeart/2005/8/colors/accent1_2" csCatId="accent1" phldr="1"/>
      <dgm:spPr/>
    </dgm:pt>
    <dgm:pt modelId="{DA1C5F59-6395-4209-9882-336E5553C2AB}">
      <dgm:prSet phldrT="[Text]"/>
      <dgm:spPr/>
      <dgm:t>
        <a:bodyPr/>
        <a:lstStyle/>
        <a:p>
          <a:r>
            <a:rPr lang="en-GB" dirty="0"/>
            <a:t>Tuition Fees</a:t>
          </a:r>
        </a:p>
      </dgm:t>
    </dgm:pt>
    <dgm:pt modelId="{6B620D53-6212-433C-9879-E4F5B803118D}" type="parTrans" cxnId="{E2E95ED4-6136-413C-933A-C16C3213FA88}">
      <dgm:prSet/>
      <dgm:spPr/>
      <dgm:t>
        <a:bodyPr/>
        <a:lstStyle/>
        <a:p>
          <a:endParaRPr lang="en-GB"/>
        </a:p>
      </dgm:t>
    </dgm:pt>
    <dgm:pt modelId="{C75C4BD2-4399-4DC8-B818-017F17202CC0}" type="sibTrans" cxnId="{E2E95ED4-6136-413C-933A-C16C3213FA88}">
      <dgm:prSet/>
      <dgm:spPr/>
      <dgm:t>
        <a:bodyPr/>
        <a:lstStyle/>
        <a:p>
          <a:endParaRPr lang="en-GB"/>
        </a:p>
      </dgm:t>
    </dgm:pt>
    <dgm:pt modelId="{43F1ABAF-4853-4BE2-BA34-797DCFFDE352}">
      <dgm:prSet phldrT="[Text]"/>
      <dgm:spPr/>
      <dgm:t>
        <a:bodyPr/>
        <a:lstStyle/>
        <a:p>
          <a:r>
            <a:rPr lang="en-GB" dirty="0"/>
            <a:t>Living Costs</a:t>
          </a:r>
        </a:p>
      </dgm:t>
    </dgm:pt>
    <dgm:pt modelId="{17BEDED1-8AAB-45BA-B37E-532478ECD6FD}" type="parTrans" cxnId="{69D6902D-E235-4FC9-9CE4-BFE10F7CFBD1}">
      <dgm:prSet/>
      <dgm:spPr/>
      <dgm:t>
        <a:bodyPr/>
        <a:lstStyle/>
        <a:p>
          <a:endParaRPr lang="en-GB"/>
        </a:p>
      </dgm:t>
    </dgm:pt>
    <dgm:pt modelId="{79C9BE79-7AD2-4B35-91FF-4E944EAAEF9F}" type="sibTrans" cxnId="{69D6902D-E235-4FC9-9CE4-BFE10F7CFBD1}">
      <dgm:prSet/>
      <dgm:spPr/>
      <dgm:t>
        <a:bodyPr/>
        <a:lstStyle/>
        <a:p>
          <a:endParaRPr lang="en-GB"/>
        </a:p>
      </dgm:t>
    </dgm:pt>
    <dgm:pt modelId="{19F1C201-5181-401E-8184-40E9AB52791D}">
      <dgm:prSet phldrT="[Text]"/>
      <dgm:spPr/>
      <dgm:t>
        <a:bodyPr/>
        <a:lstStyle/>
        <a:p>
          <a:r>
            <a:rPr lang="en-GB" dirty="0"/>
            <a:t>Student Finance</a:t>
          </a:r>
        </a:p>
      </dgm:t>
    </dgm:pt>
    <dgm:pt modelId="{1D84B913-23F7-4A86-850C-23FE50D815FC}" type="parTrans" cxnId="{F9673E36-BBA1-4D39-B4F6-7557EE76A0DA}">
      <dgm:prSet/>
      <dgm:spPr/>
      <dgm:t>
        <a:bodyPr/>
        <a:lstStyle/>
        <a:p>
          <a:endParaRPr lang="en-GB"/>
        </a:p>
      </dgm:t>
    </dgm:pt>
    <dgm:pt modelId="{28533119-EDDF-486C-B3EE-2457AAAA065D}" type="sibTrans" cxnId="{F9673E36-BBA1-4D39-B4F6-7557EE76A0DA}">
      <dgm:prSet/>
      <dgm:spPr/>
      <dgm:t>
        <a:bodyPr/>
        <a:lstStyle/>
        <a:p>
          <a:endParaRPr lang="en-GB"/>
        </a:p>
      </dgm:t>
    </dgm:pt>
    <dgm:pt modelId="{A56B97F5-2722-439E-A740-644BD46371BC}" type="pres">
      <dgm:prSet presAssocID="{005D895B-4E97-41E7-8A78-7F281CB13BA3}" presName="Name0" presStyleCnt="0">
        <dgm:presLayoutVars>
          <dgm:dir/>
          <dgm:resizeHandles val="exact"/>
        </dgm:presLayoutVars>
      </dgm:prSet>
      <dgm:spPr/>
    </dgm:pt>
    <dgm:pt modelId="{7170449C-003F-427E-A658-1B139507D79D}" type="pres">
      <dgm:prSet presAssocID="{005D895B-4E97-41E7-8A78-7F281CB13BA3}" presName="vNodes" presStyleCnt="0"/>
      <dgm:spPr/>
    </dgm:pt>
    <dgm:pt modelId="{D893AA55-0315-44FE-A5CF-6F878B063CC2}" type="pres">
      <dgm:prSet presAssocID="{DA1C5F59-6395-4209-9882-336E5553C2AB}" presName="node" presStyleLbl="node1" presStyleIdx="0" presStyleCnt="3">
        <dgm:presLayoutVars>
          <dgm:bulletEnabled val="1"/>
        </dgm:presLayoutVars>
      </dgm:prSet>
      <dgm:spPr/>
    </dgm:pt>
    <dgm:pt modelId="{DDAE8CA7-11CD-43C5-91FC-B5AAAEAFD55D}" type="pres">
      <dgm:prSet presAssocID="{C75C4BD2-4399-4DC8-B818-017F17202CC0}" presName="spacerT" presStyleCnt="0"/>
      <dgm:spPr/>
    </dgm:pt>
    <dgm:pt modelId="{3F93F857-B016-4C11-9D9F-749C41C2A884}" type="pres">
      <dgm:prSet presAssocID="{C75C4BD2-4399-4DC8-B818-017F17202CC0}" presName="sibTrans" presStyleLbl="sibTrans2D1" presStyleIdx="0" presStyleCnt="2"/>
      <dgm:spPr/>
    </dgm:pt>
    <dgm:pt modelId="{97CA8B3C-F06C-4A63-ADD3-717B22C2EAAF}" type="pres">
      <dgm:prSet presAssocID="{C75C4BD2-4399-4DC8-B818-017F17202CC0}" presName="spacerB" presStyleCnt="0"/>
      <dgm:spPr/>
    </dgm:pt>
    <dgm:pt modelId="{8279B621-4418-48EF-BB2F-0B3B5DBC6BA5}" type="pres">
      <dgm:prSet presAssocID="{43F1ABAF-4853-4BE2-BA34-797DCFFDE352}" presName="node" presStyleLbl="node1" presStyleIdx="1" presStyleCnt="3">
        <dgm:presLayoutVars>
          <dgm:bulletEnabled val="1"/>
        </dgm:presLayoutVars>
      </dgm:prSet>
      <dgm:spPr/>
    </dgm:pt>
    <dgm:pt modelId="{0A000B24-E7DE-4212-AA29-5EEE1F49039B}" type="pres">
      <dgm:prSet presAssocID="{005D895B-4E97-41E7-8A78-7F281CB13BA3}" presName="sibTransLast" presStyleLbl="sibTrans2D1" presStyleIdx="1" presStyleCnt="2"/>
      <dgm:spPr/>
    </dgm:pt>
    <dgm:pt modelId="{0D59752C-4A65-495A-8679-89432E369CEE}" type="pres">
      <dgm:prSet presAssocID="{005D895B-4E97-41E7-8A78-7F281CB13BA3}" presName="connectorText" presStyleLbl="sibTrans2D1" presStyleIdx="1" presStyleCnt="2"/>
      <dgm:spPr/>
    </dgm:pt>
    <dgm:pt modelId="{1703FB1E-2C18-4DB3-8660-20A8C2CF3A9D}" type="pres">
      <dgm:prSet presAssocID="{005D895B-4E97-41E7-8A78-7F281CB13BA3}" presName="lastNode" presStyleLbl="node1" presStyleIdx="2" presStyleCnt="3">
        <dgm:presLayoutVars>
          <dgm:bulletEnabled val="1"/>
        </dgm:presLayoutVars>
      </dgm:prSet>
      <dgm:spPr/>
    </dgm:pt>
  </dgm:ptLst>
  <dgm:cxnLst>
    <dgm:cxn modelId="{2FEBDF21-FB97-460A-91D0-7C7F234D80F7}" type="presOf" srcId="{79C9BE79-7AD2-4B35-91FF-4E944EAAEF9F}" destId="{0D59752C-4A65-495A-8679-89432E369CEE}" srcOrd="1" destOrd="0" presId="urn:microsoft.com/office/officeart/2005/8/layout/equation2"/>
    <dgm:cxn modelId="{69D6902D-E235-4FC9-9CE4-BFE10F7CFBD1}" srcId="{005D895B-4E97-41E7-8A78-7F281CB13BA3}" destId="{43F1ABAF-4853-4BE2-BA34-797DCFFDE352}" srcOrd="1" destOrd="0" parTransId="{17BEDED1-8AAB-45BA-B37E-532478ECD6FD}" sibTransId="{79C9BE79-7AD2-4B35-91FF-4E944EAAEF9F}"/>
    <dgm:cxn modelId="{F9673E36-BBA1-4D39-B4F6-7557EE76A0DA}" srcId="{005D895B-4E97-41E7-8A78-7F281CB13BA3}" destId="{19F1C201-5181-401E-8184-40E9AB52791D}" srcOrd="2" destOrd="0" parTransId="{1D84B913-23F7-4A86-850C-23FE50D815FC}" sibTransId="{28533119-EDDF-486C-B3EE-2457AAAA065D}"/>
    <dgm:cxn modelId="{B0232C7E-12ED-4A42-A124-EACA65E2B6A4}" type="presOf" srcId="{005D895B-4E97-41E7-8A78-7F281CB13BA3}" destId="{A56B97F5-2722-439E-A740-644BD46371BC}" srcOrd="0" destOrd="0" presId="urn:microsoft.com/office/officeart/2005/8/layout/equation2"/>
    <dgm:cxn modelId="{CF0A3A98-4E9D-406E-AE17-665126E70EA0}" type="presOf" srcId="{C75C4BD2-4399-4DC8-B818-017F17202CC0}" destId="{3F93F857-B016-4C11-9D9F-749C41C2A884}" srcOrd="0" destOrd="0" presId="urn:microsoft.com/office/officeart/2005/8/layout/equation2"/>
    <dgm:cxn modelId="{A796C2AD-5A46-405F-B2CA-A710373A4409}" type="presOf" srcId="{79C9BE79-7AD2-4B35-91FF-4E944EAAEF9F}" destId="{0A000B24-E7DE-4212-AA29-5EEE1F49039B}" srcOrd="0" destOrd="0" presId="urn:microsoft.com/office/officeart/2005/8/layout/equation2"/>
    <dgm:cxn modelId="{5A43CAB7-EC06-4E3B-8525-D87C60A50F53}" type="presOf" srcId="{DA1C5F59-6395-4209-9882-336E5553C2AB}" destId="{D893AA55-0315-44FE-A5CF-6F878B063CC2}" srcOrd="0" destOrd="0" presId="urn:microsoft.com/office/officeart/2005/8/layout/equation2"/>
    <dgm:cxn modelId="{C87BCECB-2B75-4277-8881-1A1283BD225A}" type="presOf" srcId="{19F1C201-5181-401E-8184-40E9AB52791D}" destId="{1703FB1E-2C18-4DB3-8660-20A8C2CF3A9D}" srcOrd="0" destOrd="0" presId="urn:microsoft.com/office/officeart/2005/8/layout/equation2"/>
    <dgm:cxn modelId="{E2E95ED4-6136-413C-933A-C16C3213FA88}" srcId="{005D895B-4E97-41E7-8A78-7F281CB13BA3}" destId="{DA1C5F59-6395-4209-9882-336E5553C2AB}" srcOrd="0" destOrd="0" parTransId="{6B620D53-6212-433C-9879-E4F5B803118D}" sibTransId="{C75C4BD2-4399-4DC8-B818-017F17202CC0}"/>
    <dgm:cxn modelId="{9C228AF7-480A-4D26-BEDA-A53FF4331FA7}" type="presOf" srcId="{43F1ABAF-4853-4BE2-BA34-797DCFFDE352}" destId="{8279B621-4418-48EF-BB2F-0B3B5DBC6BA5}" srcOrd="0" destOrd="0" presId="urn:microsoft.com/office/officeart/2005/8/layout/equation2"/>
    <dgm:cxn modelId="{B2627E2F-D62C-496A-B4D5-8E8EC4AC6D94}" type="presParOf" srcId="{A56B97F5-2722-439E-A740-644BD46371BC}" destId="{7170449C-003F-427E-A658-1B139507D79D}" srcOrd="0" destOrd="0" presId="urn:microsoft.com/office/officeart/2005/8/layout/equation2"/>
    <dgm:cxn modelId="{AE06882F-15C7-4958-B651-09447DAB783A}" type="presParOf" srcId="{7170449C-003F-427E-A658-1B139507D79D}" destId="{D893AA55-0315-44FE-A5CF-6F878B063CC2}" srcOrd="0" destOrd="0" presId="urn:microsoft.com/office/officeart/2005/8/layout/equation2"/>
    <dgm:cxn modelId="{680CCE4B-D0F7-4366-96E7-7195B70E230B}" type="presParOf" srcId="{7170449C-003F-427E-A658-1B139507D79D}" destId="{DDAE8CA7-11CD-43C5-91FC-B5AAAEAFD55D}" srcOrd="1" destOrd="0" presId="urn:microsoft.com/office/officeart/2005/8/layout/equation2"/>
    <dgm:cxn modelId="{FBAE0584-19F1-461C-BF71-28E26CE0F74A}" type="presParOf" srcId="{7170449C-003F-427E-A658-1B139507D79D}" destId="{3F93F857-B016-4C11-9D9F-749C41C2A884}" srcOrd="2" destOrd="0" presId="urn:microsoft.com/office/officeart/2005/8/layout/equation2"/>
    <dgm:cxn modelId="{940994DE-FC0A-4CEB-B7DB-2270B827E58B}" type="presParOf" srcId="{7170449C-003F-427E-A658-1B139507D79D}" destId="{97CA8B3C-F06C-4A63-ADD3-717B22C2EAAF}" srcOrd="3" destOrd="0" presId="urn:microsoft.com/office/officeart/2005/8/layout/equation2"/>
    <dgm:cxn modelId="{90C7BE94-80F1-4A9F-B2A6-9D8B53FB819F}" type="presParOf" srcId="{7170449C-003F-427E-A658-1B139507D79D}" destId="{8279B621-4418-48EF-BB2F-0B3B5DBC6BA5}" srcOrd="4" destOrd="0" presId="urn:microsoft.com/office/officeart/2005/8/layout/equation2"/>
    <dgm:cxn modelId="{26478EAD-7CB7-41A3-804B-9C5DB62B3385}" type="presParOf" srcId="{A56B97F5-2722-439E-A740-644BD46371BC}" destId="{0A000B24-E7DE-4212-AA29-5EEE1F49039B}" srcOrd="1" destOrd="0" presId="urn:microsoft.com/office/officeart/2005/8/layout/equation2"/>
    <dgm:cxn modelId="{DBD6D8D4-ECC5-4015-A8B8-773625AE407A}" type="presParOf" srcId="{0A000B24-E7DE-4212-AA29-5EEE1F49039B}" destId="{0D59752C-4A65-495A-8679-89432E369CEE}" srcOrd="0" destOrd="0" presId="urn:microsoft.com/office/officeart/2005/8/layout/equation2"/>
    <dgm:cxn modelId="{15284449-FCBF-4D2D-8DD7-BD3B0C7FDCCD}" type="presParOf" srcId="{A56B97F5-2722-439E-A740-644BD46371BC}" destId="{1703FB1E-2C18-4DB3-8660-20A8C2CF3A9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6CCB1-AC54-4135-9E31-19C1126604A2}"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F5419042-D8DD-4437-8562-1943EF32A6C5}">
      <dgm:prSet phldrT="[Text]"/>
      <dgm:spPr/>
      <dgm:t>
        <a:bodyPr/>
        <a:lstStyle/>
        <a:p>
          <a:r>
            <a:rPr lang="en-GB" b="1" u="sng" dirty="0"/>
            <a:t>Tuition Fees</a:t>
          </a:r>
        </a:p>
      </dgm:t>
    </dgm:pt>
    <dgm:pt modelId="{1870412B-B15E-4B15-9069-9F5C5D1CE45D}" type="parTrans" cxnId="{C486E824-A888-408B-865A-0288BF7A2AB0}">
      <dgm:prSet/>
      <dgm:spPr/>
      <dgm:t>
        <a:bodyPr/>
        <a:lstStyle/>
        <a:p>
          <a:endParaRPr lang="en-GB"/>
        </a:p>
      </dgm:t>
    </dgm:pt>
    <dgm:pt modelId="{EB32BD9F-9EFF-4683-8917-782472E974EB}" type="sibTrans" cxnId="{C486E824-A888-408B-865A-0288BF7A2AB0}">
      <dgm:prSet/>
      <dgm:spPr/>
      <dgm:t>
        <a:bodyPr/>
        <a:lstStyle/>
        <a:p>
          <a:endParaRPr lang="en-GB"/>
        </a:p>
      </dgm:t>
    </dgm:pt>
    <dgm:pt modelId="{9043F5DA-2CEE-4C01-92C0-7E1749F563F5}">
      <dgm:prSet phldrT="[Text]"/>
      <dgm:spPr/>
      <dgm:t>
        <a:bodyPr/>
        <a:lstStyle/>
        <a:p>
          <a:r>
            <a:rPr lang="en-GB" dirty="0"/>
            <a:t>The Fees for your course at university.</a:t>
          </a:r>
        </a:p>
      </dgm:t>
    </dgm:pt>
    <dgm:pt modelId="{0C05050F-A5C7-4644-A155-EBE1B8B64CC1}" type="parTrans" cxnId="{678B1F97-0469-40EE-A50F-09343AA72677}">
      <dgm:prSet/>
      <dgm:spPr/>
      <dgm:t>
        <a:bodyPr/>
        <a:lstStyle/>
        <a:p>
          <a:endParaRPr lang="en-GB"/>
        </a:p>
      </dgm:t>
    </dgm:pt>
    <dgm:pt modelId="{158E3014-AD97-4C27-8BDE-8C995A629C60}" type="sibTrans" cxnId="{678B1F97-0469-40EE-A50F-09343AA72677}">
      <dgm:prSet/>
      <dgm:spPr/>
      <dgm:t>
        <a:bodyPr/>
        <a:lstStyle/>
        <a:p>
          <a:endParaRPr lang="en-GB"/>
        </a:p>
      </dgm:t>
    </dgm:pt>
    <dgm:pt modelId="{2B64AEEF-C6CE-4D78-A37E-62455E16A257}">
      <dgm:prSet phldrT="[Text]"/>
      <dgm:spPr/>
      <dgm:t>
        <a:bodyPr/>
        <a:lstStyle/>
        <a:p>
          <a:r>
            <a:rPr lang="en-GB" dirty="0"/>
            <a:t>A </a:t>
          </a:r>
          <a:r>
            <a:rPr lang="en-GB" b="1" dirty="0"/>
            <a:t>loan</a:t>
          </a:r>
          <a:r>
            <a:rPr lang="en-GB" dirty="0"/>
            <a:t> from the government can pay for this. </a:t>
          </a:r>
        </a:p>
      </dgm:t>
    </dgm:pt>
    <dgm:pt modelId="{C236238B-BA7A-4F44-8EC9-094644FF6140}" type="parTrans" cxnId="{BCFCEED3-A124-43DD-8839-9273A30E282E}">
      <dgm:prSet/>
      <dgm:spPr/>
      <dgm:t>
        <a:bodyPr/>
        <a:lstStyle/>
        <a:p>
          <a:endParaRPr lang="en-GB"/>
        </a:p>
      </dgm:t>
    </dgm:pt>
    <dgm:pt modelId="{D9385471-7B8E-44F3-A454-E915DA6A5048}" type="sibTrans" cxnId="{BCFCEED3-A124-43DD-8839-9273A30E282E}">
      <dgm:prSet/>
      <dgm:spPr/>
      <dgm:t>
        <a:bodyPr/>
        <a:lstStyle/>
        <a:p>
          <a:endParaRPr lang="en-GB"/>
        </a:p>
      </dgm:t>
    </dgm:pt>
    <dgm:pt modelId="{D4D8CAD3-27EE-4B5F-8181-EF41A28AF0D3}">
      <dgm:prSet phldrT="[Text]"/>
      <dgm:spPr/>
      <dgm:t>
        <a:bodyPr/>
        <a:lstStyle/>
        <a:p>
          <a:r>
            <a:rPr lang="en-GB" b="1" u="sng" dirty="0"/>
            <a:t>Living Costs</a:t>
          </a:r>
        </a:p>
      </dgm:t>
    </dgm:pt>
    <dgm:pt modelId="{99C1C84A-8C19-4D49-B906-4AB37D0EF1B8}" type="parTrans" cxnId="{FDEA2D0D-E625-458E-A1D7-7755F8995B13}">
      <dgm:prSet/>
      <dgm:spPr/>
      <dgm:t>
        <a:bodyPr/>
        <a:lstStyle/>
        <a:p>
          <a:endParaRPr lang="en-GB"/>
        </a:p>
      </dgm:t>
    </dgm:pt>
    <dgm:pt modelId="{976C8599-8C70-4B55-BED1-403061A87F68}" type="sibTrans" cxnId="{FDEA2D0D-E625-458E-A1D7-7755F8995B13}">
      <dgm:prSet/>
      <dgm:spPr/>
      <dgm:t>
        <a:bodyPr/>
        <a:lstStyle/>
        <a:p>
          <a:endParaRPr lang="en-GB"/>
        </a:p>
      </dgm:t>
    </dgm:pt>
    <dgm:pt modelId="{7E0FBFBE-6F3B-4089-9A83-28E9258FC25C}">
      <dgm:prSet phldrT="[Text]"/>
      <dgm:spPr/>
      <dgm:t>
        <a:bodyPr/>
        <a:lstStyle/>
        <a:p>
          <a:r>
            <a:rPr lang="en-GB" dirty="0"/>
            <a:t>Things like rent, food, course books and travel that you need to pay for while you’re studying.</a:t>
          </a:r>
        </a:p>
      </dgm:t>
    </dgm:pt>
    <dgm:pt modelId="{CD03015A-6102-4FB9-A0F9-FF4D666F7562}" type="parTrans" cxnId="{5B61C57E-0685-4C09-A1E5-079DA04689BE}">
      <dgm:prSet/>
      <dgm:spPr/>
      <dgm:t>
        <a:bodyPr/>
        <a:lstStyle/>
        <a:p>
          <a:endParaRPr lang="en-GB"/>
        </a:p>
      </dgm:t>
    </dgm:pt>
    <dgm:pt modelId="{3437C947-E625-4316-84A2-043F1BF39A6C}" type="sibTrans" cxnId="{5B61C57E-0685-4C09-A1E5-079DA04689BE}">
      <dgm:prSet/>
      <dgm:spPr/>
      <dgm:t>
        <a:bodyPr/>
        <a:lstStyle/>
        <a:p>
          <a:endParaRPr lang="en-GB"/>
        </a:p>
      </dgm:t>
    </dgm:pt>
    <dgm:pt modelId="{0346741F-F561-4D3F-A955-37E330EFDC91}">
      <dgm:prSet phldrT="[Text]"/>
      <dgm:spPr/>
      <dgm:t>
        <a:bodyPr/>
        <a:lstStyle/>
        <a:p>
          <a:r>
            <a:rPr lang="en-GB" dirty="0"/>
            <a:t>A </a:t>
          </a:r>
          <a:r>
            <a:rPr lang="en-GB" b="1" dirty="0"/>
            <a:t>loan</a:t>
          </a:r>
          <a:r>
            <a:rPr lang="en-GB" dirty="0"/>
            <a:t> from the government can pay for this.</a:t>
          </a:r>
        </a:p>
      </dgm:t>
    </dgm:pt>
    <dgm:pt modelId="{797B291F-6333-4587-ABFF-781ADFA4620F}" type="parTrans" cxnId="{6BF35D61-FED7-4D14-AE3A-6BDE6036AA76}">
      <dgm:prSet/>
      <dgm:spPr/>
      <dgm:t>
        <a:bodyPr/>
        <a:lstStyle/>
        <a:p>
          <a:endParaRPr lang="en-GB"/>
        </a:p>
      </dgm:t>
    </dgm:pt>
    <dgm:pt modelId="{44F61ADB-2F08-4172-903D-FE31B55E1A46}" type="sibTrans" cxnId="{6BF35D61-FED7-4D14-AE3A-6BDE6036AA76}">
      <dgm:prSet/>
      <dgm:spPr/>
      <dgm:t>
        <a:bodyPr/>
        <a:lstStyle/>
        <a:p>
          <a:endParaRPr lang="en-GB"/>
        </a:p>
      </dgm:t>
    </dgm:pt>
    <dgm:pt modelId="{C788C19E-197D-4F1D-B7F2-BD60A913F11B}">
      <dgm:prSet phldrT="[Text]"/>
      <dgm:spPr/>
      <dgm:t>
        <a:bodyPr/>
        <a:lstStyle/>
        <a:p>
          <a:r>
            <a:rPr lang="en-GB" dirty="0"/>
            <a:t>You don’t have to pay any money upfront for this.</a:t>
          </a:r>
        </a:p>
      </dgm:t>
    </dgm:pt>
    <dgm:pt modelId="{700A99DC-44B0-4F2B-B767-308AAEBB3EBD}" type="parTrans" cxnId="{23EB7E9C-4098-4D0C-82C8-9AC33512E53F}">
      <dgm:prSet/>
      <dgm:spPr/>
      <dgm:t>
        <a:bodyPr/>
        <a:lstStyle/>
        <a:p>
          <a:endParaRPr lang="en-GB"/>
        </a:p>
      </dgm:t>
    </dgm:pt>
    <dgm:pt modelId="{6CEDFF3C-D076-44C6-9D60-51277CB6335D}" type="sibTrans" cxnId="{23EB7E9C-4098-4D0C-82C8-9AC33512E53F}">
      <dgm:prSet/>
      <dgm:spPr/>
      <dgm:t>
        <a:bodyPr/>
        <a:lstStyle/>
        <a:p>
          <a:endParaRPr lang="en-GB"/>
        </a:p>
      </dgm:t>
    </dgm:pt>
    <dgm:pt modelId="{402CF2F8-E970-4F8C-9A51-4FC169262C0F}">
      <dgm:prSet phldrT="[Text]"/>
      <dgm:spPr/>
      <dgm:t>
        <a:bodyPr/>
        <a:lstStyle/>
        <a:p>
          <a:r>
            <a:rPr lang="en-GB" dirty="0"/>
            <a:t>You don’t have to pay any money upfront for this.</a:t>
          </a:r>
        </a:p>
      </dgm:t>
    </dgm:pt>
    <dgm:pt modelId="{EF689D7F-263A-4357-A560-35A88915EB33}" type="parTrans" cxnId="{C1C19FE6-723D-43ED-B6EB-357414D5AB22}">
      <dgm:prSet/>
      <dgm:spPr/>
      <dgm:t>
        <a:bodyPr/>
        <a:lstStyle/>
        <a:p>
          <a:endParaRPr lang="en-GB"/>
        </a:p>
      </dgm:t>
    </dgm:pt>
    <dgm:pt modelId="{2F850C4F-3B24-43CB-B6DB-C28380E70454}" type="sibTrans" cxnId="{C1C19FE6-723D-43ED-B6EB-357414D5AB22}">
      <dgm:prSet/>
      <dgm:spPr/>
      <dgm:t>
        <a:bodyPr/>
        <a:lstStyle/>
        <a:p>
          <a:endParaRPr lang="en-GB"/>
        </a:p>
      </dgm:t>
    </dgm:pt>
    <dgm:pt modelId="{1CEC363A-0E54-4179-9D6F-75B6C9E6D513}">
      <dgm:prSet phldrT="[Text]"/>
      <dgm:spPr/>
      <dgm:t>
        <a:bodyPr/>
        <a:lstStyle/>
        <a:p>
          <a:r>
            <a:rPr lang="en-GB" dirty="0"/>
            <a:t>Also called the ‘Maintenance Loan’</a:t>
          </a:r>
        </a:p>
      </dgm:t>
    </dgm:pt>
    <dgm:pt modelId="{3EA4C639-C278-48FC-B975-107298D08C49}" type="parTrans" cxnId="{8DA87D50-13A0-4DC5-8A5A-8C1B4EF0D6EF}">
      <dgm:prSet/>
      <dgm:spPr/>
      <dgm:t>
        <a:bodyPr/>
        <a:lstStyle/>
        <a:p>
          <a:endParaRPr lang="en-GB"/>
        </a:p>
      </dgm:t>
    </dgm:pt>
    <dgm:pt modelId="{ACA1878E-5562-4E9B-A784-E1294142481B}" type="sibTrans" cxnId="{8DA87D50-13A0-4DC5-8A5A-8C1B4EF0D6EF}">
      <dgm:prSet/>
      <dgm:spPr/>
      <dgm:t>
        <a:bodyPr/>
        <a:lstStyle/>
        <a:p>
          <a:endParaRPr lang="en-GB"/>
        </a:p>
      </dgm:t>
    </dgm:pt>
    <dgm:pt modelId="{D692D02E-7EE0-4812-BA7F-1BF35F90234D}" type="pres">
      <dgm:prSet presAssocID="{0056CCB1-AC54-4135-9E31-19C1126604A2}" presName="linear" presStyleCnt="0">
        <dgm:presLayoutVars>
          <dgm:dir/>
          <dgm:resizeHandles val="exact"/>
        </dgm:presLayoutVars>
      </dgm:prSet>
      <dgm:spPr/>
    </dgm:pt>
    <dgm:pt modelId="{86832E43-E48F-4DB9-8259-F0D27BCF9B66}" type="pres">
      <dgm:prSet presAssocID="{F5419042-D8DD-4437-8562-1943EF32A6C5}" presName="comp" presStyleCnt="0"/>
      <dgm:spPr/>
    </dgm:pt>
    <dgm:pt modelId="{A9DE02E0-64D8-4ABC-B3C7-6FC743FE1E4A}" type="pres">
      <dgm:prSet presAssocID="{F5419042-D8DD-4437-8562-1943EF32A6C5}" presName="box" presStyleLbl="node1" presStyleIdx="0" presStyleCnt="2" custLinFactNeighborX="-410"/>
      <dgm:spPr/>
    </dgm:pt>
    <dgm:pt modelId="{560B404D-7172-4F86-B65F-A38688A1275D}" type="pres">
      <dgm:prSet presAssocID="{F5419042-D8DD-4437-8562-1943EF32A6C5}" presName="img"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6000" r="-6000"/>
          </a:stretch>
        </a:blipFill>
      </dgm:spPr>
      <dgm:extLst>
        <a:ext uri="{E40237B7-FDA0-4F09-8148-C483321AD2D9}">
          <dgm14:cNvPr xmlns:dgm14="http://schemas.microsoft.com/office/drawing/2010/diagram" id="0" name="" descr="Schoolhouse"/>
        </a:ext>
      </dgm:extLst>
    </dgm:pt>
    <dgm:pt modelId="{C484F552-AF6E-40AE-BE7B-71EB93F66B11}" type="pres">
      <dgm:prSet presAssocID="{F5419042-D8DD-4437-8562-1943EF32A6C5}" presName="text" presStyleLbl="node1" presStyleIdx="0" presStyleCnt="2">
        <dgm:presLayoutVars>
          <dgm:bulletEnabled val="1"/>
        </dgm:presLayoutVars>
      </dgm:prSet>
      <dgm:spPr/>
    </dgm:pt>
    <dgm:pt modelId="{1F834DD8-DDAA-4FCE-AB94-9BC7695D1E28}" type="pres">
      <dgm:prSet presAssocID="{EB32BD9F-9EFF-4683-8917-782472E974EB}" presName="spacer" presStyleCnt="0"/>
      <dgm:spPr/>
    </dgm:pt>
    <dgm:pt modelId="{92B94E0D-AF48-42B0-AF86-75C0C20B4944}" type="pres">
      <dgm:prSet presAssocID="{D4D8CAD3-27EE-4B5F-8181-EF41A28AF0D3}" presName="comp" presStyleCnt="0"/>
      <dgm:spPr/>
    </dgm:pt>
    <dgm:pt modelId="{D970769E-DAF5-4C26-B80C-A113E2CD6930}" type="pres">
      <dgm:prSet presAssocID="{D4D8CAD3-27EE-4B5F-8181-EF41A28AF0D3}" presName="box" presStyleLbl="node1" presStyleIdx="1" presStyleCnt="2"/>
      <dgm:spPr/>
    </dgm:pt>
    <dgm:pt modelId="{3E1875AF-7DE8-44DC-88CD-F7B9AE20BB01}" type="pres">
      <dgm:prSet presAssocID="{D4D8CAD3-27EE-4B5F-8181-EF41A28AF0D3}" presName="img"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6000" r="-6000"/>
          </a:stretch>
        </a:blipFill>
      </dgm:spPr>
      <dgm:extLst>
        <a:ext uri="{E40237B7-FDA0-4F09-8148-C483321AD2D9}">
          <dgm14:cNvPr xmlns:dgm14="http://schemas.microsoft.com/office/drawing/2010/diagram" id="0" name="" descr="Piggy Bank"/>
        </a:ext>
      </dgm:extLst>
    </dgm:pt>
    <dgm:pt modelId="{7B72539B-4962-478E-8E8C-180E54B52EEF}" type="pres">
      <dgm:prSet presAssocID="{D4D8CAD3-27EE-4B5F-8181-EF41A28AF0D3}" presName="text" presStyleLbl="node1" presStyleIdx="1" presStyleCnt="2">
        <dgm:presLayoutVars>
          <dgm:bulletEnabled val="1"/>
        </dgm:presLayoutVars>
      </dgm:prSet>
      <dgm:spPr/>
    </dgm:pt>
  </dgm:ptLst>
  <dgm:cxnLst>
    <dgm:cxn modelId="{FDEA2D0D-E625-458E-A1D7-7755F8995B13}" srcId="{0056CCB1-AC54-4135-9E31-19C1126604A2}" destId="{D4D8CAD3-27EE-4B5F-8181-EF41A28AF0D3}" srcOrd="1" destOrd="0" parTransId="{99C1C84A-8C19-4D49-B906-4AB37D0EF1B8}" sibTransId="{976C8599-8C70-4B55-BED1-403061A87F68}"/>
    <dgm:cxn modelId="{91D7A411-1553-491D-A786-EAE1BF269237}" type="presOf" srcId="{402CF2F8-E970-4F8C-9A51-4FC169262C0F}" destId="{7B72539B-4962-478E-8E8C-180E54B52EEF}" srcOrd="1" destOrd="3" presId="urn:microsoft.com/office/officeart/2005/8/layout/vList4"/>
    <dgm:cxn modelId="{85C04714-ED2B-492B-B012-41554230F5E4}" type="presOf" srcId="{1CEC363A-0E54-4179-9D6F-75B6C9E6D513}" destId="{7B72539B-4962-478E-8E8C-180E54B52EEF}" srcOrd="1" destOrd="4" presId="urn:microsoft.com/office/officeart/2005/8/layout/vList4"/>
    <dgm:cxn modelId="{14E60B20-E7E2-42B7-8A06-D666A62FF9A7}" type="presOf" srcId="{9043F5DA-2CEE-4C01-92C0-7E1749F563F5}" destId="{A9DE02E0-64D8-4ABC-B3C7-6FC743FE1E4A}" srcOrd="0" destOrd="1" presId="urn:microsoft.com/office/officeart/2005/8/layout/vList4"/>
    <dgm:cxn modelId="{C486E824-A888-408B-865A-0288BF7A2AB0}" srcId="{0056CCB1-AC54-4135-9E31-19C1126604A2}" destId="{F5419042-D8DD-4437-8562-1943EF32A6C5}" srcOrd="0" destOrd="0" parTransId="{1870412B-B15E-4B15-9069-9F5C5D1CE45D}" sibTransId="{EB32BD9F-9EFF-4683-8917-782472E974EB}"/>
    <dgm:cxn modelId="{7F776A2B-CA88-479E-BCB0-896767316816}" type="presOf" srcId="{D4D8CAD3-27EE-4B5F-8181-EF41A28AF0D3}" destId="{7B72539B-4962-478E-8E8C-180E54B52EEF}" srcOrd="1" destOrd="0" presId="urn:microsoft.com/office/officeart/2005/8/layout/vList4"/>
    <dgm:cxn modelId="{88057E2E-9CC1-45CA-9CBE-7BD582500E15}" type="presOf" srcId="{F5419042-D8DD-4437-8562-1943EF32A6C5}" destId="{A9DE02E0-64D8-4ABC-B3C7-6FC743FE1E4A}" srcOrd="0" destOrd="0" presId="urn:microsoft.com/office/officeart/2005/8/layout/vList4"/>
    <dgm:cxn modelId="{7CFA925D-2D1B-42A9-8CBA-0AD746E1C7A6}" type="presOf" srcId="{D4D8CAD3-27EE-4B5F-8181-EF41A28AF0D3}" destId="{D970769E-DAF5-4C26-B80C-A113E2CD6930}" srcOrd="0" destOrd="0" presId="urn:microsoft.com/office/officeart/2005/8/layout/vList4"/>
    <dgm:cxn modelId="{1C0C755F-759B-41EB-9642-41F76A1EE468}" type="presOf" srcId="{7E0FBFBE-6F3B-4089-9A83-28E9258FC25C}" destId="{D970769E-DAF5-4C26-B80C-A113E2CD6930}" srcOrd="0" destOrd="1" presId="urn:microsoft.com/office/officeart/2005/8/layout/vList4"/>
    <dgm:cxn modelId="{6BF35D61-FED7-4D14-AE3A-6BDE6036AA76}" srcId="{D4D8CAD3-27EE-4B5F-8181-EF41A28AF0D3}" destId="{0346741F-F561-4D3F-A955-37E330EFDC91}" srcOrd="1" destOrd="0" parTransId="{797B291F-6333-4587-ABFF-781ADFA4620F}" sibTransId="{44F61ADB-2F08-4172-903D-FE31B55E1A46}"/>
    <dgm:cxn modelId="{DA6ACA41-5929-455A-A73C-67079D764FBE}" type="presOf" srcId="{1CEC363A-0E54-4179-9D6F-75B6C9E6D513}" destId="{D970769E-DAF5-4C26-B80C-A113E2CD6930}" srcOrd="0" destOrd="4" presId="urn:microsoft.com/office/officeart/2005/8/layout/vList4"/>
    <dgm:cxn modelId="{72EB7542-027A-4759-8D27-B519E5DFC656}" type="presOf" srcId="{7E0FBFBE-6F3B-4089-9A83-28E9258FC25C}" destId="{7B72539B-4962-478E-8E8C-180E54B52EEF}" srcOrd="1" destOrd="1" presId="urn:microsoft.com/office/officeart/2005/8/layout/vList4"/>
    <dgm:cxn modelId="{8DA87D50-13A0-4DC5-8A5A-8C1B4EF0D6EF}" srcId="{D4D8CAD3-27EE-4B5F-8181-EF41A28AF0D3}" destId="{1CEC363A-0E54-4179-9D6F-75B6C9E6D513}" srcOrd="3" destOrd="0" parTransId="{3EA4C639-C278-48FC-B975-107298D08C49}" sibTransId="{ACA1878E-5562-4E9B-A784-E1294142481B}"/>
    <dgm:cxn modelId="{5B61C57E-0685-4C09-A1E5-079DA04689BE}" srcId="{D4D8CAD3-27EE-4B5F-8181-EF41A28AF0D3}" destId="{7E0FBFBE-6F3B-4089-9A83-28E9258FC25C}" srcOrd="0" destOrd="0" parTransId="{CD03015A-6102-4FB9-A0F9-FF4D666F7562}" sibTransId="{3437C947-E625-4316-84A2-043F1BF39A6C}"/>
    <dgm:cxn modelId="{90B0A48C-DDF9-44D3-93B4-C85E892794FB}" type="presOf" srcId="{2B64AEEF-C6CE-4D78-A37E-62455E16A257}" destId="{C484F552-AF6E-40AE-BE7B-71EB93F66B11}" srcOrd="1" destOrd="2" presId="urn:microsoft.com/office/officeart/2005/8/layout/vList4"/>
    <dgm:cxn modelId="{0F44898E-03E7-4A3A-B4A8-2AFD84A61FAB}" type="presOf" srcId="{C788C19E-197D-4F1D-B7F2-BD60A913F11B}" destId="{A9DE02E0-64D8-4ABC-B3C7-6FC743FE1E4A}" srcOrd="0" destOrd="3" presId="urn:microsoft.com/office/officeart/2005/8/layout/vList4"/>
    <dgm:cxn modelId="{678B1F97-0469-40EE-A50F-09343AA72677}" srcId="{F5419042-D8DD-4437-8562-1943EF32A6C5}" destId="{9043F5DA-2CEE-4C01-92C0-7E1749F563F5}" srcOrd="0" destOrd="0" parTransId="{0C05050F-A5C7-4644-A155-EBE1B8B64CC1}" sibTransId="{158E3014-AD97-4C27-8BDE-8C995A629C60}"/>
    <dgm:cxn modelId="{23EB7E9C-4098-4D0C-82C8-9AC33512E53F}" srcId="{F5419042-D8DD-4437-8562-1943EF32A6C5}" destId="{C788C19E-197D-4F1D-B7F2-BD60A913F11B}" srcOrd="2" destOrd="0" parTransId="{700A99DC-44B0-4F2B-B767-308AAEBB3EBD}" sibTransId="{6CEDFF3C-D076-44C6-9D60-51277CB6335D}"/>
    <dgm:cxn modelId="{ADD981AA-C120-4EDD-9043-3177500F112F}" type="presOf" srcId="{2B64AEEF-C6CE-4D78-A37E-62455E16A257}" destId="{A9DE02E0-64D8-4ABC-B3C7-6FC743FE1E4A}" srcOrd="0" destOrd="2" presId="urn:microsoft.com/office/officeart/2005/8/layout/vList4"/>
    <dgm:cxn modelId="{DF68DFB1-EEA3-484F-9387-6EA1FBF45FFD}" type="presOf" srcId="{0346741F-F561-4D3F-A955-37E330EFDC91}" destId="{D970769E-DAF5-4C26-B80C-A113E2CD6930}" srcOrd="0" destOrd="2" presId="urn:microsoft.com/office/officeart/2005/8/layout/vList4"/>
    <dgm:cxn modelId="{732FB5B8-2B51-4489-976D-D2AF4969E670}" type="presOf" srcId="{402CF2F8-E970-4F8C-9A51-4FC169262C0F}" destId="{D970769E-DAF5-4C26-B80C-A113E2CD6930}" srcOrd="0" destOrd="3" presId="urn:microsoft.com/office/officeart/2005/8/layout/vList4"/>
    <dgm:cxn modelId="{BE1BF8BF-3A53-49F0-B45A-C78F37F66A5F}" type="presOf" srcId="{0346741F-F561-4D3F-A955-37E330EFDC91}" destId="{7B72539B-4962-478E-8E8C-180E54B52EEF}" srcOrd="1" destOrd="2" presId="urn:microsoft.com/office/officeart/2005/8/layout/vList4"/>
    <dgm:cxn modelId="{F994AACD-6E6A-4B63-BAD2-7199277F1167}" type="presOf" srcId="{C788C19E-197D-4F1D-B7F2-BD60A913F11B}" destId="{C484F552-AF6E-40AE-BE7B-71EB93F66B11}" srcOrd="1" destOrd="3" presId="urn:microsoft.com/office/officeart/2005/8/layout/vList4"/>
    <dgm:cxn modelId="{BCFCEED3-A124-43DD-8839-9273A30E282E}" srcId="{F5419042-D8DD-4437-8562-1943EF32A6C5}" destId="{2B64AEEF-C6CE-4D78-A37E-62455E16A257}" srcOrd="1" destOrd="0" parTransId="{C236238B-BA7A-4F44-8EC9-094644FF6140}" sibTransId="{D9385471-7B8E-44F3-A454-E915DA6A5048}"/>
    <dgm:cxn modelId="{812B7FDD-C8FB-468C-8F46-673C4B6DB3F9}" type="presOf" srcId="{F5419042-D8DD-4437-8562-1943EF32A6C5}" destId="{C484F552-AF6E-40AE-BE7B-71EB93F66B11}" srcOrd="1" destOrd="0" presId="urn:microsoft.com/office/officeart/2005/8/layout/vList4"/>
    <dgm:cxn modelId="{DFC288DD-E3D7-4851-9E7A-88E931E5F01F}" type="presOf" srcId="{9043F5DA-2CEE-4C01-92C0-7E1749F563F5}" destId="{C484F552-AF6E-40AE-BE7B-71EB93F66B11}" srcOrd="1" destOrd="1" presId="urn:microsoft.com/office/officeart/2005/8/layout/vList4"/>
    <dgm:cxn modelId="{C1C19FE6-723D-43ED-B6EB-357414D5AB22}" srcId="{D4D8CAD3-27EE-4B5F-8181-EF41A28AF0D3}" destId="{402CF2F8-E970-4F8C-9A51-4FC169262C0F}" srcOrd="2" destOrd="0" parTransId="{EF689D7F-263A-4357-A560-35A88915EB33}" sibTransId="{2F850C4F-3B24-43CB-B6DB-C28380E70454}"/>
    <dgm:cxn modelId="{67924DF6-6C28-474F-AD68-3AC5E833BCC6}" type="presOf" srcId="{0056CCB1-AC54-4135-9E31-19C1126604A2}" destId="{D692D02E-7EE0-4812-BA7F-1BF35F90234D}" srcOrd="0" destOrd="0" presId="urn:microsoft.com/office/officeart/2005/8/layout/vList4"/>
    <dgm:cxn modelId="{B8FD227F-BBC9-446B-B525-D4FC882A2F46}" type="presParOf" srcId="{D692D02E-7EE0-4812-BA7F-1BF35F90234D}" destId="{86832E43-E48F-4DB9-8259-F0D27BCF9B66}" srcOrd="0" destOrd="0" presId="urn:microsoft.com/office/officeart/2005/8/layout/vList4"/>
    <dgm:cxn modelId="{9F92903D-3F92-470F-A5B6-B75CADFD3006}" type="presParOf" srcId="{86832E43-E48F-4DB9-8259-F0D27BCF9B66}" destId="{A9DE02E0-64D8-4ABC-B3C7-6FC743FE1E4A}" srcOrd="0" destOrd="0" presId="urn:microsoft.com/office/officeart/2005/8/layout/vList4"/>
    <dgm:cxn modelId="{A4D7FC54-B327-4BE5-A512-32A522BEBF26}" type="presParOf" srcId="{86832E43-E48F-4DB9-8259-F0D27BCF9B66}" destId="{560B404D-7172-4F86-B65F-A38688A1275D}" srcOrd="1" destOrd="0" presId="urn:microsoft.com/office/officeart/2005/8/layout/vList4"/>
    <dgm:cxn modelId="{BBBD2A32-91DD-4330-83DF-A62690B55A2B}" type="presParOf" srcId="{86832E43-E48F-4DB9-8259-F0D27BCF9B66}" destId="{C484F552-AF6E-40AE-BE7B-71EB93F66B11}" srcOrd="2" destOrd="0" presId="urn:microsoft.com/office/officeart/2005/8/layout/vList4"/>
    <dgm:cxn modelId="{A95029D9-F4DA-486C-92E1-9D8771A708C0}" type="presParOf" srcId="{D692D02E-7EE0-4812-BA7F-1BF35F90234D}" destId="{1F834DD8-DDAA-4FCE-AB94-9BC7695D1E28}" srcOrd="1" destOrd="0" presId="urn:microsoft.com/office/officeart/2005/8/layout/vList4"/>
    <dgm:cxn modelId="{7F1A02BC-30B0-494B-A2D9-FC2CDE670689}" type="presParOf" srcId="{D692D02E-7EE0-4812-BA7F-1BF35F90234D}" destId="{92B94E0D-AF48-42B0-AF86-75C0C20B4944}" srcOrd="2" destOrd="0" presId="urn:microsoft.com/office/officeart/2005/8/layout/vList4"/>
    <dgm:cxn modelId="{5F1C6776-4A96-4D0E-A737-2CD4B6943195}" type="presParOf" srcId="{92B94E0D-AF48-42B0-AF86-75C0C20B4944}" destId="{D970769E-DAF5-4C26-B80C-A113E2CD6930}" srcOrd="0" destOrd="0" presId="urn:microsoft.com/office/officeart/2005/8/layout/vList4"/>
    <dgm:cxn modelId="{021D7B4D-0A98-4308-86E2-81AD6240D040}" type="presParOf" srcId="{92B94E0D-AF48-42B0-AF86-75C0C20B4944}" destId="{3E1875AF-7DE8-44DC-88CD-F7B9AE20BB01}" srcOrd="1" destOrd="0" presId="urn:microsoft.com/office/officeart/2005/8/layout/vList4"/>
    <dgm:cxn modelId="{6AB0EBD8-160C-4EC3-AE98-9C0FF49086D8}" type="presParOf" srcId="{92B94E0D-AF48-42B0-AF86-75C0C20B4944}" destId="{7B72539B-4962-478E-8E8C-180E54B52EE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D8F21-8479-48B5-BAC0-0D2B624E3C97}" type="doc">
      <dgm:prSet loTypeId="urn:microsoft.com/office/officeart/2005/8/layout/vList3" loCatId="picture" qsTypeId="urn:microsoft.com/office/officeart/2005/8/quickstyle/simple1" qsCatId="simple" csTypeId="urn:microsoft.com/office/officeart/2005/8/colors/accent1_2" csCatId="accent1" phldr="1"/>
      <dgm:spPr/>
    </dgm:pt>
    <dgm:pt modelId="{572B8FC6-E34D-472A-999C-39A785DCDBCF}">
      <dgm:prSet phldrT="[Text]" custT="1"/>
      <dgm:spPr/>
      <dgm:t>
        <a:bodyPr/>
        <a:lstStyle/>
        <a:p>
          <a:pPr algn="l"/>
          <a:r>
            <a:rPr lang="en-GB" sz="3100" b="1" u="sng" dirty="0"/>
            <a:t>Tuition Fees Loan</a:t>
          </a:r>
        </a:p>
        <a:p>
          <a:pPr algn="l"/>
          <a:r>
            <a:rPr lang="en-GB" sz="2400" dirty="0"/>
            <a:t>- Does not depend on household income</a:t>
          </a:r>
        </a:p>
        <a:p>
          <a:pPr algn="l"/>
          <a:r>
            <a:rPr lang="en-GB" sz="2400" dirty="0"/>
            <a:t>- Money paid directly to the university (not the student!)</a:t>
          </a:r>
        </a:p>
        <a:p>
          <a:pPr algn="l"/>
          <a:r>
            <a:rPr lang="en-GB" sz="2400" dirty="0"/>
            <a:t>- The loan is repayable – but only when income is over £27,295 per year.</a:t>
          </a:r>
        </a:p>
      </dgm:t>
    </dgm:pt>
    <dgm:pt modelId="{733AD31A-D32B-45B8-8522-99B8AFB51F6F}" type="parTrans" cxnId="{BBE9437A-E75E-4537-8D2D-25734C1E61EB}">
      <dgm:prSet/>
      <dgm:spPr/>
      <dgm:t>
        <a:bodyPr/>
        <a:lstStyle/>
        <a:p>
          <a:endParaRPr lang="en-GB"/>
        </a:p>
      </dgm:t>
    </dgm:pt>
    <dgm:pt modelId="{7633F210-3E3A-45BB-89E0-C02A0E565A2B}" type="sibTrans" cxnId="{BBE9437A-E75E-4537-8D2D-25734C1E61EB}">
      <dgm:prSet/>
      <dgm:spPr/>
      <dgm:t>
        <a:bodyPr/>
        <a:lstStyle/>
        <a:p>
          <a:endParaRPr lang="en-GB"/>
        </a:p>
      </dgm:t>
    </dgm:pt>
    <dgm:pt modelId="{2E656DAC-C518-4D0C-B7B3-A12D55201ABF}" type="pres">
      <dgm:prSet presAssocID="{8CAD8F21-8479-48B5-BAC0-0D2B624E3C97}" presName="linearFlow" presStyleCnt="0">
        <dgm:presLayoutVars>
          <dgm:dir/>
          <dgm:resizeHandles val="exact"/>
        </dgm:presLayoutVars>
      </dgm:prSet>
      <dgm:spPr/>
    </dgm:pt>
    <dgm:pt modelId="{C18B082A-C11D-48DF-ABB9-CC88B23C1A6C}" type="pres">
      <dgm:prSet presAssocID="{572B8FC6-E34D-472A-999C-39A785DCDBCF}" presName="composite" presStyleCnt="0"/>
      <dgm:spPr/>
    </dgm:pt>
    <dgm:pt modelId="{F70C7C17-63F8-428A-AEBA-3144769F1A74}" type="pres">
      <dgm:prSet presAssocID="{572B8FC6-E34D-472A-999C-39A785DCDBCF}" presName="imgShp" presStyleLbl="fgImgPlace1" presStyleIdx="0" presStyleCnt="1">
        <dgm:style>
          <a:lnRef idx="3">
            <a:schemeClr val="lt1"/>
          </a:lnRef>
          <a:fillRef idx="1">
            <a:schemeClr val="accent1"/>
          </a:fillRef>
          <a:effectRef idx="1">
            <a:schemeClr val="accent1"/>
          </a:effectRef>
          <a:fontRef idx="minor">
            <a:schemeClr val="lt1"/>
          </a:fontRef>
        </dgm:style>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hoolhouse"/>
        </a:ext>
      </dgm:extLst>
    </dgm:pt>
    <dgm:pt modelId="{29A9BDDD-8222-4EE0-8E57-C802052B492B}" type="pres">
      <dgm:prSet presAssocID="{572B8FC6-E34D-472A-999C-39A785DCDBCF}" presName="txShp" presStyleLbl="node1" presStyleIdx="0" presStyleCnt="1" custScaleX="127673" custScaleY="147450">
        <dgm:presLayoutVars>
          <dgm:bulletEnabled val="1"/>
        </dgm:presLayoutVars>
      </dgm:prSet>
      <dgm:spPr/>
    </dgm:pt>
  </dgm:ptLst>
  <dgm:cxnLst>
    <dgm:cxn modelId="{27A8BE2F-B750-40F1-8EBC-86B0B029F672}" type="presOf" srcId="{8CAD8F21-8479-48B5-BAC0-0D2B624E3C97}" destId="{2E656DAC-C518-4D0C-B7B3-A12D55201ABF}" srcOrd="0" destOrd="0" presId="urn:microsoft.com/office/officeart/2005/8/layout/vList3"/>
    <dgm:cxn modelId="{BA369555-A611-4674-BA26-8D36270FE32D}" type="presOf" srcId="{572B8FC6-E34D-472A-999C-39A785DCDBCF}" destId="{29A9BDDD-8222-4EE0-8E57-C802052B492B}" srcOrd="0" destOrd="0" presId="urn:microsoft.com/office/officeart/2005/8/layout/vList3"/>
    <dgm:cxn modelId="{BBE9437A-E75E-4537-8D2D-25734C1E61EB}" srcId="{8CAD8F21-8479-48B5-BAC0-0D2B624E3C97}" destId="{572B8FC6-E34D-472A-999C-39A785DCDBCF}" srcOrd="0" destOrd="0" parTransId="{733AD31A-D32B-45B8-8522-99B8AFB51F6F}" sibTransId="{7633F210-3E3A-45BB-89E0-C02A0E565A2B}"/>
    <dgm:cxn modelId="{646B7BFF-BE00-47C4-83C9-EE964233772F}" type="presParOf" srcId="{2E656DAC-C518-4D0C-B7B3-A12D55201ABF}" destId="{C18B082A-C11D-48DF-ABB9-CC88B23C1A6C}" srcOrd="0" destOrd="0" presId="urn:microsoft.com/office/officeart/2005/8/layout/vList3"/>
    <dgm:cxn modelId="{EB4AE2D5-2E53-40F5-A21C-8977A78DE22C}" type="presParOf" srcId="{C18B082A-C11D-48DF-ABB9-CC88B23C1A6C}" destId="{F70C7C17-63F8-428A-AEBA-3144769F1A74}" srcOrd="0" destOrd="0" presId="urn:microsoft.com/office/officeart/2005/8/layout/vList3"/>
    <dgm:cxn modelId="{7B75B66D-F394-4988-B682-6F70391806DE}" type="presParOf" srcId="{C18B082A-C11D-48DF-ABB9-CC88B23C1A6C}" destId="{29A9BDDD-8222-4EE0-8E57-C802052B492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D8F21-8479-48B5-BAC0-0D2B624E3C97}" type="doc">
      <dgm:prSet loTypeId="urn:microsoft.com/office/officeart/2005/8/layout/vList3" loCatId="picture" qsTypeId="urn:microsoft.com/office/officeart/2005/8/quickstyle/simple1" qsCatId="simple" csTypeId="urn:microsoft.com/office/officeart/2005/8/colors/accent1_2" csCatId="accent1" phldr="1"/>
      <dgm:spPr/>
    </dgm:pt>
    <dgm:pt modelId="{572B8FC6-E34D-472A-999C-39A785DCDBCF}">
      <dgm:prSet phldrT="[Text]" custT="1"/>
      <dgm:spPr/>
      <dgm:t>
        <a:bodyPr/>
        <a:lstStyle/>
        <a:p>
          <a:pPr algn="l"/>
          <a:r>
            <a:rPr lang="en-GB" sz="3100" b="1" u="sng" kern="1200" dirty="0"/>
            <a:t>Maintenance Loan</a:t>
          </a:r>
        </a:p>
        <a:p>
          <a:pPr algn="l"/>
          <a:r>
            <a:rPr lang="en-GB" sz="2000" kern="1200" dirty="0">
              <a:solidFill>
                <a:prstClr val="white"/>
              </a:solidFill>
              <a:latin typeface="Effra"/>
              <a:ea typeface="+mn-ea"/>
              <a:cs typeface="+mn-cs"/>
            </a:rPr>
            <a:t>- All eligible students are entitled to receive a maintenance loan to help with their living costs while at university.</a:t>
          </a:r>
        </a:p>
        <a:p>
          <a:pPr algn="l"/>
          <a:r>
            <a:rPr lang="en-GB" sz="2000" kern="1200" dirty="0">
              <a:solidFill>
                <a:prstClr val="white"/>
              </a:solidFill>
              <a:latin typeface="Effra"/>
              <a:ea typeface="+mn-ea"/>
              <a:cs typeface="+mn-cs"/>
            </a:rPr>
            <a:t>- The amount you will receive depends on where you choose to live and study (you’ll get less money if you stay at home living with parents, and more if you choose to study away from home).</a:t>
          </a:r>
        </a:p>
        <a:p>
          <a:pPr algn="l"/>
          <a:r>
            <a:rPr lang="en-GB" sz="2000" kern="1200" dirty="0"/>
            <a:t>- </a:t>
          </a:r>
          <a:r>
            <a:rPr lang="en-GB" sz="2000" kern="1200" dirty="0">
              <a:solidFill>
                <a:prstClr val="white"/>
              </a:solidFill>
              <a:latin typeface="Effra"/>
              <a:ea typeface="+mn-ea"/>
              <a:cs typeface="+mn-cs"/>
            </a:rPr>
            <a:t>The maintenance loan is paid directly into your bank account each term.</a:t>
          </a:r>
        </a:p>
      </dgm:t>
    </dgm:pt>
    <dgm:pt modelId="{733AD31A-D32B-45B8-8522-99B8AFB51F6F}" type="parTrans" cxnId="{BBE9437A-E75E-4537-8D2D-25734C1E61EB}">
      <dgm:prSet/>
      <dgm:spPr/>
      <dgm:t>
        <a:bodyPr/>
        <a:lstStyle/>
        <a:p>
          <a:endParaRPr lang="en-GB"/>
        </a:p>
      </dgm:t>
    </dgm:pt>
    <dgm:pt modelId="{7633F210-3E3A-45BB-89E0-C02A0E565A2B}" type="sibTrans" cxnId="{BBE9437A-E75E-4537-8D2D-25734C1E61EB}">
      <dgm:prSet/>
      <dgm:spPr/>
      <dgm:t>
        <a:bodyPr/>
        <a:lstStyle/>
        <a:p>
          <a:endParaRPr lang="en-GB"/>
        </a:p>
      </dgm:t>
    </dgm:pt>
    <dgm:pt modelId="{2E656DAC-C518-4D0C-B7B3-A12D55201ABF}" type="pres">
      <dgm:prSet presAssocID="{8CAD8F21-8479-48B5-BAC0-0D2B624E3C97}" presName="linearFlow" presStyleCnt="0">
        <dgm:presLayoutVars>
          <dgm:dir/>
          <dgm:resizeHandles val="exact"/>
        </dgm:presLayoutVars>
      </dgm:prSet>
      <dgm:spPr/>
    </dgm:pt>
    <dgm:pt modelId="{C18B082A-C11D-48DF-ABB9-CC88B23C1A6C}" type="pres">
      <dgm:prSet presAssocID="{572B8FC6-E34D-472A-999C-39A785DCDBCF}" presName="composite" presStyleCnt="0"/>
      <dgm:spPr/>
    </dgm:pt>
    <dgm:pt modelId="{F70C7C17-63F8-428A-AEBA-3144769F1A74}" type="pres">
      <dgm:prSet presAssocID="{572B8FC6-E34D-472A-999C-39A785DCDBCF}" presName="imgShp" presStyleLbl="fgImgPlace1" presStyleIdx="0" presStyleCnt="1">
        <dgm:style>
          <a:lnRef idx="3">
            <a:schemeClr val="lt1"/>
          </a:lnRef>
          <a:fillRef idx="1">
            <a:schemeClr val="accent1"/>
          </a:fillRef>
          <a:effectRef idx="1">
            <a:schemeClr val="accent1"/>
          </a:effectRef>
          <a:fontRef idx="minor">
            <a:schemeClr val="lt1"/>
          </a:fontRef>
        </dgm:style>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ggy Bank"/>
        </a:ext>
      </dgm:extLst>
    </dgm:pt>
    <dgm:pt modelId="{29A9BDDD-8222-4EE0-8E57-C802052B492B}" type="pres">
      <dgm:prSet presAssocID="{572B8FC6-E34D-472A-999C-39A785DCDBCF}" presName="txShp" presStyleLbl="node1" presStyleIdx="0" presStyleCnt="1" custScaleX="127673" custScaleY="173804">
        <dgm:presLayoutVars>
          <dgm:bulletEnabled val="1"/>
        </dgm:presLayoutVars>
      </dgm:prSet>
      <dgm:spPr/>
    </dgm:pt>
  </dgm:ptLst>
  <dgm:cxnLst>
    <dgm:cxn modelId="{27A8BE2F-B750-40F1-8EBC-86B0B029F672}" type="presOf" srcId="{8CAD8F21-8479-48B5-BAC0-0D2B624E3C97}" destId="{2E656DAC-C518-4D0C-B7B3-A12D55201ABF}" srcOrd="0" destOrd="0" presId="urn:microsoft.com/office/officeart/2005/8/layout/vList3"/>
    <dgm:cxn modelId="{BA369555-A611-4674-BA26-8D36270FE32D}" type="presOf" srcId="{572B8FC6-E34D-472A-999C-39A785DCDBCF}" destId="{29A9BDDD-8222-4EE0-8E57-C802052B492B}" srcOrd="0" destOrd="0" presId="urn:microsoft.com/office/officeart/2005/8/layout/vList3"/>
    <dgm:cxn modelId="{BBE9437A-E75E-4537-8D2D-25734C1E61EB}" srcId="{8CAD8F21-8479-48B5-BAC0-0D2B624E3C97}" destId="{572B8FC6-E34D-472A-999C-39A785DCDBCF}" srcOrd="0" destOrd="0" parTransId="{733AD31A-D32B-45B8-8522-99B8AFB51F6F}" sibTransId="{7633F210-3E3A-45BB-89E0-C02A0E565A2B}"/>
    <dgm:cxn modelId="{646B7BFF-BE00-47C4-83C9-EE964233772F}" type="presParOf" srcId="{2E656DAC-C518-4D0C-B7B3-A12D55201ABF}" destId="{C18B082A-C11D-48DF-ABB9-CC88B23C1A6C}" srcOrd="0" destOrd="0" presId="urn:microsoft.com/office/officeart/2005/8/layout/vList3"/>
    <dgm:cxn modelId="{EB4AE2D5-2E53-40F5-A21C-8977A78DE22C}" type="presParOf" srcId="{C18B082A-C11D-48DF-ABB9-CC88B23C1A6C}" destId="{F70C7C17-63F8-428A-AEBA-3144769F1A74}" srcOrd="0" destOrd="0" presId="urn:microsoft.com/office/officeart/2005/8/layout/vList3"/>
    <dgm:cxn modelId="{7B75B66D-F394-4988-B682-6F70391806DE}" type="presParOf" srcId="{C18B082A-C11D-48DF-ABB9-CC88B23C1A6C}" destId="{29A9BDDD-8222-4EE0-8E57-C802052B492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5D895B-4E97-41E7-8A78-7F281CB13BA3}" type="doc">
      <dgm:prSet loTypeId="urn:microsoft.com/office/officeart/2005/8/layout/equation2" loCatId="process" qsTypeId="urn:microsoft.com/office/officeart/2005/8/quickstyle/simple1" qsCatId="simple" csTypeId="urn:microsoft.com/office/officeart/2005/8/colors/accent1_2" csCatId="accent1" phldr="1"/>
      <dgm:spPr/>
    </dgm:pt>
    <dgm:pt modelId="{DA1C5F59-6395-4209-9882-336E5553C2AB}">
      <dgm:prSet phldrT="[Text]"/>
      <dgm:spPr/>
      <dgm:t>
        <a:bodyPr/>
        <a:lstStyle/>
        <a:p>
          <a:r>
            <a:rPr lang="en-GB" dirty="0"/>
            <a:t>Tuition Fee Loan</a:t>
          </a:r>
        </a:p>
      </dgm:t>
    </dgm:pt>
    <dgm:pt modelId="{6B620D53-6212-433C-9879-E4F5B803118D}" type="parTrans" cxnId="{E2E95ED4-6136-413C-933A-C16C3213FA88}">
      <dgm:prSet/>
      <dgm:spPr/>
      <dgm:t>
        <a:bodyPr/>
        <a:lstStyle/>
        <a:p>
          <a:endParaRPr lang="en-GB"/>
        </a:p>
      </dgm:t>
    </dgm:pt>
    <dgm:pt modelId="{C75C4BD2-4399-4DC8-B818-017F17202CC0}" type="sibTrans" cxnId="{E2E95ED4-6136-413C-933A-C16C3213FA88}">
      <dgm:prSet/>
      <dgm:spPr/>
      <dgm:t>
        <a:bodyPr/>
        <a:lstStyle/>
        <a:p>
          <a:endParaRPr lang="en-GB"/>
        </a:p>
      </dgm:t>
    </dgm:pt>
    <dgm:pt modelId="{43F1ABAF-4853-4BE2-BA34-797DCFFDE352}">
      <dgm:prSet phldrT="[Text]"/>
      <dgm:spPr/>
      <dgm:t>
        <a:bodyPr/>
        <a:lstStyle/>
        <a:p>
          <a:r>
            <a:rPr lang="en-GB" dirty="0"/>
            <a:t>Maintenance</a:t>
          </a:r>
        </a:p>
        <a:p>
          <a:r>
            <a:rPr lang="en-GB" dirty="0"/>
            <a:t>Loan</a:t>
          </a:r>
        </a:p>
      </dgm:t>
    </dgm:pt>
    <dgm:pt modelId="{17BEDED1-8AAB-45BA-B37E-532478ECD6FD}" type="parTrans" cxnId="{69D6902D-E235-4FC9-9CE4-BFE10F7CFBD1}">
      <dgm:prSet/>
      <dgm:spPr/>
      <dgm:t>
        <a:bodyPr/>
        <a:lstStyle/>
        <a:p>
          <a:endParaRPr lang="en-GB"/>
        </a:p>
      </dgm:t>
    </dgm:pt>
    <dgm:pt modelId="{79C9BE79-7AD2-4B35-91FF-4E944EAAEF9F}" type="sibTrans" cxnId="{69D6902D-E235-4FC9-9CE4-BFE10F7CFBD1}">
      <dgm:prSet/>
      <dgm:spPr/>
      <dgm:t>
        <a:bodyPr/>
        <a:lstStyle/>
        <a:p>
          <a:endParaRPr lang="en-GB"/>
        </a:p>
      </dgm:t>
    </dgm:pt>
    <dgm:pt modelId="{19F1C201-5181-401E-8184-40E9AB52791D}">
      <dgm:prSet phldrT="[Text]"/>
      <dgm:spPr/>
      <dgm:t>
        <a:bodyPr/>
        <a:lstStyle/>
        <a:p>
          <a:r>
            <a:rPr lang="en-GB" dirty="0"/>
            <a:t>“I’m worried about being in debt”</a:t>
          </a:r>
        </a:p>
      </dgm:t>
    </dgm:pt>
    <dgm:pt modelId="{1D84B913-23F7-4A86-850C-23FE50D815FC}" type="parTrans" cxnId="{F9673E36-BBA1-4D39-B4F6-7557EE76A0DA}">
      <dgm:prSet/>
      <dgm:spPr/>
      <dgm:t>
        <a:bodyPr/>
        <a:lstStyle/>
        <a:p>
          <a:endParaRPr lang="en-GB"/>
        </a:p>
      </dgm:t>
    </dgm:pt>
    <dgm:pt modelId="{28533119-EDDF-486C-B3EE-2457AAAA065D}" type="sibTrans" cxnId="{F9673E36-BBA1-4D39-B4F6-7557EE76A0DA}">
      <dgm:prSet/>
      <dgm:spPr/>
      <dgm:t>
        <a:bodyPr/>
        <a:lstStyle/>
        <a:p>
          <a:endParaRPr lang="en-GB"/>
        </a:p>
      </dgm:t>
    </dgm:pt>
    <dgm:pt modelId="{A56B97F5-2722-439E-A740-644BD46371BC}" type="pres">
      <dgm:prSet presAssocID="{005D895B-4E97-41E7-8A78-7F281CB13BA3}" presName="Name0" presStyleCnt="0">
        <dgm:presLayoutVars>
          <dgm:dir/>
          <dgm:resizeHandles val="exact"/>
        </dgm:presLayoutVars>
      </dgm:prSet>
      <dgm:spPr/>
    </dgm:pt>
    <dgm:pt modelId="{7170449C-003F-427E-A658-1B139507D79D}" type="pres">
      <dgm:prSet presAssocID="{005D895B-4E97-41E7-8A78-7F281CB13BA3}" presName="vNodes" presStyleCnt="0"/>
      <dgm:spPr/>
    </dgm:pt>
    <dgm:pt modelId="{D893AA55-0315-44FE-A5CF-6F878B063CC2}" type="pres">
      <dgm:prSet presAssocID="{DA1C5F59-6395-4209-9882-336E5553C2AB}" presName="node" presStyleLbl="node1" presStyleIdx="0" presStyleCnt="3">
        <dgm:presLayoutVars>
          <dgm:bulletEnabled val="1"/>
        </dgm:presLayoutVars>
      </dgm:prSet>
      <dgm:spPr/>
    </dgm:pt>
    <dgm:pt modelId="{DDAE8CA7-11CD-43C5-91FC-B5AAAEAFD55D}" type="pres">
      <dgm:prSet presAssocID="{C75C4BD2-4399-4DC8-B818-017F17202CC0}" presName="spacerT" presStyleCnt="0"/>
      <dgm:spPr/>
    </dgm:pt>
    <dgm:pt modelId="{3F93F857-B016-4C11-9D9F-749C41C2A884}" type="pres">
      <dgm:prSet presAssocID="{C75C4BD2-4399-4DC8-B818-017F17202CC0}" presName="sibTrans" presStyleLbl="sibTrans2D1" presStyleIdx="0" presStyleCnt="2"/>
      <dgm:spPr/>
    </dgm:pt>
    <dgm:pt modelId="{97CA8B3C-F06C-4A63-ADD3-717B22C2EAAF}" type="pres">
      <dgm:prSet presAssocID="{C75C4BD2-4399-4DC8-B818-017F17202CC0}" presName="spacerB" presStyleCnt="0"/>
      <dgm:spPr/>
    </dgm:pt>
    <dgm:pt modelId="{8279B621-4418-48EF-BB2F-0B3B5DBC6BA5}" type="pres">
      <dgm:prSet presAssocID="{43F1ABAF-4853-4BE2-BA34-797DCFFDE352}" presName="node" presStyleLbl="node1" presStyleIdx="1" presStyleCnt="3">
        <dgm:presLayoutVars>
          <dgm:bulletEnabled val="1"/>
        </dgm:presLayoutVars>
      </dgm:prSet>
      <dgm:spPr/>
    </dgm:pt>
    <dgm:pt modelId="{0A000B24-E7DE-4212-AA29-5EEE1F49039B}" type="pres">
      <dgm:prSet presAssocID="{005D895B-4E97-41E7-8A78-7F281CB13BA3}" presName="sibTransLast" presStyleLbl="sibTrans2D1" presStyleIdx="1" presStyleCnt="2"/>
      <dgm:spPr/>
    </dgm:pt>
    <dgm:pt modelId="{0D59752C-4A65-495A-8679-89432E369CEE}" type="pres">
      <dgm:prSet presAssocID="{005D895B-4E97-41E7-8A78-7F281CB13BA3}" presName="connectorText" presStyleLbl="sibTrans2D1" presStyleIdx="1" presStyleCnt="2"/>
      <dgm:spPr/>
    </dgm:pt>
    <dgm:pt modelId="{1703FB1E-2C18-4DB3-8660-20A8C2CF3A9D}" type="pres">
      <dgm:prSet presAssocID="{005D895B-4E97-41E7-8A78-7F281CB13BA3}" presName="lastNode" presStyleLbl="node1" presStyleIdx="2" presStyleCnt="3">
        <dgm:presLayoutVars>
          <dgm:bulletEnabled val="1"/>
        </dgm:presLayoutVars>
      </dgm:prSet>
      <dgm:spPr/>
    </dgm:pt>
  </dgm:ptLst>
  <dgm:cxnLst>
    <dgm:cxn modelId="{2FEBDF21-FB97-460A-91D0-7C7F234D80F7}" type="presOf" srcId="{79C9BE79-7AD2-4B35-91FF-4E944EAAEF9F}" destId="{0D59752C-4A65-495A-8679-89432E369CEE}" srcOrd="1" destOrd="0" presId="urn:microsoft.com/office/officeart/2005/8/layout/equation2"/>
    <dgm:cxn modelId="{69D6902D-E235-4FC9-9CE4-BFE10F7CFBD1}" srcId="{005D895B-4E97-41E7-8A78-7F281CB13BA3}" destId="{43F1ABAF-4853-4BE2-BA34-797DCFFDE352}" srcOrd="1" destOrd="0" parTransId="{17BEDED1-8AAB-45BA-B37E-532478ECD6FD}" sibTransId="{79C9BE79-7AD2-4B35-91FF-4E944EAAEF9F}"/>
    <dgm:cxn modelId="{F9673E36-BBA1-4D39-B4F6-7557EE76A0DA}" srcId="{005D895B-4E97-41E7-8A78-7F281CB13BA3}" destId="{19F1C201-5181-401E-8184-40E9AB52791D}" srcOrd="2" destOrd="0" parTransId="{1D84B913-23F7-4A86-850C-23FE50D815FC}" sibTransId="{28533119-EDDF-486C-B3EE-2457AAAA065D}"/>
    <dgm:cxn modelId="{B0232C7E-12ED-4A42-A124-EACA65E2B6A4}" type="presOf" srcId="{005D895B-4E97-41E7-8A78-7F281CB13BA3}" destId="{A56B97F5-2722-439E-A740-644BD46371BC}" srcOrd="0" destOrd="0" presId="urn:microsoft.com/office/officeart/2005/8/layout/equation2"/>
    <dgm:cxn modelId="{CF0A3A98-4E9D-406E-AE17-665126E70EA0}" type="presOf" srcId="{C75C4BD2-4399-4DC8-B818-017F17202CC0}" destId="{3F93F857-B016-4C11-9D9F-749C41C2A884}" srcOrd="0" destOrd="0" presId="urn:microsoft.com/office/officeart/2005/8/layout/equation2"/>
    <dgm:cxn modelId="{A796C2AD-5A46-405F-B2CA-A710373A4409}" type="presOf" srcId="{79C9BE79-7AD2-4B35-91FF-4E944EAAEF9F}" destId="{0A000B24-E7DE-4212-AA29-5EEE1F49039B}" srcOrd="0" destOrd="0" presId="urn:microsoft.com/office/officeart/2005/8/layout/equation2"/>
    <dgm:cxn modelId="{5A43CAB7-EC06-4E3B-8525-D87C60A50F53}" type="presOf" srcId="{DA1C5F59-6395-4209-9882-336E5553C2AB}" destId="{D893AA55-0315-44FE-A5CF-6F878B063CC2}" srcOrd="0" destOrd="0" presId="urn:microsoft.com/office/officeart/2005/8/layout/equation2"/>
    <dgm:cxn modelId="{C87BCECB-2B75-4277-8881-1A1283BD225A}" type="presOf" srcId="{19F1C201-5181-401E-8184-40E9AB52791D}" destId="{1703FB1E-2C18-4DB3-8660-20A8C2CF3A9D}" srcOrd="0" destOrd="0" presId="urn:microsoft.com/office/officeart/2005/8/layout/equation2"/>
    <dgm:cxn modelId="{E2E95ED4-6136-413C-933A-C16C3213FA88}" srcId="{005D895B-4E97-41E7-8A78-7F281CB13BA3}" destId="{DA1C5F59-6395-4209-9882-336E5553C2AB}" srcOrd="0" destOrd="0" parTransId="{6B620D53-6212-433C-9879-E4F5B803118D}" sibTransId="{C75C4BD2-4399-4DC8-B818-017F17202CC0}"/>
    <dgm:cxn modelId="{9C228AF7-480A-4D26-BEDA-A53FF4331FA7}" type="presOf" srcId="{43F1ABAF-4853-4BE2-BA34-797DCFFDE352}" destId="{8279B621-4418-48EF-BB2F-0B3B5DBC6BA5}" srcOrd="0" destOrd="0" presId="urn:microsoft.com/office/officeart/2005/8/layout/equation2"/>
    <dgm:cxn modelId="{B2627E2F-D62C-496A-B4D5-8E8EC4AC6D94}" type="presParOf" srcId="{A56B97F5-2722-439E-A740-644BD46371BC}" destId="{7170449C-003F-427E-A658-1B139507D79D}" srcOrd="0" destOrd="0" presId="urn:microsoft.com/office/officeart/2005/8/layout/equation2"/>
    <dgm:cxn modelId="{AE06882F-15C7-4958-B651-09447DAB783A}" type="presParOf" srcId="{7170449C-003F-427E-A658-1B139507D79D}" destId="{D893AA55-0315-44FE-A5CF-6F878B063CC2}" srcOrd="0" destOrd="0" presId="urn:microsoft.com/office/officeart/2005/8/layout/equation2"/>
    <dgm:cxn modelId="{680CCE4B-D0F7-4366-96E7-7195B70E230B}" type="presParOf" srcId="{7170449C-003F-427E-A658-1B139507D79D}" destId="{DDAE8CA7-11CD-43C5-91FC-B5AAAEAFD55D}" srcOrd="1" destOrd="0" presId="urn:microsoft.com/office/officeart/2005/8/layout/equation2"/>
    <dgm:cxn modelId="{FBAE0584-19F1-461C-BF71-28E26CE0F74A}" type="presParOf" srcId="{7170449C-003F-427E-A658-1B139507D79D}" destId="{3F93F857-B016-4C11-9D9F-749C41C2A884}" srcOrd="2" destOrd="0" presId="urn:microsoft.com/office/officeart/2005/8/layout/equation2"/>
    <dgm:cxn modelId="{940994DE-FC0A-4CEB-B7DB-2270B827E58B}" type="presParOf" srcId="{7170449C-003F-427E-A658-1B139507D79D}" destId="{97CA8B3C-F06C-4A63-ADD3-717B22C2EAAF}" srcOrd="3" destOrd="0" presId="urn:microsoft.com/office/officeart/2005/8/layout/equation2"/>
    <dgm:cxn modelId="{90C7BE94-80F1-4A9F-B2A6-9D8B53FB819F}" type="presParOf" srcId="{7170449C-003F-427E-A658-1B139507D79D}" destId="{8279B621-4418-48EF-BB2F-0B3B5DBC6BA5}" srcOrd="4" destOrd="0" presId="urn:microsoft.com/office/officeart/2005/8/layout/equation2"/>
    <dgm:cxn modelId="{26478EAD-7CB7-41A3-804B-9C5DB62B3385}" type="presParOf" srcId="{A56B97F5-2722-439E-A740-644BD46371BC}" destId="{0A000B24-E7DE-4212-AA29-5EEE1F49039B}" srcOrd="1" destOrd="0" presId="urn:microsoft.com/office/officeart/2005/8/layout/equation2"/>
    <dgm:cxn modelId="{DBD6D8D4-ECC5-4015-A8B8-773625AE407A}" type="presParOf" srcId="{0A000B24-E7DE-4212-AA29-5EEE1F49039B}" destId="{0D59752C-4A65-495A-8679-89432E369CEE}" srcOrd="0" destOrd="0" presId="urn:microsoft.com/office/officeart/2005/8/layout/equation2"/>
    <dgm:cxn modelId="{15284449-FCBF-4D2D-8DD7-BD3B0C7FDCCD}" type="presParOf" srcId="{A56B97F5-2722-439E-A740-644BD46371BC}" destId="{1703FB1E-2C18-4DB3-8660-20A8C2CF3A9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59A730-24E8-475D-B4C5-F6518AB1D0A2}"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GB"/>
        </a:p>
      </dgm:t>
    </dgm:pt>
    <dgm:pt modelId="{8BA0B9A5-F434-4983-BF82-831DCD6D6022}">
      <dgm:prSet phldrT="[Text]"/>
      <dgm:spPr/>
      <dgm:t>
        <a:bodyPr/>
        <a:lstStyle/>
        <a:p>
          <a:r>
            <a:rPr lang="en-GB" dirty="0"/>
            <a:t>Student Loans…</a:t>
          </a:r>
        </a:p>
      </dgm:t>
    </dgm:pt>
    <dgm:pt modelId="{EB8A8C0A-A886-4053-875D-83294B87D1F1}" type="parTrans" cxnId="{8C4A56C3-2C09-47AE-934E-4F15A02C0EBA}">
      <dgm:prSet/>
      <dgm:spPr/>
      <dgm:t>
        <a:bodyPr/>
        <a:lstStyle/>
        <a:p>
          <a:endParaRPr lang="en-GB"/>
        </a:p>
      </dgm:t>
    </dgm:pt>
    <dgm:pt modelId="{E7D817B0-515D-4F0C-9C7A-D4B18873BADE}" type="sibTrans" cxnId="{8C4A56C3-2C09-47AE-934E-4F15A02C0EBA}">
      <dgm:prSet/>
      <dgm:spPr/>
      <dgm:t>
        <a:bodyPr/>
        <a:lstStyle/>
        <a:p>
          <a:endParaRPr lang="en-GB"/>
        </a:p>
      </dgm:t>
    </dgm:pt>
    <dgm:pt modelId="{745CBECD-6C11-4D3D-9F80-E411C58AFF2E}">
      <dgm:prSet phldrT="[Text]" custT="1"/>
      <dgm:spPr/>
      <dgm:t>
        <a:bodyPr/>
        <a:lstStyle/>
        <a:p>
          <a:r>
            <a:rPr lang="en-GB" sz="2000" b="1" u="sng" dirty="0"/>
            <a:t>Are not like bank loans </a:t>
          </a:r>
          <a:endParaRPr lang="en-GB" sz="2000" dirty="0"/>
        </a:p>
      </dgm:t>
    </dgm:pt>
    <dgm:pt modelId="{E9DFFABB-D290-4B1C-BD94-27BE46037049}" type="parTrans" cxnId="{9530B580-12CC-449A-B450-32B910D896A2}">
      <dgm:prSet/>
      <dgm:spPr/>
      <dgm:t>
        <a:bodyPr/>
        <a:lstStyle/>
        <a:p>
          <a:endParaRPr lang="en-GB"/>
        </a:p>
      </dgm:t>
    </dgm:pt>
    <dgm:pt modelId="{68CDF971-90D9-43A0-A03D-E4086659B35F}" type="sibTrans" cxnId="{9530B580-12CC-449A-B450-32B910D896A2}">
      <dgm:prSet/>
      <dgm:spPr/>
      <dgm:t>
        <a:bodyPr/>
        <a:lstStyle/>
        <a:p>
          <a:endParaRPr lang="en-GB"/>
        </a:p>
      </dgm:t>
    </dgm:pt>
    <dgm:pt modelId="{06F93E7B-596F-483A-98C3-EF00AFC6E07E}">
      <dgm:prSet phldrT="[Text]" custT="1"/>
      <dgm:spPr/>
      <dgm:t>
        <a:bodyPr/>
        <a:lstStyle/>
        <a:p>
          <a:r>
            <a:rPr lang="en-GB" sz="1600" dirty="0"/>
            <a:t>Are affordable – repayments are based on how much you earn, not how much you have borrowed.</a:t>
          </a:r>
        </a:p>
      </dgm:t>
    </dgm:pt>
    <dgm:pt modelId="{9CACA8E2-C4FF-45C9-BBC4-F9C5F3525A62}" type="parTrans" cxnId="{8FA36D7D-B0B1-446C-B07C-94DB2A00074D}">
      <dgm:prSet/>
      <dgm:spPr/>
      <dgm:t>
        <a:bodyPr/>
        <a:lstStyle/>
        <a:p>
          <a:endParaRPr lang="en-GB"/>
        </a:p>
      </dgm:t>
    </dgm:pt>
    <dgm:pt modelId="{640A7401-E2FF-419A-9C02-DD4627463D45}" type="sibTrans" cxnId="{8FA36D7D-B0B1-446C-B07C-94DB2A00074D}">
      <dgm:prSet/>
      <dgm:spPr/>
      <dgm:t>
        <a:bodyPr/>
        <a:lstStyle/>
        <a:p>
          <a:endParaRPr lang="en-GB"/>
        </a:p>
      </dgm:t>
    </dgm:pt>
    <dgm:pt modelId="{E24702CA-0E74-4F7A-AC6B-0C037C1FAD94}">
      <dgm:prSet phldrT="[Text]" custT="1"/>
      <dgm:spPr/>
      <dgm:t>
        <a:bodyPr/>
        <a:lstStyle/>
        <a:p>
          <a:r>
            <a:rPr lang="en-GB" sz="1800" dirty="0"/>
            <a:t>Only need to be paid back after you leave university</a:t>
          </a:r>
        </a:p>
      </dgm:t>
    </dgm:pt>
    <dgm:pt modelId="{C9E96254-60D5-4827-8D29-FAEB9426165F}" type="parTrans" cxnId="{F7A60AD2-357C-488A-A096-685AA4AFC79B}">
      <dgm:prSet/>
      <dgm:spPr/>
      <dgm:t>
        <a:bodyPr/>
        <a:lstStyle/>
        <a:p>
          <a:endParaRPr lang="en-GB"/>
        </a:p>
      </dgm:t>
    </dgm:pt>
    <dgm:pt modelId="{FB12DD92-A7E8-4B59-8828-D55E73D24D8D}" type="sibTrans" cxnId="{F7A60AD2-357C-488A-A096-685AA4AFC79B}">
      <dgm:prSet/>
      <dgm:spPr/>
      <dgm:t>
        <a:bodyPr/>
        <a:lstStyle/>
        <a:p>
          <a:endParaRPr lang="en-GB"/>
        </a:p>
      </dgm:t>
    </dgm:pt>
    <dgm:pt modelId="{060D0F73-7E30-4D49-B89A-F2C7087D026E}">
      <dgm:prSet phldrT="[Text]" custT="1"/>
      <dgm:spPr/>
      <dgm:t>
        <a:bodyPr/>
        <a:lstStyle/>
        <a:p>
          <a:r>
            <a:rPr lang="en-GB" sz="1600" dirty="0"/>
            <a:t>Only need to be paid back when you’re earning over £27,295 per year </a:t>
          </a:r>
          <a:endParaRPr lang="en-GB" sz="1600" b="1" u="sng" dirty="0"/>
        </a:p>
      </dgm:t>
    </dgm:pt>
    <dgm:pt modelId="{94939D5A-0E6D-4EB4-A4B9-2046595A8AF9}" type="parTrans" cxnId="{70154BB9-F24C-4990-BC5A-A8325A50E93E}">
      <dgm:prSet/>
      <dgm:spPr/>
      <dgm:t>
        <a:bodyPr/>
        <a:lstStyle/>
        <a:p>
          <a:endParaRPr lang="en-GB"/>
        </a:p>
      </dgm:t>
    </dgm:pt>
    <dgm:pt modelId="{4C33F6BE-7964-45F9-869B-9106B5390EA9}" type="sibTrans" cxnId="{70154BB9-F24C-4990-BC5A-A8325A50E93E}">
      <dgm:prSet/>
      <dgm:spPr/>
      <dgm:t>
        <a:bodyPr/>
        <a:lstStyle/>
        <a:p>
          <a:endParaRPr lang="en-GB"/>
        </a:p>
      </dgm:t>
    </dgm:pt>
    <dgm:pt modelId="{155FE5F5-C531-4F82-BEC8-66008299D57A}">
      <dgm:prSet custT="1"/>
      <dgm:spPr/>
      <dgm:t>
        <a:bodyPr/>
        <a:lstStyle/>
        <a:p>
          <a:r>
            <a:rPr lang="en-GB" sz="1800" dirty="0"/>
            <a:t>Repayments come out of your pay slip, not your bank account</a:t>
          </a:r>
        </a:p>
      </dgm:t>
    </dgm:pt>
    <dgm:pt modelId="{9CAFD2B4-5FAE-407E-9C0C-3DB5BE8DFF24}" type="parTrans" cxnId="{6B3A0E36-A03E-4589-8228-3C9261F2FFA8}">
      <dgm:prSet/>
      <dgm:spPr/>
      <dgm:t>
        <a:bodyPr/>
        <a:lstStyle/>
        <a:p>
          <a:endParaRPr lang="en-GB"/>
        </a:p>
      </dgm:t>
    </dgm:pt>
    <dgm:pt modelId="{DD95885D-562A-483C-85C3-A7F72FFF53F5}" type="sibTrans" cxnId="{6B3A0E36-A03E-4589-8228-3C9261F2FFA8}">
      <dgm:prSet/>
      <dgm:spPr/>
      <dgm:t>
        <a:bodyPr/>
        <a:lstStyle/>
        <a:p>
          <a:endParaRPr lang="en-GB"/>
        </a:p>
      </dgm:t>
    </dgm:pt>
    <dgm:pt modelId="{E4EA92E1-C6D7-46D9-AAE1-31C6C6B309E7}">
      <dgm:prSet phldrT="[Text]" custT="1"/>
      <dgm:spPr/>
      <dgm:t>
        <a:bodyPr/>
        <a:lstStyle/>
        <a:p>
          <a:r>
            <a:rPr lang="en-GB" sz="1800" dirty="0"/>
            <a:t>Have an expiry date after 30 years</a:t>
          </a:r>
        </a:p>
      </dgm:t>
    </dgm:pt>
    <dgm:pt modelId="{87CF4A96-D3B3-41E7-B624-7FF6627D20C5}" type="parTrans" cxnId="{5DC954EA-8EBF-47E4-82F9-DD603FEEB945}">
      <dgm:prSet/>
      <dgm:spPr/>
      <dgm:t>
        <a:bodyPr/>
        <a:lstStyle/>
        <a:p>
          <a:endParaRPr lang="en-GB"/>
        </a:p>
      </dgm:t>
    </dgm:pt>
    <dgm:pt modelId="{483DAD76-E53A-4BE8-868B-6148B1552B4B}" type="sibTrans" cxnId="{5DC954EA-8EBF-47E4-82F9-DD603FEEB945}">
      <dgm:prSet/>
      <dgm:spPr/>
      <dgm:t>
        <a:bodyPr/>
        <a:lstStyle/>
        <a:p>
          <a:endParaRPr lang="en-GB"/>
        </a:p>
      </dgm:t>
    </dgm:pt>
    <dgm:pt modelId="{EFA1FDF6-E576-461D-8B0E-A244EA204623}" type="pres">
      <dgm:prSet presAssocID="{EE59A730-24E8-475D-B4C5-F6518AB1D0A2}" presName="Name0" presStyleCnt="0">
        <dgm:presLayoutVars>
          <dgm:chMax val="1"/>
          <dgm:dir/>
          <dgm:animLvl val="ctr"/>
          <dgm:resizeHandles val="exact"/>
        </dgm:presLayoutVars>
      </dgm:prSet>
      <dgm:spPr/>
    </dgm:pt>
    <dgm:pt modelId="{B0A1DFC0-B791-41B2-847F-6D2AC0780751}" type="pres">
      <dgm:prSet presAssocID="{8BA0B9A5-F434-4983-BF82-831DCD6D6022}" presName="centerShape" presStyleLbl="node0" presStyleIdx="0" presStyleCnt="1" custScaleX="128925" custScaleY="107347" custLinFactNeighborX="2115" custLinFactNeighborY="4945"/>
      <dgm:spPr/>
    </dgm:pt>
    <dgm:pt modelId="{F9E46989-D890-443F-9318-62237A6E607B}" type="pres">
      <dgm:prSet presAssocID="{E9DFFABB-D290-4B1C-BD94-27BE46037049}" presName="parTrans" presStyleLbl="sibTrans2D1" presStyleIdx="0" presStyleCnt="6"/>
      <dgm:spPr/>
    </dgm:pt>
    <dgm:pt modelId="{D5E397A5-4B72-4F96-B527-AECB94B3C8B9}" type="pres">
      <dgm:prSet presAssocID="{E9DFFABB-D290-4B1C-BD94-27BE46037049}" presName="connectorText" presStyleLbl="sibTrans2D1" presStyleIdx="0" presStyleCnt="6"/>
      <dgm:spPr/>
    </dgm:pt>
    <dgm:pt modelId="{B5F02084-023F-472C-9357-041A673A66E3}" type="pres">
      <dgm:prSet presAssocID="{745CBECD-6C11-4D3D-9F80-E411C58AFF2E}" presName="node" presStyleLbl="node1" presStyleIdx="0" presStyleCnt="6" custScaleX="129998" custScaleY="128178" custRadScaleRad="137302" custRadScaleInc="229664">
        <dgm:presLayoutVars>
          <dgm:bulletEnabled val="1"/>
        </dgm:presLayoutVars>
      </dgm:prSet>
      <dgm:spPr/>
    </dgm:pt>
    <dgm:pt modelId="{3AB2E23D-4C59-4D73-BA53-418657C4F21B}" type="pres">
      <dgm:prSet presAssocID="{9CAFD2B4-5FAE-407E-9C0C-3DB5BE8DFF24}" presName="parTrans" presStyleLbl="sibTrans2D1" presStyleIdx="1" presStyleCnt="6"/>
      <dgm:spPr/>
    </dgm:pt>
    <dgm:pt modelId="{03DBE417-1BD9-4E0B-AB53-418D202ABA90}" type="pres">
      <dgm:prSet presAssocID="{9CAFD2B4-5FAE-407E-9C0C-3DB5BE8DFF24}" presName="connectorText" presStyleLbl="sibTrans2D1" presStyleIdx="1" presStyleCnt="6"/>
      <dgm:spPr/>
    </dgm:pt>
    <dgm:pt modelId="{5546A528-6F4B-44FE-9A10-E58DE35CD644}" type="pres">
      <dgm:prSet presAssocID="{155FE5F5-C531-4F82-BEC8-66008299D57A}" presName="node" presStyleLbl="node1" presStyleIdx="1" presStyleCnt="6" custScaleX="247838" custScaleY="82246" custRadScaleRad="106095" custRadScaleInc="375191">
        <dgm:presLayoutVars>
          <dgm:bulletEnabled val="1"/>
        </dgm:presLayoutVars>
      </dgm:prSet>
      <dgm:spPr/>
    </dgm:pt>
    <dgm:pt modelId="{FF082368-75B8-40BC-B799-DF12DF1C479C}" type="pres">
      <dgm:prSet presAssocID="{9CACA8E2-C4FF-45C9-BBC4-F9C5F3525A62}" presName="parTrans" presStyleLbl="sibTrans2D1" presStyleIdx="2" presStyleCnt="6"/>
      <dgm:spPr/>
    </dgm:pt>
    <dgm:pt modelId="{8917D1F3-2CF5-4A7D-983B-10D0C630D969}" type="pres">
      <dgm:prSet presAssocID="{9CACA8E2-C4FF-45C9-BBC4-F9C5F3525A62}" presName="connectorText" presStyleLbl="sibTrans2D1" presStyleIdx="2" presStyleCnt="6"/>
      <dgm:spPr/>
    </dgm:pt>
    <dgm:pt modelId="{3757EA7B-4801-4DFC-9C8C-17DFA48AD69D}" type="pres">
      <dgm:prSet presAssocID="{06F93E7B-596F-483A-98C3-EF00AFC6E07E}" presName="node" presStyleLbl="node1" presStyleIdx="2" presStyleCnt="6" custScaleX="189150" custScaleY="121619" custRadScaleRad="90881" custRadScaleInc="-356142">
        <dgm:presLayoutVars>
          <dgm:bulletEnabled val="1"/>
        </dgm:presLayoutVars>
      </dgm:prSet>
      <dgm:spPr/>
    </dgm:pt>
    <dgm:pt modelId="{C1216435-4FDF-4764-A42E-3828EA50610C}" type="pres">
      <dgm:prSet presAssocID="{87CF4A96-D3B3-41E7-B624-7FF6627D20C5}" presName="parTrans" presStyleLbl="sibTrans2D1" presStyleIdx="3" presStyleCnt="6"/>
      <dgm:spPr/>
    </dgm:pt>
    <dgm:pt modelId="{14BD2EAB-B4ED-441F-A4F9-92A75622A96B}" type="pres">
      <dgm:prSet presAssocID="{87CF4A96-D3B3-41E7-B624-7FF6627D20C5}" presName="connectorText" presStyleLbl="sibTrans2D1" presStyleIdx="3" presStyleCnt="6"/>
      <dgm:spPr/>
    </dgm:pt>
    <dgm:pt modelId="{CCDCE19F-EBB9-4405-B067-CF44282EF311}" type="pres">
      <dgm:prSet presAssocID="{E4EA92E1-C6D7-46D9-AAE1-31C6C6B309E7}" presName="node" presStyleLbl="node1" presStyleIdx="3" presStyleCnt="6" custScaleX="128785" custScaleY="112257" custRadScaleRad="130566" custRadScaleInc="-239131">
        <dgm:presLayoutVars>
          <dgm:bulletEnabled val="1"/>
        </dgm:presLayoutVars>
      </dgm:prSet>
      <dgm:spPr/>
    </dgm:pt>
    <dgm:pt modelId="{7654063B-7FA8-49C2-AD90-40B60652836F}" type="pres">
      <dgm:prSet presAssocID="{C9E96254-60D5-4827-8D29-FAEB9426165F}" presName="parTrans" presStyleLbl="sibTrans2D1" presStyleIdx="4" presStyleCnt="6"/>
      <dgm:spPr/>
    </dgm:pt>
    <dgm:pt modelId="{FAA424D4-532D-41D6-8EBF-F5EB2A977424}" type="pres">
      <dgm:prSet presAssocID="{C9E96254-60D5-4827-8D29-FAEB9426165F}" presName="connectorText" presStyleLbl="sibTrans2D1" presStyleIdx="4" presStyleCnt="6"/>
      <dgm:spPr/>
    </dgm:pt>
    <dgm:pt modelId="{1EC4E28D-721F-4EFD-B534-5A2C086FA90D}" type="pres">
      <dgm:prSet presAssocID="{E24702CA-0E74-4F7A-AC6B-0C037C1FAD94}" presName="node" presStyleLbl="node1" presStyleIdx="4" presStyleCnt="6" custScaleX="140002" custScaleY="128915" custRadScaleRad="120211" custRadScaleInc="23525">
        <dgm:presLayoutVars>
          <dgm:bulletEnabled val="1"/>
        </dgm:presLayoutVars>
      </dgm:prSet>
      <dgm:spPr/>
    </dgm:pt>
    <dgm:pt modelId="{C5F039CD-883C-42A7-A1C0-4C1A22250AA6}" type="pres">
      <dgm:prSet presAssocID="{94939D5A-0E6D-4EB4-A4B9-2046595A8AF9}" presName="parTrans" presStyleLbl="sibTrans2D1" presStyleIdx="5" presStyleCnt="6"/>
      <dgm:spPr/>
    </dgm:pt>
    <dgm:pt modelId="{70F7BF9B-D4A9-456F-8FC4-FE2BAE6CD5D5}" type="pres">
      <dgm:prSet presAssocID="{94939D5A-0E6D-4EB4-A4B9-2046595A8AF9}" presName="connectorText" presStyleLbl="sibTrans2D1" presStyleIdx="5" presStyleCnt="6"/>
      <dgm:spPr/>
    </dgm:pt>
    <dgm:pt modelId="{D1A171F5-19A9-49BE-8D78-C2E315CE7D83}" type="pres">
      <dgm:prSet presAssocID="{060D0F73-7E30-4D49-B89A-F2C7087D026E}" presName="node" presStyleLbl="node1" presStyleIdx="5" presStyleCnt="6" custScaleX="138656" custScaleY="125539" custRadScaleRad="115332" custRadScaleInc="-948">
        <dgm:presLayoutVars>
          <dgm:bulletEnabled val="1"/>
        </dgm:presLayoutVars>
      </dgm:prSet>
      <dgm:spPr/>
    </dgm:pt>
  </dgm:ptLst>
  <dgm:cxnLst>
    <dgm:cxn modelId="{C282D20A-668C-4D77-962A-DB4FA94AE622}" type="presOf" srcId="{06F93E7B-596F-483A-98C3-EF00AFC6E07E}" destId="{3757EA7B-4801-4DFC-9C8C-17DFA48AD69D}" srcOrd="0" destOrd="0" presId="urn:microsoft.com/office/officeart/2005/8/layout/radial5"/>
    <dgm:cxn modelId="{F983B60D-B767-4096-8C36-254A817F5E8E}" type="presOf" srcId="{9CACA8E2-C4FF-45C9-BBC4-F9C5F3525A62}" destId="{FF082368-75B8-40BC-B799-DF12DF1C479C}" srcOrd="0" destOrd="0" presId="urn:microsoft.com/office/officeart/2005/8/layout/radial5"/>
    <dgm:cxn modelId="{A8A12411-C1CC-481F-97A8-51382F4A1975}" type="presOf" srcId="{87CF4A96-D3B3-41E7-B624-7FF6627D20C5}" destId="{C1216435-4FDF-4764-A42E-3828EA50610C}" srcOrd="0" destOrd="0" presId="urn:microsoft.com/office/officeart/2005/8/layout/radial5"/>
    <dgm:cxn modelId="{A91E2F18-2B26-4770-B0C9-9C3290855340}" type="presOf" srcId="{745CBECD-6C11-4D3D-9F80-E411C58AFF2E}" destId="{B5F02084-023F-472C-9357-041A673A66E3}" srcOrd="0" destOrd="0" presId="urn:microsoft.com/office/officeart/2005/8/layout/radial5"/>
    <dgm:cxn modelId="{F29D8C27-5D4A-45CE-8A6B-3819BBB7F49C}" type="presOf" srcId="{94939D5A-0E6D-4EB4-A4B9-2046595A8AF9}" destId="{70F7BF9B-D4A9-456F-8FC4-FE2BAE6CD5D5}" srcOrd="1" destOrd="0" presId="urn:microsoft.com/office/officeart/2005/8/layout/radial5"/>
    <dgm:cxn modelId="{4BE28F27-8C8F-4741-A669-36DD781FDB7A}" type="presOf" srcId="{E24702CA-0E74-4F7A-AC6B-0C037C1FAD94}" destId="{1EC4E28D-721F-4EFD-B534-5A2C086FA90D}" srcOrd="0" destOrd="0" presId="urn:microsoft.com/office/officeart/2005/8/layout/radial5"/>
    <dgm:cxn modelId="{6B3A0E36-A03E-4589-8228-3C9261F2FFA8}" srcId="{8BA0B9A5-F434-4983-BF82-831DCD6D6022}" destId="{155FE5F5-C531-4F82-BEC8-66008299D57A}" srcOrd="1" destOrd="0" parTransId="{9CAFD2B4-5FAE-407E-9C0C-3DB5BE8DFF24}" sibTransId="{DD95885D-562A-483C-85C3-A7F72FFF53F5}"/>
    <dgm:cxn modelId="{E0E86636-DF13-42C8-AD27-B2F55EE83079}" type="presOf" srcId="{060D0F73-7E30-4D49-B89A-F2C7087D026E}" destId="{D1A171F5-19A9-49BE-8D78-C2E315CE7D83}" srcOrd="0" destOrd="0" presId="urn:microsoft.com/office/officeart/2005/8/layout/radial5"/>
    <dgm:cxn modelId="{228ECD37-2390-45C2-AED3-14CEB468C2DF}" type="presOf" srcId="{94939D5A-0E6D-4EB4-A4B9-2046595A8AF9}" destId="{C5F039CD-883C-42A7-A1C0-4C1A22250AA6}" srcOrd="0" destOrd="0" presId="urn:microsoft.com/office/officeart/2005/8/layout/radial5"/>
    <dgm:cxn modelId="{E62CE43F-FC49-4E2D-BDC6-8643EAF12B53}" type="presOf" srcId="{E4EA92E1-C6D7-46D9-AAE1-31C6C6B309E7}" destId="{CCDCE19F-EBB9-4405-B067-CF44282EF311}" srcOrd="0" destOrd="0" presId="urn:microsoft.com/office/officeart/2005/8/layout/radial5"/>
    <dgm:cxn modelId="{81DD3564-A43F-4C24-B59B-CE8262C71024}" type="presOf" srcId="{8BA0B9A5-F434-4983-BF82-831DCD6D6022}" destId="{B0A1DFC0-B791-41B2-847F-6D2AC0780751}" srcOrd="0" destOrd="0" presId="urn:microsoft.com/office/officeart/2005/8/layout/radial5"/>
    <dgm:cxn modelId="{8FA36D7D-B0B1-446C-B07C-94DB2A00074D}" srcId="{8BA0B9A5-F434-4983-BF82-831DCD6D6022}" destId="{06F93E7B-596F-483A-98C3-EF00AFC6E07E}" srcOrd="2" destOrd="0" parTransId="{9CACA8E2-C4FF-45C9-BBC4-F9C5F3525A62}" sibTransId="{640A7401-E2FF-419A-9C02-DD4627463D45}"/>
    <dgm:cxn modelId="{9530B580-12CC-449A-B450-32B910D896A2}" srcId="{8BA0B9A5-F434-4983-BF82-831DCD6D6022}" destId="{745CBECD-6C11-4D3D-9F80-E411C58AFF2E}" srcOrd="0" destOrd="0" parTransId="{E9DFFABB-D290-4B1C-BD94-27BE46037049}" sibTransId="{68CDF971-90D9-43A0-A03D-E4086659B35F}"/>
    <dgm:cxn modelId="{5DA39F97-7CB9-4CFC-BB36-28D389CB403F}" type="presOf" srcId="{E9DFFABB-D290-4B1C-BD94-27BE46037049}" destId="{D5E397A5-4B72-4F96-B527-AECB94B3C8B9}" srcOrd="1" destOrd="0" presId="urn:microsoft.com/office/officeart/2005/8/layout/radial5"/>
    <dgm:cxn modelId="{D92812A0-FD8D-48FF-8E27-AD2D59DB9D8B}" type="presOf" srcId="{EE59A730-24E8-475D-B4C5-F6518AB1D0A2}" destId="{EFA1FDF6-E576-461D-8B0E-A244EA204623}" srcOrd="0" destOrd="0" presId="urn:microsoft.com/office/officeart/2005/8/layout/radial5"/>
    <dgm:cxn modelId="{968277A7-1145-4D94-932E-986777D8BA4E}" type="presOf" srcId="{E9DFFABB-D290-4B1C-BD94-27BE46037049}" destId="{F9E46989-D890-443F-9318-62237A6E607B}" srcOrd="0" destOrd="0" presId="urn:microsoft.com/office/officeart/2005/8/layout/radial5"/>
    <dgm:cxn modelId="{4642C4AD-A67A-487F-A89A-1AA7A1753E76}" type="presOf" srcId="{155FE5F5-C531-4F82-BEC8-66008299D57A}" destId="{5546A528-6F4B-44FE-9A10-E58DE35CD644}" srcOrd="0" destOrd="0" presId="urn:microsoft.com/office/officeart/2005/8/layout/radial5"/>
    <dgm:cxn modelId="{7E10FCB6-1B32-4C03-A3D3-5054F910E4DB}" type="presOf" srcId="{9CAFD2B4-5FAE-407E-9C0C-3DB5BE8DFF24}" destId="{03DBE417-1BD9-4E0B-AB53-418D202ABA90}" srcOrd="1" destOrd="0" presId="urn:microsoft.com/office/officeart/2005/8/layout/radial5"/>
    <dgm:cxn modelId="{70154BB9-F24C-4990-BC5A-A8325A50E93E}" srcId="{8BA0B9A5-F434-4983-BF82-831DCD6D6022}" destId="{060D0F73-7E30-4D49-B89A-F2C7087D026E}" srcOrd="5" destOrd="0" parTransId="{94939D5A-0E6D-4EB4-A4B9-2046595A8AF9}" sibTransId="{4C33F6BE-7964-45F9-869B-9106B5390EA9}"/>
    <dgm:cxn modelId="{535EF5C2-0DD5-4302-86A5-E8E383BA09CA}" type="presOf" srcId="{C9E96254-60D5-4827-8D29-FAEB9426165F}" destId="{7654063B-7FA8-49C2-AD90-40B60652836F}" srcOrd="0" destOrd="0" presId="urn:microsoft.com/office/officeart/2005/8/layout/radial5"/>
    <dgm:cxn modelId="{8C4A56C3-2C09-47AE-934E-4F15A02C0EBA}" srcId="{EE59A730-24E8-475D-B4C5-F6518AB1D0A2}" destId="{8BA0B9A5-F434-4983-BF82-831DCD6D6022}" srcOrd="0" destOrd="0" parTransId="{EB8A8C0A-A886-4053-875D-83294B87D1F1}" sibTransId="{E7D817B0-515D-4F0C-9C7A-D4B18873BADE}"/>
    <dgm:cxn modelId="{6B8487CA-706C-4BA2-98F6-A52C83E7E126}" type="presOf" srcId="{9CACA8E2-C4FF-45C9-BBC4-F9C5F3525A62}" destId="{8917D1F3-2CF5-4A7D-983B-10D0C630D969}" srcOrd="1" destOrd="0" presId="urn:microsoft.com/office/officeart/2005/8/layout/radial5"/>
    <dgm:cxn modelId="{F7A60AD2-357C-488A-A096-685AA4AFC79B}" srcId="{8BA0B9A5-F434-4983-BF82-831DCD6D6022}" destId="{E24702CA-0E74-4F7A-AC6B-0C037C1FAD94}" srcOrd="4" destOrd="0" parTransId="{C9E96254-60D5-4827-8D29-FAEB9426165F}" sibTransId="{FB12DD92-A7E8-4B59-8828-D55E73D24D8D}"/>
    <dgm:cxn modelId="{CF577EE6-690C-4A34-828D-30843698ADFB}" type="presOf" srcId="{9CAFD2B4-5FAE-407E-9C0C-3DB5BE8DFF24}" destId="{3AB2E23D-4C59-4D73-BA53-418657C4F21B}" srcOrd="0" destOrd="0" presId="urn:microsoft.com/office/officeart/2005/8/layout/radial5"/>
    <dgm:cxn modelId="{5DC954EA-8EBF-47E4-82F9-DD603FEEB945}" srcId="{8BA0B9A5-F434-4983-BF82-831DCD6D6022}" destId="{E4EA92E1-C6D7-46D9-AAE1-31C6C6B309E7}" srcOrd="3" destOrd="0" parTransId="{87CF4A96-D3B3-41E7-B624-7FF6627D20C5}" sibTransId="{483DAD76-E53A-4BE8-868B-6148B1552B4B}"/>
    <dgm:cxn modelId="{EA0F78F9-51A5-4D74-9653-0C9B33FC853D}" type="presOf" srcId="{87CF4A96-D3B3-41E7-B624-7FF6627D20C5}" destId="{14BD2EAB-B4ED-441F-A4F9-92A75622A96B}" srcOrd="1" destOrd="0" presId="urn:microsoft.com/office/officeart/2005/8/layout/radial5"/>
    <dgm:cxn modelId="{EDBDF0F9-ACEE-407B-B90A-DD3C992B99EA}" type="presOf" srcId="{C9E96254-60D5-4827-8D29-FAEB9426165F}" destId="{FAA424D4-532D-41D6-8EBF-F5EB2A977424}" srcOrd="1" destOrd="0" presId="urn:microsoft.com/office/officeart/2005/8/layout/radial5"/>
    <dgm:cxn modelId="{0B457095-55C9-4047-A377-4AD1C26DC045}" type="presParOf" srcId="{EFA1FDF6-E576-461D-8B0E-A244EA204623}" destId="{B0A1DFC0-B791-41B2-847F-6D2AC0780751}" srcOrd="0" destOrd="0" presId="urn:microsoft.com/office/officeart/2005/8/layout/radial5"/>
    <dgm:cxn modelId="{6B55DBA6-F486-48CD-9047-E3FA052460AE}" type="presParOf" srcId="{EFA1FDF6-E576-461D-8B0E-A244EA204623}" destId="{F9E46989-D890-443F-9318-62237A6E607B}" srcOrd="1" destOrd="0" presId="urn:microsoft.com/office/officeart/2005/8/layout/radial5"/>
    <dgm:cxn modelId="{EEE690E5-82CB-46B6-987D-8A46A7A3A2C2}" type="presParOf" srcId="{F9E46989-D890-443F-9318-62237A6E607B}" destId="{D5E397A5-4B72-4F96-B527-AECB94B3C8B9}" srcOrd="0" destOrd="0" presId="urn:microsoft.com/office/officeart/2005/8/layout/radial5"/>
    <dgm:cxn modelId="{E27812C4-036C-4F40-BCD8-C8DCEFF46C32}" type="presParOf" srcId="{EFA1FDF6-E576-461D-8B0E-A244EA204623}" destId="{B5F02084-023F-472C-9357-041A673A66E3}" srcOrd="2" destOrd="0" presId="urn:microsoft.com/office/officeart/2005/8/layout/radial5"/>
    <dgm:cxn modelId="{E15EC2DC-4216-4723-8E68-3CA8EBE082C8}" type="presParOf" srcId="{EFA1FDF6-E576-461D-8B0E-A244EA204623}" destId="{3AB2E23D-4C59-4D73-BA53-418657C4F21B}" srcOrd="3" destOrd="0" presId="urn:microsoft.com/office/officeart/2005/8/layout/radial5"/>
    <dgm:cxn modelId="{5580604F-59AB-420B-9892-965553A064B4}" type="presParOf" srcId="{3AB2E23D-4C59-4D73-BA53-418657C4F21B}" destId="{03DBE417-1BD9-4E0B-AB53-418D202ABA90}" srcOrd="0" destOrd="0" presId="urn:microsoft.com/office/officeart/2005/8/layout/radial5"/>
    <dgm:cxn modelId="{F2F26F41-EC9E-47ED-ACBC-F82793347B6F}" type="presParOf" srcId="{EFA1FDF6-E576-461D-8B0E-A244EA204623}" destId="{5546A528-6F4B-44FE-9A10-E58DE35CD644}" srcOrd="4" destOrd="0" presId="urn:microsoft.com/office/officeart/2005/8/layout/radial5"/>
    <dgm:cxn modelId="{00A9E219-F7EF-4689-8031-13DEDCA4A123}" type="presParOf" srcId="{EFA1FDF6-E576-461D-8B0E-A244EA204623}" destId="{FF082368-75B8-40BC-B799-DF12DF1C479C}" srcOrd="5" destOrd="0" presId="urn:microsoft.com/office/officeart/2005/8/layout/radial5"/>
    <dgm:cxn modelId="{3E2E5D20-E0FA-41CC-8ABD-721345C92A02}" type="presParOf" srcId="{FF082368-75B8-40BC-B799-DF12DF1C479C}" destId="{8917D1F3-2CF5-4A7D-983B-10D0C630D969}" srcOrd="0" destOrd="0" presId="urn:microsoft.com/office/officeart/2005/8/layout/radial5"/>
    <dgm:cxn modelId="{0F5CC60C-4453-4B72-8F68-609E21B738F1}" type="presParOf" srcId="{EFA1FDF6-E576-461D-8B0E-A244EA204623}" destId="{3757EA7B-4801-4DFC-9C8C-17DFA48AD69D}" srcOrd="6" destOrd="0" presId="urn:microsoft.com/office/officeart/2005/8/layout/radial5"/>
    <dgm:cxn modelId="{8E61AAA5-8D83-4A74-902B-9FE27AEEA433}" type="presParOf" srcId="{EFA1FDF6-E576-461D-8B0E-A244EA204623}" destId="{C1216435-4FDF-4764-A42E-3828EA50610C}" srcOrd="7" destOrd="0" presId="urn:microsoft.com/office/officeart/2005/8/layout/radial5"/>
    <dgm:cxn modelId="{D913B024-93E0-44AA-8BB2-3322869D11AB}" type="presParOf" srcId="{C1216435-4FDF-4764-A42E-3828EA50610C}" destId="{14BD2EAB-B4ED-441F-A4F9-92A75622A96B}" srcOrd="0" destOrd="0" presId="urn:microsoft.com/office/officeart/2005/8/layout/radial5"/>
    <dgm:cxn modelId="{46A5B224-90C7-47F6-9DF5-1AA4C75A4E6C}" type="presParOf" srcId="{EFA1FDF6-E576-461D-8B0E-A244EA204623}" destId="{CCDCE19F-EBB9-4405-B067-CF44282EF311}" srcOrd="8" destOrd="0" presId="urn:microsoft.com/office/officeart/2005/8/layout/radial5"/>
    <dgm:cxn modelId="{F57FEFDA-9D47-4A2B-97D7-3ED18D7B0842}" type="presParOf" srcId="{EFA1FDF6-E576-461D-8B0E-A244EA204623}" destId="{7654063B-7FA8-49C2-AD90-40B60652836F}" srcOrd="9" destOrd="0" presId="urn:microsoft.com/office/officeart/2005/8/layout/radial5"/>
    <dgm:cxn modelId="{DBE94FD9-E93E-4CB0-AB7F-27285230B884}" type="presParOf" srcId="{7654063B-7FA8-49C2-AD90-40B60652836F}" destId="{FAA424D4-532D-41D6-8EBF-F5EB2A977424}" srcOrd="0" destOrd="0" presId="urn:microsoft.com/office/officeart/2005/8/layout/radial5"/>
    <dgm:cxn modelId="{979E0B27-C5F8-4282-B02C-1FF863B673C6}" type="presParOf" srcId="{EFA1FDF6-E576-461D-8B0E-A244EA204623}" destId="{1EC4E28D-721F-4EFD-B534-5A2C086FA90D}" srcOrd="10" destOrd="0" presId="urn:microsoft.com/office/officeart/2005/8/layout/radial5"/>
    <dgm:cxn modelId="{ABA8BB80-D233-4562-8062-6CC88FE1AA44}" type="presParOf" srcId="{EFA1FDF6-E576-461D-8B0E-A244EA204623}" destId="{C5F039CD-883C-42A7-A1C0-4C1A22250AA6}" srcOrd="11" destOrd="0" presId="urn:microsoft.com/office/officeart/2005/8/layout/radial5"/>
    <dgm:cxn modelId="{045FE3BE-A4A1-4D88-B97D-E36BC0C44041}" type="presParOf" srcId="{C5F039CD-883C-42A7-A1C0-4C1A22250AA6}" destId="{70F7BF9B-D4A9-456F-8FC4-FE2BAE6CD5D5}" srcOrd="0" destOrd="0" presId="urn:microsoft.com/office/officeart/2005/8/layout/radial5"/>
    <dgm:cxn modelId="{501AC9A9-B907-4313-8E8C-21662947A8C0}" type="presParOf" srcId="{EFA1FDF6-E576-461D-8B0E-A244EA204623}" destId="{D1A171F5-19A9-49BE-8D78-C2E315CE7D8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3AA55-0315-44FE-A5CF-6F878B063CC2}">
      <dsp:nvSpPr>
        <dsp:cNvPr id="0" name=""/>
        <dsp:cNvSpPr/>
      </dsp:nvSpPr>
      <dsp:spPr>
        <a:xfrm>
          <a:off x="823169" y="122"/>
          <a:ext cx="1942950" cy="19429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dirty="0"/>
            <a:t>Tuition Fees</a:t>
          </a:r>
        </a:p>
      </dsp:txBody>
      <dsp:txXfrm>
        <a:off x="1107707" y="284660"/>
        <a:ext cx="1373874" cy="1373874"/>
      </dsp:txXfrm>
    </dsp:sp>
    <dsp:sp modelId="{3F93F857-B016-4C11-9D9F-749C41C2A884}">
      <dsp:nvSpPr>
        <dsp:cNvPr id="0" name=""/>
        <dsp:cNvSpPr/>
      </dsp:nvSpPr>
      <dsp:spPr>
        <a:xfrm>
          <a:off x="1231189" y="2100840"/>
          <a:ext cx="1126911" cy="11269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380561" y="2531771"/>
        <a:ext cx="828167" cy="265049"/>
      </dsp:txXfrm>
    </dsp:sp>
    <dsp:sp modelId="{8279B621-4418-48EF-BB2F-0B3B5DBC6BA5}">
      <dsp:nvSpPr>
        <dsp:cNvPr id="0" name=""/>
        <dsp:cNvSpPr/>
      </dsp:nvSpPr>
      <dsp:spPr>
        <a:xfrm>
          <a:off x="823169" y="3385519"/>
          <a:ext cx="1942950" cy="19429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dirty="0"/>
            <a:t>Living Costs</a:t>
          </a:r>
        </a:p>
      </dsp:txBody>
      <dsp:txXfrm>
        <a:off x="1107707" y="3670057"/>
        <a:ext cx="1373874" cy="1373874"/>
      </dsp:txXfrm>
    </dsp:sp>
    <dsp:sp modelId="{0A000B24-E7DE-4212-AA29-5EEE1F49039B}">
      <dsp:nvSpPr>
        <dsp:cNvPr id="0" name=""/>
        <dsp:cNvSpPr/>
      </dsp:nvSpPr>
      <dsp:spPr>
        <a:xfrm>
          <a:off x="3057562" y="2302907"/>
          <a:ext cx="617858" cy="722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3057562" y="2447462"/>
        <a:ext cx="432501" cy="433667"/>
      </dsp:txXfrm>
    </dsp:sp>
    <dsp:sp modelId="{1703FB1E-2C18-4DB3-8660-20A8C2CF3A9D}">
      <dsp:nvSpPr>
        <dsp:cNvPr id="0" name=""/>
        <dsp:cNvSpPr/>
      </dsp:nvSpPr>
      <dsp:spPr>
        <a:xfrm>
          <a:off x="3931889" y="721345"/>
          <a:ext cx="3885900" cy="38859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en-GB" sz="5800" kern="1200" dirty="0"/>
            <a:t>Student Finance</a:t>
          </a:r>
        </a:p>
      </dsp:txBody>
      <dsp:txXfrm>
        <a:off x="4500966" y="1290422"/>
        <a:ext cx="2747746" cy="2747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E02E0-64D8-4ABC-B3C7-6FC743FE1E4A}">
      <dsp:nvSpPr>
        <dsp:cNvPr id="0" name=""/>
        <dsp:cNvSpPr/>
      </dsp:nvSpPr>
      <dsp:spPr>
        <a:xfrm>
          <a:off x="0" y="0"/>
          <a:ext cx="8784976" cy="24682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u="sng" kern="1200" dirty="0"/>
            <a:t>Tuition Fees</a:t>
          </a:r>
        </a:p>
        <a:p>
          <a:pPr marL="228600" lvl="1" indent="-228600" algn="l" defTabSz="977900">
            <a:lnSpc>
              <a:spcPct val="90000"/>
            </a:lnSpc>
            <a:spcBef>
              <a:spcPct val="0"/>
            </a:spcBef>
            <a:spcAft>
              <a:spcPct val="15000"/>
            </a:spcAft>
            <a:buChar char="•"/>
          </a:pPr>
          <a:r>
            <a:rPr lang="en-GB" sz="2200" kern="1200" dirty="0"/>
            <a:t>The Fees for your course at university.</a:t>
          </a:r>
        </a:p>
        <a:p>
          <a:pPr marL="228600" lvl="1" indent="-228600" algn="l" defTabSz="977900">
            <a:lnSpc>
              <a:spcPct val="90000"/>
            </a:lnSpc>
            <a:spcBef>
              <a:spcPct val="0"/>
            </a:spcBef>
            <a:spcAft>
              <a:spcPct val="15000"/>
            </a:spcAft>
            <a:buChar char="•"/>
          </a:pPr>
          <a:r>
            <a:rPr lang="en-GB" sz="2200" kern="1200" dirty="0"/>
            <a:t>A </a:t>
          </a:r>
          <a:r>
            <a:rPr lang="en-GB" sz="2200" b="1" kern="1200" dirty="0"/>
            <a:t>loan</a:t>
          </a:r>
          <a:r>
            <a:rPr lang="en-GB" sz="2200" kern="1200" dirty="0"/>
            <a:t> from the government can pay for this. </a:t>
          </a:r>
        </a:p>
        <a:p>
          <a:pPr marL="228600" lvl="1" indent="-228600" algn="l" defTabSz="977900">
            <a:lnSpc>
              <a:spcPct val="90000"/>
            </a:lnSpc>
            <a:spcBef>
              <a:spcPct val="0"/>
            </a:spcBef>
            <a:spcAft>
              <a:spcPct val="15000"/>
            </a:spcAft>
            <a:buChar char="•"/>
          </a:pPr>
          <a:r>
            <a:rPr lang="en-GB" sz="2200" kern="1200" dirty="0"/>
            <a:t>You don’t have to pay any money upfront for this.</a:t>
          </a:r>
        </a:p>
      </dsp:txBody>
      <dsp:txXfrm>
        <a:off x="2003819" y="0"/>
        <a:ext cx="6781156" cy="2468242"/>
      </dsp:txXfrm>
    </dsp:sp>
    <dsp:sp modelId="{560B404D-7172-4F86-B65F-A38688A1275D}">
      <dsp:nvSpPr>
        <dsp:cNvPr id="0" name=""/>
        <dsp:cNvSpPr/>
      </dsp:nvSpPr>
      <dsp:spPr>
        <a:xfrm>
          <a:off x="246824" y="246824"/>
          <a:ext cx="1756995" cy="1974594"/>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0769E-DAF5-4C26-B80C-A113E2CD6930}">
      <dsp:nvSpPr>
        <dsp:cNvPr id="0" name=""/>
        <dsp:cNvSpPr/>
      </dsp:nvSpPr>
      <dsp:spPr>
        <a:xfrm>
          <a:off x="0" y="2715067"/>
          <a:ext cx="8784976" cy="24682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u="sng" kern="1200" dirty="0"/>
            <a:t>Living Costs</a:t>
          </a:r>
        </a:p>
        <a:p>
          <a:pPr marL="228600" lvl="1" indent="-228600" algn="l" defTabSz="977900">
            <a:lnSpc>
              <a:spcPct val="90000"/>
            </a:lnSpc>
            <a:spcBef>
              <a:spcPct val="0"/>
            </a:spcBef>
            <a:spcAft>
              <a:spcPct val="15000"/>
            </a:spcAft>
            <a:buChar char="•"/>
          </a:pPr>
          <a:r>
            <a:rPr lang="en-GB" sz="2200" kern="1200" dirty="0"/>
            <a:t>Things like rent, food, course books and travel that you need to pay for while you’re studying.</a:t>
          </a:r>
        </a:p>
        <a:p>
          <a:pPr marL="228600" lvl="1" indent="-228600" algn="l" defTabSz="977900">
            <a:lnSpc>
              <a:spcPct val="90000"/>
            </a:lnSpc>
            <a:spcBef>
              <a:spcPct val="0"/>
            </a:spcBef>
            <a:spcAft>
              <a:spcPct val="15000"/>
            </a:spcAft>
            <a:buChar char="•"/>
          </a:pPr>
          <a:r>
            <a:rPr lang="en-GB" sz="2200" kern="1200" dirty="0"/>
            <a:t>A </a:t>
          </a:r>
          <a:r>
            <a:rPr lang="en-GB" sz="2200" b="1" kern="1200" dirty="0"/>
            <a:t>loan</a:t>
          </a:r>
          <a:r>
            <a:rPr lang="en-GB" sz="2200" kern="1200" dirty="0"/>
            <a:t> from the government can pay for this.</a:t>
          </a:r>
        </a:p>
        <a:p>
          <a:pPr marL="228600" lvl="1" indent="-228600" algn="l" defTabSz="977900">
            <a:lnSpc>
              <a:spcPct val="90000"/>
            </a:lnSpc>
            <a:spcBef>
              <a:spcPct val="0"/>
            </a:spcBef>
            <a:spcAft>
              <a:spcPct val="15000"/>
            </a:spcAft>
            <a:buChar char="•"/>
          </a:pPr>
          <a:r>
            <a:rPr lang="en-GB" sz="2200" kern="1200" dirty="0"/>
            <a:t>You don’t have to pay any money upfront for this.</a:t>
          </a:r>
        </a:p>
        <a:p>
          <a:pPr marL="228600" lvl="1" indent="-228600" algn="l" defTabSz="977900">
            <a:lnSpc>
              <a:spcPct val="90000"/>
            </a:lnSpc>
            <a:spcBef>
              <a:spcPct val="0"/>
            </a:spcBef>
            <a:spcAft>
              <a:spcPct val="15000"/>
            </a:spcAft>
            <a:buChar char="•"/>
          </a:pPr>
          <a:r>
            <a:rPr lang="en-GB" sz="2200" kern="1200" dirty="0"/>
            <a:t>Also called the ‘Maintenance Loan’</a:t>
          </a:r>
        </a:p>
      </dsp:txBody>
      <dsp:txXfrm>
        <a:off x="2003819" y="2715067"/>
        <a:ext cx="6781156" cy="2468242"/>
      </dsp:txXfrm>
    </dsp:sp>
    <dsp:sp modelId="{3E1875AF-7DE8-44DC-88CD-F7B9AE20BB01}">
      <dsp:nvSpPr>
        <dsp:cNvPr id="0" name=""/>
        <dsp:cNvSpPr/>
      </dsp:nvSpPr>
      <dsp:spPr>
        <a:xfrm>
          <a:off x="246824" y="2961891"/>
          <a:ext cx="1756995" cy="197459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9BDDD-8222-4EE0-8E57-C802052B492B}">
      <dsp:nvSpPr>
        <dsp:cNvPr id="0" name=""/>
        <dsp:cNvSpPr/>
      </dsp:nvSpPr>
      <dsp:spPr>
        <a:xfrm rot="10800000">
          <a:off x="969569" y="521897"/>
          <a:ext cx="7275258" cy="422856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4618" tIns="118110" rIns="220472" bIns="118110" numCol="1" spcCol="1270" anchor="ctr" anchorCtr="0">
          <a:noAutofit/>
        </a:bodyPr>
        <a:lstStyle/>
        <a:p>
          <a:pPr marL="0" lvl="0" indent="0" algn="l" defTabSz="1377950">
            <a:lnSpc>
              <a:spcPct val="90000"/>
            </a:lnSpc>
            <a:spcBef>
              <a:spcPct val="0"/>
            </a:spcBef>
            <a:spcAft>
              <a:spcPct val="35000"/>
            </a:spcAft>
            <a:buNone/>
          </a:pPr>
          <a:r>
            <a:rPr lang="en-GB" sz="3100" b="1" u="sng" kern="1200" dirty="0"/>
            <a:t>Tuition Fees Loan</a:t>
          </a:r>
        </a:p>
        <a:p>
          <a:pPr marL="0" lvl="0" indent="0" algn="l" defTabSz="1377950">
            <a:lnSpc>
              <a:spcPct val="90000"/>
            </a:lnSpc>
            <a:spcBef>
              <a:spcPct val="0"/>
            </a:spcBef>
            <a:spcAft>
              <a:spcPct val="35000"/>
            </a:spcAft>
            <a:buNone/>
          </a:pPr>
          <a:r>
            <a:rPr lang="en-GB" sz="2400" kern="1200" dirty="0"/>
            <a:t>- Does not depend on household income</a:t>
          </a:r>
        </a:p>
        <a:p>
          <a:pPr marL="0" lvl="0" indent="0" algn="l" defTabSz="1377950">
            <a:lnSpc>
              <a:spcPct val="90000"/>
            </a:lnSpc>
            <a:spcBef>
              <a:spcPct val="0"/>
            </a:spcBef>
            <a:spcAft>
              <a:spcPct val="35000"/>
            </a:spcAft>
            <a:buNone/>
          </a:pPr>
          <a:r>
            <a:rPr lang="en-GB" sz="2400" kern="1200" dirty="0"/>
            <a:t>- Money paid directly to the university (not the student!)</a:t>
          </a:r>
        </a:p>
        <a:p>
          <a:pPr marL="0" lvl="0" indent="0" algn="l" defTabSz="1377950">
            <a:lnSpc>
              <a:spcPct val="90000"/>
            </a:lnSpc>
            <a:spcBef>
              <a:spcPct val="0"/>
            </a:spcBef>
            <a:spcAft>
              <a:spcPct val="35000"/>
            </a:spcAft>
            <a:buNone/>
          </a:pPr>
          <a:r>
            <a:rPr lang="en-GB" sz="2400" kern="1200" dirty="0"/>
            <a:t>- The loan is repayable – but only when income is over £27,295 per year.</a:t>
          </a:r>
        </a:p>
      </dsp:txBody>
      <dsp:txXfrm rot="10800000">
        <a:off x="2026710" y="521897"/>
        <a:ext cx="6218117" cy="4228564"/>
      </dsp:txXfrm>
    </dsp:sp>
    <dsp:sp modelId="{F70C7C17-63F8-428A-AEBA-3144769F1A74}">
      <dsp:nvSpPr>
        <dsp:cNvPr id="0" name=""/>
        <dsp:cNvSpPr/>
      </dsp:nvSpPr>
      <dsp:spPr>
        <a:xfrm>
          <a:off x="324124" y="1202282"/>
          <a:ext cx="2867795" cy="28677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9BDDD-8222-4EE0-8E57-C802052B492B}">
      <dsp:nvSpPr>
        <dsp:cNvPr id="0" name=""/>
        <dsp:cNvSpPr/>
      </dsp:nvSpPr>
      <dsp:spPr>
        <a:xfrm rot="10800000">
          <a:off x="969569" y="144008"/>
          <a:ext cx="7275258" cy="49843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4618" tIns="118110" rIns="220472" bIns="118110" numCol="1" spcCol="1270" anchor="ctr" anchorCtr="0">
          <a:noAutofit/>
        </a:bodyPr>
        <a:lstStyle/>
        <a:p>
          <a:pPr marL="0" lvl="0" indent="0" algn="l" defTabSz="1377950">
            <a:lnSpc>
              <a:spcPct val="90000"/>
            </a:lnSpc>
            <a:spcBef>
              <a:spcPct val="0"/>
            </a:spcBef>
            <a:spcAft>
              <a:spcPct val="35000"/>
            </a:spcAft>
            <a:buNone/>
          </a:pPr>
          <a:r>
            <a:rPr lang="en-GB" sz="3100" b="1" u="sng" kern="1200" dirty="0"/>
            <a:t>Maintenance Loan</a:t>
          </a:r>
        </a:p>
        <a:p>
          <a:pPr marL="0" lvl="0" indent="0" algn="l" defTabSz="1377950">
            <a:lnSpc>
              <a:spcPct val="90000"/>
            </a:lnSpc>
            <a:spcBef>
              <a:spcPct val="0"/>
            </a:spcBef>
            <a:spcAft>
              <a:spcPct val="35000"/>
            </a:spcAft>
            <a:buNone/>
          </a:pPr>
          <a:r>
            <a:rPr lang="en-GB" sz="2000" kern="1200" dirty="0">
              <a:solidFill>
                <a:prstClr val="white"/>
              </a:solidFill>
              <a:latin typeface="Effra"/>
              <a:ea typeface="+mn-ea"/>
              <a:cs typeface="+mn-cs"/>
            </a:rPr>
            <a:t>- All eligible students are entitled to receive a maintenance loan to help with their living costs while at university.</a:t>
          </a:r>
        </a:p>
        <a:p>
          <a:pPr marL="0" lvl="0" indent="0" algn="l" defTabSz="1377950">
            <a:lnSpc>
              <a:spcPct val="90000"/>
            </a:lnSpc>
            <a:spcBef>
              <a:spcPct val="0"/>
            </a:spcBef>
            <a:spcAft>
              <a:spcPct val="35000"/>
            </a:spcAft>
            <a:buNone/>
          </a:pPr>
          <a:r>
            <a:rPr lang="en-GB" sz="2000" kern="1200" dirty="0">
              <a:solidFill>
                <a:prstClr val="white"/>
              </a:solidFill>
              <a:latin typeface="Effra"/>
              <a:ea typeface="+mn-ea"/>
              <a:cs typeface="+mn-cs"/>
            </a:rPr>
            <a:t>- The amount you will receive depends on where you choose to live and study (you’ll get less money if you stay at home living with parents, and more if you choose to study away from home).</a:t>
          </a:r>
        </a:p>
        <a:p>
          <a:pPr marL="0" lvl="0" indent="0" algn="l" defTabSz="1377950">
            <a:lnSpc>
              <a:spcPct val="90000"/>
            </a:lnSpc>
            <a:spcBef>
              <a:spcPct val="0"/>
            </a:spcBef>
            <a:spcAft>
              <a:spcPct val="35000"/>
            </a:spcAft>
            <a:buNone/>
          </a:pPr>
          <a:r>
            <a:rPr lang="en-GB" sz="2000" kern="1200" dirty="0"/>
            <a:t>- </a:t>
          </a:r>
          <a:r>
            <a:rPr lang="en-GB" sz="2000" kern="1200" dirty="0">
              <a:solidFill>
                <a:prstClr val="white"/>
              </a:solidFill>
              <a:latin typeface="Effra"/>
              <a:ea typeface="+mn-ea"/>
              <a:cs typeface="+mn-cs"/>
            </a:rPr>
            <a:t>The maintenance loan is paid directly into your bank account each term.</a:t>
          </a:r>
        </a:p>
      </dsp:txBody>
      <dsp:txXfrm rot="10800000">
        <a:off x="2215655" y="144008"/>
        <a:ext cx="6029172" cy="4984343"/>
      </dsp:txXfrm>
    </dsp:sp>
    <dsp:sp modelId="{F70C7C17-63F8-428A-AEBA-3144769F1A74}">
      <dsp:nvSpPr>
        <dsp:cNvPr id="0" name=""/>
        <dsp:cNvSpPr/>
      </dsp:nvSpPr>
      <dsp:spPr>
        <a:xfrm>
          <a:off x="324124" y="1202282"/>
          <a:ext cx="2867795" cy="28677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3AA55-0315-44FE-A5CF-6F878B063CC2}">
      <dsp:nvSpPr>
        <dsp:cNvPr id="0" name=""/>
        <dsp:cNvSpPr/>
      </dsp:nvSpPr>
      <dsp:spPr>
        <a:xfrm>
          <a:off x="823169" y="122"/>
          <a:ext cx="1942950" cy="19429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Tuition Fee Loan</a:t>
          </a:r>
        </a:p>
      </dsp:txBody>
      <dsp:txXfrm>
        <a:off x="1107707" y="284660"/>
        <a:ext cx="1373874" cy="1373874"/>
      </dsp:txXfrm>
    </dsp:sp>
    <dsp:sp modelId="{3F93F857-B016-4C11-9D9F-749C41C2A884}">
      <dsp:nvSpPr>
        <dsp:cNvPr id="0" name=""/>
        <dsp:cNvSpPr/>
      </dsp:nvSpPr>
      <dsp:spPr>
        <a:xfrm>
          <a:off x="1231189" y="2100840"/>
          <a:ext cx="1126911" cy="11269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80561" y="2531771"/>
        <a:ext cx="828167" cy="265049"/>
      </dsp:txXfrm>
    </dsp:sp>
    <dsp:sp modelId="{8279B621-4418-48EF-BB2F-0B3B5DBC6BA5}">
      <dsp:nvSpPr>
        <dsp:cNvPr id="0" name=""/>
        <dsp:cNvSpPr/>
      </dsp:nvSpPr>
      <dsp:spPr>
        <a:xfrm>
          <a:off x="823169" y="3385519"/>
          <a:ext cx="1942950" cy="19429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Maintenance</a:t>
          </a:r>
        </a:p>
        <a:p>
          <a:pPr marL="0" lvl="0" indent="0" algn="ctr" defTabSz="800100">
            <a:lnSpc>
              <a:spcPct val="90000"/>
            </a:lnSpc>
            <a:spcBef>
              <a:spcPct val="0"/>
            </a:spcBef>
            <a:spcAft>
              <a:spcPct val="35000"/>
            </a:spcAft>
            <a:buNone/>
          </a:pPr>
          <a:r>
            <a:rPr lang="en-GB" sz="1800" kern="1200" dirty="0"/>
            <a:t>Loan</a:t>
          </a:r>
        </a:p>
      </dsp:txBody>
      <dsp:txXfrm>
        <a:off x="1107707" y="3670057"/>
        <a:ext cx="1373874" cy="1373874"/>
      </dsp:txXfrm>
    </dsp:sp>
    <dsp:sp modelId="{0A000B24-E7DE-4212-AA29-5EEE1F49039B}">
      <dsp:nvSpPr>
        <dsp:cNvPr id="0" name=""/>
        <dsp:cNvSpPr/>
      </dsp:nvSpPr>
      <dsp:spPr>
        <a:xfrm>
          <a:off x="3057562" y="2302907"/>
          <a:ext cx="617858" cy="722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057562" y="2447462"/>
        <a:ext cx="432501" cy="433667"/>
      </dsp:txXfrm>
    </dsp:sp>
    <dsp:sp modelId="{1703FB1E-2C18-4DB3-8660-20A8C2CF3A9D}">
      <dsp:nvSpPr>
        <dsp:cNvPr id="0" name=""/>
        <dsp:cNvSpPr/>
      </dsp:nvSpPr>
      <dsp:spPr>
        <a:xfrm>
          <a:off x="3931889" y="721345"/>
          <a:ext cx="3885900" cy="38859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t>“I’m worried about being in debt”</a:t>
          </a:r>
        </a:p>
      </dsp:txBody>
      <dsp:txXfrm>
        <a:off x="4500966" y="1290422"/>
        <a:ext cx="2747746" cy="27477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1DFC0-B791-41B2-847F-6D2AC0780751}">
      <dsp:nvSpPr>
        <dsp:cNvPr id="0" name=""/>
        <dsp:cNvSpPr/>
      </dsp:nvSpPr>
      <dsp:spPr>
        <a:xfrm>
          <a:off x="3051283" y="2162393"/>
          <a:ext cx="1805276" cy="15031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Student Loans…</a:t>
          </a:r>
        </a:p>
      </dsp:txBody>
      <dsp:txXfrm>
        <a:off x="3315660" y="2382521"/>
        <a:ext cx="1276522" cy="1062873"/>
      </dsp:txXfrm>
    </dsp:sp>
    <dsp:sp modelId="{F9E46989-D890-443F-9318-62237A6E607B}">
      <dsp:nvSpPr>
        <dsp:cNvPr id="0" name=""/>
        <dsp:cNvSpPr/>
      </dsp:nvSpPr>
      <dsp:spPr>
        <a:xfrm rot="20064597">
          <a:off x="4894604" y="2108949"/>
          <a:ext cx="486390" cy="4760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901609" y="2235011"/>
        <a:ext cx="343564" cy="285652"/>
      </dsp:txXfrm>
    </dsp:sp>
    <dsp:sp modelId="{B5F02084-023F-472C-9357-041A673A66E3}">
      <dsp:nvSpPr>
        <dsp:cNvPr id="0" name=""/>
        <dsp:cNvSpPr/>
      </dsp:nvSpPr>
      <dsp:spPr>
        <a:xfrm>
          <a:off x="5472603" y="853367"/>
          <a:ext cx="1820301" cy="179481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u="sng" kern="1200" dirty="0"/>
            <a:t>Are not like bank loans </a:t>
          </a:r>
          <a:endParaRPr lang="en-GB" sz="2000" kern="1200" dirty="0"/>
        </a:p>
      </dsp:txBody>
      <dsp:txXfrm>
        <a:off x="5739180" y="1116212"/>
        <a:ext cx="1287147" cy="1269126"/>
      </dsp:txXfrm>
    </dsp:sp>
    <dsp:sp modelId="{3AB2E23D-4C59-4D73-BA53-418657C4F21B}">
      <dsp:nvSpPr>
        <dsp:cNvPr id="0" name=""/>
        <dsp:cNvSpPr/>
      </dsp:nvSpPr>
      <dsp:spPr>
        <a:xfrm rot="5052450">
          <a:off x="3918184" y="3674302"/>
          <a:ext cx="274036" cy="47608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955141" y="3728623"/>
        <a:ext cx="191825" cy="285652"/>
      </dsp:txXfrm>
    </dsp:sp>
    <dsp:sp modelId="{5546A528-6F4B-44FE-9A10-E58DE35CD644}">
      <dsp:nvSpPr>
        <dsp:cNvPr id="0" name=""/>
        <dsp:cNvSpPr/>
      </dsp:nvSpPr>
      <dsp:spPr>
        <a:xfrm>
          <a:off x="2405278" y="4176939"/>
          <a:ext cx="3470359" cy="115165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Repayments come out of your pay slip, not your bank account</a:t>
          </a:r>
        </a:p>
      </dsp:txBody>
      <dsp:txXfrm>
        <a:off x="2913500" y="4345595"/>
        <a:ext cx="2453915" cy="814340"/>
      </dsp:txXfrm>
    </dsp:sp>
    <dsp:sp modelId="{FF082368-75B8-40BC-B799-DF12DF1C479C}">
      <dsp:nvSpPr>
        <dsp:cNvPr id="0" name=""/>
        <dsp:cNvSpPr/>
      </dsp:nvSpPr>
      <dsp:spPr>
        <a:xfrm rot="16769759">
          <a:off x="4015001" y="1767503"/>
          <a:ext cx="181742" cy="47608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037765" y="1889608"/>
        <a:ext cx="127219" cy="285652"/>
      </dsp:txXfrm>
    </dsp:sp>
    <dsp:sp modelId="{3757EA7B-4801-4DFC-9C8C-17DFA48AD69D}">
      <dsp:nvSpPr>
        <dsp:cNvPr id="0" name=""/>
        <dsp:cNvSpPr/>
      </dsp:nvSpPr>
      <dsp:spPr>
        <a:xfrm>
          <a:off x="2952330" y="133275"/>
          <a:ext cx="2648578" cy="170297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Are affordable – repayments are based on how much you earn, not how much you have borrowed.</a:t>
          </a:r>
        </a:p>
      </dsp:txBody>
      <dsp:txXfrm>
        <a:off x="3340205" y="382670"/>
        <a:ext cx="1872828" cy="1204183"/>
      </dsp:txXfrm>
    </dsp:sp>
    <dsp:sp modelId="{C1216435-4FDF-4764-A42E-3828EA50610C}">
      <dsp:nvSpPr>
        <dsp:cNvPr id="0" name=""/>
        <dsp:cNvSpPr/>
      </dsp:nvSpPr>
      <dsp:spPr>
        <a:xfrm rot="871331">
          <a:off x="4947245" y="2977332"/>
          <a:ext cx="340619" cy="47608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948877" y="3059737"/>
        <a:ext cx="238433" cy="285652"/>
      </dsp:txXfrm>
    </dsp:sp>
    <dsp:sp modelId="{CCDCE19F-EBB9-4405-B067-CF44282EF311}">
      <dsp:nvSpPr>
        <dsp:cNvPr id="0" name=""/>
        <dsp:cNvSpPr/>
      </dsp:nvSpPr>
      <dsp:spPr>
        <a:xfrm>
          <a:off x="5400604" y="2736309"/>
          <a:ext cx="1803316" cy="157188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Have an expiry date after 30 years</a:t>
          </a:r>
        </a:p>
      </dsp:txBody>
      <dsp:txXfrm>
        <a:off x="5664694" y="2966506"/>
        <a:ext cx="1275136" cy="1111488"/>
      </dsp:txXfrm>
    </dsp:sp>
    <dsp:sp modelId="{7654063B-7FA8-49C2-AD90-40B60652836F}">
      <dsp:nvSpPr>
        <dsp:cNvPr id="0" name=""/>
        <dsp:cNvSpPr/>
      </dsp:nvSpPr>
      <dsp:spPr>
        <a:xfrm rot="9730143">
          <a:off x="2740699" y="3022617"/>
          <a:ext cx="270746" cy="47608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819972" y="3105398"/>
        <a:ext cx="189522" cy="285652"/>
      </dsp:txXfrm>
    </dsp:sp>
    <dsp:sp modelId="{1EC4E28D-721F-4EFD-B534-5A2C086FA90D}">
      <dsp:nvSpPr>
        <dsp:cNvPr id="0" name=""/>
        <dsp:cNvSpPr/>
      </dsp:nvSpPr>
      <dsp:spPr>
        <a:xfrm>
          <a:off x="720078" y="2736302"/>
          <a:ext cx="1960382" cy="180513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Only need to be paid back after you leave university</a:t>
          </a:r>
        </a:p>
      </dsp:txBody>
      <dsp:txXfrm>
        <a:off x="1007169" y="3000658"/>
        <a:ext cx="1386200" cy="1276424"/>
      </dsp:txXfrm>
    </dsp:sp>
    <dsp:sp modelId="{C5F039CD-883C-42A7-A1C0-4C1A22250AA6}">
      <dsp:nvSpPr>
        <dsp:cNvPr id="0" name=""/>
        <dsp:cNvSpPr/>
      </dsp:nvSpPr>
      <dsp:spPr>
        <a:xfrm rot="12762905">
          <a:off x="2806763" y="2048406"/>
          <a:ext cx="340557" cy="4760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900827" y="2171232"/>
        <a:ext cx="238390" cy="285652"/>
      </dsp:txXfrm>
    </dsp:sp>
    <dsp:sp modelId="{D1A171F5-19A9-49BE-8D78-C2E315CE7D83}">
      <dsp:nvSpPr>
        <dsp:cNvPr id="0" name=""/>
        <dsp:cNvSpPr/>
      </dsp:nvSpPr>
      <dsp:spPr>
        <a:xfrm>
          <a:off x="936106" y="720084"/>
          <a:ext cx="1941535" cy="17578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Only need to be paid back when you’re earning over £27,295 per year </a:t>
          </a:r>
          <a:endParaRPr lang="en-GB" sz="1600" b="1" u="sng" kern="1200" dirty="0"/>
        </a:p>
      </dsp:txBody>
      <dsp:txXfrm>
        <a:off x="1220437" y="977517"/>
        <a:ext cx="1372873" cy="124299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
        <p:nvSpPr>
          <p:cNvPr id="5" name="Header Placeholder 4">
            <a:extLst>
              <a:ext uri="{FF2B5EF4-FFF2-40B4-BE49-F238E27FC236}">
                <a16:creationId xmlns:a16="http://schemas.microsoft.com/office/drawing/2014/main" id="{FFA2F69B-7BFD-4401-8380-A0F9F4B4D207}"/>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65524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16</a:t>
            </a:fld>
            <a:endParaRPr lang="en-GB" altLang="en-US"/>
          </a:p>
        </p:txBody>
      </p:sp>
    </p:spTree>
    <p:extLst>
      <p:ext uri="{BB962C8B-B14F-4D97-AF65-F5344CB8AC3E}">
        <p14:creationId xmlns:p14="http://schemas.microsoft.com/office/powerpoint/2010/main" val="271154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ltLang="en-US" dirty="0"/>
          </a:p>
        </p:txBody>
      </p:sp>
      <p:sp>
        <p:nvSpPr>
          <p:cNvPr id="5" name="Slide Number Placeholder 4"/>
          <p:cNvSpPr>
            <a:spLocks noGrp="1"/>
          </p:cNvSpPr>
          <p:nvPr>
            <p:ph type="sldNum" sz="quarter" idx="5"/>
          </p:nvPr>
        </p:nvSpPr>
        <p:spPr/>
        <p:txBody>
          <a:bodyPr/>
          <a:lstStyle/>
          <a:p>
            <a:fld id="{A3ADB805-8BF7-47B5-B5FB-292FECAF2630}" type="slidenum">
              <a:rPr lang="en-GB" altLang="en-US" smtClean="0"/>
              <a:pPr/>
              <a:t>17</a:t>
            </a:fld>
            <a:endParaRPr lang="en-GB" altLang="en-US" dirty="0"/>
          </a:p>
        </p:txBody>
      </p:sp>
    </p:spTree>
    <p:extLst>
      <p:ext uri="{BB962C8B-B14F-4D97-AF65-F5344CB8AC3E}">
        <p14:creationId xmlns:p14="http://schemas.microsoft.com/office/powerpoint/2010/main" val="123080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F4D23C-A855-44EB-8630-2DEE02CD0E3E}" type="slidenum">
              <a:rPr lang="en-GB" smtClean="0"/>
              <a:t>5</a:t>
            </a:fld>
            <a:endParaRPr lang="en-GB"/>
          </a:p>
        </p:txBody>
      </p:sp>
    </p:spTree>
    <p:extLst>
      <p:ext uri="{BB962C8B-B14F-4D97-AF65-F5344CB8AC3E}">
        <p14:creationId xmlns:p14="http://schemas.microsoft.com/office/powerpoint/2010/main" val="338842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F4D23C-A855-44EB-8630-2DEE02CD0E3E}" type="slidenum">
              <a:rPr lang="en-GB" smtClean="0"/>
              <a:t>6</a:t>
            </a:fld>
            <a:endParaRPr lang="en-GB"/>
          </a:p>
        </p:txBody>
      </p:sp>
    </p:spTree>
    <p:extLst>
      <p:ext uri="{BB962C8B-B14F-4D97-AF65-F5344CB8AC3E}">
        <p14:creationId xmlns:p14="http://schemas.microsoft.com/office/powerpoint/2010/main" val="237769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29E8977-D9DA-48B9-90B1-08AACBC1510E}"/>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309616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29E8977-D9DA-48B9-90B1-08AACBC1510E}"/>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248901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ltLang="en-US" dirty="0"/>
          </a:p>
        </p:txBody>
      </p:sp>
      <p:sp>
        <p:nvSpPr>
          <p:cNvPr id="5" name="Slide Number Placeholder 4"/>
          <p:cNvSpPr>
            <a:spLocks noGrp="1"/>
          </p:cNvSpPr>
          <p:nvPr>
            <p:ph type="sldNum" sz="quarter" idx="5"/>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178975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145819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ltLang="en-US" dirty="0"/>
          </a:p>
        </p:txBody>
      </p:sp>
      <p:sp>
        <p:nvSpPr>
          <p:cNvPr id="5" name="Slide Number Placeholder 4"/>
          <p:cNvSpPr>
            <a:spLocks noGrp="1"/>
          </p:cNvSpPr>
          <p:nvPr>
            <p:ph type="sldNum" sz="quarter" idx="5"/>
          </p:nvPr>
        </p:nvSpPr>
        <p:spPr/>
        <p:txBody>
          <a:bodyPr/>
          <a:lstStyle/>
          <a:p>
            <a:fld id="{A3ADB805-8BF7-47B5-B5FB-292FECAF2630}" type="slidenum">
              <a:rPr lang="en-GB" altLang="en-US" smtClean="0"/>
              <a:pPr/>
              <a:t>14</a:t>
            </a:fld>
            <a:endParaRPr lang="en-GB" altLang="en-US" dirty="0"/>
          </a:p>
        </p:txBody>
      </p:sp>
    </p:spTree>
    <p:extLst>
      <p:ext uri="{BB962C8B-B14F-4D97-AF65-F5344CB8AC3E}">
        <p14:creationId xmlns:p14="http://schemas.microsoft.com/office/powerpoint/2010/main" val="17014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15</a:t>
            </a:fld>
            <a:endParaRPr lang="en-GB" altLang="en-US"/>
          </a:p>
        </p:txBody>
      </p:sp>
    </p:spTree>
    <p:extLst>
      <p:ext uri="{BB962C8B-B14F-4D97-AF65-F5344CB8AC3E}">
        <p14:creationId xmlns:p14="http://schemas.microsoft.com/office/powerpoint/2010/main" val="3159949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47DEE-9EA8-4F8F-9E0D-49FE126E641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95" y="0"/>
            <a:ext cx="9138390" cy="6853793"/>
          </a:xfrm>
          <a:prstGeom prst="rect">
            <a:avLst/>
          </a:prstGeom>
        </p:spPr>
      </p:pic>
      <p:sp>
        <p:nvSpPr>
          <p:cNvPr id="3083" name="Rectangle 11"/>
          <p:cNvSpPr>
            <a:spLocks noGrp="1" noChangeArrowheads="1"/>
          </p:cNvSpPr>
          <p:nvPr>
            <p:ph type="ctrTitle" hasCustomPrompt="1"/>
          </p:nvPr>
        </p:nvSpPr>
        <p:spPr>
          <a:xfrm>
            <a:off x="424800" y="1124744"/>
            <a:ext cx="8280000" cy="1728192"/>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3068960"/>
            <a:ext cx="828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pic>
        <p:nvPicPr>
          <p:cNvPr id="32" name="Picture 55" descr="White version of the University of Reading's logo." title="University of Reading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3" name="Text Placeholder 2"/>
          <p:cNvSpPr>
            <a:spLocks noGrp="1"/>
          </p:cNvSpPr>
          <p:nvPr>
            <p:ph type="body" sz="quarter" idx="13" hasCustomPrompt="1"/>
          </p:nvPr>
        </p:nvSpPr>
        <p:spPr>
          <a:xfrm>
            <a:off x="417512" y="0"/>
            <a:ext cx="2858344" cy="805551"/>
          </a:xfrm>
          <a:noFill/>
        </p:spPr>
        <p:txBody>
          <a:bodyPr wrap="square" lIns="0" tIns="396000" rIns="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t>
            </a:r>
            <a:br>
              <a:rPr lang="en-US" dirty="0"/>
            </a:br>
            <a:r>
              <a:rPr lang="en-US" dirty="0"/>
              <a:t>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rgbClr val="FFF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bg>
      <p:bgPr>
        <a:solidFill>
          <a:srgbClr val="FFFDEA"/>
        </a:solidFill>
        <a:effectLst/>
      </p:bgPr>
    </p:bg>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424799" y="1743904"/>
            <a:ext cx="4023121" cy="4133368"/>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671827" y="1743904"/>
            <a:ext cx="4023121" cy="4133368"/>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9863" y="6164525"/>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8028525" y="634328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1" name="Content Placeholder 2"/>
          <p:cNvSpPr>
            <a:spLocks noGrp="1"/>
          </p:cNvSpPr>
          <p:nvPr>
            <p:ph idx="11" hasCustomPrompt="1"/>
          </p:nvPr>
        </p:nvSpPr>
        <p:spPr>
          <a:xfrm>
            <a:off x="424800" y="1743904"/>
            <a:ext cx="8280000" cy="4133368"/>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3" descr="Device-black">
            <a:extLst>
              <a:ext uri="{FF2B5EF4-FFF2-40B4-BE49-F238E27FC236}">
                <a16:creationId xmlns:a16="http://schemas.microsoft.com/office/drawing/2014/main" id="{0A4BB580-CDC6-47AE-8F68-243551DADC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9863" y="6164525"/>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24800" y="476672"/>
            <a:ext cx="828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799" y="1743904"/>
            <a:ext cx="4023121" cy="4133368"/>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681679" y="1743904"/>
            <a:ext cx="4023121" cy="4133368"/>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64096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6095769"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6300192" y="2214000"/>
            <a:ext cx="2592288"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1743904"/>
            <a:ext cx="8280000" cy="406136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548680"/>
            <a:ext cx="8280000" cy="1016584"/>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424800" y="1716465"/>
            <a:ext cx="8280000" cy="411624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3979863" y="6153189"/>
            <a:ext cx="1184275"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548680"/>
            <a:ext cx="8280000" cy="10152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424799" y="1717200"/>
            <a:ext cx="4023121" cy="4086773"/>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4664923" y="1717200"/>
            <a:ext cx="4023121" cy="408677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55" descr="White version of the University of Reading's logo." title="University of Reading logo">
            <a:extLst>
              <a:ext uri="{FF2B5EF4-FFF2-40B4-BE49-F238E27FC236}">
                <a16:creationId xmlns:a16="http://schemas.microsoft.com/office/drawing/2014/main" id="{07B087F4-4F44-40EF-B245-A3BDCFE9EB7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3979863" y="6153189"/>
            <a:ext cx="1184275"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rgbClr val="FFF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DEA"/>
        </a:solidFill>
        <a:effectLst/>
      </p:bgPr>
    </p:bg>
    <p:spTree>
      <p:nvGrpSpPr>
        <p:cNvPr id="1" name=""/>
        <p:cNvGrpSpPr/>
        <p:nvPr/>
      </p:nvGrpSpPr>
      <p:grpSpPr>
        <a:xfrm>
          <a:off x="0" y="0"/>
          <a:ext cx="0" cy="0"/>
          <a:chOff x="0" y="0"/>
          <a:chExt cx="0" cy="0"/>
        </a:xfrm>
      </p:grpSpPr>
      <p:pic>
        <p:nvPicPr>
          <p:cNvPr id="1079" name="Picture 55"/>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hidden">
          <a:xfrm>
            <a:off x="3979863" y="6166015"/>
            <a:ext cx="1184275" cy="384369"/>
          </a:xfrm>
          <a:prstGeom prst="rect">
            <a:avLst/>
          </a:prstGeom>
          <a:noFill/>
          <a:ln>
            <a:noFill/>
          </a:ln>
        </p:spPr>
      </p:pic>
      <p:sp>
        <p:nvSpPr>
          <p:cNvPr id="1026" name="Rectangle 2"/>
          <p:cNvSpPr>
            <a:spLocks noGrp="1" noChangeArrowheads="1"/>
          </p:cNvSpPr>
          <p:nvPr>
            <p:ph type="title"/>
          </p:nvPr>
        </p:nvSpPr>
        <p:spPr bwMode="auto">
          <a:xfrm>
            <a:off x="424800" y="548680"/>
            <a:ext cx="8280000" cy="107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424800" y="1772816"/>
            <a:ext cx="82800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705" r:id="rId1"/>
    <p:sldLayoutId id="2147483699" r:id="rId2"/>
    <p:sldLayoutId id="2147483697" r:id="rId3"/>
    <p:sldLayoutId id="2147483698" r:id="rId4"/>
    <p:sldLayoutId id="2147483700" r:id="rId5"/>
    <p:sldLayoutId id="2147483701" r:id="rId6"/>
    <p:sldLayoutId id="2147483702" r:id="rId7"/>
    <p:sldLayoutId id="2147483708" r:id="rId8"/>
    <p:sldLayoutId id="2147483713" r:id="rId9"/>
    <p:sldLayoutId id="2147483709" r:id="rId10"/>
    <p:sldLayoutId id="2147483710" r:id="rId11"/>
    <p:sldLayoutId id="2147483711" r:id="rId12"/>
    <p:sldLayoutId id="2147483712" r:id="rId13"/>
    <p:sldLayoutId id="2147483714" r:id="rId14"/>
    <p:sldLayoutId id="2147483715" r:id="rId15"/>
    <p:sldLayoutId id="2147483716" r:id="rId16"/>
  </p:sldLayoutIdLst>
  <p:transition>
    <p:fade/>
  </p:transition>
  <p:hf sldNum="0" hd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37012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424800" y="234932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2" r:id="rId3"/>
    <p:sldLayoutId id="2147483738" r:id="rId4"/>
    <p:sldLayoutId id="2147483742" r:id="rId5"/>
    <p:sldLayoutId id="2147483745" r:id="rId6"/>
  </p:sldLayoutIdLst>
  <p:transition>
    <p:fade/>
  </p:transition>
  <p:hf sldNum="0" hd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slc.co.uk/repayment"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pply-for-student-finance" TargetMode="External"/><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www.studentfinanceni.co.uk/portal/page?_pageid=54,1265897&amp;_dad=portal&amp;_schema=PORTAL" TargetMode="External"/><Relationship Id="rId5" Type="http://schemas.openxmlformats.org/officeDocument/2006/relationships/hyperlink" Target="https://www.mygov.scot/student-finance-apply/" TargetMode="External"/><Relationship Id="rId4" Type="http://schemas.openxmlformats.org/officeDocument/2006/relationships/hyperlink" Target="http://www.studentfinancewales.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hyperlink" Target="http://student.reading.ac.uk/essentials/_money_matters.aspx" TargetMode="External"/><Relationship Id="rId3" Type="http://schemas.openxmlformats.org/officeDocument/2006/relationships/image" Target="../media/image16.jpg"/><Relationship Id="rId7" Type="http://schemas.openxmlformats.org/officeDocument/2006/relationships/hyperlink" Target="http://www.moneyreadyforuni.com/"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www.ucas.com/undergraduate/student-life/getting-student-support/undergraduate-student-finance-and-support" TargetMode="External"/><Relationship Id="rId5" Type="http://schemas.openxmlformats.org/officeDocument/2006/relationships/hyperlink" Target="https://www.thestudentroom.co.uk/student-finance/" TargetMode="External"/><Relationship Id="rId4" Type="http://schemas.openxmlformats.org/officeDocument/2006/relationships/hyperlink" Target="http://www.gov.uk/studentfinance" TargetMode="External"/><Relationship Id="rId9" Type="http://schemas.openxmlformats.org/officeDocument/2006/relationships/hyperlink" Target="mailto:studentfunding@reading.ac.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6C52CD-8E30-483A-94A0-A47BB6F460DE}"/>
              </a:ext>
            </a:extLst>
          </p:cNvPr>
          <p:cNvSpPr>
            <a:spLocks noGrp="1"/>
          </p:cNvSpPr>
          <p:nvPr>
            <p:ph type="ctrTitle"/>
          </p:nvPr>
        </p:nvSpPr>
        <p:spPr/>
        <p:txBody>
          <a:bodyPr/>
          <a:lstStyle/>
          <a:p>
            <a:r>
              <a:rPr lang="en-GB" dirty="0"/>
              <a:t>Student Finance</a:t>
            </a:r>
          </a:p>
        </p:txBody>
      </p:sp>
      <p:sp>
        <p:nvSpPr>
          <p:cNvPr id="2" name="Subtitle 1">
            <a:extLst>
              <a:ext uri="{FF2B5EF4-FFF2-40B4-BE49-F238E27FC236}">
                <a16:creationId xmlns:a16="http://schemas.microsoft.com/office/drawing/2014/main" id="{74F9DF84-722C-4103-B98A-562AFDC787F3}"/>
              </a:ext>
            </a:extLst>
          </p:cNvPr>
          <p:cNvSpPr>
            <a:spLocks noGrp="1"/>
          </p:cNvSpPr>
          <p:nvPr>
            <p:ph type="subTitle" idx="1"/>
          </p:nvPr>
        </p:nvSpPr>
        <p:spPr/>
        <p:txBody>
          <a:bodyPr/>
          <a:lstStyle/>
          <a:p>
            <a:r>
              <a:rPr lang="en-GB" dirty="0"/>
              <a:t>www.reading.ac.uk</a:t>
            </a:r>
          </a:p>
        </p:txBody>
      </p:sp>
    </p:spTree>
    <p:extLst>
      <p:ext uri="{BB962C8B-B14F-4D97-AF65-F5344CB8AC3E}">
        <p14:creationId xmlns:p14="http://schemas.microsoft.com/office/powerpoint/2010/main" val="264897079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BF16-CEB6-41F0-AC74-38563763D1BF}"/>
              </a:ext>
            </a:extLst>
          </p:cNvPr>
          <p:cNvSpPr>
            <a:spLocks noGrp="1"/>
          </p:cNvSpPr>
          <p:nvPr>
            <p:ph type="title"/>
          </p:nvPr>
        </p:nvSpPr>
        <p:spPr/>
        <p:txBody>
          <a:bodyPr/>
          <a:lstStyle/>
          <a:p>
            <a:r>
              <a:rPr lang="en-GB" dirty="0"/>
              <a:t>A Closer Look:</a:t>
            </a:r>
          </a:p>
        </p:txBody>
      </p:sp>
      <p:graphicFrame>
        <p:nvGraphicFramePr>
          <p:cNvPr id="7" name="Diagram 6">
            <a:extLst>
              <a:ext uri="{FF2B5EF4-FFF2-40B4-BE49-F238E27FC236}">
                <a16:creationId xmlns:a16="http://schemas.microsoft.com/office/drawing/2014/main" id="{42C9BB60-0FD7-4660-8825-A9B8723C28D2}"/>
              </a:ext>
            </a:extLst>
          </p:cNvPr>
          <p:cNvGraphicFramePr/>
          <p:nvPr>
            <p:extLst>
              <p:ext uri="{D42A27DB-BD31-4B8C-83A1-F6EECF244321}">
                <p14:modId xmlns:p14="http://schemas.microsoft.com/office/powerpoint/2010/main" val="176984664"/>
              </p:ext>
            </p:extLst>
          </p:nvPr>
        </p:nvGraphicFramePr>
        <p:xfrm>
          <a:off x="251520" y="1397000"/>
          <a:ext cx="8568952"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1969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5E89836-4E86-4202-ABD8-D94ED9D89080}"/>
              </a:ext>
            </a:extLst>
          </p:cNvPr>
          <p:cNvGraphicFramePr/>
          <p:nvPr>
            <p:extLst>
              <p:ext uri="{D42A27DB-BD31-4B8C-83A1-F6EECF244321}">
                <p14:modId xmlns:p14="http://schemas.microsoft.com/office/powerpoint/2010/main" val="3636618173"/>
              </p:ext>
            </p:extLst>
          </p:nvPr>
        </p:nvGraphicFramePr>
        <p:xfrm>
          <a:off x="323528" y="620688"/>
          <a:ext cx="8640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2183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FF80-81E1-4BC1-B9E2-00CD58AF9D52}"/>
              </a:ext>
            </a:extLst>
          </p:cNvPr>
          <p:cNvSpPr>
            <a:spLocks noGrp="1"/>
          </p:cNvSpPr>
          <p:nvPr>
            <p:ph type="title"/>
          </p:nvPr>
        </p:nvSpPr>
        <p:spPr/>
        <p:txBody>
          <a:bodyPr/>
          <a:lstStyle/>
          <a:p>
            <a:r>
              <a:rPr lang="en-GB" dirty="0"/>
              <a:t>You don’t need to be worried about being in ‘debt’</a:t>
            </a:r>
          </a:p>
        </p:txBody>
      </p:sp>
      <p:graphicFrame>
        <p:nvGraphicFramePr>
          <p:cNvPr id="5" name="Diagram 4">
            <a:extLst>
              <a:ext uri="{FF2B5EF4-FFF2-40B4-BE49-F238E27FC236}">
                <a16:creationId xmlns:a16="http://schemas.microsoft.com/office/drawing/2014/main" id="{BEA7C2E1-B546-4D09-BF45-C69F9EDFFD6F}"/>
              </a:ext>
            </a:extLst>
          </p:cNvPr>
          <p:cNvGraphicFramePr/>
          <p:nvPr>
            <p:extLst>
              <p:ext uri="{D42A27DB-BD31-4B8C-83A1-F6EECF244321}">
                <p14:modId xmlns:p14="http://schemas.microsoft.com/office/powerpoint/2010/main" val="908695351"/>
              </p:ext>
            </p:extLst>
          </p:nvPr>
        </p:nvGraphicFramePr>
        <p:xfrm>
          <a:off x="467544" y="1351500"/>
          <a:ext cx="849694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9112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graphicEl>
                                              <a:dgm id="{B0A1DFC0-B791-41B2-847F-6D2AC078075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9E46989-D890-443F-9318-62237A6E607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B5F02084-023F-472C-9357-041A673A66E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AB2E23D-4C59-4D73-BA53-418657C4F21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546A528-6F4B-44FE-9A10-E58DE35CD64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F082368-75B8-40BC-B799-DF12DF1C479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757EA7B-4801-4DFC-9C8C-17DFA48AD69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C1216435-4FDF-4764-A42E-3828EA50610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CCDCE19F-EBB9-4405-B067-CF44282EF31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7654063B-7FA8-49C2-AD90-40B60652836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1EC4E28D-721F-4EFD-B534-5A2C086FA90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C5F039CD-883C-42A7-A1C0-4C1A22250AA6}"/>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D1A171F5-19A9-49BE-8D78-C2E315CE7D8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05FF31-C4E9-4D3A-A180-88792B42D3EF}"/>
              </a:ext>
            </a:extLst>
          </p:cNvPr>
          <p:cNvSpPr>
            <a:spLocks noGrp="1"/>
          </p:cNvSpPr>
          <p:nvPr>
            <p:ph type="title"/>
          </p:nvPr>
        </p:nvSpPr>
        <p:spPr>
          <a:xfrm>
            <a:off x="414287" y="18202"/>
            <a:ext cx="8280000" cy="1044024"/>
          </a:xfrm>
        </p:spPr>
        <p:txBody>
          <a:bodyPr/>
          <a:lstStyle/>
          <a:p>
            <a:r>
              <a:rPr lang="en-GB" dirty="0"/>
              <a:t>How much will I repay?</a:t>
            </a:r>
          </a:p>
        </p:txBody>
      </p:sp>
      <p:graphicFrame>
        <p:nvGraphicFramePr>
          <p:cNvPr id="6" name="Table 5">
            <a:extLst>
              <a:ext uri="{FF2B5EF4-FFF2-40B4-BE49-F238E27FC236}">
                <a16:creationId xmlns:a16="http://schemas.microsoft.com/office/drawing/2014/main" id="{60C2977C-C73B-4AE5-8CB4-3F2208EACADC}"/>
              </a:ext>
            </a:extLst>
          </p:cNvPr>
          <p:cNvGraphicFramePr>
            <a:graphicFrameLocks noGrp="1"/>
          </p:cNvGraphicFramePr>
          <p:nvPr/>
        </p:nvGraphicFramePr>
        <p:xfrm>
          <a:off x="453039" y="1340768"/>
          <a:ext cx="8316415" cy="3268650"/>
        </p:xfrm>
        <a:graphic>
          <a:graphicData uri="http://schemas.openxmlformats.org/drawingml/2006/table">
            <a:tbl>
              <a:tblPr firstRow="1" firstCol="1" bandRow="1">
                <a:tableStyleId>{5C22544A-7EE6-4342-B048-85BDC9FD1C3A}</a:tableStyleId>
              </a:tblPr>
              <a:tblGrid>
                <a:gridCol w="2878080">
                  <a:extLst>
                    <a:ext uri="{9D8B030D-6E8A-4147-A177-3AD203B41FA5}">
                      <a16:colId xmlns:a16="http://schemas.microsoft.com/office/drawing/2014/main" val="2351203403"/>
                    </a:ext>
                  </a:extLst>
                </a:gridCol>
                <a:gridCol w="2730938">
                  <a:extLst>
                    <a:ext uri="{9D8B030D-6E8A-4147-A177-3AD203B41FA5}">
                      <a16:colId xmlns:a16="http://schemas.microsoft.com/office/drawing/2014/main" val="3636013696"/>
                    </a:ext>
                  </a:extLst>
                </a:gridCol>
                <a:gridCol w="2707397">
                  <a:extLst>
                    <a:ext uri="{9D8B030D-6E8A-4147-A177-3AD203B41FA5}">
                      <a16:colId xmlns:a16="http://schemas.microsoft.com/office/drawing/2014/main" val="1121047226"/>
                    </a:ext>
                  </a:extLst>
                </a:gridCol>
              </a:tblGrid>
              <a:tr h="682580">
                <a:tc>
                  <a:txBody>
                    <a:bodyPr/>
                    <a:lstStyle/>
                    <a:p>
                      <a:pPr algn="ctr" fontAlgn="ctr"/>
                      <a:r>
                        <a:rPr lang="en-GB" sz="2000" u="none" strike="noStrike" dirty="0">
                          <a:effectLst/>
                          <a:latin typeface="Arial" panose="020B0604020202020204" pitchFamily="34" charset="0"/>
                        </a:rPr>
                        <a:t>Salary</a:t>
                      </a:r>
                      <a:endParaRPr lang="en-GB" sz="2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en-GB" sz="2000" u="none" strike="noStrike" dirty="0">
                          <a:effectLst/>
                          <a:latin typeface="Arial" panose="020B0604020202020204" pitchFamily="34" charset="0"/>
                        </a:rPr>
                        <a:t>Income from which 9% is deducted</a:t>
                      </a:r>
                      <a:endParaRPr lang="en-GB" sz="2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en-GB" sz="2000" u="none" strike="noStrike" dirty="0">
                          <a:effectLst/>
                          <a:latin typeface="Arial" panose="020B0604020202020204" pitchFamily="34" charset="0"/>
                        </a:rPr>
                        <a:t>Monthly Repayment</a:t>
                      </a:r>
                      <a:endParaRPr lang="en-GB" sz="2000" b="1" i="0" u="none" strike="noStrike" dirty="0">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64674213"/>
                  </a:ext>
                </a:extLst>
              </a:tr>
              <a:tr h="517214">
                <a:tc>
                  <a:txBody>
                    <a:bodyPr/>
                    <a:lstStyle/>
                    <a:p>
                      <a:pPr algn="ctr" fontAlgn="ctr"/>
                      <a:r>
                        <a:rPr lang="en-GB" sz="2000" u="none" strike="noStrike" dirty="0">
                          <a:effectLst/>
                          <a:latin typeface="Arial" panose="020B0604020202020204" pitchFamily="34" charset="0"/>
                        </a:rPr>
                        <a:t>£27,295</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u="none" strike="noStrike" dirty="0">
                          <a:effectLst/>
                          <a:latin typeface="Arial" panose="020B0604020202020204" pitchFamily="34" charset="0"/>
                        </a:rPr>
                        <a:t>£0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u="none" strike="noStrike" dirty="0">
                          <a:effectLst/>
                          <a:latin typeface="Arial" panose="020B0604020202020204" pitchFamily="34" charset="0"/>
                        </a:rPr>
                        <a:t>£0</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19824387"/>
                  </a:ext>
                </a:extLst>
              </a:tr>
              <a:tr h="517214">
                <a:tc>
                  <a:txBody>
                    <a:bodyPr/>
                    <a:lstStyle/>
                    <a:p>
                      <a:pPr algn="ctr" fontAlgn="ctr"/>
                      <a:r>
                        <a:rPr lang="en-GB" sz="2000" u="none" strike="noStrike" dirty="0">
                          <a:effectLst/>
                          <a:latin typeface="Arial" panose="020B0604020202020204" pitchFamily="34" charset="0"/>
                        </a:rPr>
                        <a:t>£30,000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b="0" i="0" u="none" strike="noStrike" dirty="0">
                          <a:solidFill>
                            <a:srgbClr val="000000"/>
                          </a:solidFill>
                          <a:effectLst/>
                          <a:latin typeface="Arial" panose="020B0604020202020204" pitchFamily="34" charset="0"/>
                        </a:rPr>
                        <a:t>£2,705</a:t>
                      </a:r>
                    </a:p>
                  </a:txBody>
                  <a:tcPr marL="9525" marR="9525" marT="9525" marB="0" anchor="ctr"/>
                </a:tc>
                <a:tc>
                  <a:txBody>
                    <a:bodyPr/>
                    <a:lstStyle/>
                    <a:p>
                      <a:pPr algn="ctr" fontAlgn="ctr"/>
                      <a:r>
                        <a:rPr lang="en-GB" sz="2000" u="none" strike="noStrike" dirty="0">
                          <a:effectLst/>
                          <a:latin typeface="Arial" panose="020B0604020202020204" pitchFamily="34" charset="0"/>
                        </a:rPr>
                        <a:t>£20</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62742432"/>
                  </a:ext>
                </a:extLst>
              </a:tr>
              <a:tr h="517214">
                <a:tc>
                  <a:txBody>
                    <a:bodyPr/>
                    <a:lstStyle/>
                    <a:p>
                      <a:pPr algn="ctr" fontAlgn="ctr"/>
                      <a:r>
                        <a:rPr lang="en-GB" sz="2000" u="none" strike="noStrike" dirty="0">
                          <a:effectLst/>
                          <a:latin typeface="Arial" panose="020B0604020202020204" pitchFamily="34" charset="0"/>
                        </a:rPr>
                        <a:t>£35,000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b="0" i="0" u="none" strike="noStrike" dirty="0">
                          <a:solidFill>
                            <a:srgbClr val="000000"/>
                          </a:solidFill>
                          <a:effectLst/>
                          <a:latin typeface="Arial" panose="020B0604020202020204" pitchFamily="34" charset="0"/>
                        </a:rPr>
                        <a:t>£7,705</a:t>
                      </a:r>
                    </a:p>
                  </a:txBody>
                  <a:tcPr marL="9525" marR="9525" marT="9525" marB="0" anchor="ctr"/>
                </a:tc>
                <a:tc>
                  <a:txBody>
                    <a:bodyPr/>
                    <a:lstStyle/>
                    <a:p>
                      <a:pPr algn="ctr" fontAlgn="ctr"/>
                      <a:r>
                        <a:rPr lang="en-GB" sz="2000" u="none" strike="noStrike" dirty="0">
                          <a:effectLst/>
                          <a:latin typeface="Arial" panose="020B0604020202020204" pitchFamily="34" charset="0"/>
                        </a:rPr>
                        <a:t>£58</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70983805"/>
                  </a:ext>
                </a:extLst>
              </a:tr>
              <a:tr h="517214">
                <a:tc>
                  <a:txBody>
                    <a:bodyPr/>
                    <a:lstStyle/>
                    <a:p>
                      <a:pPr algn="ctr" fontAlgn="ctr"/>
                      <a:r>
                        <a:rPr lang="en-GB" sz="2000" u="none" strike="noStrike" dirty="0">
                          <a:effectLst/>
                          <a:latin typeface="Arial" panose="020B0604020202020204" pitchFamily="34" charset="0"/>
                        </a:rPr>
                        <a:t>£40,000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b="0" i="0" u="none" strike="noStrike" dirty="0">
                          <a:solidFill>
                            <a:srgbClr val="000000"/>
                          </a:solidFill>
                          <a:effectLst/>
                          <a:latin typeface="Arial" panose="020B0604020202020204" pitchFamily="34" charset="0"/>
                        </a:rPr>
                        <a:t>£12,705</a:t>
                      </a:r>
                    </a:p>
                  </a:txBody>
                  <a:tcPr marL="9525" marR="9525" marT="9525" marB="0" anchor="ctr"/>
                </a:tc>
                <a:tc>
                  <a:txBody>
                    <a:bodyPr/>
                    <a:lstStyle/>
                    <a:p>
                      <a:pPr algn="ctr" fontAlgn="ctr"/>
                      <a:r>
                        <a:rPr lang="en-GB" sz="2000" u="none" strike="noStrike" dirty="0">
                          <a:effectLst/>
                          <a:latin typeface="Arial" panose="020B0604020202020204" pitchFamily="34" charset="0"/>
                        </a:rPr>
                        <a:t>£95</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7082022"/>
                  </a:ext>
                </a:extLst>
              </a:tr>
              <a:tr h="517214">
                <a:tc>
                  <a:txBody>
                    <a:bodyPr/>
                    <a:lstStyle/>
                    <a:p>
                      <a:pPr algn="ctr" fontAlgn="ctr"/>
                      <a:r>
                        <a:rPr lang="en-GB" sz="2000" u="none" strike="noStrike" dirty="0">
                          <a:effectLst/>
                          <a:latin typeface="Arial" panose="020B0604020202020204" pitchFamily="34" charset="0"/>
                        </a:rPr>
                        <a:t>£45,000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b="0" i="0" u="none" strike="noStrike" dirty="0">
                          <a:solidFill>
                            <a:srgbClr val="000000"/>
                          </a:solidFill>
                          <a:effectLst/>
                          <a:latin typeface="Arial" panose="020B0604020202020204" pitchFamily="34" charset="0"/>
                        </a:rPr>
                        <a:t>£17,705</a:t>
                      </a:r>
                    </a:p>
                  </a:txBody>
                  <a:tcPr marL="9525" marR="9525" marT="9525" marB="0" anchor="ctr"/>
                </a:tc>
                <a:tc>
                  <a:txBody>
                    <a:bodyPr/>
                    <a:lstStyle/>
                    <a:p>
                      <a:pPr algn="ctr" fontAlgn="ctr"/>
                      <a:r>
                        <a:rPr lang="en-GB" sz="2000" u="none" strike="noStrike" dirty="0">
                          <a:effectLst/>
                          <a:latin typeface="Arial" panose="020B0604020202020204" pitchFamily="34" charset="0"/>
                        </a:rPr>
                        <a:t>£133</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40099372"/>
                  </a:ext>
                </a:extLst>
              </a:tr>
            </a:tbl>
          </a:graphicData>
        </a:graphic>
      </p:graphicFrame>
      <p:sp>
        <p:nvSpPr>
          <p:cNvPr id="7" name="TextBox 6">
            <a:extLst>
              <a:ext uri="{FF2B5EF4-FFF2-40B4-BE49-F238E27FC236}">
                <a16:creationId xmlns:a16="http://schemas.microsoft.com/office/drawing/2014/main" id="{19FC2BA7-9242-4E9B-8C05-E667747BFEA5}"/>
              </a:ext>
            </a:extLst>
          </p:cNvPr>
          <p:cNvSpPr txBox="1"/>
          <p:nvPr/>
        </p:nvSpPr>
        <p:spPr>
          <a:xfrm>
            <a:off x="1202407" y="5017296"/>
            <a:ext cx="184731" cy="715452"/>
          </a:xfrm>
          <a:prstGeom prst="rect">
            <a:avLst/>
          </a:prstGeom>
          <a:noFill/>
        </p:spPr>
        <p:txBody>
          <a:bodyPr wrap="none" rtlCol="0">
            <a:spAutoFit/>
          </a:bodyPr>
          <a:lstStyle/>
          <a:p>
            <a:endParaRPr lang="en-GB" sz="4049" b="1" dirty="0">
              <a:solidFill>
                <a:schemeClr val="bg1"/>
              </a:solidFill>
              <a:latin typeface="Arial" panose="020B0604020202020204" pitchFamily="34" charset="0"/>
            </a:endParaRPr>
          </a:p>
        </p:txBody>
      </p:sp>
      <p:sp>
        <p:nvSpPr>
          <p:cNvPr id="8" name="Rounded Rectangle 8">
            <a:extLst>
              <a:ext uri="{FF2B5EF4-FFF2-40B4-BE49-F238E27FC236}">
                <a16:creationId xmlns:a16="http://schemas.microsoft.com/office/drawing/2014/main" id="{0B0B3F24-F6F0-4BC6-99E2-E8EEDB2AB70F}"/>
              </a:ext>
            </a:extLst>
          </p:cNvPr>
          <p:cNvSpPr/>
          <p:nvPr/>
        </p:nvSpPr>
        <p:spPr>
          <a:xfrm>
            <a:off x="784289" y="4912219"/>
            <a:ext cx="1679534" cy="574923"/>
          </a:xfrm>
          <a:prstGeom prst="round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solidFill>
                  <a:schemeClr val="bg1"/>
                </a:solidFill>
                <a:latin typeface="Arial" pitchFamily="34" charset="0"/>
                <a:cs typeface="Arial" pitchFamily="34" charset="0"/>
              </a:rPr>
              <a:t>    Income</a:t>
            </a:r>
          </a:p>
          <a:p>
            <a:pPr algn="ctr">
              <a:defRPr/>
            </a:pPr>
            <a:r>
              <a:rPr lang="en-GB" sz="1500" dirty="0">
                <a:solidFill>
                  <a:schemeClr val="bg1"/>
                </a:solidFill>
                <a:latin typeface="Arial" pitchFamily="34" charset="0"/>
                <a:cs typeface="Arial" pitchFamily="34" charset="0"/>
              </a:rPr>
              <a:t>    £28,000</a:t>
            </a:r>
          </a:p>
        </p:txBody>
      </p:sp>
      <p:pic>
        <p:nvPicPr>
          <p:cNvPr id="9" name="Picture 3" descr="C:\Users\rutterb\Desktop\1516 Templates &amp; Graphics\Turquoise icons -PNG\Household income_turquoise.png">
            <a:extLst>
              <a:ext uri="{FF2B5EF4-FFF2-40B4-BE49-F238E27FC236}">
                <a16:creationId xmlns:a16="http://schemas.microsoft.com/office/drawing/2014/main" id="{F916AB51-851E-412C-8CE6-23941C1AF1A2}"/>
              </a:ext>
            </a:extLst>
          </p:cNvPr>
          <p:cNvPicPr>
            <a:picLocks noChangeAspect="1" noChangeArrowheads="1"/>
          </p:cNvPicPr>
          <p:nvPr/>
        </p:nvPicPr>
        <p:blipFill>
          <a:blip r:embed="rId3" cstate="print"/>
          <a:srcRect/>
          <a:stretch>
            <a:fillRect/>
          </a:stretch>
        </p:blipFill>
        <p:spPr bwMode="auto">
          <a:xfrm>
            <a:off x="436962" y="4876835"/>
            <a:ext cx="765445" cy="606305"/>
          </a:xfrm>
          <a:prstGeom prst="rect">
            <a:avLst/>
          </a:prstGeom>
          <a:solidFill>
            <a:schemeClr val="bg1"/>
          </a:solidFill>
          <a:ln>
            <a:solidFill>
              <a:schemeClr val="bg1"/>
            </a:solidFill>
          </a:ln>
        </p:spPr>
      </p:pic>
      <p:sp>
        <p:nvSpPr>
          <p:cNvPr id="11" name="Rounded Rectangle 10">
            <a:extLst>
              <a:ext uri="{FF2B5EF4-FFF2-40B4-BE49-F238E27FC236}">
                <a16:creationId xmlns:a16="http://schemas.microsoft.com/office/drawing/2014/main" id="{82307D30-B774-4A6B-8737-C5AD0F95C61E}"/>
              </a:ext>
            </a:extLst>
          </p:cNvPr>
          <p:cNvSpPr/>
          <p:nvPr/>
        </p:nvSpPr>
        <p:spPr>
          <a:xfrm>
            <a:off x="3944293" y="4860593"/>
            <a:ext cx="1105710" cy="61576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099" dirty="0">
                <a:solidFill>
                  <a:schemeClr val="tx1"/>
                </a:solidFill>
                <a:latin typeface="Arial" pitchFamily="34" charset="0"/>
                <a:cs typeface="Arial" pitchFamily="34" charset="0"/>
              </a:rPr>
              <a:t>£705</a:t>
            </a:r>
          </a:p>
        </p:txBody>
      </p:sp>
      <p:sp>
        <p:nvSpPr>
          <p:cNvPr id="12" name="Rounded Rectangle 11">
            <a:extLst>
              <a:ext uri="{FF2B5EF4-FFF2-40B4-BE49-F238E27FC236}">
                <a16:creationId xmlns:a16="http://schemas.microsoft.com/office/drawing/2014/main" id="{BA20FF7A-EC63-425D-B834-1BBAEB98D6F2}"/>
              </a:ext>
            </a:extLst>
          </p:cNvPr>
          <p:cNvSpPr/>
          <p:nvPr/>
        </p:nvSpPr>
        <p:spPr>
          <a:xfrm>
            <a:off x="2502881" y="4860593"/>
            <a:ext cx="1449596" cy="61576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500" dirty="0">
                <a:solidFill>
                  <a:schemeClr val="tx1"/>
                </a:solidFill>
                <a:latin typeface="Arial" pitchFamily="34" charset="0"/>
                <a:cs typeface="Arial" pitchFamily="34" charset="0"/>
              </a:rPr>
              <a:t>9% Deducted from?</a:t>
            </a:r>
          </a:p>
        </p:txBody>
      </p:sp>
      <p:sp>
        <p:nvSpPr>
          <p:cNvPr id="13" name="Rounded Rectangle 12">
            <a:extLst>
              <a:ext uri="{FF2B5EF4-FFF2-40B4-BE49-F238E27FC236}">
                <a16:creationId xmlns:a16="http://schemas.microsoft.com/office/drawing/2014/main" id="{3F6EB35C-751F-4DBD-8C1A-A8B37A41E680}"/>
              </a:ext>
            </a:extLst>
          </p:cNvPr>
          <p:cNvSpPr/>
          <p:nvPr/>
        </p:nvSpPr>
        <p:spPr>
          <a:xfrm>
            <a:off x="7159226" y="4887960"/>
            <a:ext cx="1526532" cy="568971"/>
          </a:xfrm>
          <a:prstGeom prst="roundRect">
            <a:avLst/>
          </a:prstGeom>
          <a:solidFill>
            <a:schemeClr val="accent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99" dirty="0">
                <a:solidFill>
                  <a:schemeClr val="bg1"/>
                </a:solidFill>
                <a:latin typeface="Arial" pitchFamily="34" charset="0"/>
                <a:cs typeface="Arial" pitchFamily="34" charset="0"/>
              </a:rPr>
              <a:t>  £5</a:t>
            </a:r>
          </a:p>
        </p:txBody>
      </p:sp>
      <p:sp>
        <p:nvSpPr>
          <p:cNvPr id="14" name="Rounded Rectangle 13">
            <a:extLst>
              <a:ext uri="{FF2B5EF4-FFF2-40B4-BE49-F238E27FC236}">
                <a16:creationId xmlns:a16="http://schemas.microsoft.com/office/drawing/2014/main" id="{7DB6EC62-D22E-4A01-BC76-EB818CD1E156}"/>
              </a:ext>
            </a:extLst>
          </p:cNvPr>
          <p:cNvSpPr/>
          <p:nvPr/>
        </p:nvSpPr>
        <p:spPr bwMode="auto">
          <a:xfrm>
            <a:off x="5326391" y="4887960"/>
            <a:ext cx="1793777" cy="568971"/>
          </a:xfrm>
          <a:prstGeom prst="roundRect">
            <a:avLst/>
          </a:prstGeom>
          <a:solidFill>
            <a:schemeClr val="accent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99" dirty="0">
              <a:solidFill>
                <a:schemeClr val="bg1"/>
              </a:solidFill>
              <a:latin typeface="Arial" pitchFamily="34" charset="0"/>
              <a:cs typeface="Arial" pitchFamily="34" charset="0"/>
            </a:endParaRPr>
          </a:p>
        </p:txBody>
      </p:sp>
      <p:sp>
        <p:nvSpPr>
          <p:cNvPr id="15" name="TextBox 32">
            <a:extLst>
              <a:ext uri="{FF2B5EF4-FFF2-40B4-BE49-F238E27FC236}">
                <a16:creationId xmlns:a16="http://schemas.microsoft.com/office/drawing/2014/main" id="{8AEA990B-EF8C-4404-912E-564116C6ECBD}"/>
              </a:ext>
            </a:extLst>
          </p:cNvPr>
          <p:cNvSpPr txBox="1">
            <a:spLocks noChangeArrowheads="1"/>
          </p:cNvSpPr>
          <p:nvPr/>
        </p:nvSpPr>
        <p:spPr bwMode="auto">
          <a:xfrm>
            <a:off x="5705157" y="4898350"/>
            <a:ext cx="1308371" cy="553998"/>
          </a:xfrm>
          <a:prstGeom prst="rect">
            <a:avLst/>
          </a:prstGeom>
          <a:solidFill>
            <a:schemeClr val="accent1"/>
          </a:solidFill>
          <a:ln w="9525">
            <a:noFill/>
            <a:miter lim="800000"/>
            <a:headEnd/>
            <a:tailEnd/>
          </a:ln>
        </p:spPr>
        <p:txBody>
          <a:bodyPr wrap="none" anchor="ctr">
            <a:spAutoFit/>
          </a:bodyPr>
          <a:lstStyle/>
          <a:p>
            <a:pPr algn="ctr"/>
            <a:r>
              <a:rPr lang="en-GB" sz="1500" dirty="0">
                <a:solidFill>
                  <a:schemeClr val="bg1"/>
                </a:solidFill>
                <a:latin typeface="Arial" pitchFamily="34" charset="0"/>
                <a:cs typeface="Arial" pitchFamily="34" charset="0"/>
              </a:rPr>
              <a:t> Monthly</a:t>
            </a:r>
          </a:p>
          <a:p>
            <a:pPr algn="ctr"/>
            <a:r>
              <a:rPr lang="en-GB" sz="1500" dirty="0">
                <a:solidFill>
                  <a:schemeClr val="bg1"/>
                </a:solidFill>
                <a:latin typeface="Arial" pitchFamily="34" charset="0"/>
                <a:cs typeface="Arial" pitchFamily="34" charset="0"/>
              </a:rPr>
              <a:t>  repayment?</a:t>
            </a:r>
          </a:p>
        </p:txBody>
      </p:sp>
      <p:pic>
        <p:nvPicPr>
          <p:cNvPr id="16" name="Picture 2" descr="C:\Users\rutterb\Desktop\1516 Templates &amp; Graphics\Turquoise icons -PNG\Repayment_turquoise.png">
            <a:extLst>
              <a:ext uri="{FF2B5EF4-FFF2-40B4-BE49-F238E27FC236}">
                <a16:creationId xmlns:a16="http://schemas.microsoft.com/office/drawing/2014/main" id="{A4D7D05B-4B71-494B-83CD-7BB65BC4B53D}"/>
              </a:ext>
            </a:extLst>
          </p:cNvPr>
          <p:cNvPicPr>
            <a:picLocks noChangeAspect="1" noChangeArrowheads="1"/>
          </p:cNvPicPr>
          <p:nvPr/>
        </p:nvPicPr>
        <p:blipFill>
          <a:blip r:embed="rId4" cstate="print"/>
          <a:srcRect/>
          <a:stretch>
            <a:fillRect/>
          </a:stretch>
        </p:blipFill>
        <p:spPr bwMode="auto">
          <a:xfrm>
            <a:off x="5036175" y="4860593"/>
            <a:ext cx="701895" cy="619945"/>
          </a:xfrm>
          <a:prstGeom prst="rect">
            <a:avLst/>
          </a:prstGeom>
          <a:noFill/>
        </p:spPr>
      </p:pic>
      <p:sp>
        <p:nvSpPr>
          <p:cNvPr id="17" name="TextBox 16">
            <a:extLst>
              <a:ext uri="{FF2B5EF4-FFF2-40B4-BE49-F238E27FC236}">
                <a16:creationId xmlns:a16="http://schemas.microsoft.com/office/drawing/2014/main" id="{12BA528E-C1FA-4D70-8ADB-E97B06F73EF5}"/>
              </a:ext>
            </a:extLst>
          </p:cNvPr>
          <p:cNvSpPr txBox="1"/>
          <p:nvPr/>
        </p:nvSpPr>
        <p:spPr>
          <a:xfrm>
            <a:off x="453039" y="5524992"/>
            <a:ext cx="8316415" cy="615553"/>
          </a:xfrm>
          <a:prstGeom prst="rect">
            <a:avLst/>
          </a:prstGeom>
          <a:noFill/>
        </p:spPr>
        <p:txBody>
          <a:bodyPr wrap="square" rtlCol="0">
            <a:spAutoFit/>
          </a:bodyPr>
          <a:lstStyle/>
          <a:p>
            <a:r>
              <a:rPr lang="en-GB" sz="1600" dirty="0">
                <a:solidFill>
                  <a:schemeClr val="tx1"/>
                </a:solidFill>
                <a:latin typeface="Arial" panose="020B0604020202020204" pitchFamily="34" charset="0"/>
                <a:cs typeface="Arial" pitchFamily="34" charset="0"/>
              </a:rPr>
              <a:t>Interest is applied to your loan. More info can be found on  </a:t>
            </a:r>
            <a:r>
              <a:rPr lang="en-GB" sz="1600" b="1" dirty="0">
                <a:solidFill>
                  <a:schemeClr val="tx1"/>
                </a:solidFill>
                <a:latin typeface="Arial" panose="020B0604020202020204" pitchFamily="34" charset="0"/>
                <a:cs typeface="Arial" pitchFamily="34" charset="0"/>
                <a:hlinkClick r:id="rId5">
                  <a:extLst>
                    <a:ext uri="{A12FA001-AC4F-418D-AE19-62706E023703}">
                      <ahyp:hlinkClr xmlns:ahyp="http://schemas.microsoft.com/office/drawing/2018/hyperlinkcolor" val="tx"/>
                    </a:ext>
                  </a:extLst>
                </a:hlinkClick>
              </a:rPr>
              <a:t>www.slc.co.uk/repayment</a:t>
            </a:r>
            <a:endParaRPr lang="en-GB" sz="1600" b="1" dirty="0">
              <a:solidFill>
                <a:schemeClr val="tx1"/>
              </a:solidFill>
              <a:latin typeface="Arial" panose="020B0604020202020204" pitchFamily="34" charset="0"/>
              <a:cs typeface="Arial" pitchFamily="34" charset="0"/>
            </a:endParaRPr>
          </a:p>
          <a:p>
            <a:endParaRPr lang="en-GB" sz="1800" dirty="0">
              <a:latin typeface="Arial" panose="020B0604020202020204" pitchFamily="34" charset="0"/>
            </a:endParaRPr>
          </a:p>
        </p:txBody>
      </p:sp>
    </p:spTree>
    <p:extLst>
      <p:ext uri="{BB962C8B-B14F-4D97-AF65-F5344CB8AC3E}">
        <p14:creationId xmlns:p14="http://schemas.microsoft.com/office/powerpoint/2010/main" val="27160251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3EA7CD-F009-46AA-8F7A-319F0735E1E3}"/>
              </a:ext>
            </a:extLst>
          </p:cNvPr>
          <p:cNvSpPr>
            <a:spLocks noGrp="1"/>
          </p:cNvSpPr>
          <p:nvPr>
            <p:ph type="title"/>
          </p:nvPr>
        </p:nvSpPr>
        <p:spPr>
          <a:xfrm>
            <a:off x="424800" y="548680"/>
            <a:ext cx="8280000" cy="1015200"/>
          </a:xfrm>
        </p:spPr>
        <p:txBody>
          <a:bodyPr vert="horz" wrap="none" lIns="0" tIns="0" rIns="0" bIns="0" numCol="1" anchor="b" anchorCtr="0" compatLnSpc="1">
            <a:prstTxWarp prst="textNoShape">
              <a:avLst/>
            </a:prstTxWarp>
            <a:normAutofit/>
          </a:bodyPr>
          <a:lstStyle/>
          <a:p>
            <a:r>
              <a:rPr lang="en-GB" u="sng" dirty="0"/>
              <a:t>Regional Variation</a:t>
            </a:r>
            <a:endParaRPr lang="en-GB" dirty="0"/>
          </a:p>
        </p:txBody>
      </p:sp>
      <p:sp>
        <p:nvSpPr>
          <p:cNvPr id="7" name="TextBox 6">
            <a:extLst>
              <a:ext uri="{FF2B5EF4-FFF2-40B4-BE49-F238E27FC236}">
                <a16:creationId xmlns:a16="http://schemas.microsoft.com/office/drawing/2014/main" id="{FCD65686-29CE-480E-A6C3-741F245F766A}"/>
              </a:ext>
            </a:extLst>
          </p:cNvPr>
          <p:cNvSpPr txBox="1"/>
          <p:nvPr/>
        </p:nvSpPr>
        <p:spPr bwMode="auto">
          <a:xfrm>
            <a:off x="4664923" y="2060848"/>
            <a:ext cx="4023121" cy="3743124"/>
          </a:xfrm>
          <a:prstGeom prst="rect">
            <a:avLst/>
          </a:prstGeom>
          <a:noFill/>
          <a:ln>
            <a:noFill/>
          </a:ln>
          <a:effectLst/>
        </p:spPr>
        <p:txBody>
          <a:bodyPr vert="horz" wrap="square" lIns="0" tIns="0" rIns="0" bIns="0" numCol="1" anchor="t" anchorCtr="0" compatLnSpc="1">
            <a:prstTxWarp prst="textNoShape">
              <a:avLst/>
            </a:prstTxWarp>
            <a:normAutofit/>
          </a:bodyPr>
          <a:lstStyle/>
          <a:p>
            <a:pPr marL="0" indent="-180000">
              <a:lnSpc>
                <a:spcPct val="90000"/>
              </a:lnSpc>
              <a:spcBef>
                <a:spcPct val="20000"/>
              </a:spcBef>
              <a:buClr>
                <a:schemeClr val="bg2"/>
              </a:buClr>
              <a:buNone/>
            </a:pPr>
            <a:r>
              <a:rPr lang="en-GB" sz="1700">
                <a:solidFill>
                  <a:schemeClr val="bg1"/>
                </a:solidFill>
                <a:latin typeface="Arial" panose="020B0604020202020204" pitchFamily="34" charset="0"/>
                <a:cs typeface="Arial" panose="020B0604020202020204" pitchFamily="34" charset="0"/>
              </a:rPr>
              <a:t>The funding agency you apply to depends on which country you normally live in. You'll apply to a different organisation depending on where you live. Here’s the links for </a:t>
            </a:r>
            <a:r>
              <a:rPr lang="en-GB" sz="170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England</a:t>
            </a:r>
            <a:r>
              <a:rPr lang="en-GB" sz="1700">
                <a:solidFill>
                  <a:schemeClr val="bg1"/>
                </a:solidFill>
                <a:latin typeface="Arial" panose="020B0604020202020204" pitchFamily="34" charset="0"/>
                <a:cs typeface="Arial" panose="020B0604020202020204" pitchFamily="34" charset="0"/>
              </a:rPr>
              <a:t>, </a:t>
            </a:r>
            <a:r>
              <a:rPr lang="en-GB" sz="170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Wales</a:t>
            </a:r>
            <a:r>
              <a:rPr lang="en-GB" sz="1700">
                <a:solidFill>
                  <a:schemeClr val="bg1"/>
                </a:solidFill>
                <a:latin typeface="Arial" panose="020B0604020202020204" pitchFamily="34" charset="0"/>
                <a:cs typeface="Arial" panose="020B0604020202020204" pitchFamily="34" charset="0"/>
              </a:rPr>
              <a:t>, </a:t>
            </a:r>
            <a:r>
              <a:rPr lang="en-GB" sz="170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Scotland</a:t>
            </a:r>
            <a:r>
              <a:rPr lang="en-GB" sz="1700">
                <a:solidFill>
                  <a:schemeClr val="bg1"/>
                </a:solidFill>
                <a:latin typeface="Arial" panose="020B0604020202020204" pitchFamily="34" charset="0"/>
                <a:cs typeface="Arial" panose="020B0604020202020204" pitchFamily="34" charset="0"/>
              </a:rPr>
              <a:t> or </a:t>
            </a:r>
            <a:r>
              <a:rPr lang="en-GB" sz="170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Northern Ireland</a:t>
            </a:r>
            <a:r>
              <a:rPr lang="en-GB" sz="1700">
                <a:solidFill>
                  <a:schemeClr val="bg1"/>
                </a:solidFill>
                <a:latin typeface="Arial" panose="020B0604020202020204" pitchFamily="34" charset="0"/>
                <a:cs typeface="Arial" panose="020B0604020202020204" pitchFamily="34" charset="0"/>
              </a:rPr>
              <a:t>.</a:t>
            </a:r>
          </a:p>
          <a:p>
            <a:pPr marL="0" indent="-180000">
              <a:lnSpc>
                <a:spcPct val="90000"/>
              </a:lnSpc>
              <a:spcBef>
                <a:spcPct val="20000"/>
              </a:spcBef>
              <a:buClr>
                <a:schemeClr val="bg2"/>
              </a:buClr>
              <a:buNone/>
            </a:pPr>
            <a:endParaRPr lang="en-GB" sz="1700">
              <a:solidFill>
                <a:schemeClr val="bg1"/>
              </a:solidFill>
              <a:latin typeface="Arial" panose="020B0604020202020204" pitchFamily="34" charset="0"/>
              <a:cs typeface="Arial" panose="020B0604020202020204" pitchFamily="34" charset="0"/>
            </a:endParaRPr>
          </a:p>
          <a:p>
            <a:pPr marL="0" indent="-180000">
              <a:lnSpc>
                <a:spcPct val="90000"/>
              </a:lnSpc>
              <a:spcBef>
                <a:spcPct val="20000"/>
              </a:spcBef>
              <a:buClr>
                <a:schemeClr val="bg2"/>
              </a:buClr>
              <a:buNone/>
            </a:pPr>
            <a:r>
              <a:rPr lang="en-GB" sz="1700" b="1" u="sng">
                <a:solidFill>
                  <a:schemeClr val="bg1"/>
                </a:solidFill>
                <a:latin typeface="Arial" panose="020B0604020202020204" pitchFamily="34" charset="0"/>
                <a:cs typeface="Arial" panose="020B0604020202020204" pitchFamily="34" charset="0"/>
              </a:rPr>
              <a:t>Welsh Students:</a:t>
            </a:r>
          </a:p>
          <a:p>
            <a:pPr marL="0" indent="-180000">
              <a:lnSpc>
                <a:spcPct val="90000"/>
              </a:lnSpc>
              <a:spcBef>
                <a:spcPct val="20000"/>
              </a:spcBef>
              <a:buClr>
                <a:schemeClr val="bg2"/>
              </a:buClr>
              <a:buNone/>
            </a:pPr>
            <a:r>
              <a:rPr lang="en-GB" sz="1700">
                <a:solidFill>
                  <a:schemeClr val="bg1"/>
                </a:solidFill>
                <a:latin typeface="Arial" panose="020B0604020202020204" pitchFamily="34" charset="0"/>
                <a:cs typeface="Arial" panose="020B0604020202020204" pitchFamily="34" charset="0"/>
              </a:rPr>
              <a:t>The Welsh Government also have a pot of money for students wanting to study at university. This is called the Welsh Government Learning Grant. You are eligible for this if you live in Wales, and go to a university anywhere in the UK – it doesn’t have to be a university in Wales!</a:t>
            </a:r>
          </a:p>
        </p:txBody>
      </p:sp>
      <p:pic>
        <p:nvPicPr>
          <p:cNvPr id="8" name="Picture 2" descr="Image result for tuition fees">
            <a:extLst>
              <a:ext uri="{FF2B5EF4-FFF2-40B4-BE49-F238E27FC236}">
                <a16:creationId xmlns:a16="http://schemas.microsoft.com/office/drawing/2014/main" id="{CB5B84F1-A8D1-4706-BF7A-124D00ED429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873" y="2409197"/>
            <a:ext cx="4457127" cy="304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216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804779-D093-4707-9004-CAF26EBE8218}"/>
              </a:ext>
            </a:extLst>
          </p:cNvPr>
          <p:cNvPicPr>
            <a:picLocks noChangeAspect="1"/>
          </p:cNvPicPr>
          <p:nvPr/>
        </p:nvPicPr>
        <p:blipFill rotWithShape="1">
          <a:blip r:embed="rId3">
            <a:extLst>
              <a:ext uri="{28A0092B-C50C-407E-A947-70E740481C1C}">
                <a14:useLocalDpi xmlns:a14="http://schemas.microsoft.com/office/drawing/2010/main" val="0"/>
              </a:ext>
            </a:extLst>
          </a:blip>
          <a:srcRect l="1" r="47254"/>
          <a:stretch/>
        </p:blipFill>
        <p:spPr>
          <a:xfrm>
            <a:off x="0" y="-1"/>
            <a:ext cx="6084168" cy="6863367"/>
          </a:xfrm>
          <a:prstGeom prst="rect">
            <a:avLst/>
          </a:prstGeom>
          <a:noFill/>
          <a:ln>
            <a:noFill/>
          </a:ln>
        </p:spPr>
      </p:pic>
      <p:sp>
        <p:nvSpPr>
          <p:cNvPr id="2" name="Title 1"/>
          <p:cNvSpPr>
            <a:spLocks noGrp="1"/>
          </p:cNvSpPr>
          <p:nvPr>
            <p:ph type="title"/>
          </p:nvPr>
        </p:nvSpPr>
        <p:spPr>
          <a:xfrm>
            <a:off x="6300192" y="332656"/>
            <a:ext cx="2592288" cy="1730144"/>
          </a:xfrm>
        </p:spPr>
        <p:txBody>
          <a:bodyPr wrap="square" anchor="b">
            <a:normAutofit/>
          </a:bodyPr>
          <a:lstStyle/>
          <a:p>
            <a:r>
              <a:rPr lang="en-GB" sz="3000" dirty="0"/>
              <a:t>Support at University of Reading</a:t>
            </a:r>
          </a:p>
        </p:txBody>
      </p:sp>
      <p:sp>
        <p:nvSpPr>
          <p:cNvPr id="3" name="Content Placeholder 2"/>
          <p:cNvSpPr>
            <a:spLocks noGrp="1"/>
          </p:cNvSpPr>
          <p:nvPr>
            <p:ph idx="1"/>
          </p:nvPr>
        </p:nvSpPr>
        <p:spPr>
          <a:xfrm>
            <a:off x="6300192" y="2214000"/>
            <a:ext cx="2592288" cy="4383352"/>
          </a:xfrm>
        </p:spPr>
        <p:txBody>
          <a:bodyPr wrap="square" anchor="t">
            <a:noAutofit/>
          </a:bodyPr>
          <a:lstStyle/>
          <a:p>
            <a:pPr marL="0" indent="0">
              <a:buFont typeface="Arial" charset="0"/>
              <a:buNone/>
            </a:pPr>
            <a:r>
              <a:rPr lang="en-GB" sz="1400" b="1" u="sng" dirty="0"/>
              <a:t>The Reading Bursary </a:t>
            </a:r>
          </a:p>
          <a:p>
            <a:pPr marL="0" indent="0">
              <a:buFont typeface="Arial" charset="0"/>
              <a:buNone/>
            </a:pPr>
            <a:r>
              <a:rPr lang="en-GB" sz="1400" kern="0" dirty="0"/>
              <a:t>Students who meet the eligibility criteria will be awarded a bursary of up to £1,100 which can be taken as cash or a fee waiver (tuition fee reduction).</a:t>
            </a:r>
          </a:p>
          <a:p>
            <a:pPr marL="0" indent="0">
              <a:buNone/>
            </a:pPr>
            <a:r>
              <a:rPr lang="en-GB" sz="1400" dirty="0"/>
              <a:t>- </a:t>
            </a:r>
            <a:r>
              <a:rPr lang="en-GB" sz="1400" kern="0" dirty="0"/>
              <a:t>Awarded to eligible students with a household income of less than £27,000 (as assessed by Student Finance Authorities)</a:t>
            </a:r>
          </a:p>
          <a:p>
            <a:pPr marL="0" indent="0">
              <a:buNone/>
            </a:pPr>
            <a:endParaRPr lang="en-GB" sz="1400" kern="0" dirty="0"/>
          </a:p>
          <a:p>
            <a:pPr marL="0" indent="0">
              <a:spcBef>
                <a:spcPts val="200"/>
              </a:spcBef>
              <a:buFont typeface="Arial" charset="0"/>
              <a:buNone/>
            </a:pPr>
            <a:r>
              <a:rPr lang="en-GB" sz="1400" b="1" u="sng" kern="0" dirty="0"/>
              <a:t>Pioneer bursary</a:t>
            </a:r>
          </a:p>
          <a:p>
            <a:pPr marL="0" indent="0">
              <a:spcBef>
                <a:spcPts val="200"/>
              </a:spcBef>
              <a:buNone/>
            </a:pPr>
            <a:r>
              <a:rPr lang="en-GB" sz="1400" kern="0" dirty="0"/>
              <a:t>£1,100 in year 1 for students whose household income is between £27,001 - £28,000. These funds are kindly donated to us from University of Reading Alumni</a:t>
            </a:r>
          </a:p>
        </p:txBody>
      </p:sp>
      <p:sp>
        <p:nvSpPr>
          <p:cNvPr id="4" name="Slide Number Placeholder 3" hidden="1"/>
          <p:cNvSpPr>
            <a:spLocks noGrp="1"/>
          </p:cNvSpPr>
          <p:nvPr>
            <p:ph type="sldNum" sz="quarter" idx="10"/>
          </p:nvPr>
        </p:nvSpPr>
        <p:spPr/>
        <p:txBody>
          <a:bodyPr/>
          <a:lstStyle/>
          <a:p>
            <a:pPr>
              <a:spcAft>
                <a:spcPts val="600"/>
              </a:spcAft>
            </a:pPr>
            <a:fld id="{DCF6A46F-80AB-49F3-8C7E-9717ED945456}" type="slidenum">
              <a:rPr lang="en-GB" altLang="en-US" smtClean="0"/>
              <a:pPr>
                <a:spcAft>
                  <a:spcPts val="600"/>
                </a:spcAft>
              </a:pPr>
              <a:t>15</a:t>
            </a:fld>
            <a:endParaRPr lang="en-GB" altLang="en-US"/>
          </a:p>
        </p:txBody>
      </p:sp>
    </p:spTree>
    <p:extLst>
      <p:ext uri="{BB962C8B-B14F-4D97-AF65-F5344CB8AC3E}">
        <p14:creationId xmlns:p14="http://schemas.microsoft.com/office/powerpoint/2010/main" val="13981125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804779-D093-4707-9004-CAF26EBE8218}"/>
              </a:ext>
            </a:extLst>
          </p:cNvPr>
          <p:cNvPicPr>
            <a:picLocks noChangeAspect="1"/>
          </p:cNvPicPr>
          <p:nvPr/>
        </p:nvPicPr>
        <p:blipFill rotWithShape="1">
          <a:blip r:embed="rId3">
            <a:extLst>
              <a:ext uri="{28A0092B-C50C-407E-A947-70E740481C1C}">
                <a14:useLocalDpi xmlns:a14="http://schemas.microsoft.com/office/drawing/2010/main" val="0"/>
              </a:ext>
            </a:extLst>
          </a:blip>
          <a:srcRect l="1" r="47254"/>
          <a:stretch/>
        </p:blipFill>
        <p:spPr>
          <a:xfrm>
            <a:off x="0" y="-1"/>
            <a:ext cx="6084168" cy="6863367"/>
          </a:xfrm>
          <a:prstGeom prst="rect">
            <a:avLst/>
          </a:prstGeom>
          <a:noFill/>
          <a:ln>
            <a:noFill/>
          </a:ln>
        </p:spPr>
      </p:pic>
      <p:sp>
        <p:nvSpPr>
          <p:cNvPr id="2" name="Title 1"/>
          <p:cNvSpPr>
            <a:spLocks noGrp="1"/>
          </p:cNvSpPr>
          <p:nvPr>
            <p:ph type="title"/>
          </p:nvPr>
        </p:nvSpPr>
        <p:spPr>
          <a:xfrm>
            <a:off x="6300192" y="332656"/>
            <a:ext cx="2592288" cy="1730144"/>
          </a:xfrm>
        </p:spPr>
        <p:txBody>
          <a:bodyPr wrap="square" anchor="b">
            <a:normAutofit/>
          </a:bodyPr>
          <a:lstStyle/>
          <a:p>
            <a:r>
              <a:rPr lang="en-GB" sz="3000" dirty="0"/>
              <a:t>Support at University of Reading</a:t>
            </a:r>
          </a:p>
        </p:txBody>
      </p:sp>
      <p:sp>
        <p:nvSpPr>
          <p:cNvPr id="3" name="Content Placeholder 2"/>
          <p:cNvSpPr>
            <a:spLocks noGrp="1"/>
          </p:cNvSpPr>
          <p:nvPr>
            <p:ph idx="1"/>
          </p:nvPr>
        </p:nvSpPr>
        <p:spPr>
          <a:xfrm>
            <a:off x="6300192" y="2214000"/>
            <a:ext cx="2592288" cy="4383352"/>
          </a:xfrm>
        </p:spPr>
        <p:txBody>
          <a:bodyPr wrap="square" anchor="t">
            <a:noAutofit/>
          </a:bodyPr>
          <a:lstStyle/>
          <a:p>
            <a:pPr marL="0" indent="0">
              <a:spcBef>
                <a:spcPts val="200"/>
              </a:spcBef>
              <a:buFont typeface="Arial" charset="0"/>
              <a:buNone/>
            </a:pPr>
            <a:r>
              <a:rPr lang="en-GB" sz="1400" b="1" u="sng" kern="0" dirty="0"/>
              <a:t>Care experienced and estrangement bursary</a:t>
            </a:r>
          </a:p>
          <a:p>
            <a:pPr marL="0" indent="0">
              <a:spcBef>
                <a:spcPts val="200"/>
              </a:spcBef>
              <a:buNone/>
            </a:pPr>
            <a:r>
              <a:rPr lang="en-GB" sz="1400" kern="0" dirty="0"/>
              <a:t>£1,000 in Years 1, 2, 3 and 4 (if applicable)</a:t>
            </a:r>
          </a:p>
          <a:p>
            <a:pPr>
              <a:spcBef>
                <a:spcPts val="200"/>
              </a:spcBef>
              <a:buFont typeface="Arial" panose="020B0604020202020204" pitchFamily="34" charset="0"/>
              <a:buChar char="•"/>
            </a:pPr>
            <a:endParaRPr lang="en-GB" sz="1400" kern="0" dirty="0"/>
          </a:p>
          <a:p>
            <a:pPr marL="0" indent="0">
              <a:spcBef>
                <a:spcPts val="200"/>
              </a:spcBef>
              <a:buFont typeface="Arial" charset="0"/>
              <a:buNone/>
            </a:pPr>
            <a:r>
              <a:rPr lang="en-GB" sz="1400" b="1" u="sng" kern="0" dirty="0"/>
              <a:t>Work and Study Placement bursary</a:t>
            </a:r>
          </a:p>
          <a:p>
            <a:pPr marL="0" indent="0">
              <a:spcBef>
                <a:spcPts val="200"/>
              </a:spcBef>
              <a:buNone/>
            </a:pPr>
            <a:r>
              <a:rPr lang="en-GB" sz="1400" kern="0" dirty="0"/>
              <a:t>Currently awards up to £1,000 towards travel and accommodation costs for students undertaking a placement or a year abroad.</a:t>
            </a:r>
            <a:endParaRPr lang="en-GB" sz="800" kern="0" dirty="0"/>
          </a:p>
          <a:p>
            <a:pPr>
              <a:spcBef>
                <a:spcPts val="0"/>
              </a:spcBef>
              <a:buFont typeface="Arial" panose="020B0604020202020204" pitchFamily="34" charset="0"/>
              <a:buChar char="•"/>
            </a:pPr>
            <a:endParaRPr lang="en-GB" sz="800" kern="0" dirty="0"/>
          </a:p>
          <a:p>
            <a:pPr marL="0" indent="0">
              <a:spcBef>
                <a:spcPts val="200"/>
              </a:spcBef>
              <a:buFont typeface="Arial" charset="0"/>
              <a:buNone/>
            </a:pPr>
            <a:r>
              <a:rPr lang="en-GB" sz="1400" b="1" u="sng" kern="0" dirty="0"/>
              <a:t>Awards from Donations</a:t>
            </a:r>
          </a:p>
          <a:p>
            <a:pPr marL="0" indent="0">
              <a:spcBef>
                <a:spcPts val="200"/>
              </a:spcBef>
              <a:buNone/>
            </a:pPr>
            <a:r>
              <a:rPr lang="en-GB" sz="1400" kern="0" dirty="0"/>
              <a:t>Julia Boorman Award – up to £1,000</a:t>
            </a:r>
          </a:p>
          <a:p>
            <a:pPr marL="0" indent="0">
              <a:spcBef>
                <a:spcPts val="200"/>
              </a:spcBef>
              <a:buNone/>
            </a:pPr>
            <a:r>
              <a:rPr lang="en-GB" sz="1400" kern="0" dirty="0"/>
              <a:t>Ede &amp; Ravenscroft Prize – up to £200</a:t>
            </a:r>
          </a:p>
          <a:p>
            <a:pPr marL="0" indent="0">
              <a:spcBef>
                <a:spcPts val="200"/>
              </a:spcBef>
              <a:buNone/>
            </a:pPr>
            <a:r>
              <a:rPr lang="en-GB" sz="1400" kern="0" dirty="0"/>
              <a:t>Ewan Page Prize – up to £130 in book tokens each year.</a:t>
            </a:r>
            <a:endParaRPr lang="en-GB" sz="800" kern="0" dirty="0"/>
          </a:p>
        </p:txBody>
      </p:sp>
      <p:sp>
        <p:nvSpPr>
          <p:cNvPr id="4" name="Slide Number Placeholder 3" hidden="1"/>
          <p:cNvSpPr>
            <a:spLocks noGrp="1"/>
          </p:cNvSpPr>
          <p:nvPr>
            <p:ph type="sldNum" sz="quarter" idx="10"/>
          </p:nvPr>
        </p:nvSpPr>
        <p:spPr/>
        <p:txBody>
          <a:bodyPr/>
          <a:lstStyle/>
          <a:p>
            <a:pPr>
              <a:spcAft>
                <a:spcPts val="600"/>
              </a:spcAft>
            </a:pPr>
            <a:fld id="{DCF6A46F-80AB-49F3-8C7E-9717ED945456}" type="slidenum">
              <a:rPr lang="en-GB" altLang="en-US" smtClean="0"/>
              <a:pPr>
                <a:spcAft>
                  <a:spcPts val="600"/>
                </a:spcAft>
              </a:pPr>
              <a:t>16</a:t>
            </a:fld>
            <a:endParaRPr lang="en-GB" altLang="en-US"/>
          </a:p>
        </p:txBody>
      </p:sp>
    </p:spTree>
    <p:extLst>
      <p:ext uri="{BB962C8B-B14F-4D97-AF65-F5344CB8AC3E}">
        <p14:creationId xmlns:p14="http://schemas.microsoft.com/office/powerpoint/2010/main" val="197002365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A person using a computer sitting on top of a chair&#10;&#10;Description automatically generated">
            <a:extLst>
              <a:ext uri="{FF2B5EF4-FFF2-40B4-BE49-F238E27FC236}">
                <a16:creationId xmlns:a16="http://schemas.microsoft.com/office/drawing/2014/main" id="{565A1D50-766E-4C3F-A2CF-3B6A4D37F4CB}"/>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94" t="18072" r="394" b="40580"/>
          <a:stretch/>
        </p:blipFill>
        <p:spPr>
          <a:xfrm>
            <a:off x="-65358" y="0"/>
            <a:ext cx="9202027" cy="5697818"/>
          </a:xfrm>
          <a:noFill/>
        </p:spPr>
      </p:pic>
      <p:sp>
        <p:nvSpPr>
          <p:cNvPr id="5" name="Title 4">
            <a:extLst>
              <a:ext uri="{FF2B5EF4-FFF2-40B4-BE49-F238E27FC236}">
                <a16:creationId xmlns:a16="http://schemas.microsoft.com/office/drawing/2014/main" id="{363EA7CD-F009-46AA-8F7A-319F0735E1E3}"/>
              </a:ext>
            </a:extLst>
          </p:cNvPr>
          <p:cNvSpPr>
            <a:spLocks noGrp="1"/>
          </p:cNvSpPr>
          <p:nvPr>
            <p:ph type="title"/>
          </p:nvPr>
        </p:nvSpPr>
        <p:spPr>
          <a:xfrm>
            <a:off x="251520" y="5805264"/>
            <a:ext cx="8568952" cy="936104"/>
          </a:xfrm>
        </p:spPr>
        <p:txBody>
          <a:bodyPr wrap="square" anchor="ctr">
            <a:normAutofit/>
          </a:bodyPr>
          <a:lstStyle/>
          <a:p>
            <a:r>
              <a:rPr lang="en-GB" dirty="0"/>
              <a:t>Useful links</a:t>
            </a:r>
          </a:p>
        </p:txBody>
      </p:sp>
      <p:sp>
        <p:nvSpPr>
          <p:cNvPr id="7" name="TextBox 6">
            <a:extLst>
              <a:ext uri="{FF2B5EF4-FFF2-40B4-BE49-F238E27FC236}">
                <a16:creationId xmlns:a16="http://schemas.microsoft.com/office/drawing/2014/main" id="{FCD65686-29CE-480E-A6C3-741F245F766A}"/>
              </a:ext>
            </a:extLst>
          </p:cNvPr>
          <p:cNvSpPr txBox="1"/>
          <p:nvPr/>
        </p:nvSpPr>
        <p:spPr>
          <a:xfrm>
            <a:off x="272643" y="332656"/>
            <a:ext cx="6134907" cy="2862322"/>
          </a:xfrm>
          <a:prstGeom prst="rect">
            <a:avLst/>
          </a:prstGeom>
          <a:noFill/>
        </p:spPr>
        <p:txBody>
          <a:bodyPr wrap="square">
            <a:spAutoFit/>
          </a:bodyPr>
          <a:lstStyle/>
          <a:p>
            <a:pPr marL="0" indent="0">
              <a:buFont typeface="Arial" charset="0"/>
              <a:buNone/>
            </a:pPr>
            <a:r>
              <a:rPr lang="en-GB" b="1" kern="0" dirty="0">
                <a:solidFill>
                  <a:schemeClr val="bg1"/>
                </a:solidFill>
                <a:hlinkClick r:id="rId4">
                  <a:extLst>
                    <a:ext uri="{A12FA001-AC4F-418D-AE19-62706E023703}">
                      <ahyp:hlinkClr xmlns:ahyp="http://schemas.microsoft.com/office/drawing/2018/hyperlinkcolor" val="tx"/>
                    </a:ext>
                  </a:extLst>
                </a:hlinkClick>
              </a:rPr>
              <a:t>Gov. Student Finance</a:t>
            </a:r>
            <a:endParaRPr lang="en-GB" b="1" u="sng" kern="0" dirty="0">
              <a:solidFill>
                <a:schemeClr val="bg1"/>
              </a:solidFill>
            </a:endParaRPr>
          </a:p>
          <a:p>
            <a:pPr marL="0" indent="0">
              <a:buFont typeface="Arial" charset="0"/>
              <a:buNone/>
            </a:pPr>
            <a:r>
              <a:rPr lang="en-GB" b="1" kern="0" dirty="0">
                <a:solidFill>
                  <a:schemeClr val="bg1"/>
                </a:solidFill>
                <a:hlinkClick r:id="rId5">
                  <a:extLst>
                    <a:ext uri="{A12FA001-AC4F-418D-AE19-62706E023703}">
                      <ahyp:hlinkClr xmlns:ahyp="http://schemas.microsoft.com/office/drawing/2018/hyperlinkcolor" val="tx"/>
                    </a:ext>
                  </a:extLst>
                </a:hlinkClick>
              </a:rPr>
              <a:t>The Student Room</a:t>
            </a:r>
            <a:endParaRPr lang="en-GB" b="1" u="sng" kern="0" dirty="0">
              <a:solidFill>
                <a:schemeClr val="bg1"/>
              </a:solidFill>
            </a:endParaRPr>
          </a:p>
          <a:p>
            <a:pPr marL="0" indent="0">
              <a:spcBef>
                <a:spcPts val="0"/>
              </a:spcBef>
              <a:buFont typeface="Arial" charset="0"/>
              <a:buNone/>
            </a:pPr>
            <a:r>
              <a:rPr lang="en-GB" b="1" kern="0" dirty="0">
                <a:solidFill>
                  <a:schemeClr val="bg1"/>
                </a:solidFill>
                <a:hlinkClick r:id="rId6">
                  <a:extLst>
                    <a:ext uri="{A12FA001-AC4F-418D-AE19-62706E023703}">
                      <ahyp:hlinkClr xmlns:ahyp="http://schemas.microsoft.com/office/drawing/2018/hyperlinkcolor" val="tx"/>
                    </a:ext>
                  </a:extLst>
                </a:hlinkClick>
              </a:rPr>
              <a:t>UCAS </a:t>
            </a:r>
            <a:endParaRPr lang="en-GB" kern="0" dirty="0">
              <a:solidFill>
                <a:schemeClr val="bg1"/>
              </a:solidFill>
            </a:endParaRPr>
          </a:p>
          <a:p>
            <a:pPr marL="0" indent="0">
              <a:spcBef>
                <a:spcPts val="0"/>
              </a:spcBef>
              <a:buFont typeface="Arial" charset="0"/>
              <a:buNone/>
            </a:pPr>
            <a:r>
              <a:rPr lang="en-GB" kern="0" dirty="0">
                <a:solidFill>
                  <a:schemeClr val="bg1"/>
                </a:solidFill>
                <a:hlinkClick r:id="rId7">
                  <a:extLst>
                    <a:ext uri="{A12FA001-AC4F-418D-AE19-62706E023703}">
                      <ahyp:hlinkClr xmlns:ahyp="http://schemas.microsoft.com/office/drawing/2018/hyperlinkcolor" val="tx"/>
                    </a:ext>
                  </a:extLst>
                </a:hlinkClick>
              </a:rPr>
              <a:t>Money Ready</a:t>
            </a:r>
            <a:endParaRPr lang="en-GB" kern="0" dirty="0">
              <a:solidFill>
                <a:schemeClr val="bg1"/>
              </a:solidFill>
            </a:endParaRPr>
          </a:p>
          <a:p>
            <a:pPr marL="0" indent="0">
              <a:spcBef>
                <a:spcPts val="0"/>
              </a:spcBef>
              <a:buFont typeface="Arial" charset="0"/>
              <a:buNone/>
            </a:pPr>
            <a:r>
              <a:rPr lang="en-GB" kern="0" dirty="0">
                <a:solidFill>
                  <a:schemeClr val="bg1"/>
                </a:solidFill>
                <a:hlinkClick r:id="rId8">
                  <a:extLst>
                    <a:ext uri="{A12FA001-AC4F-418D-AE19-62706E023703}">
                      <ahyp:hlinkClr xmlns:ahyp="http://schemas.microsoft.com/office/drawing/2018/hyperlinkcolor" val="tx"/>
                    </a:ext>
                  </a:extLst>
                </a:hlinkClick>
              </a:rPr>
              <a:t>Uni Reading Money Matters</a:t>
            </a:r>
            <a:endParaRPr lang="en-GB" kern="0" dirty="0">
              <a:solidFill>
                <a:schemeClr val="bg1"/>
              </a:solidFill>
            </a:endParaRPr>
          </a:p>
          <a:p>
            <a:pPr marL="0" indent="0">
              <a:spcBef>
                <a:spcPts val="0"/>
              </a:spcBef>
              <a:buFont typeface="Arial" charset="0"/>
              <a:buNone/>
            </a:pPr>
            <a:endParaRPr lang="en-GB" kern="0" dirty="0">
              <a:solidFill>
                <a:schemeClr val="bg1"/>
              </a:solidFill>
            </a:endParaRPr>
          </a:p>
          <a:p>
            <a:pPr>
              <a:spcBef>
                <a:spcPts val="0"/>
              </a:spcBef>
            </a:pPr>
            <a:r>
              <a:rPr lang="en-GB" b="1" kern="0" dirty="0">
                <a:solidFill>
                  <a:schemeClr val="bg1"/>
                </a:solidFill>
              </a:rPr>
              <a:t>You can email us at:</a:t>
            </a:r>
          </a:p>
          <a:p>
            <a:pPr>
              <a:spcBef>
                <a:spcPts val="0"/>
              </a:spcBef>
            </a:pPr>
            <a:r>
              <a:rPr lang="en-GB" kern="0" dirty="0">
                <a:solidFill>
                  <a:schemeClr val="bg1"/>
                </a:solidFill>
                <a:hlinkClick r:id="rId9">
                  <a:extLst>
                    <a:ext uri="{A12FA001-AC4F-418D-AE19-62706E023703}">
                      <ahyp:hlinkClr xmlns:ahyp="http://schemas.microsoft.com/office/drawing/2018/hyperlinkcolor" val="tx"/>
                    </a:ext>
                  </a:extLst>
                </a:hlinkClick>
              </a:rPr>
              <a:t>outreach@reading.ac.uk</a:t>
            </a:r>
            <a:endParaRPr lang="en-GB" kern="0" dirty="0">
              <a:solidFill>
                <a:schemeClr val="bg1"/>
              </a:solidFill>
            </a:endParaRPr>
          </a:p>
          <a:p>
            <a:pPr marL="0" indent="0">
              <a:spcBef>
                <a:spcPts val="0"/>
              </a:spcBef>
              <a:buFont typeface="Arial" charset="0"/>
              <a:buNone/>
            </a:pPr>
            <a:endParaRPr lang="en-GB" kern="0" dirty="0">
              <a:solidFill>
                <a:schemeClr val="bg1"/>
              </a:solidFill>
            </a:endParaRPr>
          </a:p>
        </p:txBody>
      </p:sp>
    </p:spTree>
    <p:extLst>
      <p:ext uri="{BB962C8B-B14F-4D97-AF65-F5344CB8AC3E}">
        <p14:creationId xmlns:p14="http://schemas.microsoft.com/office/powerpoint/2010/main" val="28045713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CA57D-DC5C-4312-86AC-EFC259E6ADF6}"/>
              </a:ext>
            </a:extLst>
          </p:cNvPr>
          <p:cNvSpPr>
            <a:spLocks noGrp="1"/>
          </p:cNvSpPr>
          <p:nvPr>
            <p:ph type="ctrTitle"/>
          </p:nvPr>
        </p:nvSpPr>
        <p:spPr>
          <a:xfrm>
            <a:off x="424800" y="1124744"/>
            <a:ext cx="8280000" cy="1728192"/>
          </a:xfrm>
        </p:spPr>
        <p:txBody>
          <a:bodyPr wrap="square" anchor="b">
            <a:normAutofit/>
          </a:bodyPr>
          <a:lstStyle/>
          <a:p>
            <a:r>
              <a:rPr lang="en-GB" u="sng" dirty="0"/>
              <a:t>Good Luck!</a:t>
            </a:r>
          </a:p>
        </p:txBody>
      </p:sp>
      <p:sp>
        <p:nvSpPr>
          <p:cNvPr id="8" name="Subtitle 2">
            <a:extLst>
              <a:ext uri="{FF2B5EF4-FFF2-40B4-BE49-F238E27FC236}">
                <a16:creationId xmlns:a16="http://schemas.microsoft.com/office/drawing/2014/main" id="{2B9266CF-744E-4F71-863A-E33B5E9A1421}"/>
              </a:ext>
            </a:extLst>
          </p:cNvPr>
          <p:cNvSpPr>
            <a:spLocks noGrp="1"/>
          </p:cNvSpPr>
          <p:nvPr>
            <p:ph type="subTitle" idx="1"/>
          </p:nvPr>
        </p:nvSpPr>
        <p:spPr>
          <a:xfrm>
            <a:off x="424800" y="3068960"/>
            <a:ext cx="8280000" cy="3384376"/>
          </a:xfrm>
        </p:spPr>
        <p:txBody>
          <a:bodyPr/>
          <a:lstStyle/>
          <a:p>
            <a:r>
              <a:rPr lang="en-US" dirty="0"/>
              <a:t>We have lots of online content for students and teachers to help with the decision of going to university.</a:t>
            </a:r>
          </a:p>
          <a:p>
            <a:endParaRPr lang="en-US" dirty="0"/>
          </a:p>
          <a:p>
            <a:r>
              <a:rPr lang="en-US" dirty="0"/>
              <a:t>Check out our webpages for live online events, visits to the university and recordings to help you stay informed about your choices.</a:t>
            </a:r>
          </a:p>
          <a:p>
            <a:endParaRPr lang="en-US" dirty="0"/>
          </a:p>
          <a:p>
            <a:r>
              <a:rPr lang="en-US" dirty="0"/>
              <a:t>www.reading.ac.uk/outreach</a:t>
            </a:r>
          </a:p>
        </p:txBody>
      </p:sp>
    </p:spTree>
    <p:extLst>
      <p:ext uri="{BB962C8B-B14F-4D97-AF65-F5344CB8AC3E}">
        <p14:creationId xmlns:p14="http://schemas.microsoft.com/office/powerpoint/2010/main" val="16515975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B209A1-279C-4D77-8E5E-484CCFF5E315}"/>
              </a:ext>
            </a:extLst>
          </p:cNvPr>
          <p:cNvPicPr>
            <a:picLocks noChangeAspect="1"/>
          </p:cNvPicPr>
          <p:nvPr/>
        </p:nvPicPr>
        <p:blipFill rotWithShape="1">
          <a:blip r:embed="rId3">
            <a:extLst>
              <a:ext uri="{28A0092B-C50C-407E-A947-70E740481C1C}">
                <a14:useLocalDpi xmlns:a14="http://schemas.microsoft.com/office/drawing/2010/main" val="0"/>
              </a:ext>
            </a:extLst>
          </a:blip>
          <a:srcRect l="2197" r="30553"/>
          <a:stretch/>
        </p:blipFill>
        <p:spPr>
          <a:xfrm>
            <a:off x="22045" y="0"/>
            <a:ext cx="6095749" cy="6877394"/>
          </a:xfrm>
          <a:prstGeom prst="rect">
            <a:avLst/>
          </a:prstGeom>
          <a:noFill/>
          <a:ln>
            <a:noFill/>
          </a:ln>
        </p:spPr>
      </p:pic>
      <p:sp>
        <p:nvSpPr>
          <p:cNvPr id="5" name="Title 4">
            <a:extLst>
              <a:ext uri="{FF2B5EF4-FFF2-40B4-BE49-F238E27FC236}">
                <a16:creationId xmlns:a16="http://schemas.microsoft.com/office/drawing/2014/main" id="{CF91E281-BD64-4AA0-84E3-9AED574D8069}"/>
              </a:ext>
            </a:extLst>
          </p:cNvPr>
          <p:cNvSpPr>
            <a:spLocks noGrp="1"/>
          </p:cNvSpPr>
          <p:nvPr>
            <p:ph type="title"/>
          </p:nvPr>
        </p:nvSpPr>
        <p:spPr/>
        <p:txBody>
          <a:bodyPr wrap="square" anchor="b">
            <a:normAutofit/>
          </a:bodyPr>
          <a:lstStyle/>
          <a:p>
            <a:r>
              <a:rPr lang="en-GB" dirty="0"/>
              <a:t>WHAT WE WILL COVER </a:t>
            </a:r>
          </a:p>
        </p:txBody>
      </p:sp>
      <p:sp>
        <p:nvSpPr>
          <p:cNvPr id="6" name="Content Placeholder 5">
            <a:extLst>
              <a:ext uri="{FF2B5EF4-FFF2-40B4-BE49-F238E27FC236}">
                <a16:creationId xmlns:a16="http://schemas.microsoft.com/office/drawing/2014/main" id="{4C0AF9AB-79CF-433F-9B1D-FB635F6ABD3E}"/>
              </a:ext>
            </a:extLst>
          </p:cNvPr>
          <p:cNvSpPr>
            <a:spLocks noGrp="1"/>
          </p:cNvSpPr>
          <p:nvPr>
            <p:ph idx="1"/>
          </p:nvPr>
        </p:nvSpPr>
        <p:spPr/>
        <p:txBody>
          <a:bodyPr wrap="square" anchor="t">
            <a:normAutofit/>
          </a:bodyPr>
          <a:lstStyle/>
          <a:p>
            <a:pPr marL="457200" indent="-457200">
              <a:buFont typeface="+mj-lt"/>
              <a:buAutoNum type="arabicPeriod"/>
            </a:pPr>
            <a:endParaRPr lang="en-GB" dirty="0"/>
          </a:p>
          <a:p>
            <a:pPr marL="457200" indent="-457200">
              <a:buFont typeface="+mj-lt"/>
              <a:buAutoNum type="arabicPeriod"/>
            </a:pPr>
            <a:r>
              <a:rPr lang="en-GB" dirty="0"/>
              <a:t>How do students afford to go to university?</a:t>
            </a:r>
          </a:p>
          <a:p>
            <a:pPr marL="457200" indent="-457200">
              <a:buFont typeface="+mj-lt"/>
              <a:buAutoNum type="arabicPeriod"/>
            </a:pPr>
            <a:endParaRPr lang="en-GB" dirty="0"/>
          </a:p>
          <a:p>
            <a:pPr marL="457200" indent="-457200">
              <a:buFont typeface="+mj-lt"/>
              <a:buAutoNum type="arabicPeriod"/>
            </a:pPr>
            <a:r>
              <a:rPr lang="en-GB" dirty="0"/>
              <a:t>How does Student Finance work?</a:t>
            </a:r>
          </a:p>
          <a:p>
            <a:pPr marL="0" indent="0">
              <a:buNone/>
            </a:pPr>
            <a:endParaRPr lang="en-GB" dirty="0"/>
          </a:p>
        </p:txBody>
      </p:sp>
    </p:spTree>
    <p:extLst>
      <p:ext uri="{BB962C8B-B14F-4D97-AF65-F5344CB8AC3E}">
        <p14:creationId xmlns:p14="http://schemas.microsoft.com/office/powerpoint/2010/main" val="18856451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E731-E1E9-45F6-BA63-0E9F21AB695A}"/>
              </a:ext>
            </a:extLst>
          </p:cNvPr>
          <p:cNvSpPr>
            <a:spLocks noGrp="1"/>
          </p:cNvSpPr>
          <p:nvPr>
            <p:ph type="title"/>
          </p:nvPr>
        </p:nvSpPr>
        <p:spPr>
          <a:xfrm>
            <a:off x="287524" y="411577"/>
            <a:ext cx="8568952" cy="955498"/>
          </a:xfrm>
        </p:spPr>
        <p:txBody>
          <a:bodyPr/>
          <a:lstStyle/>
          <a:p>
            <a:r>
              <a:rPr lang="en-GB" dirty="0"/>
              <a:t>True or false?</a:t>
            </a:r>
          </a:p>
        </p:txBody>
      </p:sp>
      <p:pic>
        <p:nvPicPr>
          <p:cNvPr id="9" name="Picture 2" descr="Image result for tuition fees">
            <a:extLst>
              <a:ext uri="{FF2B5EF4-FFF2-40B4-BE49-F238E27FC236}">
                <a16:creationId xmlns:a16="http://schemas.microsoft.com/office/drawing/2014/main" id="{DF418E78-BCD0-43F1-ADE1-176817C748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1567" y="3284984"/>
            <a:ext cx="4740866"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CC3266-FF47-45AE-9DA9-D14507885905}"/>
              </a:ext>
            </a:extLst>
          </p:cNvPr>
          <p:cNvSpPr txBox="1"/>
          <p:nvPr/>
        </p:nvSpPr>
        <p:spPr>
          <a:xfrm>
            <a:off x="281697" y="1906215"/>
            <a:ext cx="8316924" cy="523220"/>
          </a:xfrm>
          <a:prstGeom prst="rect">
            <a:avLst/>
          </a:prstGeom>
          <a:noFill/>
        </p:spPr>
        <p:txBody>
          <a:bodyPr wrap="square" rtlCol="0">
            <a:spAutoFit/>
          </a:bodyPr>
          <a:lstStyle/>
          <a:p>
            <a:r>
              <a:rPr lang="en-GB" sz="2800" b="1" dirty="0">
                <a:solidFill>
                  <a:schemeClr val="tx2"/>
                </a:solidFill>
                <a:latin typeface="+mn-lt"/>
              </a:rPr>
              <a:t>“Everyone  can afford to go to university”</a:t>
            </a:r>
          </a:p>
        </p:txBody>
      </p:sp>
    </p:spTree>
    <p:extLst>
      <p:ext uri="{BB962C8B-B14F-4D97-AF65-F5344CB8AC3E}">
        <p14:creationId xmlns:p14="http://schemas.microsoft.com/office/powerpoint/2010/main" val="10589155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E731-E1E9-45F6-BA63-0E9F21AB695A}"/>
              </a:ext>
            </a:extLst>
          </p:cNvPr>
          <p:cNvSpPr>
            <a:spLocks noGrp="1"/>
          </p:cNvSpPr>
          <p:nvPr>
            <p:ph type="title"/>
          </p:nvPr>
        </p:nvSpPr>
        <p:spPr>
          <a:xfrm>
            <a:off x="287524" y="411577"/>
            <a:ext cx="8568952" cy="955498"/>
          </a:xfrm>
        </p:spPr>
        <p:txBody>
          <a:bodyPr/>
          <a:lstStyle/>
          <a:p>
            <a:r>
              <a:rPr lang="en-GB" dirty="0"/>
              <a:t>True</a:t>
            </a:r>
          </a:p>
        </p:txBody>
      </p:sp>
      <p:sp>
        <p:nvSpPr>
          <p:cNvPr id="3" name="TextBox 2">
            <a:extLst>
              <a:ext uri="{FF2B5EF4-FFF2-40B4-BE49-F238E27FC236}">
                <a16:creationId xmlns:a16="http://schemas.microsoft.com/office/drawing/2014/main" id="{4CCC3266-FF47-45AE-9DA9-D14507885905}"/>
              </a:ext>
            </a:extLst>
          </p:cNvPr>
          <p:cNvSpPr txBox="1"/>
          <p:nvPr/>
        </p:nvSpPr>
        <p:spPr>
          <a:xfrm>
            <a:off x="281697" y="1906215"/>
            <a:ext cx="8316924" cy="3108543"/>
          </a:xfrm>
          <a:prstGeom prst="rect">
            <a:avLst/>
          </a:prstGeom>
          <a:noFill/>
        </p:spPr>
        <p:txBody>
          <a:bodyPr wrap="square" rtlCol="0">
            <a:spAutoFit/>
          </a:bodyPr>
          <a:lstStyle/>
          <a:p>
            <a:r>
              <a:rPr lang="en-GB" sz="2800" b="1" dirty="0">
                <a:solidFill>
                  <a:schemeClr val="tx2"/>
                </a:solidFill>
                <a:latin typeface="+mn-lt"/>
              </a:rPr>
              <a:t>The government have money available for students living in the UK who want to go to university.</a:t>
            </a:r>
          </a:p>
          <a:p>
            <a:endParaRPr lang="en-GB" sz="2800" b="1" dirty="0">
              <a:solidFill>
                <a:schemeClr val="tx2"/>
              </a:solidFill>
              <a:latin typeface="+mn-lt"/>
            </a:endParaRPr>
          </a:p>
          <a:p>
            <a:r>
              <a:rPr lang="en-GB" sz="2800" dirty="0"/>
              <a:t>Grants and loans make sure that </a:t>
            </a:r>
            <a:r>
              <a:rPr lang="en-GB" sz="2800" b="1" dirty="0"/>
              <a:t>no student </a:t>
            </a:r>
            <a:r>
              <a:rPr lang="en-GB" sz="2800" dirty="0"/>
              <a:t>is unable to go to university because of financial reasons.</a:t>
            </a:r>
          </a:p>
          <a:p>
            <a:endParaRPr lang="en-GB" sz="2800" b="1" dirty="0">
              <a:solidFill>
                <a:schemeClr val="tx2"/>
              </a:solidFill>
              <a:latin typeface="+mn-lt"/>
            </a:endParaRPr>
          </a:p>
        </p:txBody>
      </p:sp>
    </p:spTree>
    <p:extLst>
      <p:ext uri="{BB962C8B-B14F-4D97-AF65-F5344CB8AC3E}">
        <p14:creationId xmlns:p14="http://schemas.microsoft.com/office/powerpoint/2010/main" val="28878706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80000" cy="1114697"/>
          </a:xfrm>
        </p:spPr>
        <p:txBody>
          <a:bodyPr/>
          <a:lstStyle/>
          <a:p>
            <a:r>
              <a:rPr lang="en-GB" sz="3200" dirty="0"/>
              <a:t>What is the maximum amount that</a:t>
            </a:r>
            <a:br>
              <a:rPr lang="en-GB" sz="3200" dirty="0"/>
            </a:br>
            <a:r>
              <a:rPr lang="en-GB" sz="3200" dirty="0"/>
              <a:t>universities can charge for tuition in the UK? </a:t>
            </a:r>
          </a:p>
        </p:txBody>
      </p:sp>
      <p:sp>
        <p:nvSpPr>
          <p:cNvPr id="5" name="Rounded Rectangle 4"/>
          <p:cNvSpPr/>
          <p:nvPr/>
        </p:nvSpPr>
        <p:spPr bwMode="auto">
          <a:xfrm>
            <a:off x="827585" y="2034444"/>
            <a:ext cx="7489371" cy="1114697"/>
          </a:xfrm>
          <a:prstGeom prst="roundRect">
            <a:avLst/>
          </a:prstGeom>
          <a:solidFill>
            <a:schemeClr val="tx1"/>
          </a:solidFill>
          <a:ln w="38100">
            <a:solidFill>
              <a:schemeClr val="accent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rPr>
              <a:t>£9,250</a:t>
            </a:r>
          </a:p>
        </p:txBody>
      </p:sp>
      <p:sp>
        <p:nvSpPr>
          <p:cNvPr id="6" name="Rounded Rectangle 5"/>
          <p:cNvSpPr/>
          <p:nvPr/>
        </p:nvSpPr>
        <p:spPr bwMode="auto">
          <a:xfrm>
            <a:off x="827584" y="3362505"/>
            <a:ext cx="7489371" cy="1114697"/>
          </a:xfrm>
          <a:prstGeom prst="roundRect">
            <a:avLst/>
          </a:prstGeom>
          <a:solidFill>
            <a:schemeClr val="tx1"/>
          </a:solidFill>
          <a:ln w="38100">
            <a:solidFill>
              <a:schemeClr val="accent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rPr>
              <a:t>£9,000</a:t>
            </a:r>
          </a:p>
        </p:txBody>
      </p:sp>
      <p:sp>
        <p:nvSpPr>
          <p:cNvPr id="7" name="Rounded Rectangle 6"/>
          <p:cNvSpPr/>
          <p:nvPr/>
        </p:nvSpPr>
        <p:spPr bwMode="auto">
          <a:xfrm>
            <a:off x="827584" y="4690567"/>
            <a:ext cx="7489371" cy="1114697"/>
          </a:xfrm>
          <a:prstGeom prst="roundRect">
            <a:avLst/>
          </a:prstGeom>
          <a:solidFill>
            <a:schemeClr val="tx1"/>
          </a:solidFill>
          <a:ln w="38100">
            <a:solidFill>
              <a:schemeClr val="accent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rPr>
              <a:t>£7,000</a:t>
            </a:r>
          </a:p>
        </p:txBody>
      </p:sp>
    </p:spTree>
    <p:extLst>
      <p:ext uri="{BB962C8B-B14F-4D97-AF65-F5344CB8AC3E}">
        <p14:creationId xmlns:p14="http://schemas.microsoft.com/office/powerpoint/2010/main" val="188657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D2002E"/>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80000" cy="1114697"/>
          </a:xfrm>
        </p:spPr>
        <p:txBody>
          <a:bodyPr/>
          <a:lstStyle/>
          <a:p>
            <a:r>
              <a:rPr lang="en-GB" sz="3200" dirty="0"/>
              <a:t>What is the maximum amount that</a:t>
            </a:r>
            <a:br>
              <a:rPr lang="en-GB" sz="3200" dirty="0"/>
            </a:br>
            <a:r>
              <a:rPr lang="en-GB" sz="3200" dirty="0"/>
              <a:t>universities can charge for tuition in the UK? </a:t>
            </a:r>
          </a:p>
        </p:txBody>
      </p:sp>
      <p:sp>
        <p:nvSpPr>
          <p:cNvPr id="5" name="Rounded Rectangle 4"/>
          <p:cNvSpPr/>
          <p:nvPr/>
        </p:nvSpPr>
        <p:spPr bwMode="auto">
          <a:xfrm>
            <a:off x="827585" y="2034444"/>
            <a:ext cx="7489371" cy="111469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rPr>
              <a:t>£9,250</a:t>
            </a:r>
          </a:p>
        </p:txBody>
      </p:sp>
      <p:pic>
        <p:nvPicPr>
          <p:cNvPr id="8" name="Graphic 7" descr="Thought">
            <a:extLst>
              <a:ext uri="{FF2B5EF4-FFF2-40B4-BE49-F238E27FC236}">
                <a16:creationId xmlns:a16="http://schemas.microsoft.com/office/drawing/2014/main" id="{BF3ADE5C-8FEE-49EC-9FBB-3C4A893C5F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3648" y="3573016"/>
            <a:ext cx="2664296" cy="2664296"/>
          </a:xfrm>
          <a:prstGeom prst="rect">
            <a:avLst/>
          </a:prstGeom>
        </p:spPr>
      </p:pic>
      <p:sp>
        <p:nvSpPr>
          <p:cNvPr id="9" name="TextBox 8">
            <a:extLst>
              <a:ext uri="{FF2B5EF4-FFF2-40B4-BE49-F238E27FC236}">
                <a16:creationId xmlns:a16="http://schemas.microsoft.com/office/drawing/2014/main" id="{36A8DBBE-038F-4AC4-9566-D78AD2B9CD88}"/>
              </a:ext>
            </a:extLst>
          </p:cNvPr>
          <p:cNvSpPr txBox="1"/>
          <p:nvPr/>
        </p:nvSpPr>
        <p:spPr>
          <a:xfrm>
            <a:off x="4788024" y="4149080"/>
            <a:ext cx="3456924" cy="107721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t>“How can I afford that?!”</a:t>
            </a:r>
            <a:endParaRPr lang="en-GB" sz="3200" dirty="0">
              <a:solidFill>
                <a:schemeClr val="tx2"/>
              </a:solidFill>
              <a:latin typeface="+mn-lt"/>
            </a:endParaRPr>
          </a:p>
        </p:txBody>
      </p:sp>
    </p:spTree>
    <p:extLst>
      <p:ext uri="{BB962C8B-B14F-4D97-AF65-F5344CB8AC3E}">
        <p14:creationId xmlns:p14="http://schemas.microsoft.com/office/powerpoint/2010/main" val="1677786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5E89836-4E86-4202-ABD8-D94ED9D89080}"/>
              </a:ext>
            </a:extLst>
          </p:cNvPr>
          <p:cNvGraphicFramePr/>
          <p:nvPr>
            <p:extLst>
              <p:ext uri="{D42A27DB-BD31-4B8C-83A1-F6EECF244321}">
                <p14:modId xmlns:p14="http://schemas.microsoft.com/office/powerpoint/2010/main" val="2611914571"/>
              </p:ext>
            </p:extLst>
          </p:nvPr>
        </p:nvGraphicFramePr>
        <p:xfrm>
          <a:off x="323528" y="620688"/>
          <a:ext cx="8640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4934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E674F05-793C-4B6D-A3A2-13648868391D}"/>
              </a:ext>
            </a:extLst>
          </p:cNvPr>
          <p:cNvSpPr>
            <a:spLocks noGrp="1"/>
          </p:cNvSpPr>
          <p:nvPr>
            <p:ph type="pic" sz="quarter" idx="11"/>
          </p:nvPr>
        </p:nvSpPr>
        <p:spPr/>
      </p:sp>
      <p:sp>
        <p:nvSpPr>
          <p:cNvPr id="3" name="Title 2">
            <a:extLst>
              <a:ext uri="{FF2B5EF4-FFF2-40B4-BE49-F238E27FC236}">
                <a16:creationId xmlns:a16="http://schemas.microsoft.com/office/drawing/2014/main" id="{96EFDE69-EEB4-4686-8319-5D2EB02CE36C}"/>
              </a:ext>
            </a:extLst>
          </p:cNvPr>
          <p:cNvSpPr>
            <a:spLocks noGrp="1"/>
          </p:cNvSpPr>
          <p:nvPr>
            <p:ph type="title"/>
          </p:nvPr>
        </p:nvSpPr>
        <p:spPr/>
        <p:txBody>
          <a:bodyPr/>
          <a:lstStyle/>
          <a:p>
            <a:r>
              <a:rPr lang="en-GB" dirty="0"/>
              <a:t>Student Finance - Loans</a:t>
            </a:r>
          </a:p>
        </p:txBody>
      </p:sp>
      <p:graphicFrame>
        <p:nvGraphicFramePr>
          <p:cNvPr id="4" name="Diagram 3">
            <a:extLst>
              <a:ext uri="{FF2B5EF4-FFF2-40B4-BE49-F238E27FC236}">
                <a16:creationId xmlns:a16="http://schemas.microsoft.com/office/drawing/2014/main" id="{40590F3F-7882-4034-90FF-E5DBE296B033}"/>
              </a:ext>
            </a:extLst>
          </p:cNvPr>
          <p:cNvGraphicFramePr/>
          <p:nvPr>
            <p:extLst>
              <p:ext uri="{D42A27DB-BD31-4B8C-83A1-F6EECF244321}">
                <p14:modId xmlns:p14="http://schemas.microsoft.com/office/powerpoint/2010/main" val="3968395514"/>
              </p:ext>
            </p:extLst>
          </p:nvPr>
        </p:nvGraphicFramePr>
        <p:xfrm>
          <a:off x="179512" y="188640"/>
          <a:ext cx="87849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131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BF16-CEB6-41F0-AC74-38563763D1BF}"/>
              </a:ext>
            </a:extLst>
          </p:cNvPr>
          <p:cNvSpPr>
            <a:spLocks noGrp="1"/>
          </p:cNvSpPr>
          <p:nvPr>
            <p:ph type="title"/>
          </p:nvPr>
        </p:nvSpPr>
        <p:spPr/>
        <p:txBody>
          <a:bodyPr/>
          <a:lstStyle/>
          <a:p>
            <a:r>
              <a:rPr lang="en-GB" dirty="0"/>
              <a:t>A Closer Look:</a:t>
            </a:r>
          </a:p>
        </p:txBody>
      </p:sp>
      <p:graphicFrame>
        <p:nvGraphicFramePr>
          <p:cNvPr id="7" name="Diagram 6">
            <a:extLst>
              <a:ext uri="{FF2B5EF4-FFF2-40B4-BE49-F238E27FC236}">
                <a16:creationId xmlns:a16="http://schemas.microsoft.com/office/drawing/2014/main" id="{42C9BB60-0FD7-4660-8825-A9B8723C28D2}"/>
              </a:ext>
            </a:extLst>
          </p:cNvPr>
          <p:cNvGraphicFramePr/>
          <p:nvPr>
            <p:extLst>
              <p:ext uri="{D42A27DB-BD31-4B8C-83A1-F6EECF244321}">
                <p14:modId xmlns:p14="http://schemas.microsoft.com/office/powerpoint/2010/main" val="1927278457"/>
              </p:ext>
            </p:extLst>
          </p:nvPr>
        </p:nvGraphicFramePr>
        <p:xfrm>
          <a:off x="251520" y="1397000"/>
          <a:ext cx="8568952"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636820"/>
      </p:ext>
    </p:extLst>
  </p:cSld>
  <p:clrMapOvr>
    <a:masterClrMapping/>
  </p:clrMapOvr>
  <p:transition>
    <p:fade/>
  </p:transition>
</p:sld>
</file>

<file path=ppt/theme/theme1.xml><?xml version="1.0" encoding="utf-8"?>
<a:theme xmlns:a="http://schemas.openxmlformats.org/drawingml/2006/main" name="UoR Theme">
  <a:themeElements>
    <a:clrScheme name="2020">
      <a:dk1>
        <a:sysClr val="windowText" lastClr="000000"/>
      </a:dk1>
      <a:lt1>
        <a:sysClr val="window" lastClr="FFFFFF"/>
      </a:lt1>
      <a:dk2>
        <a:srgbClr val="44546A"/>
      </a:dk2>
      <a:lt2>
        <a:srgbClr val="E7E6E6"/>
      </a:lt2>
      <a:accent1>
        <a:srgbClr val="D2515E"/>
      </a:accent1>
      <a:accent2>
        <a:srgbClr val="E56849"/>
      </a:accent2>
      <a:accent3>
        <a:srgbClr val="FDCF41"/>
      </a:accent3>
      <a:accent4>
        <a:srgbClr val="97A926"/>
      </a:accent4>
      <a:accent5>
        <a:srgbClr val="5EA59A"/>
      </a:accent5>
      <a:accent6>
        <a:srgbClr val="216A95"/>
      </a:accent6>
      <a:hlink>
        <a:srgbClr val="424F90"/>
      </a:hlink>
      <a:folHlink>
        <a:srgbClr val="955864"/>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4BA174CC79004CAFE417162D836E52" ma:contentTypeVersion="12" ma:contentTypeDescription="Create a new document." ma:contentTypeScope="" ma:versionID="64176ec338838d9fb96eefb2a850f839">
  <xsd:schema xmlns:xsd="http://www.w3.org/2001/XMLSchema" xmlns:xs="http://www.w3.org/2001/XMLSchema" xmlns:p="http://schemas.microsoft.com/office/2006/metadata/properties" xmlns:ns2="a5fbc626-e2b5-4415-86de-6616ec8df65f" xmlns:ns3="5d04adec-f6b2-4bb3-85a2-50df14d8aead" targetNamespace="http://schemas.microsoft.com/office/2006/metadata/properties" ma:root="true" ma:fieldsID="511bf0b5e622d519749bfb0b9b8e4733" ns2:_="" ns3:_="">
    <xsd:import namespace="a5fbc626-e2b5-4415-86de-6616ec8df65f"/>
    <xsd:import namespace="5d04adec-f6b2-4bb3-85a2-50df14d8ae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bc626-e2b5-4415-86de-6616ec8df6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04adec-f6b2-4bb3-85a2-50df14d8ae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A0E629-20F3-4F87-9785-5DD9D7A1BB5D}">
  <ds:schemaRefs>
    <ds:schemaRef ds:uri="http://schemas.microsoft.com/sharepoint/v3/contenttype/forms"/>
  </ds:schemaRefs>
</ds:datastoreItem>
</file>

<file path=customXml/itemProps2.xml><?xml version="1.0" encoding="utf-8"?>
<ds:datastoreItem xmlns:ds="http://schemas.openxmlformats.org/officeDocument/2006/customXml" ds:itemID="{8CB47077-7776-4DEA-BE0F-90B31EDD1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bc626-e2b5-4415-86de-6616ec8df65f"/>
    <ds:schemaRef ds:uri="5d04adec-f6b2-4bb3-85a2-50df14d8a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A6C753-E401-4FA0-A95D-555D1C19DF66}">
  <ds:schemaRefs>
    <ds:schemaRef ds:uri="http://schemas.microsoft.com/office/infopath/2007/PartnerControls"/>
    <ds:schemaRef ds:uri="http://schemas.microsoft.com/office/2006/documentManagement/types"/>
    <ds:schemaRef ds:uri="5d04adec-f6b2-4bb3-85a2-50df14d8aead"/>
    <ds:schemaRef ds:uri="a5fbc626-e2b5-4415-86de-6616ec8df65f"/>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TotalTime>
  <Words>900</Words>
  <Application>Microsoft Office PowerPoint</Application>
  <PresentationFormat>On-screen Show (4:3)</PresentationFormat>
  <Paragraphs>131</Paragraphs>
  <Slides>18</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Arial Bold</vt:lpstr>
      <vt:lpstr>Effra</vt:lpstr>
      <vt:lpstr>UoR Theme</vt:lpstr>
      <vt:lpstr>1_UoR Theme off-white background</vt:lpstr>
      <vt:lpstr>Student Finance</vt:lpstr>
      <vt:lpstr>WHAT WE WILL COVER </vt:lpstr>
      <vt:lpstr>True or false?</vt:lpstr>
      <vt:lpstr>True</vt:lpstr>
      <vt:lpstr>What is the maximum amount that universities can charge for tuition in the UK? </vt:lpstr>
      <vt:lpstr>What is the maximum amount that universities can charge for tuition in the UK? </vt:lpstr>
      <vt:lpstr>PowerPoint Presentation</vt:lpstr>
      <vt:lpstr>Student Finance - Loans</vt:lpstr>
      <vt:lpstr>A Closer Look:</vt:lpstr>
      <vt:lpstr>A Closer Look:</vt:lpstr>
      <vt:lpstr>PowerPoint Presentation</vt:lpstr>
      <vt:lpstr>You don’t need to be worried about being in ‘debt’</vt:lpstr>
      <vt:lpstr>How much will I repay?</vt:lpstr>
      <vt:lpstr>Regional Variation</vt:lpstr>
      <vt:lpstr>Support at University of Reading</vt:lpstr>
      <vt:lpstr>Support at University of Reading</vt:lpstr>
      <vt:lpstr>Useful links</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Finance</dc:title>
  <dc:creator>Sally Pardoe</dc:creator>
  <cp:lastModifiedBy>Lucy Hurwood</cp:lastModifiedBy>
  <cp:revision>4</cp:revision>
  <dcterms:created xsi:type="dcterms:W3CDTF">2020-12-01T15:47:14Z</dcterms:created>
  <dcterms:modified xsi:type="dcterms:W3CDTF">2021-01-28T14:36:29Z</dcterms:modified>
</cp:coreProperties>
</file>