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94" r:id="rId4"/>
    <p:sldMasterId id="2147483723" r:id="rId5"/>
  </p:sldMasterIdLst>
  <p:notesMasterIdLst>
    <p:notesMasterId r:id="rId29"/>
  </p:notesMasterIdLst>
  <p:handoutMasterIdLst>
    <p:handoutMasterId r:id="rId30"/>
  </p:handoutMasterIdLst>
  <p:sldIdLst>
    <p:sldId id="275" r:id="rId6"/>
    <p:sldId id="375" r:id="rId7"/>
    <p:sldId id="457" r:id="rId8"/>
    <p:sldId id="458" r:id="rId9"/>
    <p:sldId id="461" r:id="rId10"/>
    <p:sldId id="468" r:id="rId11"/>
    <p:sldId id="467" r:id="rId12"/>
    <p:sldId id="469" r:id="rId13"/>
    <p:sldId id="463" r:id="rId14"/>
    <p:sldId id="470" r:id="rId15"/>
    <p:sldId id="465" r:id="rId16"/>
    <p:sldId id="472" r:id="rId17"/>
    <p:sldId id="466" r:id="rId18"/>
    <p:sldId id="473" r:id="rId19"/>
    <p:sldId id="471" r:id="rId20"/>
    <p:sldId id="474" r:id="rId21"/>
    <p:sldId id="464" r:id="rId22"/>
    <p:sldId id="475" r:id="rId23"/>
    <p:sldId id="460" r:id="rId24"/>
    <p:sldId id="443" r:id="rId25"/>
    <p:sldId id="450" r:id="rId26"/>
    <p:sldId id="456" r:id="rId27"/>
    <p:sldId id="434" r:id="rId28"/>
  </p:sldIdLst>
  <p:sldSz cx="9144000" cy="6858000" type="screen4x3"/>
  <p:notesSz cx="6718300" cy="9867900"/>
  <p:embeddedFontLst>
    <p:embeddedFont>
      <p:font typeface="Arial Bold" panose="020B0704020202020204" pitchFamily="34" charset="0"/>
      <p:bold r:id="rId31"/>
    </p:embeddedFont>
    <p:embeddedFont>
      <p:font typeface="Effra" panose="02000506080000020004" pitchFamily="2" charset="0"/>
      <p:regular r:id="rId32"/>
      <p:bold r:id="rId33"/>
      <p:italic r:id="rId34"/>
      <p:boldItalic r:id="rId35"/>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521415D9-36F7-43E2-AB2F-B90AF26B5E84}">
      <p14:sectionLst xmlns:p14="http://schemas.microsoft.com/office/powerpoint/2010/main">
        <p14:section name="Default Section" id="{3A5E02F2-72BE-4BC9-BF80-58C3BC96142D}">
          <p14:sldIdLst>
            <p14:sldId id="275"/>
            <p14:sldId id="375"/>
            <p14:sldId id="457"/>
            <p14:sldId id="458"/>
            <p14:sldId id="461"/>
            <p14:sldId id="468"/>
            <p14:sldId id="467"/>
            <p14:sldId id="469"/>
            <p14:sldId id="463"/>
            <p14:sldId id="470"/>
            <p14:sldId id="465"/>
            <p14:sldId id="472"/>
            <p14:sldId id="466"/>
            <p14:sldId id="473"/>
            <p14:sldId id="471"/>
            <p14:sldId id="474"/>
            <p14:sldId id="464"/>
            <p14:sldId id="475"/>
            <p14:sldId id="460"/>
            <p14:sldId id="443"/>
            <p14:sldId id="450"/>
            <p14:sldId id="456"/>
            <p14:sldId id="4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DEA"/>
    <a:srgbClr val="FFFDEF"/>
    <a:srgbClr val="FFFEF2"/>
    <a:srgbClr val="FDE6AB"/>
    <a:srgbClr val="D799A1"/>
    <a:srgbClr val="BF0071"/>
    <a:srgbClr val="7EAF35"/>
    <a:srgbClr val="F3F3F3"/>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89" autoAdjust="0"/>
    <p:restoredTop sz="83333" autoAdjust="0"/>
  </p:normalViewPr>
  <p:slideViewPr>
    <p:cSldViewPr showGuides="1">
      <p:cViewPr varScale="1">
        <p:scale>
          <a:sx n="91" d="100"/>
          <a:sy n="91" d="100"/>
        </p:scale>
        <p:origin x="23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12" d="100"/>
          <a:sy n="112" d="100"/>
        </p:scale>
        <p:origin x="5190" y="96"/>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
        <p:nvSpPr>
          <p:cNvPr id="5" name="Header Placeholder 4">
            <a:extLst>
              <a:ext uri="{FF2B5EF4-FFF2-40B4-BE49-F238E27FC236}">
                <a16:creationId xmlns:a16="http://schemas.microsoft.com/office/drawing/2014/main" id="{FFA2F69B-7BFD-4401-8380-A0F9F4B4D207}"/>
              </a:ext>
            </a:extLst>
          </p:cNvPr>
          <p:cNvSpPr>
            <a:spLocks noGrp="1"/>
          </p:cNvSpPr>
          <p:nvPr>
            <p:ph type="hdr" sz="quarter"/>
          </p:nvPr>
        </p:nvSpPr>
        <p:spPr/>
        <p:txBody>
          <a:bodyPr/>
          <a:lstStyle/>
          <a:p>
            <a:endParaRPr lang="en-GB" altLang="en-US" dirty="0"/>
          </a:p>
        </p:txBody>
      </p:sp>
    </p:spTree>
    <p:extLst>
      <p:ext uri="{BB962C8B-B14F-4D97-AF65-F5344CB8AC3E}">
        <p14:creationId xmlns:p14="http://schemas.microsoft.com/office/powerpoint/2010/main" val="65524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20</a:t>
            </a:fld>
            <a:endParaRPr lang="en-GB" altLang="en-US"/>
          </a:p>
        </p:txBody>
      </p:sp>
    </p:spTree>
    <p:extLst>
      <p:ext uri="{BB962C8B-B14F-4D97-AF65-F5344CB8AC3E}">
        <p14:creationId xmlns:p14="http://schemas.microsoft.com/office/powerpoint/2010/main" val="265877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will be different deadlines for different universities, and generally you’ll be directed to what you need to fill in </a:t>
            </a:r>
            <a:r>
              <a:rPr lang="en-GB" b="1" dirty="0"/>
              <a:t>once you’ve confirmed which university is going to be your firm choice</a:t>
            </a:r>
            <a:r>
              <a:rPr lang="en-GB" dirty="0"/>
              <a:t>.</a:t>
            </a:r>
          </a:p>
          <a:p>
            <a:endParaRPr lang="en-GB" dirty="0"/>
          </a:p>
          <a:p>
            <a:r>
              <a:rPr lang="en-GB" dirty="0"/>
              <a:t>There will be an online application form, and often you get to choose your top-5 accommodation choices, based on how much you want to pay and what facilities you’d like. It’s worth doing a little bit of research, and not just ‘guess’ which accommodation will be right for you.</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3010312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47DEE-9EA8-4F8F-9E0D-49FE126E641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95" y="0"/>
            <a:ext cx="9138390" cy="6853793"/>
          </a:xfrm>
          <a:prstGeom prst="rect">
            <a:avLst/>
          </a:prstGeom>
        </p:spPr>
      </p:pic>
      <p:sp>
        <p:nvSpPr>
          <p:cNvPr id="3083" name="Rectangle 11"/>
          <p:cNvSpPr>
            <a:spLocks noGrp="1" noChangeArrowheads="1"/>
          </p:cNvSpPr>
          <p:nvPr>
            <p:ph type="ctrTitle" hasCustomPrompt="1"/>
          </p:nvPr>
        </p:nvSpPr>
        <p:spPr>
          <a:xfrm>
            <a:off x="424800" y="1124744"/>
            <a:ext cx="8280000" cy="1728192"/>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424800" y="3068960"/>
            <a:ext cx="828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pic>
        <p:nvPicPr>
          <p:cNvPr id="32" name="Picture 55" descr="White version of the University of Reading's logo." title="University of Reading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3" name="Text Placeholder 2"/>
          <p:cNvSpPr>
            <a:spLocks noGrp="1"/>
          </p:cNvSpPr>
          <p:nvPr>
            <p:ph type="body" sz="quarter" idx="13" hasCustomPrompt="1"/>
          </p:nvPr>
        </p:nvSpPr>
        <p:spPr>
          <a:xfrm>
            <a:off x="417512" y="0"/>
            <a:ext cx="2858344" cy="805551"/>
          </a:xfrm>
          <a:noFill/>
        </p:spPr>
        <p:txBody>
          <a:bodyPr wrap="square" lIns="0" tIns="396000" rIns="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t>
            </a:r>
            <a:br>
              <a:rPr lang="en-US" dirty="0"/>
            </a:br>
            <a:r>
              <a:rPr lang="en-US" dirty="0"/>
              <a:t>adjust width of box if required</a:t>
            </a:r>
            <a:endParaRPr lang="en-GB" dirty="0"/>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rgbClr val="FFF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6300192" y="2214000"/>
            <a:ext cx="2592288"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6300192" y="2214000"/>
            <a:ext cx="2592288"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bg>
      <p:bgPr>
        <a:solidFill>
          <a:srgbClr val="FFFDEA"/>
        </a:solidFill>
        <a:effectLst/>
      </p:bgPr>
    </p:bg>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rgbClr val="FFFDEA"/>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DE6A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424799" y="1743904"/>
            <a:ext cx="4023121" cy="4133368"/>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671827" y="1743904"/>
            <a:ext cx="4023121" cy="4133368"/>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9863" y="6164525"/>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DE6AB"/>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8028525" y="6343280"/>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1" name="Content Placeholder 2"/>
          <p:cNvSpPr>
            <a:spLocks noGrp="1"/>
          </p:cNvSpPr>
          <p:nvPr>
            <p:ph idx="11" hasCustomPrompt="1"/>
          </p:nvPr>
        </p:nvSpPr>
        <p:spPr>
          <a:xfrm>
            <a:off x="424800" y="1743904"/>
            <a:ext cx="8280000" cy="4133368"/>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3" descr="Device-black">
            <a:extLst>
              <a:ext uri="{FF2B5EF4-FFF2-40B4-BE49-F238E27FC236}">
                <a16:creationId xmlns:a16="http://schemas.microsoft.com/office/drawing/2014/main" id="{0A4BB580-CDC6-47AE-8F68-243551DADC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79863" y="6164525"/>
            <a:ext cx="1184275" cy="38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DE6A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424800" y="476672"/>
            <a:ext cx="828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424799" y="1743904"/>
            <a:ext cx="4023121" cy="4133368"/>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4681679" y="1743904"/>
            <a:ext cx="4023121" cy="4133368"/>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64096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bg>
      <p:bgPr>
        <a:solidFill>
          <a:srgbClr val="FDE6AB"/>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6095769"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6300192" y="332656"/>
            <a:ext cx="2592288"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6300192" y="2214000"/>
            <a:ext cx="2592288"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DE6AB"/>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1196752"/>
            <a:ext cx="9144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4800" y="1743904"/>
            <a:ext cx="8280000" cy="4061360"/>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424800" y="548680"/>
            <a:ext cx="8280000" cy="1044024"/>
          </a:xfrm>
        </p:spPr>
        <p:txBody>
          <a:bodyPr/>
          <a:lstStyle>
            <a:lvl1pPr>
              <a:defRPr cap="none"/>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548680"/>
            <a:ext cx="8280000" cy="1016584"/>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424800" y="1716465"/>
            <a:ext cx="8280000" cy="411624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8028525" y="6345352"/>
            <a:ext cx="676275"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3979863" y="6153189"/>
            <a:ext cx="1184275" cy="384326"/>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hasCustomPrompt="1"/>
          </p:nvPr>
        </p:nvSpPr>
        <p:spPr>
          <a:xfrm>
            <a:off x="424800" y="548680"/>
            <a:ext cx="8280000" cy="10152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8028525" y="6345352"/>
            <a:ext cx="676275"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424799" y="1717200"/>
            <a:ext cx="4023121" cy="4086773"/>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4664923" y="1717200"/>
            <a:ext cx="4023121" cy="408677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55" descr="White version of the University of Reading's logo." title="University of Reading logo">
            <a:extLst>
              <a:ext uri="{FF2B5EF4-FFF2-40B4-BE49-F238E27FC236}">
                <a16:creationId xmlns:a16="http://schemas.microsoft.com/office/drawing/2014/main" id="{07B087F4-4F44-40EF-B245-A3BDCFE9EB7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3979863" y="6153189"/>
            <a:ext cx="1184275" cy="384326"/>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rgbClr val="FFFD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hasCustomPrompt="1"/>
          </p:nvPr>
        </p:nvSpPr>
        <p:spPr>
          <a:xfrm>
            <a:off x="424800" y="476672"/>
            <a:ext cx="828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hasCustomPrompt="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DEA"/>
        </a:solidFill>
        <a:effectLst/>
      </p:bgPr>
    </p:bg>
    <p:spTree>
      <p:nvGrpSpPr>
        <p:cNvPr id="1" name=""/>
        <p:cNvGrpSpPr/>
        <p:nvPr/>
      </p:nvGrpSpPr>
      <p:grpSpPr>
        <a:xfrm>
          <a:off x="0" y="0"/>
          <a:ext cx="0" cy="0"/>
          <a:chOff x="0" y="0"/>
          <a:chExt cx="0" cy="0"/>
        </a:xfrm>
      </p:grpSpPr>
      <p:pic>
        <p:nvPicPr>
          <p:cNvPr id="1079" name="Picture 55"/>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hidden">
          <a:xfrm>
            <a:off x="3979863" y="6166015"/>
            <a:ext cx="1184275" cy="384369"/>
          </a:xfrm>
          <a:prstGeom prst="rect">
            <a:avLst/>
          </a:prstGeom>
          <a:noFill/>
          <a:ln>
            <a:noFill/>
          </a:ln>
        </p:spPr>
      </p:pic>
      <p:sp>
        <p:nvSpPr>
          <p:cNvPr id="1026" name="Rectangle 2"/>
          <p:cNvSpPr>
            <a:spLocks noGrp="1" noChangeArrowheads="1"/>
          </p:cNvSpPr>
          <p:nvPr>
            <p:ph type="title"/>
          </p:nvPr>
        </p:nvSpPr>
        <p:spPr bwMode="auto">
          <a:xfrm>
            <a:off x="424800" y="548680"/>
            <a:ext cx="8280000" cy="107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424800" y="1772816"/>
            <a:ext cx="82800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8028525" y="634535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705" r:id="rId1"/>
    <p:sldLayoutId id="2147483699" r:id="rId2"/>
    <p:sldLayoutId id="2147483697" r:id="rId3"/>
    <p:sldLayoutId id="2147483698" r:id="rId4"/>
    <p:sldLayoutId id="2147483700" r:id="rId5"/>
    <p:sldLayoutId id="2147483701" r:id="rId6"/>
    <p:sldLayoutId id="2147483702" r:id="rId7"/>
    <p:sldLayoutId id="2147483708" r:id="rId8"/>
    <p:sldLayoutId id="2147483713" r:id="rId9"/>
    <p:sldLayoutId id="2147483709" r:id="rId10"/>
    <p:sldLayoutId id="2147483710" r:id="rId11"/>
    <p:sldLayoutId id="2147483711" r:id="rId12"/>
    <p:sldLayoutId id="2147483712" r:id="rId13"/>
    <p:sldLayoutId id="2147483714" r:id="rId14"/>
    <p:sldLayoutId id="2147483715" r:id="rId15"/>
    <p:sldLayoutId id="2147483716" r:id="rId16"/>
  </p:sldLayoutIdLst>
  <p:transition>
    <p:fade/>
  </p:transition>
  <p:hf sldNum="0" hd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4800" y="137012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424800" y="234932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2" r:id="rId3"/>
    <p:sldLayoutId id="2147483738" r:id="rId4"/>
    <p:sldLayoutId id="2147483742" r:id="rId5"/>
    <p:sldLayoutId id="2147483745" r:id="rId6"/>
  </p:sldLayoutIdLst>
  <p:transition>
    <p:fade/>
  </p:transition>
  <p:hf sldNum="0" hd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WJWOSkvX4wA" TargetMode="External"/><Relationship Id="rId2" Type="http://schemas.openxmlformats.org/officeDocument/2006/relationships/hyperlink" Target="https://www.reading.ac.uk/about/chat-to-our-students.asp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6C52CD-8E30-483A-94A0-A47BB6F460DE}"/>
              </a:ext>
            </a:extLst>
          </p:cNvPr>
          <p:cNvSpPr>
            <a:spLocks noGrp="1"/>
          </p:cNvSpPr>
          <p:nvPr>
            <p:ph type="ctrTitle"/>
          </p:nvPr>
        </p:nvSpPr>
        <p:spPr/>
        <p:txBody>
          <a:bodyPr/>
          <a:lstStyle/>
          <a:p>
            <a:r>
              <a:rPr lang="en-GB" dirty="0"/>
              <a:t>Accommodation At University</a:t>
            </a:r>
          </a:p>
        </p:txBody>
      </p:sp>
      <p:sp>
        <p:nvSpPr>
          <p:cNvPr id="2" name="Subtitle 1">
            <a:extLst>
              <a:ext uri="{FF2B5EF4-FFF2-40B4-BE49-F238E27FC236}">
                <a16:creationId xmlns:a16="http://schemas.microsoft.com/office/drawing/2014/main" id="{74F9DF84-722C-4103-B98A-562AFDC787F3}"/>
              </a:ext>
            </a:extLst>
          </p:cNvPr>
          <p:cNvSpPr>
            <a:spLocks noGrp="1"/>
          </p:cNvSpPr>
          <p:nvPr>
            <p:ph type="subTitle" idx="1"/>
          </p:nvPr>
        </p:nvSpPr>
        <p:spPr/>
        <p:txBody>
          <a:bodyPr/>
          <a:lstStyle/>
          <a:p>
            <a:r>
              <a:rPr lang="en-GB" dirty="0"/>
              <a:t>www.reading.ac.uk</a:t>
            </a:r>
          </a:p>
        </p:txBody>
      </p:sp>
    </p:spTree>
    <p:extLst>
      <p:ext uri="{BB962C8B-B14F-4D97-AF65-F5344CB8AC3E}">
        <p14:creationId xmlns:p14="http://schemas.microsoft.com/office/powerpoint/2010/main" val="264897079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13E6E-BEAF-4504-891C-8BD6E33F9D01}"/>
              </a:ext>
            </a:extLst>
          </p:cNvPr>
          <p:cNvSpPr>
            <a:spLocks noGrp="1"/>
          </p:cNvSpPr>
          <p:nvPr>
            <p:ph idx="1"/>
          </p:nvPr>
        </p:nvSpPr>
        <p:spPr>
          <a:xfrm>
            <a:off x="424800" y="1988840"/>
            <a:ext cx="8280000" cy="3816424"/>
          </a:xfrm>
        </p:spPr>
        <p:txBody>
          <a:bodyPr/>
          <a:lstStyle/>
          <a:p>
            <a:pPr marL="0" indent="0">
              <a:buNone/>
            </a:pPr>
            <a:r>
              <a:rPr lang="en-GB" dirty="0"/>
              <a:t>False!</a:t>
            </a:r>
            <a:endParaRPr lang="en-GB" sz="2400" dirty="0"/>
          </a:p>
          <a:p>
            <a:endParaRPr lang="en-GB" sz="2400" dirty="0"/>
          </a:p>
          <a:p>
            <a:pPr>
              <a:lnSpc>
                <a:spcPct val="90000"/>
              </a:lnSpc>
            </a:pPr>
            <a:r>
              <a:rPr lang="en-GB" sz="2400" dirty="0"/>
              <a:t>You won’t be sharing a room with anyone </a:t>
            </a:r>
          </a:p>
          <a:p>
            <a:pPr marL="0" indent="0">
              <a:lnSpc>
                <a:spcPct val="90000"/>
              </a:lnSpc>
              <a:buNone/>
            </a:pPr>
            <a:r>
              <a:rPr lang="en-GB" sz="2400" dirty="0"/>
              <a:t>– having a ‘roomie’ is an American college thing, and next to no bedrooms at universities in the UK have shared bedrooms. </a:t>
            </a:r>
          </a:p>
          <a:p>
            <a:endParaRPr lang="en-GB" dirty="0"/>
          </a:p>
          <a:p>
            <a:endParaRPr lang="en-GB" dirty="0"/>
          </a:p>
        </p:txBody>
      </p:sp>
      <p:sp>
        <p:nvSpPr>
          <p:cNvPr id="4" name="Title 3">
            <a:extLst>
              <a:ext uri="{FF2B5EF4-FFF2-40B4-BE49-F238E27FC236}">
                <a16:creationId xmlns:a16="http://schemas.microsoft.com/office/drawing/2014/main" id="{EC03E879-B90F-46D2-B919-7B8351AB57CC}"/>
              </a:ext>
            </a:extLst>
          </p:cNvPr>
          <p:cNvSpPr txBox="1">
            <a:spLocks noGrp="1"/>
          </p:cNvSpPr>
          <p:nvPr>
            <p:ph type="title"/>
          </p:nvPr>
        </p:nvSpPr>
        <p:spPr>
          <a:xfrm>
            <a:off x="425450" y="793771"/>
            <a:ext cx="8278813"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r>
              <a:rPr lang="en-GB" sz="3600" dirty="0">
                <a:solidFill>
                  <a:schemeClr val="bg1"/>
                </a:solidFill>
                <a:latin typeface="+mn-lt"/>
              </a:rPr>
              <a:t>As a student you might have a ‘roomie’.</a:t>
            </a:r>
          </a:p>
        </p:txBody>
      </p:sp>
    </p:spTree>
    <p:extLst>
      <p:ext uri="{BB962C8B-B14F-4D97-AF65-F5344CB8AC3E}">
        <p14:creationId xmlns:p14="http://schemas.microsoft.com/office/powerpoint/2010/main" val="85610067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6538-0F3C-4A92-90D9-174EA768CFCB}"/>
              </a:ext>
            </a:extLst>
          </p:cNvPr>
          <p:cNvSpPr>
            <a:spLocks noGrp="1"/>
          </p:cNvSpPr>
          <p:nvPr>
            <p:ph type="title"/>
          </p:nvPr>
        </p:nvSpPr>
        <p:spPr/>
        <p:txBody>
          <a:bodyPr/>
          <a:lstStyle/>
          <a:p>
            <a:r>
              <a:rPr lang="en-GB" dirty="0"/>
              <a:t>True or false:</a:t>
            </a:r>
          </a:p>
        </p:txBody>
      </p:sp>
      <p:sp>
        <p:nvSpPr>
          <p:cNvPr id="13" name="TextBox 12">
            <a:extLst>
              <a:ext uri="{FF2B5EF4-FFF2-40B4-BE49-F238E27FC236}">
                <a16:creationId xmlns:a16="http://schemas.microsoft.com/office/drawing/2014/main" id="{F6A72ABA-D099-46CF-BD83-3DD2CD82C19D}"/>
              </a:ext>
            </a:extLst>
          </p:cNvPr>
          <p:cNvSpPr txBox="1"/>
          <p:nvPr/>
        </p:nvSpPr>
        <p:spPr>
          <a:xfrm>
            <a:off x="1943708" y="2852936"/>
            <a:ext cx="5436604"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4000" dirty="0">
                <a:solidFill>
                  <a:schemeClr val="bg1"/>
                </a:solidFill>
              </a:rPr>
              <a:t>Halls are often a short walk away from lectures</a:t>
            </a:r>
            <a:endParaRPr lang="en-GB" sz="4000" dirty="0">
              <a:solidFill>
                <a:schemeClr val="bg1"/>
              </a:solidFill>
              <a:latin typeface="+mn-lt"/>
            </a:endParaRPr>
          </a:p>
        </p:txBody>
      </p:sp>
    </p:spTree>
    <p:extLst>
      <p:ext uri="{BB962C8B-B14F-4D97-AF65-F5344CB8AC3E}">
        <p14:creationId xmlns:p14="http://schemas.microsoft.com/office/powerpoint/2010/main" val="37889132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13E6E-BEAF-4504-891C-8BD6E33F9D01}"/>
              </a:ext>
            </a:extLst>
          </p:cNvPr>
          <p:cNvSpPr>
            <a:spLocks noGrp="1"/>
          </p:cNvSpPr>
          <p:nvPr>
            <p:ph idx="1"/>
          </p:nvPr>
        </p:nvSpPr>
        <p:spPr>
          <a:xfrm>
            <a:off x="424800" y="1988840"/>
            <a:ext cx="8280000" cy="3816424"/>
          </a:xfrm>
        </p:spPr>
        <p:txBody>
          <a:bodyPr/>
          <a:lstStyle/>
          <a:p>
            <a:pPr marL="0" indent="0">
              <a:buNone/>
            </a:pPr>
            <a:r>
              <a:rPr lang="en-GB" sz="2200" dirty="0"/>
              <a:t>True</a:t>
            </a:r>
          </a:p>
          <a:p>
            <a:endParaRPr lang="en-GB" sz="2200" dirty="0"/>
          </a:p>
          <a:p>
            <a:pPr>
              <a:lnSpc>
                <a:spcPct val="90000"/>
              </a:lnSpc>
            </a:pPr>
            <a:r>
              <a:rPr lang="en-GB" sz="2200" dirty="0"/>
              <a:t>If it’s a campus university you’re looking at, it’s likely that halls with be on campus, or a very short walk away from where the main action happens. </a:t>
            </a:r>
          </a:p>
          <a:p>
            <a:pPr>
              <a:lnSpc>
                <a:spcPct val="90000"/>
              </a:lnSpc>
            </a:pPr>
            <a:endParaRPr lang="en-GB" sz="2200" dirty="0"/>
          </a:p>
          <a:p>
            <a:pPr>
              <a:lnSpc>
                <a:spcPct val="90000"/>
              </a:lnSpc>
            </a:pPr>
            <a:r>
              <a:rPr lang="en-GB" sz="2200" dirty="0"/>
              <a:t>Be aware that your lectures could take place anywhere on campus, not just in your ‘department building’ so you don’t need to only look at halls that are closest to your department area. You might like to think about the walk to the gym, library, or shop!</a:t>
            </a:r>
          </a:p>
          <a:p>
            <a:endParaRPr lang="en-GB" sz="2200" dirty="0"/>
          </a:p>
          <a:p>
            <a:endParaRPr lang="en-GB" sz="2200" dirty="0"/>
          </a:p>
        </p:txBody>
      </p:sp>
      <p:sp>
        <p:nvSpPr>
          <p:cNvPr id="4" name="Title 3">
            <a:extLst>
              <a:ext uri="{FF2B5EF4-FFF2-40B4-BE49-F238E27FC236}">
                <a16:creationId xmlns:a16="http://schemas.microsoft.com/office/drawing/2014/main" id="{EC03E879-B90F-46D2-B919-7B8351AB57CC}"/>
              </a:ext>
            </a:extLst>
          </p:cNvPr>
          <p:cNvSpPr txBox="1">
            <a:spLocks noGrp="1"/>
          </p:cNvSpPr>
          <p:nvPr>
            <p:ph type="title"/>
          </p:nvPr>
        </p:nvSpPr>
        <p:spPr>
          <a:xfrm>
            <a:off x="425450" y="516772"/>
            <a:ext cx="8278813" cy="1107996"/>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r>
              <a:rPr lang="en-GB" sz="3600" dirty="0">
                <a:solidFill>
                  <a:schemeClr val="bg1"/>
                </a:solidFill>
              </a:rPr>
              <a:t>Halls are often a short walk away from lectures</a:t>
            </a:r>
            <a:endParaRPr lang="en-GB" sz="3600" dirty="0">
              <a:solidFill>
                <a:schemeClr val="bg1"/>
              </a:solidFill>
              <a:latin typeface="+mn-lt"/>
            </a:endParaRPr>
          </a:p>
        </p:txBody>
      </p:sp>
    </p:spTree>
    <p:extLst>
      <p:ext uri="{BB962C8B-B14F-4D97-AF65-F5344CB8AC3E}">
        <p14:creationId xmlns:p14="http://schemas.microsoft.com/office/powerpoint/2010/main" val="7955876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6538-0F3C-4A92-90D9-174EA768CFCB}"/>
              </a:ext>
            </a:extLst>
          </p:cNvPr>
          <p:cNvSpPr>
            <a:spLocks noGrp="1"/>
          </p:cNvSpPr>
          <p:nvPr>
            <p:ph type="title"/>
          </p:nvPr>
        </p:nvSpPr>
        <p:spPr/>
        <p:txBody>
          <a:bodyPr/>
          <a:lstStyle/>
          <a:p>
            <a:r>
              <a:rPr lang="en-GB" dirty="0"/>
              <a:t>True or false:</a:t>
            </a:r>
          </a:p>
        </p:txBody>
      </p:sp>
      <p:sp>
        <p:nvSpPr>
          <p:cNvPr id="13" name="TextBox 12">
            <a:extLst>
              <a:ext uri="{FF2B5EF4-FFF2-40B4-BE49-F238E27FC236}">
                <a16:creationId xmlns:a16="http://schemas.microsoft.com/office/drawing/2014/main" id="{F6A72ABA-D099-46CF-BD83-3DD2CD82C19D}"/>
              </a:ext>
            </a:extLst>
          </p:cNvPr>
          <p:cNvSpPr txBox="1"/>
          <p:nvPr/>
        </p:nvSpPr>
        <p:spPr>
          <a:xfrm>
            <a:off x="1943708" y="2852936"/>
            <a:ext cx="5256584"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4000" dirty="0">
                <a:solidFill>
                  <a:schemeClr val="bg1"/>
                </a:solidFill>
                <a:latin typeface="+mn-lt"/>
              </a:rPr>
              <a:t>Doing your own washing at </a:t>
            </a:r>
            <a:r>
              <a:rPr lang="en-GB" sz="4000" dirty="0" err="1">
                <a:solidFill>
                  <a:schemeClr val="bg1"/>
                </a:solidFill>
                <a:latin typeface="+mn-lt"/>
              </a:rPr>
              <a:t>uni</a:t>
            </a:r>
            <a:r>
              <a:rPr lang="en-GB" sz="4000" dirty="0">
                <a:solidFill>
                  <a:schemeClr val="bg1"/>
                </a:solidFill>
                <a:latin typeface="+mn-lt"/>
              </a:rPr>
              <a:t> is scary</a:t>
            </a:r>
          </a:p>
        </p:txBody>
      </p:sp>
    </p:spTree>
    <p:extLst>
      <p:ext uri="{BB962C8B-B14F-4D97-AF65-F5344CB8AC3E}">
        <p14:creationId xmlns:p14="http://schemas.microsoft.com/office/powerpoint/2010/main" val="6337544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13E6E-BEAF-4504-891C-8BD6E33F9D01}"/>
              </a:ext>
            </a:extLst>
          </p:cNvPr>
          <p:cNvSpPr>
            <a:spLocks noGrp="1"/>
          </p:cNvSpPr>
          <p:nvPr>
            <p:ph idx="1"/>
          </p:nvPr>
        </p:nvSpPr>
        <p:spPr>
          <a:xfrm>
            <a:off x="424800" y="1988840"/>
            <a:ext cx="8280000" cy="3816424"/>
          </a:xfrm>
        </p:spPr>
        <p:txBody>
          <a:bodyPr/>
          <a:lstStyle/>
          <a:p>
            <a:pPr>
              <a:lnSpc>
                <a:spcPct val="90000"/>
              </a:lnSpc>
            </a:pPr>
            <a:r>
              <a:rPr lang="en-GB" sz="2200" dirty="0"/>
              <a:t>For lots of students, living in halls offers all sorts of new learning experiences. </a:t>
            </a:r>
          </a:p>
          <a:p>
            <a:pPr>
              <a:lnSpc>
                <a:spcPct val="90000"/>
              </a:lnSpc>
            </a:pPr>
            <a:endParaRPr lang="en-GB" sz="2200" dirty="0"/>
          </a:p>
          <a:p>
            <a:pPr>
              <a:lnSpc>
                <a:spcPct val="90000"/>
              </a:lnSpc>
            </a:pPr>
            <a:r>
              <a:rPr lang="en-GB" sz="2200" dirty="0"/>
              <a:t>Generally, shared laundry facilities exist next to the main student living areas. You pay per use for the washing machine, and you need to make sure you’re around to take it our when it finished, otherwise someone else might..!</a:t>
            </a:r>
          </a:p>
          <a:p>
            <a:pPr>
              <a:lnSpc>
                <a:spcPct val="90000"/>
              </a:lnSpc>
            </a:pPr>
            <a:endParaRPr lang="en-GB" sz="2200" dirty="0"/>
          </a:p>
          <a:p>
            <a:pPr>
              <a:lnSpc>
                <a:spcPct val="90000"/>
              </a:lnSpc>
            </a:pPr>
            <a:r>
              <a:rPr lang="en-GB" sz="2200" dirty="0"/>
              <a:t>It’s another £1 or so to use the dryer as well.</a:t>
            </a:r>
          </a:p>
          <a:p>
            <a:endParaRPr lang="en-GB" sz="2200" dirty="0"/>
          </a:p>
          <a:p>
            <a:endParaRPr lang="en-GB" sz="2200" dirty="0"/>
          </a:p>
        </p:txBody>
      </p:sp>
      <p:sp>
        <p:nvSpPr>
          <p:cNvPr id="4" name="Title 3">
            <a:extLst>
              <a:ext uri="{FF2B5EF4-FFF2-40B4-BE49-F238E27FC236}">
                <a16:creationId xmlns:a16="http://schemas.microsoft.com/office/drawing/2014/main" id="{EC03E879-B90F-46D2-B919-7B8351AB57CC}"/>
              </a:ext>
            </a:extLst>
          </p:cNvPr>
          <p:cNvSpPr txBox="1">
            <a:spLocks noGrp="1"/>
          </p:cNvSpPr>
          <p:nvPr>
            <p:ph type="title"/>
          </p:nvPr>
        </p:nvSpPr>
        <p:spPr>
          <a:xfrm>
            <a:off x="425450" y="793771"/>
            <a:ext cx="8278813"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r>
              <a:rPr lang="en-GB" sz="3600" dirty="0">
                <a:solidFill>
                  <a:schemeClr val="bg1"/>
                </a:solidFill>
                <a:latin typeface="+mn-lt"/>
              </a:rPr>
              <a:t>Doing your own washing at </a:t>
            </a:r>
            <a:r>
              <a:rPr lang="en-GB" sz="3600" dirty="0" err="1">
                <a:solidFill>
                  <a:schemeClr val="bg1"/>
                </a:solidFill>
                <a:latin typeface="+mn-lt"/>
              </a:rPr>
              <a:t>uni</a:t>
            </a:r>
            <a:r>
              <a:rPr lang="en-GB" sz="3600" dirty="0">
                <a:solidFill>
                  <a:schemeClr val="bg1"/>
                </a:solidFill>
                <a:latin typeface="+mn-lt"/>
              </a:rPr>
              <a:t> is scary</a:t>
            </a:r>
          </a:p>
        </p:txBody>
      </p:sp>
    </p:spTree>
    <p:extLst>
      <p:ext uri="{BB962C8B-B14F-4D97-AF65-F5344CB8AC3E}">
        <p14:creationId xmlns:p14="http://schemas.microsoft.com/office/powerpoint/2010/main" val="36416979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6538-0F3C-4A92-90D9-174EA768CFCB}"/>
              </a:ext>
            </a:extLst>
          </p:cNvPr>
          <p:cNvSpPr>
            <a:spLocks noGrp="1"/>
          </p:cNvSpPr>
          <p:nvPr>
            <p:ph type="title"/>
          </p:nvPr>
        </p:nvSpPr>
        <p:spPr/>
        <p:txBody>
          <a:bodyPr/>
          <a:lstStyle/>
          <a:p>
            <a:r>
              <a:rPr lang="en-GB" dirty="0"/>
              <a:t>True or false:</a:t>
            </a:r>
          </a:p>
        </p:txBody>
      </p:sp>
      <p:sp>
        <p:nvSpPr>
          <p:cNvPr id="13" name="TextBox 12">
            <a:extLst>
              <a:ext uri="{FF2B5EF4-FFF2-40B4-BE49-F238E27FC236}">
                <a16:creationId xmlns:a16="http://schemas.microsoft.com/office/drawing/2014/main" id="{F6A72ABA-D099-46CF-BD83-3DD2CD82C19D}"/>
              </a:ext>
            </a:extLst>
          </p:cNvPr>
          <p:cNvSpPr txBox="1"/>
          <p:nvPr/>
        </p:nvSpPr>
        <p:spPr>
          <a:xfrm>
            <a:off x="1936508" y="2459504"/>
            <a:ext cx="5256584" cy="193899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4000" dirty="0">
                <a:solidFill>
                  <a:schemeClr val="bg1"/>
                </a:solidFill>
                <a:latin typeface="+mn-lt"/>
              </a:rPr>
              <a:t>If I move into halls I won’t have to think about paying bills</a:t>
            </a:r>
          </a:p>
        </p:txBody>
      </p:sp>
    </p:spTree>
    <p:extLst>
      <p:ext uri="{BB962C8B-B14F-4D97-AF65-F5344CB8AC3E}">
        <p14:creationId xmlns:p14="http://schemas.microsoft.com/office/powerpoint/2010/main" val="642007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13E6E-BEAF-4504-891C-8BD6E33F9D01}"/>
              </a:ext>
            </a:extLst>
          </p:cNvPr>
          <p:cNvSpPr>
            <a:spLocks noGrp="1"/>
          </p:cNvSpPr>
          <p:nvPr>
            <p:ph idx="1"/>
          </p:nvPr>
        </p:nvSpPr>
        <p:spPr>
          <a:xfrm>
            <a:off x="424800" y="1988840"/>
            <a:ext cx="8280000" cy="3816424"/>
          </a:xfrm>
        </p:spPr>
        <p:txBody>
          <a:bodyPr/>
          <a:lstStyle/>
          <a:p>
            <a:pPr>
              <a:lnSpc>
                <a:spcPct val="90000"/>
              </a:lnSpc>
            </a:pPr>
            <a:r>
              <a:rPr lang="en-GB" sz="2200" dirty="0"/>
              <a:t>True</a:t>
            </a:r>
          </a:p>
          <a:p>
            <a:pPr>
              <a:lnSpc>
                <a:spcPct val="90000"/>
              </a:lnSpc>
            </a:pPr>
            <a:endParaRPr lang="en-GB" sz="2200" dirty="0"/>
          </a:p>
          <a:p>
            <a:pPr>
              <a:lnSpc>
                <a:spcPct val="90000"/>
              </a:lnSpc>
            </a:pPr>
            <a:r>
              <a:rPr lang="en-GB" sz="2200" dirty="0"/>
              <a:t>Everything is included in the rent for halls. That’s heating, internet, water, electrics… you get to explore the fun with paying your own bills in your second and third year if you chose to move out and rent a private house with some </a:t>
            </a:r>
            <a:r>
              <a:rPr lang="en-GB" sz="2200" dirty="0" err="1"/>
              <a:t>uni</a:t>
            </a:r>
            <a:r>
              <a:rPr lang="en-GB" sz="2200" dirty="0"/>
              <a:t> friends!</a:t>
            </a:r>
          </a:p>
          <a:p>
            <a:endParaRPr lang="en-GB" sz="2200" dirty="0"/>
          </a:p>
          <a:p>
            <a:endParaRPr lang="en-GB" sz="2200" dirty="0"/>
          </a:p>
        </p:txBody>
      </p:sp>
      <p:sp>
        <p:nvSpPr>
          <p:cNvPr id="4" name="Title 3">
            <a:extLst>
              <a:ext uri="{FF2B5EF4-FFF2-40B4-BE49-F238E27FC236}">
                <a16:creationId xmlns:a16="http://schemas.microsoft.com/office/drawing/2014/main" id="{EC03E879-B90F-46D2-B919-7B8351AB57CC}"/>
              </a:ext>
            </a:extLst>
          </p:cNvPr>
          <p:cNvSpPr txBox="1">
            <a:spLocks noGrp="1"/>
          </p:cNvSpPr>
          <p:nvPr>
            <p:ph type="title"/>
          </p:nvPr>
        </p:nvSpPr>
        <p:spPr>
          <a:xfrm>
            <a:off x="425450" y="516772"/>
            <a:ext cx="8278813" cy="1107996"/>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r>
              <a:rPr lang="en-GB" sz="3600" dirty="0">
                <a:solidFill>
                  <a:schemeClr val="bg1"/>
                </a:solidFill>
                <a:latin typeface="+mn-lt"/>
              </a:rPr>
              <a:t>If I move into halls I won’t have to think about paying bills</a:t>
            </a:r>
          </a:p>
        </p:txBody>
      </p:sp>
    </p:spTree>
    <p:extLst>
      <p:ext uri="{BB962C8B-B14F-4D97-AF65-F5344CB8AC3E}">
        <p14:creationId xmlns:p14="http://schemas.microsoft.com/office/powerpoint/2010/main" val="245946540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6538-0F3C-4A92-90D9-174EA768CFCB}"/>
              </a:ext>
            </a:extLst>
          </p:cNvPr>
          <p:cNvSpPr>
            <a:spLocks noGrp="1"/>
          </p:cNvSpPr>
          <p:nvPr>
            <p:ph type="title"/>
          </p:nvPr>
        </p:nvSpPr>
        <p:spPr/>
        <p:txBody>
          <a:bodyPr/>
          <a:lstStyle/>
          <a:p>
            <a:r>
              <a:rPr lang="en-GB" dirty="0"/>
              <a:t>True or false:</a:t>
            </a:r>
          </a:p>
        </p:txBody>
      </p:sp>
      <p:sp>
        <p:nvSpPr>
          <p:cNvPr id="13" name="TextBox 12">
            <a:extLst>
              <a:ext uri="{FF2B5EF4-FFF2-40B4-BE49-F238E27FC236}">
                <a16:creationId xmlns:a16="http://schemas.microsoft.com/office/drawing/2014/main" id="{F6A72ABA-D099-46CF-BD83-3DD2CD82C19D}"/>
              </a:ext>
            </a:extLst>
          </p:cNvPr>
          <p:cNvSpPr txBox="1"/>
          <p:nvPr/>
        </p:nvSpPr>
        <p:spPr>
          <a:xfrm>
            <a:off x="1943708" y="2852936"/>
            <a:ext cx="5256584"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4000" dirty="0">
                <a:solidFill>
                  <a:schemeClr val="bg1"/>
                </a:solidFill>
                <a:latin typeface="+mn-lt"/>
              </a:rPr>
              <a:t>You have to cook your own meals at </a:t>
            </a:r>
            <a:r>
              <a:rPr lang="en-GB" sz="4000" dirty="0" err="1">
                <a:solidFill>
                  <a:schemeClr val="bg1"/>
                </a:solidFill>
                <a:latin typeface="+mn-lt"/>
              </a:rPr>
              <a:t>uni</a:t>
            </a:r>
            <a:endParaRPr lang="en-GB" sz="4000" dirty="0">
              <a:solidFill>
                <a:schemeClr val="bg1"/>
              </a:solidFill>
              <a:latin typeface="+mn-lt"/>
            </a:endParaRPr>
          </a:p>
        </p:txBody>
      </p:sp>
    </p:spTree>
    <p:extLst>
      <p:ext uri="{BB962C8B-B14F-4D97-AF65-F5344CB8AC3E}">
        <p14:creationId xmlns:p14="http://schemas.microsoft.com/office/powerpoint/2010/main" val="14057451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13E6E-BEAF-4504-891C-8BD6E33F9D01}"/>
              </a:ext>
            </a:extLst>
          </p:cNvPr>
          <p:cNvSpPr>
            <a:spLocks noGrp="1"/>
          </p:cNvSpPr>
          <p:nvPr>
            <p:ph idx="1"/>
          </p:nvPr>
        </p:nvSpPr>
        <p:spPr>
          <a:xfrm>
            <a:off x="424856" y="1772816"/>
            <a:ext cx="8280000" cy="3816424"/>
          </a:xfrm>
        </p:spPr>
        <p:txBody>
          <a:bodyPr/>
          <a:lstStyle/>
          <a:p>
            <a:pPr>
              <a:lnSpc>
                <a:spcPct val="90000"/>
              </a:lnSpc>
            </a:pPr>
            <a:r>
              <a:rPr lang="en-GB" sz="2200" dirty="0"/>
              <a:t>False</a:t>
            </a:r>
          </a:p>
          <a:p>
            <a:pPr>
              <a:lnSpc>
                <a:spcPct val="90000"/>
              </a:lnSpc>
            </a:pPr>
            <a:endParaRPr lang="en-GB" sz="2200" dirty="0"/>
          </a:p>
          <a:p>
            <a:r>
              <a:rPr lang="en-GB" sz="2200" dirty="0"/>
              <a:t>Learning to cook at university can be fun, and you’ll always have people around to ask for help and advice. It’s also a nice social activity, and you can get to know people really well by sharing meals and catching up in the kitchen.</a:t>
            </a:r>
          </a:p>
          <a:p>
            <a:endParaRPr lang="en-GB" sz="2200" dirty="0"/>
          </a:p>
          <a:p>
            <a:r>
              <a:rPr lang="en-GB" sz="2200" dirty="0"/>
              <a:t>If you’re nervous about cooking or worried you won’t be able to keep up with making every breakfast, lunch and tea, you can chose a ‘catered’ option for halls, where you will get some or all of your meals provided. </a:t>
            </a:r>
          </a:p>
          <a:p>
            <a:endParaRPr lang="en-GB" sz="2200" dirty="0"/>
          </a:p>
        </p:txBody>
      </p:sp>
      <p:sp>
        <p:nvSpPr>
          <p:cNvPr id="4" name="Title 3">
            <a:extLst>
              <a:ext uri="{FF2B5EF4-FFF2-40B4-BE49-F238E27FC236}">
                <a16:creationId xmlns:a16="http://schemas.microsoft.com/office/drawing/2014/main" id="{EC03E879-B90F-46D2-B919-7B8351AB57CC}"/>
              </a:ext>
            </a:extLst>
          </p:cNvPr>
          <p:cNvSpPr txBox="1">
            <a:spLocks noGrp="1"/>
          </p:cNvSpPr>
          <p:nvPr>
            <p:ph type="title"/>
          </p:nvPr>
        </p:nvSpPr>
        <p:spPr>
          <a:xfrm>
            <a:off x="425450" y="793771"/>
            <a:ext cx="8278813"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r>
              <a:rPr lang="en-GB" sz="3600" dirty="0">
                <a:solidFill>
                  <a:schemeClr val="bg1"/>
                </a:solidFill>
                <a:latin typeface="+mn-lt"/>
              </a:rPr>
              <a:t>You have to cook your own meals at </a:t>
            </a:r>
            <a:r>
              <a:rPr lang="en-GB" sz="3600" dirty="0" err="1">
                <a:solidFill>
                  <a:schemeClr val="bg1"/>
                </a:solidFill>
                <a:latin typeface="+mn-lt"/>
              </a:rPr>
              <a:t>uni</a:t>
            </a:r>
            <a:endParaRPr lang="en-GB" sz="3600" dirty="0">
              <a:solidFill>
                <a:schemeClr val="bg1"/>
              </a:solidFill>
              <a:latin typeface="+mn-lt"/>
            </a:endParaRPr>
          </a:p>
        </p:txBody>
      </p:sp>
    </p:spTree>
    <p:extLst>
      <p:ext uri="{BB962C8B-B14F-4D97-AF65-F5344CB8AC3E}">
        <p14:creationId xmlns:p14="http://schemas.microsoft.com/office/powerpoint/2010/main" val="39866970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E48ACDC-90CC-46E3-AB83-C10AC3CCA23C}"/>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7335" t="282" r="33569" b="-282"/>
          <a:stretch/>
        </p:blipFill>
        <p:spPr/>
      </p:pic>
      <p:sp>
        <p:nvSpPr>
          <p:cNvPr id="3" name="Title 2">
            <a:extLst>
              <a:ext uri="{FF2B5EF4-FFF2-40B4-BE49-F238E27FC236}">
                <a16:creationId xmlns:a16="http://schemas.microsoft.com/office/drawing/2014/main" id="{DDF2946B-DF2C-4D14-97F2-691DA08CE33C}"/>
              </a:ext>
            </a:extLst>
          </p:cNvPr>
          <p:cNvSpPr>
            <a:spLocks noGrp="1"/>
          </p:cNvSpPr>
          <p:nvPr>
            <p:ph type="title"/>
          </p:nvPr>
        </p:nvSpPr>
        <p:spPr/>
        <p:txBody>
          <a:bodyPr/>
          <a:lstStyle/>
          <a:p>
            <a:r>
              <a:rPr lang="en-GB" dirty="0"/>
              <a:t>A shared kitchen</a:t>
            </a:r>
          </a:p>
        </p:txBody>
      </p:sp>
      <p:sp>
        <p:nvSpPr>
          <p:cNvPr id="4" name="Content Placeholder 3">
            <a:extLst>
              <a:ext uri="{FF2B5EF4-FFF2-40B4-BE49-F238E27FC236}">
                <a16:creationId xmlns:a16="http://schemas.microsoft.com/office/drawing/2014/main" id="{E1B5656A-5F14-4C7E-BC30-33A6C93E8795}"/>
              </a:ext>
            </a:extLst>
          </p:cNvPr>
          <p:cNvSpPr>
            <a:spLocks noGrp="1"/>
          </p:cNvSpPr>
          <p:nvPr>
            <p:ph idx="1"/>
          </p:nvPr>
        </p:nvSpPr>
        <p:spPr/>
        <p:txBody>
          <a:bodyPr/>
          <a:lstStyle/>
          <a:p>
            <a:endParaRPr lang="en-GB" sz="2200" dirty="0"/>
          </a:p>
          <a:p>
            <a:pPr marL="0" indent="0">
              <a:buNone/>
            </a:pPr>
            <a:r>
              <a:rPr lang="en-GB" sz="2200" dirty="0"/>
              <a:t>Whether you chose to be ‘catered’ or ‘self catered’ You will most likely find that you share a kitchen with around 6 or 7 other people, and you’ll live in the same shared ‘flat’ as these other students. </a:t>
            </a:r>
          </a:p>
          <a:p>
            <a:endParaRPr lang="en-GB" sz="2200" dirty="0"/>
          </a:p>
        </p:txBody>
      </p:sp>
    </p:spTree>
    <p:extLst>
      <p:ext uri="{BB962C8B-B14F-4D97-AF65-F5344CB8AC3E}">
        <p14:creationId xmlns:p14="http://schemas.microsoft.com/office/powerpoint/2010/main" val="19532674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91E281-BD64-4AA0-84E3-9AED574D8069}"/>
              </a:ext>
            </a:extLst>
          </p:cNvPr>
          <p:cNvSpPr>
            <a:spLocks noGrp="1"/>
          </p:cNvSpPr>
          <p:nvPr>
            <p:ph type="title"/>
          </p:nvPr>
        </p:nvSpPr>
        <p:spPr>
          <a:xfrm>
            <a:off x="6300192" y="332656"/>
            <a:ext cx="2592288" cy="1730144"/>
          </a:xfrm>
        </p:spPr>
        <p:txBody>
          <a:bodyPr wrap="square" anchor="b">
            <a:normAutofit/>
          </a:bodyPr>
          <a:lstStyle/>
          <a:p>
            <a:r>
              <a:rPr lang="en-GB" dirty="0"/>
              <a:t>WHAT WE WILL COVER </a:t>
            </a:r>
          </a:p>
        </p:txBody>
      </p:sp>
      <p:sp>
        <p:nvSpPr>
          <p:cNvPr id="6" name="Content Placeholder 5">
            <a:extLst>
              <a:ext uri="{FF2B5EF4-FFF2-40B4-BE49-F238E27FC236}">
                <a16:creationId xmlns:a16="http://schemas.microsoft.com/office/drawing/2014/main" id="{4C0AF9AB-79CF-433F-9B1D-FB635F6ABD3E}"/>
              </a:ext>
            </a:extLst>
          </p:cNvPr>
          <p:cNvSpPr>
            <a:spLocks noGrp="1"/>
          </p:cNvSpPr>
          <p:nvPr>
            <p:ph idx="1"/>
          </p:nvPr>
        </p:nvSpPr>
        <p:spPr>
          <a:xfrm>
            <a:off x="6300192" y="2214000"/>
            <a:ext cx="2664296" cy="4383352"/>
          </a:xfrm>
        </p:spPr>
        <p:txBody>
          <a:bodyPr wrap="square" anchor="t">
            <a:normAutofit/>
          </a:bodyPr>
          <a:lstStyle/>
          <a:p>
            <a:pPr marL="457200" indent="-457200">
              <a:buFont typeface="+mj-lt"/>
              <a:buAutoNum type="arabicPeriod"/>
            </a:pPr>
            <a:endParaRPr lang="en-GB" dirty="0"/>
          </a:p>
          <a:p>
            <a:pPr marL="457200" indent="-457200">
              <a:buFont typeface="+mj-lt"/>
              <a:buAutoNum type="arabicPeriod"/>
            </a:pPr>
            <a:r>
              <a:rPr lang="en-GB" dirty="0"/>
              <a:t>What are my options for living at university?</a:t>
            </a:r>
          </a:p>
          <a:p>
            <a:pPr marL="457200" indent="-457200">
              <a:buFont typeface="+mj-lt"/>
              <a:buAutoNum type="arabicPeriod"/>
            </a:pPr>
            <a:endParaRPr lang="en-GB" dirty="0"/>
          </a:p>
          <a:p>
            <a:pPr marL="457200" indent="-457200">
              <a:buFont typeface="+mj-lt"/>
              <a:buAutoNum type="arabicPeriod"/>
            </a:pPr>
            <a:r>
              <a:rPr lang="en-GB" dirty="0"/>
              <a:t>When/how do I apply for halls?</a:t>
            </a:r>
          </a:p>
          <a:p>
            <a:pPr marL="0" indent="0">
              <a:buNone/>
            </a:pPr>
            <a:endParaRPr lang="en-GB" dirty="0"/>
          </a:p>
        </p:txBody>
      </p:sp>
      <p:pic>
        <p:nvPicPr>
          <p:cNvPr id="16" name="Picture 15" descr="A picture containing sky, outdoor, building, resort&#10;&#10;Description automatically generated">
            <a:extLst>
              <a:ext uri="{FF2B5EF4-FFF2-40B4-BE49-F238E27FC236}">
                <a16:creationId xmlns:a16="http://schemas.microsoft.com/office/drawing/2014/main" id="{FAB0F9ED-95A5-4C4B-B1A8-D9280A789E7A}"/>
              </a:ext>
            </a:extLst>
          </p:cNvPr>
          <p:cNvPicPr>
            <a:picLocks noChangeAspect="1"/>
          </p:cNvPicPr>
          <p:nvPr/>
        </p:nvPicPr>
        <p:blipFill rotWithShape="1">
          <a:blip r:embed="rId3">
            <a:extLst>
              <a:ext uri="{28A0092B-C50C-407E-A947-70E740481C1C}">
                <a14:useLocalDpi xmlns:a14="http://schemas.microsoft.com/office/drawing/2010/main" val="0"/>
              </a:ext>
            </a:extLst>
          </a:blip>
          <a:srcRect l="11666" r="37321"/>
          <a:stretch/>
        </p:blipFill>
        <p:spPr>
          <a:xfrm>
            <a:off x="0" y="0"/>
            <a:ext cx="6084168" cy="6858000"/>
          </a:xfrm>
          <a:prstGeom prst="rect">
            <a:avLst/>
          </a:prstGeom>
        </p:spPr>
      </p:pic>
    </p:spTree>
    <p:extLst>
      <p:ext uri="{BB962C8B-B14F-4D97-AF65-F5344CB8AC3E}">
        <p14:creationId xmlns:p14="http://schemas.microsoft.com/office/powerpoint/2010/main" val="188564518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Things to think about:</a:t>
            </a:r>
          </a:p>
        </p:txBody>
      </p:sp>
      <p:sp>
        <p:nvSpPr>
          <p:cNvPr id="2" name="Slide Number Placeholder 1"/>
          <p:cNvSpPr>
            <a:spLocks noGrp="1"/>
          </p:cNvSpPr>
          <p:nvPr>
            <p:ph type="sldNum" sz="quarter" idx="10"/>
          </p:nvPr>
        </p:nvSpPr>
        <p:spPr/>
        <p:txBody>
          <a:bodyPr/>
          <a:lstStyle/>
          <a:p>
            <a:fld id="{8CAE96E1-FE19-476C-9CF0-3BB4903735D9}" type="slidenum">
              <a:rPr lang="en-GB" altLang="en-US" smtClean="0"/>
              <a:pPr/>
              <a:t>20</a:t>
            </a:fld>
            <a:endParaRPr lang="en-GB" altLang="en-US"/>
          </a:p>
        </p:txBody>
      </p:sp>
      <p:pic>
        <p:nvPicPr>
          <p:cNvPr id="10" name="8819.jpg" descr="8819.jpg">
            <a:extLst>
              <a:ext uri="{FF2B5EF4-FFF2-40B4-BE49-F238E27FC236}">
                <a16:creationId xmlns:a16="http://schemas.microsoft.com/office/drawing/2014/main" id="{606E9E50-DD8F-4B8B-8A6F-F20BD3A028C5}"/>
              </a:ext>
            </a:extLst>
          </p:cNvPr>
          <p:cNvPicPr>
            <a:picLocks noChangeAspect="1"/>
          </p:cNvPicPr>
          <p:nvPr/>
        </p:nvPicPr>
        <p:blipFill rotWithShape="1">
          <a:blip r:embed="rId3"/>
          <a:srcRect r="38022"/>
          <a:stretch/>
        </p:blipFill>
        <p:spPr>
          <a:xfrm>
            <a:off x="4932040" y="1883644"/>
            <a:ext cx="3640375" cy="3909240"/>
          </a:xfrm>
          <a:prstGeom prst="rect">
            <a:avLst/>
          </a:prstGeom>
          <a:ln w="12700">
            <a:miter lim="400000"/>
          </a:ln>
        </p:spPr>
      </p:pic>
      <p:sp>
        <p:nvSpPr>
          <p:cNvPr id="8" name="TextBox 7">
            <a:extLst>
              <a:ext uri="{FF2B5EF4-FFF2-40B4-BE49-F238E27FC236}">
                <a16:creationId xmlns:a16="http://schemas.microsoft.com/office/drawing/2014/main" id="{39A277EC-4345-4A85-940C-CC05726A66F9}"/>
              </a:ext>
            </a:extLst>
          </p:cNvPr>
          <p:cNvSpPr txBox="1"/>
          <p:nvPr/>
        </p:nvSpPr>
        <p:spPr>
          <a:xfrm>
            <a:off x="424800" y="1880731"/>
            <a:ext cx="4147200" cy="4212565"/>
          </a:xfrm>
          <a:prstGeom prst="rect">
            <a:avLst/>
          </a:prstGeom>
          <a:noFill/>
        </p:spPr>
        <p:txBody>
          <a:bodyPr wrap="square">
            <a:normAutofit fontScale="92500" lnSpcReduction="20000"/>
          </a:bodyPr>
          <a:lstStyle/>
          <a:p>
            <a:pPr marL="342900" indent="-342900">
              <a:lnSpc>
                <a:spcPct val="110000"/>
              </a:lnSpc>
              <a:buFont typeface="Arial" panose="020B0604020202020204" pitchFamily="34" charset="0"/>
              <a:buChar char="•"/>
            </a:pPr>
            <a:r>
              <a:rPr lang="en-GB" sz="2800" dirty="0">
                <a:solidFill>
                  <a:schemeClr val="tx2"/>
                </a:solidFill>
                <a:latin typeface="+mn-lt"/>
              </a:rPr>
              <a:t>Can be catered or self-catered</a:t>
            </a:r>
          </a:p>
          <a:p>
            <a:pPr marL="342900" indent="-342900">
              <a:lnSpc>
                <a:spcPct val="110000"/>
              </a:lnSpc>
              <a:buFont typeface="Arial" panose="020B0604020202020204" pitchFamily="34" charset="0"/>
              <a:buChar char="•"/>
            </a:pPr>
            <a:endParaRPr lang="en-GB" sz="2800" dirty="0"/>
          </a:p>
          <a:p>
            <a:pPr marL="342900" indent="-342900">
              <a:lnSpc>
                <a:spcPct val="110000"/>
              </a:lnSpc>
              <a:buFont typeface="Arial" panose="020B0604020202020204" pitchFamily="34" charset="0"/>
              <a:buChar char="•"/>
            </a:pPr>
            <a:r>
              <a:rPr lang="en-GB" sz="2800" dirty="0">
                <a:solidFill>
                  <a:schemeClr val="tx2"/>
                </a:solidFill>
                <a:latin typeface="+mn-lt"/>
              </a:rPr>
              <a:t>Can be </a:t>
            </a:r>
            <a:r>
              <a:rPr lang="en-GB" sz="2800" dirty="0" err="1">
                <a:solidFill>
                  <a:schemeClr val="tx2"/>
                </a:solidFill>
                <a:latin typeface="+mn-lt"/>
              </a:rPr>
              <a:t>en</a:t>
            </a:r>
            <a:r>
              <a:rPr lang="en-GB" sz="2800" dirty="0">
                <a:solidFill>
                  <a:schemeClr val="tx2"/>
                </a:solidFill>
                <a:latin typeface="+mn-lt"/>
              </a:rPr>
              <a:t>-suite or shared bathroom</a:t>
            </a:r>
          </a:p>
          <a:p>
            <a:pPr>
              <a:lnSpc>
                <a:spcPct val="110000"/>
              </a:lnSpc>
            </a:pPr>
            <a:endParaRPr lang="en-GB" sz="2800" dirty="0"/>
          </a:p>
          <a:p>
            <a:pPr marL="342900" indent="-342900">
              <a:lnSpc>
                <a:spcPct val="110000"/>
              </a:lnSpc>
              <a:buFont typeface="Arial" panose="020B0604020202020204" pitchFamily="34" charset="0"/>
              <a:buChar char="•"/>
            </a:pPr>
            <a:r>
              <a:rPr lang="en-GB" sz="2800" dirty="0"/>
              <a:t>Different contract lengths (e.g. 40 or 51 weeks)</a:t>
            </a:r>
          </a:p>
          <a:p>
            <a:pPr marL="342900" indent="-342900">
              <a:lnSpc>
                <a:spcPct val="110000"/>
              </a:lnSpc>
              <a:buFont typeface="Arial" panose="020B0604020202020204" pitchFamily="34" charset="0"/>
              <a:buChar char="•"/>
            </a:pPr>
            <a:endParaRPr lang="en-GB" sz="2800" dirty="0">
              <a:solidFill>
                <a:schemeClr val="tx2"/>
              </a:solidFill>
              <a:latin typeface="+mn-lt"/>
            </a:endParaRPr>
          </a:p>
          <a:p>
            <a:pPr marL="342900" indent="-342900">
              <a:lnSpc>
                <a:spcPct val="110000"/>
              </a:lnSpc>
              <a:buFont typeface="Arial" panose="020B0604020202020204" pitchFamily="34" charset="0"/>
              <a:buChar char="•"/>
            </a:pPr>
            <a:r>
              <a:rPr lang="en-GB" sz="2800" dirty="0"/>
              <a:t>24/7 security</a:t>
            </a:r>
            <a:endParaRPr lang="en-GB" sz="2800" dirty="0">
              <a:solidFill>
                <a:schemeClr val="tx2"/>
              </a:solidFill>
              <a:latin typeface="+mn-lt"/>
            </a:endParaRPr>
          </a:p>
        </p:txBody>
      </p:sp>
    </p:spTree>
    <p:extLst>
      <p:ext uri="{BB962C8B-B14F-4D97-AF65-F5344CB8AC3E}">
        <p14:creationId xmlns:p14="http://schemas.microsoft.com/office/powerpoint/2010/main" val="7168024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383" y="587572"/>
            <a:ext cx="8165248" cy="811718"/>
          </a:xfrm>
        </p:spPr>
        <p:txBody>
          <a:bodyPr/>
          <a:lstStyle/>
          <a:p>
            <a:r>
              <a:rPr lang="en-GB" dirty="0"/>
              <a:t>How and when  to apply:</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21</a:t>
            </a:fld>
            <a:endParaRPr lang="en-GB" altLang="en-US"/>
          </a:p>
        </p:txBody>
      </p:sp>
      <p:sp>
        <p:nvSpPr>
          <p:cNvPr id="5" name="TextBox 4">
            <a:extLst>
              <a:ext uri="{FF2B5EF4-FFF2-40B4-BE49-F238E27FC236}">
                <a16:creationId xmlns:a16="http://schemas.microsoft.com/office/drawing/2014/main" id="{4A5867E0-42FC-437F-9CE7-A44B59C856A9}"/>
              </a:ext>
            </a:extLst>
          </p:cNvPr>
          <p:cNvSpPr txBox="1"/>
          <p:nvPr/>
        </p:nvSpPr>
        <p:spPr>
          <a:xfrm>
            <a:off x="644382" y="1772816"/>
            <a:ext cx="4359665" cy="3970318"/>
          </a:xfrm>
          <a:prstGeom prst="rect">
            <a:avLst/>
          </a:prstGeom>
          <a:noFill/>
        </p:spPr>
        <p:txBody>
          <a:bodyPr wrap="square" rtlCol="0">
            <a:spAutoFit/>
          </a:bodyPr>
          <a:lstStyle/>
          <a:p>
            <a:pPr marL="342900" indent="-342900">
              <a:buFont typeface="Wingdings" panose="05000000000000000000" pitchFamily="2" charset="2"/>
              <a:buChar char="Ø"/>
            </a:pPr>
            <a:r>
              <a:rPr lang="en-GB" sz="1800" dirty="0"/>
              <a:t>Usually </a:t>
            </a:r>
            <a:r>
              <a:rPr lang="en-GB" sz="1800" b="1" dirty="0"/>
              <a:t>after you have accepted an offer</a:t>
            </a:r>
            <a:endParaRPr lang="en-GB" sz="1800" dirty="0">
              <a:solidFill>
                <a:schemeClr val="tx2"/>
              </a:solidFill>
              <a:latin typeface="+mn-lt"/>
            </a:endParaRPr>
          </a:p>
          <a:p>
            <a:pPr marL="342900" indent="-342900">
              <a:buFont typeface="Wingdings" panose="05000000000000000000" pitchFamily="2" charset="2"/>
              <a:buChar char="Ø"/>
            </a:pPr>
            <a:r>
              <a:rPr lang="en-GB" sz="1800" dirty="0"/>
              <a:t>Do some research when you chose your no. 1 choice</a:t>
            </a:r>
          </a:p>
          <a:p>
            <a:r>
              <a:rPr lang="en-GB" sz="1800" dirty="0"/>
              <a:t>	- Online tours can be useful</a:t>
            </a:r>
          </a:p>
          <a:p>
            <a:r>
              <a:rPr lang="en-GB" sz="1800" dirty="0"/>
              <a:t>	- View rooms on an open day and ask questions</a:t>
            </a:r>
            <a:endParaRPr lang="en-GB" sz="1800" dirty="0">
              <a:solidFill>
                <a:schemeClr val="tx2"/>
              </a:solidFill>
              <a:latin typeface="+mn-lt"/>
            </a:endParaRPr>
          </a:p>
          <a:p>
            <a:pPr marL="342900" indent="-342900">
              <a:buFont typeface="Wingdings" panose="05000000000000000000" pitchFamily="2" charset="2"/>
              <a:buChar char="Ø"/>
            </a:pPr>
            <a:r>
              <a:rPr lang="en-GB" sz="1800" dirty="0"/>
              <a:t>Be aware the deadline will be before your course starts – usually around 1</a:t>
            </a:r>
            <a:r>
              <a:rPr lang="en-GB" sz="1800" baseline="30000" dirty="0"/>
              <a:t>st</a:t>
            </a:r>
            <a:r>
              <a:rPr lang="en-GB" sz="1800" dirty="0"/>
              <a:t> August</a:t>
            </a:r>
            <a:endParaRPr lang="en-GB" sz="1800" dirty="0">
              <a:solidFill>
                <a:schemeClr val="tx2"/>
              </a:solidFill>
              <a:latin typeface="+mn-lt"/>
            </a:endParaRPr>
          </a:p>
          <a:p>
            <a:pPr marL="342900" indent="-342900">
              <a:buFont typeface="Wingdings" panose="05000000000000000000" pitchFamily="2" charset="2"/>
              <a:buChar char="Ø"/>
            </a:pPr>
            <a:r>
              <a:rPr lang="en-GB" sz="1800" dirty="0">
                <a:solidFill>
                  <a:schemeClr val="tx2"/>
                </a:solidFill>
                <a:latin typeface="+mn-lt"/>
              </a:rPr>
              <a:t>On</a:t>
            </a:r>
            <a:r>
              <a:rPr lang="en-GB" sz="1800" dirty="0"/>
              <a:t> the application you may be asked to choose a few different options, as well as state your interests and hobbies.</a:t>
            </a:r>
            <a:endParaRPr lang="en-GB" sz="1800" dirty="0">
              <a:solidFill>
                <a:schemeClr val="tx2"/>
              </a:solidFill>
              <a:latin typeface="+mn-lt"/>
            </a:endParaRPr>
          </a:p>
          <a:p>
            <a:pPr marL="342900" indent="-342900">
              <a:buFont typeface="Wingdings" panose="05000000000000000000" pitchFamily="2" charset="2"/>
              <a:buChar char="Ø"/>
            </a:pPr>
            <a:r>
              <a:rPr lang="en-GB" sz="1800" dirty="0"/>
              <a:t>Deposit required</a:t>
            </a:r>
            <a:endParaRPr lang="en-GB" sz="1800" dirty="0">
              <a:solidFill>
                <a:schemeClr val="tx2"/>
              </a:solidFill>
              <a:latin typeface="+mn-lt"/>
            </a:endParaRPr>
          </a:p>
        </p:txBody>
      </p:sp>
      <p:pic>
        <p:nvPicPr>
          <p:cNvPr id="7" name="Picture 6">
            <a:extLst>
              <a:ext uri="{FF2B5EF4-FFF2-40B4-BE49-F238E27FC236}">
                <a16:creationId xmlns:a16="http://schemas.microsoft.com/office/drawing/2014/main" id="{FC726161-4993-44C6-A08D-F023325BD856}"/>
              </a:ext>
            </a:extLst>
          </p:cNvPr>
          <p:cNvPicPr>
            <a:picLocks noChangeAspect="1"/>
          </p:cNvPicPr>
          <p:nvPr/>
        </p:nvPicPr>
        <p:blipFill rotWithShape="1">
          <a:blip r:embed="rId3">
            <a:extLst>
              <a:ext uri="{28A0092B-C50C-407E-A947-70E740481C1C}">
                <a14:useLocalDpi xmlns:a14="http://schemas.microsoft.com/office/drawing/2010/main" val="0"/>
              </a:ext>
            </a:extLst>
          </a:blip>
          <a:srcRect l="44488"/>
          <a:stretch/>
        </p:blipFill>
        <p:spPr>
          <a:xfrm>
            <a:off x="5335064" y="1845941"/>
            <a:ext cx="3171297" cy="3808513"/>
          </a:xfrm>
          <a:prstGeom prst="rect">
            <a:avLst/>
          </a:prstGeom>
        </p:spPr>
      </p:pic>
    </p:spTree>
    <p:extLst>
      <p:ext uri="{BB962C8B-B14F-4D97-AF65-F5344CB8AC3E}">
        <p14:creationId xmlns:p14="http://schemas.microsoft.com/office/powerpoint/2010/main" val="3217217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B7F24D-A43D-45A3-9074-63376471F360}"/>
              </a:ext>
            </a:extLst>
          </p:cNvPr>
          <p:cNvSpPr>
            <a:spLocks noGrp="1"/>
          </p:cNvSpPr>
          <p:nvPr>
            <p:ph idx="1"/>
          </p:nvPr>
        </p:nvSpPr>
        <p:spPr>
          <a:xfrm>
            <a:off x="424800" y="2060848"/>
            <a:ext cx="8280000" cy="3744416"/>
          </a:xfrm>
        </p:spPr>
        <p:txBody>
          <a:bodyPr/>
          <a:lstStyle/>
          <a:p>
            <a:r>
              <a:rPr lang="en-GB" dirty="0">
                <a:solidFill>
                  <a:srgbClr val="000000"/>
                </a:solidFill>
                <a:latin typeface="YouTube Noto"/>
              </a:rPr>
              <a:t>At the University of Reading, you can find a student to chat with about anything! They have written and video blogs all about student life to give you a taste of what university is really like!</a:t>
            </a:r>
          </a:p>
          <a:p>
            <a:endParaRPr lang="en-GB" dirty="0">
              <a:solidFill>
                <a:srgbClr val="000000"/>
              </a:solidFill>
              <a:latin typeface="YouTube Noto"/>
            </a:endParaRPr>
          </a:p>
          <a:p>
            <a:r>
              <a:rPr lang="en-GB" dirty="0">
                <a:solidFill>
                  <a:srgbClr val="000000"/>
                </a:solidFill>
                <a:latin typeface="YouTube Noto"/>
              </a:rPr>
              <a:t>Explore our ‘Chat with a student’ function </a:t>
            </a:r>
            <a:r>
              <a:rPr lang="en-GB" dirty="0">
                <a:solidFill>
                  <a:srgbClr val="000000"/>
                </a:solidFill>
                <a:latin typeface="YouTube Noto"/>
                <a:hlinkClick r:id="rId2"/>
              </a:rPr>
              <a:t>here</a:t>
            </a:r>
            <a:endParaRPr lang="en-GB" dirty="0">
              <a:solidFill>
                <a:srgbClr val="000000"/>
              </a:solidFill>
              <a:latin typeface="YouTube Noto"/>
            </a:endParaRPr>
          </a:p>
          <a:p>
            <a:endParaRPr lang="en-GB" dirty="0">
              <a:solidFill>
                <a:srgbClr val="000000"/>
              </a:solidFill>
              <a:latin typeface="YouTube Noto"/>
            </a:endParaRPr>
          </a:p>
          <a:p>
            <a:r>
              <a:rPr lang="en-GB" dirty="0">
                <a:solidFill>
                  <a:srgbClr val="000000"/>
                </a:solidFill>
                <a:latin typeface="YouTube Noto"/>
              </a:rPr>
              <a:t>Hear from one of our students about what to bring to university here: </a:t>
            </a:r>
            <a:r>
              <a:rPr lang="en-GB" b="0" i="0" u="none" strike="noStrike" dirty="0">
                <a:solidFill>
                  <a:srgbClr val="955864"/>
                </a:solidFill>
                <a:effectLst/>
                <a:latin typeface="YouTube Noto"/>
                <a:hlinkClick r:id="rId3">
                  <a:extLst>
                    <a:ext uri="{A12FA001-AC4F-418D-AE19-62706E023703}">
                      <ahyp:hlinkClr xmlns:ahyp="http://schemas.microsoft.com/office/drawing/2018/hyperlinkcolor" val="tx"/>
                    </a:ext>
                  </a:extLst>
                </a:hlinkClick>
              </a:rPr>
              <a:t>https://youtu.be/WJWOSkvX4wA</a:t>
            </a:r>
            <a:endParaRPr lang="en-GB" dirty="0"/>
          </a:p>
        </p:txBody>
      </p:sp>
      <p:sp>
        <p:nvSpPr>
          <p:cNvPr id="3" name="Slide Number Placeholder 2">
            <a:extLst>
              <a:ext uri="{FF2B5EF4-FFF2-40B4-BE49-F238E27FC236}">
                <a16:creationId xmlns:a16="http://schemas.microsoft.com/office/drawing/2014/main" id="{153E2A5A-B016-4C4C-AD1A-B20DFEDA9BAB}"/>
              </a:ext>
            </a:extLst>
          </p:cNvPr>
          <p:cNvSpPr>
            <a:spLocks noGrp="1"/>
          </p:cNvSpPr>
          <p:nvPr>
            <p:ph type="sldNum" sz="quarter" idx="10"/>
          </p:nvPr>
        </p:nvSpPr>
        <p:spPr/>
        <p:txBody>
          <a:bodyPr/>
          <a:lstStyle/>
          <a:p>
            <a:fld id="{DCF6A46F-80AB-49F3-8C7E-9717ED945456}" type="slidenum">
              <a:rPr lang="en-GB" altLang="en-US" smtClean="0"/>
              <a:pPr/>
              <a:t>22</a:t>
            </a:fld>
            <a:endParaRPr lang="en-GB" altLang="en-US"/>
          </a:p>
        </p:txBody>
      </p:sp>
      <p:sp>
        <p:nvSpPr>
          <p:cNvPr id="4" name="Title 3">
            <a:extLst>
              <a:ext uri="{FF2B5EF4-FFF2-40B4-BE49-F238E27FC236}">
                <a16:creationId xmlns:a16="http://schemas.microsoft.com/office/drawing/2014/main" id="{1389BCEE-F350-4243-9562-49D7C552DCA7}"/>
              </a:ext>
            </a:extLst>
          </p:cNvPr>
          <p:cNvSpPr>
            <a:spLocks noGrp="1"/>
          </p:cNvSpPr>
          <p:nvPr>
            <p:ph type="title"/>
          </p:nvPr>
        </p:nvSpPr>
        <p:spPr/>
        <p:txBody>
          <a:bodyPr/>
          <a:lstStyle/>
          <a:p>
            <a:r>
              <a:rPr lang="en-GB" dirty="0"/>
              <a:t>Let’s hear from a student!</a:t>
            </a:r>
          </a:p>
        </p:txBody>
      </p:sp>
    </p:spTree>
    <p:extLst>
      <p:ext uri="{BB962C8B-B14F-4D97-AF65-F5344CB8AC3E}">
        <p14:creationId xmlns:p14="http://schemas.microsoft.com/office/powerpoint/2010/main" val="321885611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6CA57D-DC5C-4312-86AC-EFC259E6ADF6}"/>
              </a:ext>
            </a:extLst>
          </p:cNvPr>
          <p:cNvSpPr>
            <a:spLocks noGrp="1"/>
          </p:cNvSpPr>
          <p:nvPr>
            <p:ph type="ctrTitle"/>
          </p:nvPr>
        </p:nvSpPr>
        <p:spPr>
          <a:xfrm>
            <a:off x="424800" y="1124744"/>
            <a:ext cx="8280000" cy="1728192"/>
          </a:xfrm>
        </p:spPr>
        <p:txBody>
          <a:bodyPr wrap="square" anchor="b">
            <a:normAutofit/>
          </a:bodyPr>
          <a:lstStyle/>
          <a:p>
            <a:r>
              <a:rPr lang="en-GB" u="sng" dirty="0"/>
              <a:t>Still have questions?</a:t>
            </a:r>
          </a:p>
        </p:txBody>
      </p:sp>
      <p:sp>
        <p:nvSpPr>
          <p:cNvPr id="8" name="Subtitle 2">
            <a:extLst>
              <a:ext uri="{FF2B5EF4-FFF2-40B4-BE49-F238E27FC236}">
                <a16:creationId xmlns:a16="http://schemas.microsoft.com/office/drawing/2014/main" id="{2B9266CF-744E-4F71-863A-E33B5E9A1421}"/>
              </a:ext>
            </a:extLst>
          </p:cNvPr>
          <p:cNvSpPr>
            <a:spLocks noGrp="1"/>
          </p:cNvSpPr>
          <p:nvPr>
            <p:ph type="subTitle" idx="1"/>
          </p:nvPr>
        </p:nvSpPr>
        <p:spPr>
          <a:xfrm>
            <a:off x="424800" y="3068960"/>
            <a:ext cx="8280000" cy="3384376"/>
          </a:xfrm>
        </p:spPr>
        <p:txBody>
          <a:bodyPr/>
          <a:lstStyle/>
          <a:p>
            <a:r>
              <a:rPr lang="en-US" dirty="0"/>
              <a:t>We have lots of online content for students and teachers to help with the decision of going to university.</a:t>
            </a:r>
          </a:p>
          <a:p>
            <a:endParaRPr lang="en-US" dirty="0"/>
          </a:p>
          <a:p>
            <a:r>
              <a:rPr lang="en-US" dirty="0"/>
              <a:t>Check out our webpages for live online events, visits to the university and recordings to help you stay informed about your choices.</a:t>
            </a:r>
          </a:p>
          <a:p>
            <a:endParaRPr lang="en-US" dirty="0"/>
          </a:p>
          <a:p>
            <a:r>
              <a:rPr lang="en-US" dirty="0"/>
              <a:t>www.reading.ac.uk/outreach</a:t>
            </a:r>
          </a:p>
        </p:txBody>
      </p:sp>
    </p:spTree>
    <p:extLst>
      <p:ext uri="{BB962C8B-B14F-4D97-AF65-F5344CB8AC3E}">
        <p14:creationId xmlns:p14="http://schemas.microsoft.com/office/powerpoint/2010/main" val="165159754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B4FDB6-98E7-406C-9DAB-76563FE96745}"/>
              </a:ext>
            </a:extLst>
          </p:cNvPr>
          <p:cNvSpPr>
            <a:spLocks noGrp="1"/>
          </p:cNvSpPr>
          <p:nvPr>
            <p:ph type="title"/>
          </p:nvPr>
        </p:nvSpPr>
        <p:spPr/>
        <p:txBody>
          <a:bodyPr/>
          <a:lstStyle/>
          <a:p>
            <a:r>
              <a:rPr lang="en-GB" dirty="0"/>
              <a:t>Why is it called living in ‘Halls’..?</a:t>
            </a:r>
          </a:p>
        </p:txBody>
      </p:sp>
      <p:pic>
        <p:nvPicPr>
          <p:cNvPr id="5" name="Graphic 4" descr="Person with idea">
            <a:extLst>
              <a:ext uri="{FF2B5EF4-FFF2-40B4-BE49-F238E27FC236}">
                <a16:creationId xmlns:a16="http://schemas.microsoft.com/office/drawing/2014/main" id="{CEC376BB-5282-4EF1-B49F-728988292A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2572" y="1615671"/>
            <a:ext cx="4104456" cy="4104456"/>
          </a:xfrm>
          <a:prstGeom prst="rect">
            <a:avLst/>
          </a:prstGeom>
        </p:spPr>
      </p:pic>
    </p:spTree>
    <p:extLst>
      <p:ext uri="{BB962C8B-B14F-4D97-AF65-F5344CB8AC3E}">
        <p14:creationId xmlns:p14="http://schemas.microsoft.com/office/powerpoint/2010/main" val="31070292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B4FDB6-98E7-406C-9DAB-76563FE96745}"/>
              </a:ext>
            </a:extLst>
          </p:cNvPr>
          <p:cNvSpPr>
            <a:spLocks noGrp="1"/>
          </p:cNvSpPr>
          <p:nvPr>
            <p:ph type="title"/>
          </p:nvPr>
        </p:nvSpPr>
        <p:spPr/>
        <p:txBody>
          <a:bodyPr/>
          <a:lstStyle/>
          <a:p>
            <a:r>
              <a:rPr lang="en-GB" dirty="0"/>
              <a:t>Why is it called living in ‘Halls’..?</a:t>
            </a:r>
          </a:p>
        </p:txBody>
      </p:sp>
      <p:sp>
        <p:nvSpPr>
          <p:cNvPr id="7" name="TextBox 6">
            <a:extLst>
              <a:ext uri="{FF2B5EF4-FFF2-40B4-BE49-F238E27FC236}">
                <a16:creationId xmlns:a16="http://schemas.microsoft.com/office/drawing/2014/main" id="{9E115513-9232-401E-880F-61B5E56C6976}"/>
              </a:ext>
            </a:extLst>
          </p:cNvPr>
          <p:cNvSpPr txBox="1"/>
          <p:nvPr/>
        </p:nvSpPr>
        <p:spPr>
          <a:xfrm>
            <a:off x="540472" y="1988840"/>
            <a:ext cx="3455464" cy="3893374"/>
          </a:xfrm>
          <a:prstGeom prst="rect">
            <a:avLst/>
          </a:prstGeom>
          <a:noFill/>
        </p:spPr>
        <p:txBody>
          <a:bodyPr wrap="square">
            <a:spAutoFit/>
          </a:bodyPr>
          <a:lstStyle/>
          <a:p>
            <a:r>
              <a:rPr lang="en-GB" sz="1900" dirty="0"/>
              <a:t>When you live away as a student at university, you’re likely to apply for a place in halls, and move into shared accommodation designed for students.</a:t>
            </a:r>
          </a:p>
          <a:p>
            <a:endParaRPr lang="en-GB" sz="1900" dirty="0"/>
          </a:p>
          <a:p>
            <a:r>
              <a:rPr lang="en-GB" sz="1900" dirty="0"/>
              <a:t>They’re called ‘halls’ because historically they were large buildings with lots of ‘hallways’ and room coming off that led to bedrooms. So essentially a building with lots of halls in it…</a:t>
            </a:r>
          </a:p>
        </p:txBody>
      </p:sp>
      <p:pic>
        <p:nvPicPr>
          <p:cNvPr id="8" name="Picture 7" descr="A picture containing sky, grass, outdoor, building&#10;&#10;Description automatically generated">
            <a:extLst>
              <a:ext uri="{FF2B5EF4-FFF2-40B4-BE49-F238E27FC236}">
                <a16:creationId xmlns:a16="http://schemas.microsoft.com/office/drawing/2014/main" id="{7AA09BE9-8B97-4A11-8F83-7847FD04210D}"/>
              </a:ext>
            </a:extLst>
          </p:cNvPr>
          <p:cNvPicPr>
            <a:picLocks noChangeAspect="1"/>
          </p:cNvPicPr>
          <p:nvPr/>
        </p:nvPicPr>
        <p:blipFill rotWithShape="1">
          <a:blip r:embed="rId2">
            <a:extLst>
              <a:ext uri="{28A0092B-C50C-407E-A947-70E740481C1C}">
                <a14:useLocalDpi xmlns:a14="http://schemas.microsoft.com/office/drawing/2010/main" val="0"/>
              </a:ext>
            </a:extLst>
          </a:blip>
          <a:srcRect l="25588"/>
          <a:stretch/>
        </p:blipFill>
        <p:spPr>
          <a:xfrm>
            <a:off x="4370866" y="1988840"/>
            <a:ext cx="4449606" cy="3976484"/>
          </a:xfrm>
          <a:prstGeom prst="rect">
            <a:avLst/>
          </a:prstGeom>
        </p:spPr>
      </p:pic>
    </p:spTree>
    <p:extLst>
      <p:ext uri="{BB962C8B-B14F-4D97-AF65-F5344CB8AC3E}">
        <p14:creationId xmlns:p14="http://schemas.microsoft.com/office/powerpoint/2010/main" val="10932071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6538-0F3C-4A92-90D9-174EA768CFCB}"/>
              </a:ext>
            </a:extLst>
          </p:cNvPr>
          <p:cNvSpPr>
            <a:spLocks noGrp="1"/>
          </p:cNvSpPr>
          <p:nvPr>
            <p:ph type="title"/>
          </p:nvPr>
        </p:nvSpPr>
        <p:spPr/>
        <p:txBody>
          <a:bodyPr/>
          <a:lstStyle/>
          <a:p>
            <a:r>
              <a:rPr lang="en-GB" dirty="0"/>
              <a:t>True or false:</a:t>
            </a:r>
          </a:p>
        </p:txBody>
      </p:sp>
      <p:sp>
        <p:nvSpPr>
          <p:cNvPr id="13" name="TextBox 12">
            <a:extLst>
              <a:ext uri="{FF2B5EF4-FFF2-40B4-BE49-F238E27FC236}">
                <a16:creationId xmlns:a16="http://schemas.microsoft.com/office/drawing/2014/main" id="{F6A72ABA-D099-46CF-BD83-3DD2CD82C19D}"/>
              </a:ext>
            </a:extLst>
          </p:cNvPr>
          <p:cNvSpPr txBox="1"/>
          <p:nvPr/>
        </p:nvSpPr>
        <p:spPr>
          <a:xfrm>
            <a:off x="1943708" y="2852936"/>
            <a:ext cx="5256584"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4000" dirty="0">
                <a:solidFill>
                  <a:schemeClr val="bg1"/>
                </a:solidFill>
                <a:latin typeface="+mn-lt"/>
              </a:rPr>
              <a:t>Student rooms are always dark and grotty.</a:t>
            </a:r>
          </a:p>
        </p:txBody>
      </p:sp>
    </p:spTree>
    <p:extLst>
      <p:ext uri="{BB962C8B-B14F-4D97-AF65-F5344CB8AC3E}">
        <p14:creationId xmlns:p14="http://schemas.microsoft.com/office/powerpoint/2010/main" val="30711667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13E6E-BEAF-4504-891C-8BD6E33F9D01}"/>
              </a:ext>
            </a:extLst>
          </p:cNvPr>
          <p:cNvSpPr>
            <a:spLocks noGrp="1"/>
          </p:cNvSpPr>
          <p:nvPr>
            <p:ph idx="1"/>
          </p:nvPr>
        </p:nvSpPr>
        <p:spPr>
          <a:xfrm>
            <a:off x="424800" y="1988840"/>
            <a:ext cx="8280000" cy="3816424"/>
          </a:xfrm>
        </p:spPr>
        <p:txBody>
          <a:bodyPr/>
          <a:lstStyle/>
          <a:p>
            <a:pPr marL="0" indent="0">
              <a:buNone/>
            </a:pPr>
            <a:r>
              <a:rPr lang="en-GB" dirty="0"/>
              <a:t>False!</a:t>
            </a:r>
            <a:endParaRPr lang="en-GB" sz="2400" dirty="0"/>
          </a:p>
          <a:p>
            <a:endParaRPr lang="en-GB" sz="2400" dirty="0"/>
          </a:p>
          <a:p>
            <a:r>
              <a:rPr lang="en-GB" sz="2400" dirty="0"/>
              <a:t>Accommodation has come a long way in recent years, and most student rooms in the UK are now modern and comfortable. This includes, good heating, double glazing, hot showers and speedy Wi-Fi. You can often look around student bedrooms on Open Days.</a:t>
            </a:r>
          </a:p>
          <a:p>
            <a:endParaRPr lang="en-GB" dirty="0"/>
          </a:p>
          <a:p>
            <a:endParaRPr lang="en-GB" dirty="0"/>
          </a:p>
        </p:txBody>
      </p:sp>
      <p:sp>
        <p:nvSpPr>
          <p:cNvPr id="4" name="Title 3">
            <a:extLst>
              <a:ext uri="{FF2B5EF4-FFF2-40B4-BE49-F238E27FC236}">
                <a16:creationId xmlns:a16="http://schemas.microsoft.com/office/drawing/2014/main" id="{EC03E879-B90F-46D2-B919-7B8351AB57CC}"/>
              </a:ext>
            </a:extLst>
          </p:cNvPr>
          <p:cNvSpPr txBox="1">
            <a:spLocks noGrp="1"/>
          </p:cNvSpPr>
          <p:nvPr>
            <p:ph type="title"/>
          </p:nvPr>
        </p:nvSpPr>
        <p:spPr>
          <a:xfrm>
            <a:off x="425450" y="516772"/>
            <a:ext cx="8278813" cy="1107996"/>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en-GB" sz="3600" dirty="0">
                <a:solidFill>
                  <a:schemeClr val="bg1"/>
                </a:solidFill>
                <a:latin typeface="+mn-lt"/>
              </a:rPr>
              <a:t>Student rooms are always dark and grotty.</a:t>
            </a:r>
          </a:p>
        </p:txBody>
      </p:sp>
    </p:spTree>
    <p:extLst>
      <p:ext uri="{BB962C8B-B14F-4D97-AF65-F5344CB8AC3E}">
        <p14:creationId xmlns:p14="http://schemas.microsoft.com/office/powerpoint/2010/main" val="19665654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6538-0F3C-4A92-90D9-174EA768CFCB}"/>
              </a:ext>
            </a:extLst>
          </p:cNvPr>
          <p:cNvSpPr>
            <a:spLocks noGrp="1"/>
          </p:cNvSpPr>
          <p:nvPr>
            <p:ph type="title"/>
          </p:nvPr>
        </p:nvSpPr>
        <p:spPr/>
        <p:txBody>
          <a:bodyPr/>
          <a:lstStyle/>
          <a:p>
            <a:r>
              <a:rPr lang="en-GB" dirty="0"/>
              <a:t>True or false:</a:t>
            </a:r>
          </a:p>
        </p:txBody>
      </p:sp>
      <p:sp>
        <p:nvSpPr>
          <p:cNvPr id="13" name="TextBox 12">
            <a:extLst>
              <a:ext uri="{FF2B5EF4-FFF2-40B4-BE49-F238E27FC236}">
                <a16:creationId xmlns:a16="http://schemas.microsoft.com/office/drawing/2014/main" id="{F6A72ABA-D099-46CF-BD83-3DD2CD82C19D}"/>
              </a:ext>
            </a:extLst>
          </p:cNvPr>
          <p:cNvSpPr txBox="1"/>
          <p:nvPr/>
        </p:nvSpPr>
        <p:spPr>
          <a:xfrm>
            <a:off x="1943708" y="2852936"/>
            <a:ext cx="5256584"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4000" dirty="0">
                <a:solidFill>
                  <a:schemeClr val="bg1"/>
                </a:solidFill>
                <a:latin typeface="+mn-lt"/>
              </a:rPr>
              <a:t>It’s easy to make friends in halls</a:t>
            </a:r>
          </a:p>
        </p:txBody>
      </p:sp>
    </p:spTree>
    <p:extLst>
      <p:ext uri="{BB962C8B-B14F-4D97-AF65-F5344CB8AC3E}">
        <p14:creationId xmlns:p14="http://schemas.microsoft.com/office/powerpoint/2010/main" val="6406644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13E6E-BEAF-4504-891C-8BD6E33F9D01}"/>
              </a:ext>
            </a:extLst>
          </p:cNvPr>
          <p:cNvSpPr>
            <a:spLocks noGrp="1"/>
          </p:cNvSpPr>
          <p:nvPr>
            <p:ph idx="1"/>
          </p:nvPr>
        </p:nvSpPr>
        <p:spPr>
          <a:xfrm>
            <a:off x="424800" y="1988840"/>
            <a:ext cx="8280000" cy="3816424"/>
          </a:xfrm>
        </p:spPr>
        <p:txBody>
          <a:bodyPr/>
          <a:lstStyle/>
          <a:p>
            <a:pPr marL="0" indent="0">
              <a:buNone/>
            </a:pPr>
            <a:r>
              <a:rPr lang="en-GB" dirty="0"/>
              <a:t>True!</a:t>
            </a:r>
            <a:endParaRPr lang="en-GB" sz="2400" dirty="0"/>
          </a:p>
          <a:p>
            <a:endParaRPr lang="en-GB" sz="2400" dirty="0"/>
          </a:p>
          <a:p>
            <a:r>
              <a:rPr lang="en-GB" dirty="0"/>
              <a:t>Living in halls in your first year as it really is a great way to make friends. You’ll probably all have you first dinner together after you move in, or chat over a cup of tea while you move your belongings in. They’ll be your first friends, and people that you see everyday, at your best and at your worst, so it’s like a ready made set of friends!</a:t>
            </a:r>
          </a:p>
          <a:p>
            <a:endParaRPr lang="en-GB" dirty="0"/>
          </a:p>
          <a:p>
            <a:endParaRPr lang="en-GB" dirty="0"/>
          </a:p>
        </p:txBody>
      </p:sp>
      <p:sp>
        <p:nvSpPr>
          <p:cNvPr id="4" name="Title 3">
            <a:extLst>
              <a:ext uri="{FF2B5EF4-FFF2-40B4-BE49-F238E27FC236}">
                <a16:creationId xmlns:a16="http://schemas.microsoft.com/office/drawing/2014/main" id="{EC03E879-B90F-46D2-B919-7B8351AB57CC}"/>
              </a:ext>
            </a:extLst>
          </p:cNvPr>
          <p:cNvSpPr txBox="1">
            <a:spLocks noGrp="1"/>
          </p:cNvSpPr>
          <p:nvPr>
            <p:ph type="title"/>
          </p:nvPr>
        </p:nvSpPr>
        <p:spPr>
          <a:xfrm>
            <a:off x="425450" y="793771"/>
            <a:ext cx="8278813" cy="553998"/>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en-GB" sz="3600" dirty="0">
                <a:solidFill>
                  <a:schemeClr val="bg1"/>
                </a:solidFill>
                <a:latin typeface="+mn-lt"/>
              </a:rPr>
              <a:t>It’s easy to make friends in halls</a:t>
            </a:r>
          </a:p>
        </p:txBody>
      </p:sp>
    </p:spTree>
    <p:extLst>
      <p:ext uri="{BB962C8B-B14F-4D97-AF65-F5344CB8AC3E}">
        <p14:creationId xmlns:p14="http://schemas.microsoft.com/office/powerpoint/2010/main" val="22091238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6538-0F3C-4A92-90D9-174EA768CFCB}"/>
              </a:ext>
            </a:extLst>
          </p:cNvPr>
          <p:cNvSpPr>
            <a:spLocks noGrp="1"/>
          </p:cNvSpPr>
          <p:nvPr>
            <p:ph type="title"/>
          </p:nvPr>
        </p:nvSpPr>
        <p:spPr/>
        <p:txBody>
          <a:bodyPr/>
          <a:lstStyle/>
          <a:p>
            <a:r>
              <a:rPr lang="en-GB" dirty="0"/>
              <a:t>True or false:</a:t>
            </a:r>
          </a:p>
        </p:txBody>
      </p:sp>
      <p:sp>
        <p:nvSpPr>
          <p:cNvPr id="13" name="TextBox 12">
            <a:extLst>
              <a:ext uri="{FF2B5EF4-FFF2-40B4-BE49-F238E27FC236}">
                <a16:creationId xmlns:a16="http://schemas.microsoft.com/office/drawing/2014/main" id="{F6A72ABA-D099-46CF-BD83-3DD2CD82C19D}"/>
              </a:ext>
            </a:extLst>
          </p:cNvPr>
          <p:cNvSpPr txBox="1"/>
          <p:nvPr/>
        </p:nvSpPr>
        <p:spPr>
          <a:xfrm>
            <a:off x="1943708" y="2708920"/>
            <a:ext cx="5256584" cy="193899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4000" dirty="0">
                <a:solidFill>
                  <a:schemeClr val="bg1"/>
                </a:solidFill>
                <a:latin typeface="+mn-lt"/>
              </a:rPr>
              <a:t>As a student you might have a ‘roomie’ (share a room with someone)</a:t>
            </a:r>
          </a:p>
        </p:txBody>
      </p:sp>
    </p:spTree>
    <p:extLst>
      <p:ext uri="{BB962C8B-B14F-4D97-AF65-F5344CB8AC3E}">
        <p14:creationId xmlns:p14="http://schemas.microsoft.com/office/powerpoint/2010/main" val="2253301224"/>
      </p:ext>
    </p:extLst>
  </p:cSld>
  <p:clrMapOvr>
    <a:masterClrMapping/>
  </p:clrMapOvr>
  <p:transition>
    <p:fade/>
  </p:transition>
</p:sld>
</file>

<file path=ppt/theme/theme1.xml><?xml version="1.0" encoding="utf-8"?>
<a:theme xmlns:a="http://schemas.openxmlformats.org/drawingml/2006/main" name="UoR Theme">
  <a:themeElements>
    <a:clrScheme name="2020">
      <a:dk1>
        <a:sysClr val="windowText" lastClr="000000"/>
      </a:dk1>
      <a:lt1>
        <a:sysClr val="window" lastClr="FFFFFF"/>
      </a:lt1>
      <a:dk2>
        <a:srgbClr val="44546A"/>
      </a:dk2>
      <a:lt2>
        <a:srgbClr val="E7E6E6"/>
      </a:lt2>
      <a:accent1>
        <a:srgbClr val="D2515E"/>
      </a:accent1>
      <a:accent2>
        <a:srgbClr val="E56849"/>
      </a:accent2>
      <a:accent3>
        <a:srgbClr val="FDCF41"/>
      </a:accent3>
      <a:accent4>
        <a:srgbClr val="97A926"/>
      </a:accent4>
      <a:accent5>
        <a:srgbClr val="5EA59A"/>
      </a:accent5>
      <a:accent6>
        <a:srgbClr val="216A95"/>
      </a:accent6>
      <a:hlink>
        <a:srgbClr val="424F90"/>
      </a:hlink>
      <a:folHlink>
        <a:srgbClr val="955864"/>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B30DEDDB-CD2F-4B41-B102-188A90ADC8C4}"/>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22848 UOR PPT standard HT v6.potx" id="{CEFEA074-D3AB-4F5D-847D-E410D972E27D}" vid="{C9DC04A4-0CAC-4C88-9061-C3D883DD65D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4BA174CC79004CAFE417162D836E52" ma:contentTypeVersion="12" ma:contentTypeDescription="Create a new document." ma:contentTypeScope="" ma:versionID="64176ec338838d9fb96eefb2a850f839">
  <xsd:schema xmlns:xsd="http://www.w3.org/2001/XMLSchema" xmlns:xs="http://www.w3.org/2001/XMLSchema" xmlns:p="http://schemas.microsoft.com/office/2006/metadata/properties" xmlns:ns2="a5fbc626-e2b5-4415-86de-6616ec8df65f" xmlns:ns3="5d04adec-f6b2-4bb3-85a2-50df14d8aead" targetNamespace="http://schemas.microsoft.com/office/2006/metadata/properties" ma:root="true" ma:fieldsID="511bf0b5e622d519749bfb0b9b8e4733" ns2:_="" ns3:_="">
    <xsd:import namespace="a5fbc626-e2b5-4415-86de-6616ec8df65f"/>
    <xsd:import namespace="5d04adec-f6b2-4bb3-85a2-50df14d8ae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bc626-e2b5-4415-86de-6616ec8df6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04adec-f6b2-4bb3-85a2-50df14d8ae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A0E629-20F3-4F87-9785-5DD9D7A1BB5D}">
  <ds:schemaRefs>
    <ds:schemaRef ds:uri="http://schemas.microsoft.com/sharepoint/v3/contenttype/forms"/>
  </ds:schemaRefs>
</ds:datastoreItem>
</file>

<file path=customXml/itemProps2.xml><?xml version="1.0" encoding="utf-8"?>
<ds:datastoreItem xmlns:ds="http://schemas.openxmlformats.org/officeDocument/2006/customXml" ds:itemID="{DDA6C753-E401-4FA0-A95D-555D1C19DF66}">
  <ds:schemaRefs>
    <ds:schemaRef ds:uri="http://schemas.microsoft.com/office/infopath/2007/PartnerControls"/>
    <ds:schemaRef ds:uri="http://schemas.microsoft.com/office/2006/documentManagement/types"/>
    <ds:schemaRef ds:uri="5d04adec-f6b2-4bb3-85a2-50df14d8aead"/>
    <ds:schemaRef ds:uri="a5fbc626-e2b5-4415-86de-6616ec8df65f"/>
    <ds:schemaRef ds:uri="http://purl.org/dc/elements/1.1/"/>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8CB47077-7776-4DEA-BE0F-90B31EDD1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bc626-e2b5-4415-86de-6616ec8df65f"/>
    <ds:schemaRef ds:uri="5d04adec-f6b2-4bb3-85a2-50df14d8ae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TotalTime>
  <Words>1141</Words>
  <Application>Microsoft Office PowerPoint</Application>
  <PresentationFormat>On-screen Show (4:3)</PresentationFormat>
  <Paragraphs>101</Paragraphs>
  <Slides>23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YouTube Noto</vt:lpstr>
      <vt:lpstr>Arial</vt:lpstr>
      <vt:lpstr>Wingdings</vt:lpstr>
      <vt:lpstr>Arial Bold</vt:lpstr>
      <vt:lpstr>Effra</vt:lpstr>
      <vt:lpstr>UoR Theme</vt:lpstr>
      <vt:lpstr>1_UoR Theme off-white background</vt:lpstr>
      <vt:lpstr>Accommodation At University</vt:lpstr>
      <vt:lpstr>WHAT WE WILL COVER </vt:lpstr>
      <vt:lpstr>Why is it called living in ‘Halls’..?</vt:lpstr>
      <vt:lpstr>Why is it called living in ‘Halls’..?</vt:lpstr>
      <vt:lpstr>True or false:</vt:lpstr>
      <vt:lpstr>Student rooms are always dark and grotty.</vt:lpstr>
      <vt:lpstr>True or false:</vt:lpstr>
      <vt:lpstr>It’s easy to make friends in halls</vt:lpstr>
      <vt:lpstr>True or false:</vt:lpstr>
      <vt:lpstr>As a student you might have a ‘roomie’.</vt:lpstr>
      <vt:lpstr>True or false:</vt:lpstr>
      <vt:lpstr>Halls are often a short walk away from lectures</vt:lpstr>
      <vt:lpstr>True or false:</vt:lpstr>
      <vt:lpstr>Doing your own washing at uni is scary</vt:lpstr>
      <vt:lpstr>True or false:</vt:lpstr>
      <vt:lpstr>If I move into halls I won’t have to think about paying bills</vt:lpstr>
      <vt:lpstr>True or false:</vt:lpstr>
      <vt:lpstr>You have to cook your own meals at uni</vt:lpstr>
      <vt:lpstr>A shared kitchen</vt:lpstr>
      <vt:lpstr>Things to think about:</vt:lpstr>
      <vt:lpstr>How and when  to apply:</vt:lpstr>
      <vt:lpstr>Let’s hear from a student!</vt:lpstr>
      <vt:lpstr>Still have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Accommodation at uni</dc:title>
  <dc:creator>Sally Pardoe</dc:creator>
  <cp:lastModifiedBy>Lucy Hurwood</cp:lastModifiedBy>
  <cp:revision>13</cp:revision>
  <dcterms:created xsi:type="dcterms:W3CDTF">2020-11-25T12:18:46Z</dcterms:created>
  <dcterms:modified xsi:type="dcterms:W3CDTF">2021-01-28T14:37:07Z</dcterms:modified>
</cp:coreProperties>
</file>