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7"/>
  </p:notesMasterIdLst>
  <p:sldIdLst>
    <p:sldId id="256" r:id="rId2"/>
    <p:sldId id="267" r:id="rId3"/>
    <p:sldId id="257" r:id="rId4"/>
    <p:sldId id="268" r:id="rId5"/>
    <p:sldId id="269" r:id="rId6"/>
    <p:sldId id="265" r:id="rId7"/>
    <p:sldId id="266" r:id="rId8"/>
    <p:sldId id="293" r:id="rId9"/>
    <p:sldId id="260" r:id="rId10"/>
    <p:sldId id="317" r:id="rId11"/>
    <p:sldId id="315" r:id="rId12"/>
    <p:sldId id="318" r:id="rId13"/>
    <p:sldId id="311" r:id="rId14"/>
    <p:sldId id="304"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43" autoAdjust="0"/>
  </p:normalViewPr>
  <p:slideViewPr>
    <p:cSldViewPr showGuides="1">
      <p:cViewPr varScale="1">
        <p:scale>
          <a:sx n="77" d="100"/>
          <a:sy n="77" d="100"/>
        </p:scale>
        <p:origin x="-25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2C328-42A6-40AF-B8F4-45D66720838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7B87774-FE20-4B6C-BB81-D63AB3C8EBA6}">
      <dgm:prSet phldrT="[Text]"/>
      <dgm:spPr/>
      <dgm:t>
        <a:bodyPr/>
        <a:lstStyle/>
        <a:p>
          <a:r>
            <a:rPr lang="en-GB" dirty="0" smtClean="0"/>
            <a:t>Foundation programmes</a:t>
          </a:r>
          <a:endParaRPr lang="en-GB" dirty="0"/>
        </a:p>
      </dgm:t>
    </dgm:pt>
    <dgm:pt modelId="{846BB605-3D59-45D8-8F13-ADB8359B6028}" type="parTrans" cxnId="{9B9EDD13-7071-49B5-A9AE-D4F20B7AE26D}">
      <dgm:prSet/>
      <dgm:spPr/>
      <dgm:t>
        <a:bodyPr/>
        <a:lstStyle/>
        <a:p>
          <a:endParaRPr lang="en-GB"/>
        </a:p>
      </dgm:t>
    </dgm:pt>
    <dgm:pt modelId="{A5A9642B-7149-4049-918D-C4CCC419A2C6}" type="sibTrans" cxnId="{9B9EDD13-7071-49B5-A9AE-D4F20B7AE26D}">
      <dgm:prSet/>
      <dgm:spPr/>
      <dgm:t>
        <a:bodyPr/>
        <a:lstStyle/>
        <a:p>
          <a:endParaRPr lang="en-GB"/>
        </a:p>
      </dgm:t>
    </dgm:pt>
    <dgm:pt modelId="{717FD61A-A19A-4508-B6A2-09D5AE90509F}">
      <dgm:prSet phldrT="[Text]"/>
      <dgm:spPr/>
      <dgm:t>
        <a:bodyPr/>
        <a:lstStyle/>
        <a:p>
          <a:r>
            <a:rPr lang="en-GB" dirty="0" smtClean="0"/>
            <a:t>Rest of the university </a:t>
          </a:r>
          <a:endParaRPr lang="en-GB" dirty="0"/>
        </a:p>
      </dgm:t>
    </dgm:pt>
    <dgm:pt modelId="{019CD5B3-2E52-4AF8-96FD-694903B5823F}" type="parTrans" cxnId="{2AB90A26-31FE-4CC1-BC0B-BC256374F05E}">
      <dgm:prSet/>
      <dgm:spPr/>
      <dgm:t>
        <a:bodyPr/>
        <a:lstStyle/>
        <a:p>
          <a:endParaRPr lang="en-GB"/>
        </a:p>
      </dgm:t>
    </dgm:pt>
    <dgm:pt modelId="{CA1375BC-316B-41E9-9C8E-E5DDED71A1BE}" type="sibTrans" cxnId="{2AB90A26-31FE-4CC1-BC0B-BC256374F05E}">
      <dgm:prSet/>
      <dgm:spPr/>
      <dgm:t>
        <a:bodyPr/>
        <a:lstStyle/>
        <a:p>
          <a:endParaRPr lang="en-GB"/>
        </a:p>
      </dgm:t>
    </dgm:pt>
    <dgm:pt modelId="{10DC29DD-BD57-43DF-9091-5D8A03AEBFA1}" type="pres">
      <dgm:prSet presAssocID="{90A2C328-42A6-40AF-B8F4-45D667208381}" presName="cycle" presStyleCnt="0">
        <dgm:presLayoutVars>
          <dgm:dir/>
          <dgm:resizeHandles val="exact"/>
        </dgm:presLayoutVars>
      </dgm:prSet>
      <dgm:spPr/>
      <dgm:t>
        <a:bodyPr/>
        <a:lstStyle/>
        <a:p>
          <a:endParaRPr lang="en-GB"/>
        </a:p>
      </dgm:t>
    </dgm:pt>
    <dgm:pt modelId="{1374CDEE-50BE-454B-94C6-6C672EF592BD}" type="pres">
      <dgm:prSet presAssocID="{57B87774-FE20-4B6C-BB81-D63AB3C8EBA6}" presName="node" presStyleLbl="node1" presStyleIdx="0" presStyleCnt="2">
        <dgm:presLayoutVars>
          <dgm:bulletEnabled val="1"/>
        </dgm:presLayoutVars>
      </dgm:prSet>
      <dgm:spPr/>
      <dgm:t>
        <a:bodyPr/>
        <a:lstStyle/>
        <a:p>
          <a:endParaRPr lang="en-GB"/>
        </a:p>
      </dgm:t>
    </dgm:pt>
    <dgm:pt modelId="{5287DECA-84EC-477E-8280-078E61AC6700}" type="pres">
      <dgm:prSet presAssocID="{A5A9642B-7149-4049-918D-C4CCC419A2C6}" presName="sibTrans" presStyleLbl="sibTrans2D1" presStyleIdx="0" presStyleCnt="2"/>
      <dgm:spPr/>
      <dgm:t>
        <a:bodyPr/>
        <a:lstStyle/>
        <a:p>
          <a:endParaRPr lang="en-GB"/>
        </a:p>
      </dgm:t>
    </dgm:pt>
    <dgm:pt modelId="{B350D8B5-37DF-48F7-AE71-B334DAE6BDF7}" type="pres">
      <dgm:prSet presAssocID="{A5A9642B-7149-4049-918D-C4CCC419A2C6}" presName="connectorText" presStyleLbl="sibTrans2D1" presStyleIdx="0" presStyleCnt="2"/>
      <dgm:spPr/>
      <dgm:t>
        <a:bodyPr/>
        <a:lstStyle/>
        <a:p>
          <a:endParaRPr lang="en-GB"/>
        </a:p>
      </dgm:t>
    </dgm:pt>
    <dgm:pt modelId="{D11F65D1-52C1-4254-9430-56C79BA47B49}" type="pres">
      <dgm:prSet presAssocID="{717FD61A-A19A-4508-B6A2-09D5AE90509F}" presName="node" presStyleLbl="node1" presStyleIdx="1" presStyleCnt="2">
        <dgm:presLayoutVars>
          <dgm:bulletEnabled val="1"/>
        </dgm:presLayoutVars>
      </dgm:prSet>
      <dgm:spPr/>
      <dgm:t>
        <a:bodyPr/>
        <a:lstStyle/>
        <a:p>
          <a:endParaRPr lang="en-GB"/>
        </a:p>
      </dgm:t>
    </dgm:pt>
    <dgm:pt modelId="{A8E1AA7A-4C52-4640-B70A-FCE9DF5CA1CD}" type="pres">
      <dgm:prSet presAssocID="{CA1375BC-316B-41E9-9C8E-E5DDED71A1BE}" presName="sibTrans" presStyleLbl="sibTrans2D1" presStyleIdx="1" presStyleCnt="2"/>
      <dgm:spPr/>
      <dgm:t>
        <a:bodyPr/>
        <a:lstStyle/>
        <a:p>
          <a:endParaRPr lang="en-GB"/>
        </a:p>
      </dgm:t>
    </dgm:pt>
    <dgm:pt modelId="{630E933C-2AF5-4159-A923-8735C468DE66}" type="pres">
      <dgm:prSet presAssocID="{CA1375BC-316B-41E9-9C8E-E5DDED71A1BE}" presName="connectorText" presStyleLbl="sibTrans2D1" presStyleIdx="1" presStyleCnt="2"/>
      <dgm:spPr/>
      <dgm:t>
        <a:bodyPr/>
        <a:lstStyle/>
        <a:p>
          <a:endParaRPr lang="en-GB"/>
        </a:p>
      </dgm:t>
    </dgm:pt>
  </dgm:ptLst>
  <dgm:cxnLst>
    <dgm:cxn modelId="{2AB90A26-31FE-4CC1-BC0B-BC256374F05E}" srcId="{90A2C328-42A6-40AF-B8F4-45D667208381}" destId="{717FD61A-A19A-4508-B6A2-09D5AE90509F}" srcOrd="1" destOrd="0" parTransId="{019CD5B3-2E52-4AF8-96FD-694903B5823F}" sibTransId="{CA1375BC-316B-41E9-9C8E-E5DDED71A1BE}"/>
    <dgm:cxn modelId="{C1BE0402-52D3-431B-B1FC-FA2D2412FA8B}" type="presOf" srcId="{717FD61A-A19A-4508-B6A2-09D5AE90509F}" destId="{D11F65D1-52C1-4254-9430-56C79BA47B49}" srcOrd="0" destOrd="0" presId="urn:microsoft.com/office/officeart/2005/8/layout/cycle2"/>
    <dgm:cxn modelId="{B8F0926D-FF86-472A-BED6-E35017449B13}" type="presOf" srcId="{CA1375BC-316B-41E9-9C8E-E5DDED71A1BE}" destId="{630E933C-2AF5-4159-A923-8735C468DE66}" srcOrd="1" destOrd="0" presId="urn:microsoft.com/office/officeart/2005/8/layout/cycle2"/>
    <dgm:cxn modelId="{A707F875-60D7-4A35-826E-299BB0090076}" type="presOf" srcId="{A5A9642B-7149-4049-918D-C4CCC419A2C6}" destId="{B350D8B5-37DF-48F7-AE71-B334DAE6BDF7}" srcOrd="1" destOrd="0" presId="urn:microsoft.com/office/officeart/2005/8/layout/cycle2"/>
    <dgm:cxn modelId="{D2A69271-A8A5-4731-8ACC-63BF67C97CEA}" type="presOf" srcId="{A5A9642B-7149-4049-918D-C4CCC419A2C6}" destId="{5287DECA-84EC-477E-8280-078E61AC6700}" srcOrd="0" destOrd="0" presId="urn:microsoft.com/office/officeart/2005/8/layout/cycle2"/>
    <dgm:cxn modelId="{9B9EDD13-7071-49B5-A9AE-D4F20B7AE26D}" srcId="{90A2C328-42A6-40AF-B8F4-45D667208381}" destId="{57B87774-FE20-4B6C-BB81-D63AB3C8EBA6}" srcOrd="0" destOrd="0" parTransId="{846BB605-3D59-45D8-8F13-ADB8359B6028}" sibTransId="{A5A9642B-7149-4049-918D-C4CCC419A2C6}"/>
    <dgm:cxn modelId="{4F959D73-6BBE-46C0-9209-4FCEFF1963C0}" type="presOf" srcId="{90A2C328-42A6-40AF-B8F4-45D667208381}" destId="{10DC29DD-BD57-43DF-9091-5D8A03AEBFA1}" srcOrd="0" destOrd="0" presId="urn:microsoft.com/office/officeart/2005/8/layout/cycle2"/>
    <dgm:cxn modelId="{E60A8688-D822-43EA-947A-76917107B1F7}" type="presOf" srcId="{57B87774-FE20-4B6C-BB81-D63AB3C8EBA6}" destId="{1374CDEE-50BE-454B-94C6-6C672EF592BD}" srcOrd="0" destOrd="0" presId="urn:microsoft.com/office/officeart/2005/8/layout/cycle2"/>
    <dgm:cxn modelId="{2C85F60B-81C8-4D2F-A2A3-60B308DE303C}" type="presOf" srcId="{CA1375BC-316B-41E9-9C8E-E5DDED71A1BE}" destId="{A8E1AA7A-4C52-4640-B70A-FCE9DF5CA1CD}" srcOrd="0" destOrd="0" presId="urn:microsoft.com/office/officeart/2005/8/layout/cycle2"/>
    <dgm:cxn modelId="{F1ED668E-0BCD-40D2-8A56-78898BCB43A3}" type="presParOf" srcId="{10DC29DD-BD57-43DF-9091-5D8A03AEBFA1}" destId="{1374CDEE-50BE-454B-94C6-6C672EF592BD}" srcOrd="0" destOrd="0" presId="urn:microsoft.com/office/officeart/2005/8/layout/cycle2"/>
    <dgm:cxn modelId="{F38B73F4-7B7B-471A-9EF5-86AF98409825}" type="presParOf" srcId="{10DC29DD-BD57-43DF-9091-5D8A03AEBFA1}" destId="{5287DECA-84EC-477E-8280-078E61AC6700}" srcOrd="1" destOrd="0" presId="urn:microsoft.com/office/officeart/2005/8/layout/cycle2"/>
    <dgm:cxn modelId="{7E003B88-1BA7-49A3-9849-F0A9B66A41DB}" type="presParOf" srcId="{5287DECA-84EC-477E-8280-078E61AC6700}" destId="{B350D8B5-37DF-48F7-AE71-B334DAE6BDF7}" srcOrd="0" destOrd="0" presId="urn:microsoft.com/office/officeart/2005/8/layout/cycle2"/>
    <dgm:cxn modelId="{C49C5504-9855-4F31-A193-6B008D763688}" type="presParOf" srcId="{10DC29DD-BD57-43DF-9091-5D8A03AEBFA1}" destId="{D11F65D1-52C1-4254-9430-56C79BA47B49}" srcOrd="2" destOrd="0" presId="urn:microsoft.com/office/officeart/2005/8/layout/cycle2"/>
    <dgm:cxn modelId="{839F855E-7DD1-44D8-97C0-BDC17980E757}" type="presParOf" srcId="{10DC29DD-BD57-43DF-9091-5D8A03AEBFA1}" destId="{A8E1AA7A-4C52-4640-B70A-FCE9DF5CA1CD}" srcOrd="3" destOrd="0" presId="urn:microsoft.com/office/officeart/2005/8/layout/cycle2"/>
    <dgm:cxn modelId="{F313E5EB-A804-4206-9BCF-0D95FEC54D70}" type="presParOf" srcId="{A8E1AA7A-4C52-4640-B70A-FCE9DF5CA1CD}" destId="{630E933C-2AF5-4159-A923-8735C468DE6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CDEE-50BE-454B-94C6-6C672EF592BD}">
      <dsp:nvSpPr>
        <dsp:cNvPr id="0" name=""/>
        <dsp:cNvSpPr/>
      </dsp:nvSpPr>
      <dsp:spPr>
        <a:xfrm>
          <a:off x="1023" y="814585"/>
          <a:ext cx="2434828" cy="2434828"/>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Foundation programmes</a:t>
          </a:r>
          <a:endParaRPr lang="en-GB" sz="2300" kern="1200" dirty="0"/>
        </a:p>
      </dsp:txBody>
      <dsp:txXfrm>
        <a:off x="357595" y="1171157"/>
        <a:ext cx="1721684" cy="1721684"/>
      </dsp:txXfrm>
    </dsp:sp>
    <dsp:sp modelId="{5287DECA-84EC-477E-8280-078E61AC6700}">
      <dsp:nvSpPr>
        <dsp:cNvPr id="0" name=""/>
        <dsp:cNvSpPr/>
      </dsp:nvSpPr>
      <dsp:spPr>
        <a:xfrm>
          <a:off x="2246106" y="470469"/>
          <a:ext cx="1517869" cy="821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246106" y="634820"/>
        <a:ext cx="1271343" cy="493052"/>
      </dsp:txXfrm>
    </dsp:sp>
    <dsp:sp modelId="{D11F65D1-52C1-4254-9430-56C79BA47B49}">
      <dsp:nvSpPr>
        <dsp:cNvPr id="0" name=""/>
        <dsp:cNvSpPr/>
      </dsp:nvSpPr>
      <dsp:spPr>
        <a:xfrm>
          <a:off x="3660148" y="814585"/>
          <a:ext cx="2434828" cy="2434828"/>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Rest of the university </a:t>
          </a:r>
          <a:endParaRPr lang="en-GB" sz="2300" kern="1200" dirty="0"/>
        </a:p>
      </dsp:txBody>
      <dsp:txXfrm>
        <a:off x="4016720" y="1171157"/>
        <a:ext cx="1721684" cy="1721684"/>
      </dsp:txXfrm>
    </dsp:sp>
    <dsp:sp modelId="{A8E1AA7A-4C52-4640-B70A-FCE9DF5CA1CD}">
      <dsp:nvSpPr>
        <dsp:cNvPr id="0" name=""/>
        <dsp:cNvSpPr/>
      </dsp:nvSpPr>
      <dsp:spPr>
        <a:xfrm rot="10800000">
          <a:off x="2332023" y="2771776"/>
          <a:ext cx="1517869" cy="8217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10800000">
        <a:off x="2578549" y="2936127"/>
        <a:ext cx="1271343" cy="4930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1D3A0-CCA5-4486-865B-B4C9945D1893}" type="datetimeFigureOut">
              <a:rPr lang="en-GB" smtClean="0"/>
              <a:t>19/07/2018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A2ED4B-2C4A-4207-80A8-11C22B17D17B}" type="slidenum">
              <a:rPr lang="en-GB" smtClean="0"/>
              <a:t>‹#›</a:t>
            </a:fld>
            <a:endParaRPr lang="en-GB"/>
          </a:p>
        </p:txBody>
      </p:sp>
    </p:spTree>
    <p:extLst>
      <p:ext uri="{BB962C8B-B14F-4D97-AF65-F5344CB8AC3E}">
        <p14:creationId xmlns:p14="http://schemas.microsoft.com/office/powerpoint/2010/main" val="344327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Many options for developing </a:t>
            </a:r>
            <a:r>
              <a:rPr lang="en-GB" dirty="0" err="1"/>
              <a:t>groupwork</a:t>
            </a:r>
            <a:r>
              <a:rPr lang="en-GB" dirty="0"/>
              <a:t> skills, but one that is often utilised is outdoor pursuits</a:t>
            </a:r>
          </a:p>
          <a:p>
            <a:r>
              <a:rPr lang="en-GB" dirty="0"/>
              <a:t>Lots of anecdotal success over many years, but generally as a field it lacks systematic evaluation - </a:t>
            </a:r>
            <a:endParaRPr lang="en-US" dirty="0"/>
          </a:p>
        </p:txBody>
      </p:sp>
      <p:sp>
        <p:nvSpPr>
          <p:cNvPr id="4" name="Slide Number Placeholder 3"/>
          <p:cNvSpPr>
            <a:spLocks noGrp="1"/>
          </p:cNvSpPr>
          <p:nvPr>
            <p:ph type="sldNum" sz="quarter" idx="10"/>
          </p:nvPr>
        </p:nvSpPr>
        <p:spPr/>
        <p:txBody>
          <a:bodyPr/>
          <a:lstStyle/>
          <a:p>
            <a:fld id="{33DA5ECF-0DD9-4597-8A7E-DF0BAA83FA7C}" type="slidenum">
              <a:rPr lang="en-GB" smtClean="0"/>
              <a:pPr/>
              <a:t>2</a:t>
            </a:fld>
            <a:endParaRPr lang="en-GB"/>
          </a:p>
        </p:txBody>
      </p:sp>
    </p:spTree>
    <p:extLst>
      <p:ext uri="{BB962C8B-B14F-4D97-AF65-F5344CB8AC3E}">
        <p14:creationId xmlns:p14="http://schemas.microsoft.com/office/powerpoint/2010/main" val="109360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A2ED4B-2C4A-4207-80A8-11C22B17D17B}" type="slidenum">
              <a:rPr lang="en-GB" smtClean="0"/>
              <a:t>6</a:t>
            </a:fld>
            <a:endParaRPr lang="en-GB"/>
          </a:p>
        </p:txBody>
      </p:sp>
    </p:spTree>
    <p:extLst>
      <p:ext uri="{BB962C8B-B14F-4D97-AF65-F5344CB8AC3E}">
        <p14:creationId xmlns:p14="http://schemas.microsoft.com/office/powerpoint/2010/main" val="170218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Denial - unable to experience differences in other than extremely simple ways</a:t>
            </a:r>
          </a:p>
          <a:p>
            <a:r>
              <a:rPr lang="en-GB" sz="1200" b="0" i="0" kern="1200" dirty="0" err="1">
                <a:solidFill>
                  <a:schemeClr val="tx1"/>
                </a:solidFill>
                <a:effectLst/>
                <a:latin typeface="+mn-lt"/>
                <a:ea typeface="+mn-ea"/>
                <a:cs typeface="+mn-cs"/>
              </a:rPr>
              <a:t>Defense</a:t>
            </a:r>
            <a:r>
              <a:rPr lang="en-GB" sz="1200" b="0" i="0" kern="1200" dirty="0">
                <a:solidFill>
                  <a:schemeClr val="tx1"/>
                </a:solidFill>
                <a:effectLst/>
                <a:latin typeface="+mn-lt"/>
                <a:ea typeface="+mn-ea"/>
                <a:cs typeface="+mn-cs"/>
              </a:rPr>
              <a:t> – feel under siege (can sometimes be reversed too)</a:t>
            </a:r>
          </a:p>
          <a:p>
            <a:r>
              <a:rPr lang="en-GB" sz="1200" b="0" i="0" kern="1200" dirty="0">
                <a:solidFill>
                  <a:schemeClr val="tx1"/>
                </a:solidFill>
                <a:effectLst/>
                <a:latin typeface="+mn-lt"/>
                <a:ea typeface="+mn-ea"/>
                <a:cs typeface="+mn-cs"/>
              </a:rPr>
              <a:t>Minimization - </a:t>
            </a:r>
            <a:r>
              <a:rPr lang="en-GB" dirty="0"/>
              <a:t>recognition of the common humanity of all people regardless of culture</a:t>
            </a:r>
          </a:p>
          <a:p>
            <a:r>
              <a:rPr lang="en-GB" dirty="0"/>
              <a:t>Acceptance - They accept that all </a:t>
            </a:r>
            <a:r>
              <a:rPr lang="en-GB" dirty="0" err="1"/>
              <a:t>behaviors</a:t>
            </a:r>
            <a:r>
              <a:rPr lang="en-GB" dirty="0"/>
              <a:t> and values, including their own, exist in distinctive cultural contexts and that patterns of </a:t>
            </a:r>
            <a:r>
              <a:rPr lang="en-GB" dirty="0" err="1"/>
              <a:t>behaviors</a:t>
            </a:r>
            <a:r>
              <a:rPr lang="en-GB" dirty="0"/>
              <a:t> and values can be discerned within each context. </a:t>
            </a:r>
          </a:p>
          <a:p>
            <a:r>
              <a:rPr lang="en-GB" dirty="0"/>
              <a:t>Adaptation - consciously shifting perspective and intentionally altering </a:t>
            </a:r>
            <a:r>
              <a:rPr lang="en-GB" dirty="0" err="1"/>
              <a:t>behavior</a:t>
            </a:r>
            <a:r>
              <a:rPr lang="en-GB" dirty="0"/>
              <a:t>.</a:t>
            </a:r>
          </a:p>
          <a:p>
            <a:r>
              <a:rPr lang="en-GB" dirty="0"/>
              <a:t>Integration - being a person who is not defined in terms of any one culture </a:t>
            </a:r>
          </a:p>
        </p:txBody>
      </p:sp>
      <p:sp>
        <p:nvSpPr>
          <p:cNvPr id="4" name="Slide Number Placeholder 3"/>
          <p:cNvSpPr>
            <a:spLocks noGrp="1"/>
          </p:cNvSpPr>
          <p:nvPr>
            <p:ph type="sldNum" sz="quarter" idx="10"/>
          </p:nvPr>
        </p:nvSpPr>
        <p:spPr/>
        <p:txBody>
          <a:bodyPr/>
          <a:lstStyle/>
          <a:p>
            <a:fld id="{11A2ED4B-2C4A-4207-80A8-11C22B17D17B}" type="slidenum">
              <a:rPr lang="en-GB" smtClean="0"/>
              <a:t>7</a:t>
            </a:fld>
            <a:endParaRPr lang="en-GB"/>
          </a:p>
        </p:txBody>
      </p:sp>
    </p:spTree>
    <p:extLst>
      <p:ext uri="{BB962C8B-B14F-4D97-AF65-F5344CB8AC3E}">
        <p14:creationId xmlns:p14="http://schemas.microsoft.com/office/powerpoint/2010/main" val="191471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1"/>
            <a:r>
              <a:rPr lang="en-US" altLang="ko-KR" dirty="0">
                <a:solidFill>
                  <a:prstClr val="black"/>
                </a:solidFill>
                <a:latin typeface="Calibri" pitchFamily="34" charset="0"/>
              </a:rPr>
              <a:t>In spite of the potential benefits,  </a:t>
            </a:r>
          </a:p>
          <a:p>
            <a:pPr latinLnBrk="1"/>
            <a:r>
              <a:rPr lang="en-US" altLang="ko-KR" b="1" dirty="0">
                <a:solidFill>
                  <a:srgbClr val="C00000"/>
                </a:solidFill>
                <a:latin typeface="Calibri" pitchFamily="34" charset="0"/>
              </a:rPr>
              <a:t>more than half of Asian students rarely participate in extracurricular activities</a:t>
            </a:r>
            <a:r>
              <a:rPr lang="en-US" altLang="ko-KR" dirty="0">
                <a:solidFill>
                  <a:srgbClr val="C00000"/>
                </a:solidFill>
              </a:rPr>
              <a:t>  </a:t>
            </a:r>
          </a:p>
          <a:p>
            <a:pPr latinLnBrk="1"/>
            <a:r>
              <a:rPr lang="en-US" altLang="ko-KR" sz="1000" b="1" dirty="0">
                <a:solidFill>
                  <a:prstClr val="black"/>
                </a:solidFill>
                <a:latin typeface="Calibri" pitchFamily="34" charset="0"/>
              </a:rPr>
              <a:t>(</a:t>
            </a:r>
            <a:r>
              <a:rPr lang="en-US" altLang="ko-KR" sz="1000" dirty="0">
                <a:solidFill>
                  <a:prstClr val="black"/>
                </a:solidFill>
                <a:latin typeface="Calibri" pitchFamily="34" charset="0"/>
              </a:rPr>
              <a:t>Wu and Hammond 2011</a:t>
            </a:r>
            <a:r>
              <a:rPr lang="en-US" altLang="ko-KR" sz="1050" dirty="0">
                <a:solidFill>
                  <a:prstClr val="black"/>
                </a:solidFill>
                <a:latin typeface="Calibri" pitchFamily="34" charset="0"/>
              </a:rPr>
              <a:t>)</a:t>
            </a:r>
            <a:endParaRPr lang="ko-KR" altLang="en-US" sz="1050" dirty="0">
              <a:solidFill>
                <a:srgbClr val="C00000"/>
              </a:solidFill>
              <a:latin typeface="Calibri" pitchFamily="34" charset="0"/>
            </a:endParaRPr>
          </a:p>
          <a:p>
            <a:endParaRPr lang="en-GB" dirty="0"/>
          </a:p>
          <a:p>
            <a:pPr marL="285750" indent="-285750" latinLnBrk="1">
              <a:buFont typeface="Wingdings" pitchFamily="2" charset="2"/>
              <a:buChar char="§"/>
            </a:pPr>
            <a:r>
              <a:rPr lang="en-US" altLang="ko-KR" dirty="0">
                <a:solidFill>
                  <a:prstClr val="black"/>
                </a:solidFill>
                <a:latin typeface="Calibri" pitchFamily="34" charset="0"/>
              </a:rPr>
              <a:t>Five cardinal relationships of Confucianism </a:t>
            </a:r>
          </a:p>
          <a:p>
            <a:pPr latinLnBrk="1"/>
            <a:r>
              <a:rPr lang="en-US" altLang="ko-KR" dirty="0">
                <a:solidFill>
                  <a:prstClr val="black"/>
                </a:solidFill>
                <a:latin typeface="Calibri" pitchFamily="34" charset="0"/>
              </a:rPr>
              <a:t>     : </a:t>
            </a:r>
            <a:r>
              <a:rPr lang="ko-KR" altLang="ko-KR" dirty="0">
                <a:solidFill>
                  <a:prstClr val="black"/>
                </a:solidFill>
                <a:latin typeface="Calibri" pitchFamily="34" charset="0"/>
              </a:rPr>
              <a:t>長幼有序</a:t>
            </a:r>
            <a:endParaRPr lang="en-US" altLang="ko-KR" dirty="0">
              <a:solidFill>
                <a:prstClr val="black"/>
              </a:solidFill>
              <a:latin typeface="Calibri" pitchFamily="34" charset="0"/>
            </a:endParaRPr>
          </a:p>
          <a:p>
            <a:pPr latinLnBrk="1"/>
            <a:r>
              <a:rPr lang="en-US" altLang="ko-KR" dirty="0">
                <a:solidFill>
                  <a:prstClr val="black"/>
                </a:solidFill>
                <a:latin typeface="Calibri" pitchFamily="34" charset="0"/>
              </a:rPr>
              <a:t>     : old and young have an order or sequence </a:t>
            </a:r>
          </a:p>
          <a:p>
            <a:pPr latinLnBrk="1"/>
            <a:r>
              <a:rPr lang="en-US" altLang="ko-KR" dirty="0">
                <a:solidFill>
                  <a:prstClr val="black"/>
                </a:solidFill>
                <a:latin typeface="Calibri" pitchFamily="34" charset="0"/>
              </a:rPr>
              <a:t>     : the concept of friends is only with same age person </a:t>
            </a:r>
          </a:p>
          <a:p>
            <a:pPr latinLnBrk="1"/>
            <a:endParaRPr lang="en-US" altLang="ko-KR" dirty="0">
              <a:solidFill>
                <a:prstClr val="black"/>
              </a:solidFill>
              <a:latin typeface="Calibri" pitchFamily="34" charset="0"/>
            </a:endParaRPr>
          </a:p>
          <a:p>
            <a:pPr latinLnBrk="1"/>
            <a:r>
              <a:rPr lang="en-US" altLang="ko-KR" dirty="0">
                <a:solidFill>
                  <a:prstClr val="black"/>
                </a:solidFill>
                <a:latin typeface="Calibri" pitchFamily="34" charset="0"/>
              </a:rPr>
              <a:t>son and daughter must always listen their parents </a:t>
            </a:r>
          </a:p>
          <a:p>
            <a:endParaRPr lang="en-GB" dirty="0"/>
          </a:p>
        </p:txBody>
      </p:sp>
      <p:sp>
        <p:nvSpPr>
          <p:cNvPr id="4" name="Slide Number Placeholder 3"/>
          <p:cNvSpPr>
            <a:spLocks noGrp="1"/>
          </p:cNvSpPr>
          <p:nvPr>
            <p:ph type="sldNum" sz="quarter" idx="10"/>
          </p:nvPr>
        </p:nvSpPr>
        <p:spPr/>
        <p:txBody>
          <a:bodyPr/>
          <a:lstStyle/>
          <a:p>
            <a:fld id="{11A2ED4B-2C4A-4207-80A8-11C22B17D17B}" type="slidenum">
              <a:rPr lang="en-GB" smtClean="0"/>
              <a:t>13</a:t>
            </a:fld>
            <a:endParaRPr lang="en-GB"/>
          </a:p>
        </p:txBody>
      </p:sp>
    </p:spTree>
    <p:extLst>
      <p:ext uri="{BB962C8B-B14F-4D97-AF65-F5344CB8AC3E}">
        <p14:creationId xmlns:p14="http://schemas.microsoft.com/office/powerpoint/2010/main" val="423039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A2ED4B-2C4A-4207-80A8-11C22B17D17B}" type="slidenum">
              <a:rPr lang="en-GB" smtClean="0"/>
              <a:t>14</a:t>
            </a:fld>
            <a:endParaRPr lang="en-GB"/>
          </a:p>
        </p:txBody>
      </p:sp>
    </p:spTree>
    <p:extLst>
      <p:ext uri="{BB962C8B-B14F-4D97-AF65-F5344CB8AC3E}">
        <p14:creationId xmlns:p14="http://schemas.microsoft.com/office/powerpoint/2010/main" val="241723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6D6E506-DC23-4F0E-932F-1D399FD17E03}" type="datetimeFigureOut">
              <a:rPr lang="en-GB" smtClean="0"/>
              <a:t>19/07/2018</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93D547-40F5-4668-8169-A6016D001810}"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D6E506-DC23-4F0E-932F-1D399FD17E03}"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93D547-40F5-4668-8169-A6016D001810}"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593D547-40F5-4668-8169-A6016D001810}"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D6E506-DC23-4F0E-932F-1D399FD17E03}"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76D6E506-DC23-4F0E-932F-1D399FD17E03}" type="datetimeFigureOut">
              <a:rPr lang="en-GB" smtClean="0"/>
              <a:t>19/07/2018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F593D547-40F5-4668-8169-A6016D001810}"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76D6E506-DC23-4F0E-932F-1D399FD17E03}" type="datetimeFigureOut">
              <a:rPr lang="en-GB" smtClean="0"/>
              <a:t>19/07/2018</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93D547-40F5-4668-8169-A6016D001810}"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6D6E506-DC23-4F0E-932F-1D399FD17E03}" type="datetimeFigureOut">
              <a:rPr lang="en-GB" smtClean="0"/>
              <a:t>19/07/2018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93D547-40F5-4668-8169-A6016D001810}"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6D6E506-DC23-4F0E-932F-1D399FD17E03}" type="datetimeFigureOut">
              <a:rPr lang="en-GB" smtClean="0"/>
              <a:t>19/07/2018</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593D547-40F5-4668-8169-A6016D001810}" type="slidenum">
              <a:rPr lang="en-GB" smtClean="0"/>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6D6E506-DC23-4F0E-932F-1D399FD17E03}" type="datetimeFigureOut">
              <a:rPr lang="en-GB" smtClean="0"/>
              <a:t>19/07/2018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F593D547-40F5-4668-8169-A6016D00181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6D6E506-DC23-4F0E-932F-1D399FD17E03}" type="datetimeFigureOut">
              <a:rPr lang="en-GB" smtClean="0"/>
              <a:t>19/07/2018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93D547-40F5-4668-8169-A6016D00181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93D547-40F5-4668-8169-A6016D001810}"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6D6E506-DC23-4F0E-932F-1D399FD17E03}" type="datetimeFigureOut">
              <a:rPr lang="en-GB" smtClean="0"/>
              <a:t>19/07/2018</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593D547-40F5-4668-8169-A6016D001810}"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6D6E506-DC23-4F0E-932F-1D399FD17E03}" type="datetimeFigureOut">
              <a:rPr lang="en-GB" smtClean="0"/>
              <a:t>19/07/2018</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7/19/2018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664" y="908720"/>
            <a:ext cx="8134672" cy="744488"/>
          </a:xfrm>
        </p:spPr>
        <p:txBody>
          <a:bodyPr>
            <a:normAutofit/>
          </a:bodyPr>
          <a:lstStyle/>
          <a:p>
            <a:r>
              <a:rPr lang="en-GB" b="1" dirty="0"/>
              <a:t>Not a problem to be fixed</a:t>
            </a:r>
            <a:endParaRPr lang="en-GB" sz="2700" dirty="0"/>
          </a:p>
        </p:txBody>
      </p:sp>
      <p:sp>
        <p:nvSpPr>
          <p:cNvPr id="4" name="TextBox 3"/>
          <p:cNvSpPr txBox="1"/>
          <p:nvPr/>
        </p:nvSpPr>
        <p:spPr>
          <a:xfrm>
            <a:off x="251520" y="5013176"/>
            <a:ext cx="7200800" cy="1661993"/>
          </a:xfrm>
          <a:prstGeom prst="rect">
            <a:avLst/>
          </a:prstGeom>
          <a:noFill/>
        </p:spPr>
        <p:txBody>
          <a:bodyPr wrap="square" rtlCol="0">
            <a:spAutoFit/>
          </a:bodyPr>
          <a:lstStyle/>
          <a:p>
            <a:r>
              <a:rPr lang="en-GB" sz="2800" dirty="0"/>
              <a:t>Dr Vikki Burns</a:t>
            </a:r>
          </a:p>
          <a:p>
            <a:r>
              <a:rPr lang="en-GB" sz="2800" dirty="0"/>
              <a:t>University of Birmingham </a:t>
            </a:r>
          </a:p>
          <a:p>
            <a:r>
              <a:rPr lang="en-GB" sz="2800" dirty="0"/>
              <a:t>@</a:t>
            </a:r>
            <a:r>
              <a:rPr lang="en-GB" sz="2800" dirty="0" err="1"/>
              <a:t>drvikkiburns</a:t>
            </a:r>
            <a:endParaRPr lang="en-GB" sz="2800" dirty="0"/>
          </a:p>
          <a:p>
            <a:endParaRPr lang="en-GB" dirty="0"/>
          </a:p>
        </p:txBody>
      </p:sp>
    </p:spTree>
    <p:extLst>
      <p:ext uri="{BB962C8B-B14F-4D97-AF65-F5344CB8AC3E}">
        <p14:creationId xmlns:p14="http://schemas.microsoft.com/office/powerpoint/2010/main" val="317031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6CD557-F306-4A79-A2C0-B3DCCC55D365}"/>
              </a:ext>
            </a:extLst>
          </p:cNvPr>
          <p:cNvSpPr>
            <a:spLocks noGrp="1"/>
          </p:cNvSpPr>
          <p:nvPr>
            <p:ph type="title"/>
          </p:nvPr>
        </p:nvSpPr>
        <p:spPr/>
        <p:txBody>
          <a:bodyPr/>
          <a:lstStyle/>
          <a:p>
            <a:r>
              <a:rPr lang="en-GB" dirty="0"/>
              <a:t>Current approaches</a:t>
            </a:r>
          </a:p>
        </p:txBody>
      </p:sp>
      <p:sp>
        <p:nvSpPr>
          <p:cNvPr id="7" name="Rectangle 6">
            <a:extLst>
              <a:ext uri="{FF2B5EF4-FFF2-40B4-BE49-F238E27FC236}">
                <a16:creationId xmlns="" xmlns:a16="http://schemas.microsoft.com/office/drawing/2014/main" id="{5B7A95C4-4CE7-4EC7-A39A-EF7DBAA64CE6}"/>
              </a:ext>
            </a:extLst>
          </p:cNvPr>
          <p:cNvSpPr/>
          <p:nvPr/>
        </p:nvSpPr>
        <p:spPr>
          <a:xfrm>
            <a:off x="4361688" y="1772816"/>
            <a:ext cx="4102100" cy="1754326"/>
          </a:xfrm>
          <a:prstGeom prst="rect">
            <a:avLst/>
          </a:prstGeom>
        </p:spPr>
        <p:txBody>
          <a:bodyPr wrap="square">
            <a:spAutoFit/>
          </a:bodyPr>
          <a:lstStyle/>
          <a:p>
            <a:r>
              <a:rPr lang="en-GB" dirty="0" smtClean="0"/>
              <a:t>“We'll </a:t>
            </a:r>
            <a:r>
              <a:rPr lang="en-GB" dirty="0"/>
              <a:t>help you build a network of new friends from all over the world, improve your understanding of cultural differences and learn how to communicate effectively with people from diverse backgrounds</a:t>
            </a:r>
            <a:r>
              <a:rPr lang="en-GB" dirty="0" smtClean="0"/>
              <a:t>.”</a:t>
            </a:r>
            <a:endParaRPr lang="en-GB" dirty="0"/>
          </a:p>
        </p:txBody>
      </p:sp>
    </p:spTree>
    <p:extLst>
      <p:ext uri="{BB962C8B-B14F-4D97-AF65-F5344CB8AC3E}">
        <p14:creationId xmlns:p14="http://schemas.microsoft.com/office/powerpoint/2010/main" val="13945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B016C-B1A7-473F-BC6B-43BFC49ED611}"/>
              </a:ext>
            </a:extLst>
          </p:cNvPr>
          <p:cNvSpPr>
            <a:spLocks noGrp="1"/>
          </p:cNvSpPr>
          <p:nvPr>
            <p:ph type="title"/>
          </p:nvPr>
        </p:nvSpPr>
        <p:spPr/>
        <p:txBody>
          <a:bodyPr/>
          <a:lstStyle/>
          <a:p>
            <a:r>
              <a:rPr lang="en-GB" dirty="0"/>
              <a:t>The potential of sport and student activities</a:t>
            </a:r>
          </a:p>
        </p:txBody>
      </p:sp>
    </p:spTree>
    <p:extLst>
      <p:ext uri="{BB962C8B-B14F-4D97-AF65-F5344CB8AC3E}">
        <p14:creationId xmlns:p14="http://schemas.microsoft.com/office/powerpoint/2010/main" val="3185386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and extracurricular activities</a:t>
            </a:r>
            <a:endParaRPr lang="en-GB" dirty="0"/>
          </a:p>
        </p:txBody>
      </p:sp>
      <p:sp>
        <p:nvSpPr>
          <p:cNvPr id="4" name="Content Placeholder 3"/>
          <p:cNvSpPr>
            <a:spLocks noGrp="1"/>
          </p:cNvSpPr>
          <p:nvPr>
            <p:ph sz="quarter" idx="1"/>
          </p:nvPr>
        </p:nvSpPr>
        <p:spPr/>
        <p:txBody>
          <a:bodyPr/>
          <a:lstStyle/>
          <a:p>
            <a:r>
              <a:rPr lang="en-GB" dirty="0" smtClean="0"/>
              <a:t>Associated with improved life satisfaction and  academic involvement </a:t>
            </a:r>
            <a:r>
              <a:rPr lang="en-GB" sz="1800" dirty="0" smtClean="0"/>
              <a:t>(</a:t>
            </a:r>
            <a:r>
              <a:rPr lang="en-GB" sz="1800" dirty="0" err="1" smtClean="0"/>
              <a:t>Toyokawa</a:t>
            </a:r>
            <a:r>
              <a:rPr lang="en-GB" sz="1800" dirty="0" smtClean="0"/>
              <a:t> &amp; </a:t>
            </a:r>
            <a:r>
              <a:rPr lang="en-GB" sz="1800" dirty="0" err="1" smtClean="0"/>
              <a:t>Toyokawa</a:t>
            </a:r>
            <a:r>
              <a:rPr lang="en-GB" sz="1800" dirty="0" smtClean="0"/>
              <a:t>, 2002)</a:t>
            </a:r>
          </a:p>
          <a:p>
            <a:pPr marL="0" indent="0">
              <a:buNone/>
            </a:pPr>
            <a:endParaRPr lang="en-GB" sz="1800" dirty="0" smtClean="0"/>
          </a:p>
          <a:p>
            <a:r>
              <a:rPr lang="en-GB" sz="2400" dirty="0" smtClean="0"/>
              <a:t>More than half of Asian students rarely participate </a:t>
            </a:r>
            <a:r>
              <a:rPr lang="en-GB" sz="1800" dirty="0" smtClean="0"/>
              <a:t>(Wu and Hammond 2011)</a:t>
            </a:r>
          </a:p>
          <a:p>
            <a:pPr marL="0" indent="0">
              <a:buNone/>
            </a:pPr>
            <a:endParaRPr lang="en-GB" sz="1800" dirty="0" smtClean="0"/>
          </a:p>
          <a:p>
            <a:r>
              <a:rPr lang="en-GB" sz="2400" dirty="0"/>
              <a:t>Studies usually focus on undergraduate students on three year programmes</a:t>
            </a:r>
          </a:p>
        </p:txBody>
      </p:sp>
      <p:sp>
        <p:nvSpPr>
          <p:cNvPr id="5" name="Rectangle 4"/>
          <p:cNvSpPr/>
          <p:nvPr/>
        </p:nvSpPr>
        <p:spPr>
          <a:xfrm>
            <a:off x="330736" y="5301208"/>
            <a:ext cx="8563347" cy="923330"/>
          </a:xfrm>
          <a:prstGeom prst="rect">
            <a:avLst/>
          </a:prstGeom>
        </p:spPr>
        <p:txBody>
          <a:bodyPr wrap="square">
            <a:spAutoFit/>
          </a:bodyPr>
          <a:lstStyle/>
          <a:p>
            <a:pPr marL="285750" indent="-285750">
              <a:buFont typeface="Wingdings" pitchFamily="2" charset="2"/>
              <a:buChar char="§"/>
            </a:pPr>
            <a:r>
              <a:rPr lang="en-US" altLang="ko-KR" dirty="0" smtClean="0">
                <a:latin typeface="Calibri" pitchFamily="34" charset="0"/>
              </a:rPr>
              <a:t>Participants </a:t>
            </a:r>
            <a:r>
              <a:rPr lang="en-US" altLang="ko-KR" dirty="0">
                <a:latin typeface="Calibri" pitchFamily="34" charset="0"/>
              </a:rPr>
              <a:t>: </a:t>
            </a:r>
            <a:r>
              <a:rPr lang="en-US" altLang="ko-KR" u="sng" dirty="0">
                <a:latin typeface="Calibri" pitchFamily="34" charset="0"/>
              </a:rPr>
              <a:t>30 Northeast Asian master students </a:t>
            </a:r>
            <a:r>
              <a:rPr lang="en-US" altLang="ko-KR" dirty="0" smtClean="0">
                <a:latin typeface="Calibri" pitchFamily="34" charset="0"/>
              </a:rPr>
              <a:t>(10 </a:t>
            </a:r>
            <a:r>
              <a:rPr lang="en-US" altLang="ko-KR" dirty="0">
                <a:latin typeface="Calibri" pitchFamily="34" charset="0"/>
              </a:rPr>
              <a:t>Chinese, </a:t>
            </a:r>
            <a:r>
              <a:rPr lang="en-US" altLang="ko-KR" dirty="0" smtClean="0">
                <a:latin typeface="Calibri" pitchFamily="34" charset="0"/>
              </a:rPr>
              <a:t>10 Japanese, 10 Korean</a:t>
            </a:r>
            <a:r>
              <a:rPr lang="en-US" altLang="ko-KR" dirty="0">
                <a:latin typeface="Calibri" pitchFamily="34" charset="0"/>
              </a:rPr>
              <a:t>) </a:t>
            </a:r>
          </a:p>
          <a:p>
            <a:r>
              <a:rPr lang="en-US" altLang="ko-KR" dirty="0">
                <a:latin typeface="Calibri" pitchFamily="34" charset="0"/>
              </a:rPr>
              <a:t>                         : undergraduate level in their home countries </a:t>
            </a:r>
          </a:p>
          <a:p>
            <a:r>
              <a:rPr lang="en-US" altLang="ko-KR" dirty="0">
                <a:latin typeface="Calibri" pitchFamily="34" charset="0"/>
              </a:rPr>
              <a:t>                         : no overseas learning experience in Western countries</a:t>
            </a:r>
          </a:p>
        </p:txBody>
      </p:sp>
    </p:spTree>
    <p:extLst>
      <p:ext uri="{BB962C8B-B14F-4D97-AF65-F5344CB8AC3E}">
        <p14:creationId xmlns:p14="http://schemas.microsoft.com/office/powerpoint/2010/main" val="9408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808" y="260648"/>
            <a:ext cx="8534400" cy="758952"/>
          </a:xfrm>
        </p:spPr>
        <p:txBody>
          <a:bodyPr>
            <a:normAutofit/>
          </a:bodyPr>
          <a:lstStyle/>
          <a:p>
            <a:r>
              <a:rPr lang="en-GB" dirty="0" smtClean="0"/>
              <a:t>Our findings</a:t>
            </a:r>
            <a:endParaRPr lang="en-GB" dirty="0"/>
          </a:p>
        </p:txBody>
      </p:sp>
      <p:sp>
        <p:nvSpPr>
          <p:cNvPr id="2" name="Text Placeholder 1"/>
          <p:cNvSpPr>
            <a:spLocks noGrp="1"/>
          </p:cNvSpPr>
          <p:nvPr>
            <p:ph sz="quarter" idx="1"/>
          </p:nvPr>
        </p:nvSpPr>
        <p:spPr>
          <a:xfrm>
            <a:off x="622863" y="4941168"/>
            <a:ext cx="8503920" cy="4572000"/>
          </a:xfrm>
        </p:spPr>
        <p:txBody>
          <a:bodyPr/>
          <a:lstStyle/>
          <a:p>
            <a:pPr lvl="1"/>
            <a:endParaRPr lang="en-US" altLang="ko-KR" sz="1900" dirty="0"/>
          </a:p>
          <a:p>
            <a:pPr lvl="1"/>
            <a:endParaRPr lang="ko-KR" altLang="en-US" sz="1900" dirty="0"/>
          </a:p>
        </p:txBody>
      </p:sp>
      <p:graphicFrame>
        <p:nvGraphicFramePr>
          <p:cNvPr id="5" name="Table 4"/>
          <p:cNvGraphicFramePr>
            <a:graphicFrameLocks noGrp="1"/>
          </p:cNvGraphicFramePr>
          <p:nvPr>
            <p:extLst>
              <p:ext uri="{D42A27DB-BD31-4B8C-83A1-F6EECF244321}">
                <p14:modId xmlns:p14="http://schemas.microsoft.com/office/powerpoint/2010/main" val="2186401812"/>
              </p:ext>
            </p:extLst>
          </p:nvPr>
        </p:nvGraphicFramePr>
        <p:xfrm>
          <a:off x="467544" y="1700808"/>
          <a:ext cx="8280920" cy="2926080"/>
        </p:xfrm>
        <a:graphic>
          <a:graphicData uri="http://schemas.openxmlformats.org/drawingml/2006/table">
            <a:tbl>
              <a:tblPr firstRow="1" bandRow="1">
                <a:tableStyleId>{5C22544A-7EE6-4342-B048-85BDC9FD1C3A}</a:tableStyleId>
              </a:tblPr>
              <a:tblGrid>
                <a:gridCol w="4140460">
                  <a:extLst>
                    <a:ext uri="{9D8B030D-6E8A-4147-A177-3AD203B41FA5}">
                      <a16:colId xmlns="" xmlns:a16="http://schemas.microsoft.com/office/drawing/2014/main" val="20000"/>
                    </a:ext>
                  </a:extLst>
                </a:gridCol>
                <a:gridCol w="4140460">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dirty="0"/>
                        <a:t>Motivators to participation</a:t>
                      </a:r>
                    </a:p>
                    <a:p>
                      <a:endParaRPr lang="en-GB" dirty="0"/>
                    </a:p>
                  </a:txBody>
                  <a:tcPr/>
                </a:tc>
                <a:tc>
                  <a:txBody>
                    <a:bodyPr/>
                    <a:lstStyle/>
                    <a:p>
                      <a:r>
                        <a:rPr lang="en-GB" dirty="0"/>
                        <a:t>Barriers to participation</a:t>
                      </a:r>
                    </a:p>
                  </a:txBody>
                  <a:tcPr/>
                </a:tc>
                <a:extLst>
                  <a:ext uri="{0D108BD9-81ED-4DB2-BD59-A6C34878D82A}">
                    <a16:rowId xmlns=""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sz="1900" dirty="0"/>
                        <a:t>Ease of access</a:t>
                      </a:r>
                    </a:p>
                  </a:txBody>
                  <a:tcPr/>
                </a:tc>
                <a:tc>
                  <a:txBody>
                    <a:bodyPr/>
                    <a:lstStyle/>
                    <a:p>
                      <a:r>
                        <a:rPr lang="en-GB" dirty="0"/>
                        <a:t>Difficulty of access</a:t>
                      </a:r>
                    </a:p>
                  </a:txBody>
                  <a:tcPr/>
                </a:tc>
                <a:extLst>
                  <a:ext uri="{0D108BD9-81ED-4DB2-BD59-A6C34878D82A}">
                    <a16:rowId xmlns=""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sz="1900" dirty="0"/>
                        <a:t>Encouraged</a:t>
                      </a:r>
                    </a:p>
                  </a:txBody>
                  <a:tcPr/>
                </a:tc>
                <a:tc>
                  <a:txBody>
                    <a:bodyPr/>
                    <a:lstStyle/>
                    <a:p>
                      <a:r>
                        <a:rPr lang="en-GB" dirty="0"/>
                        <a:t>Discouraged</a:t>
                      </a:r>
                    </a:p>
                  </a:txBody>
                  <a:tcPr/>
                </a:tc>
                <a:extLst>
                  <a:ext uri="{0D108BD9-81ED-4DB2-BD59-A6C34878D82A}">
                    <a16:rowId xmlns=""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sz="1900" dirty="0"/>
                        <a:t>Emotional benefits</a:t>
                      </a:r>
                    </a:p>
                  </a:txBody>
                  <a:tcPr/>
                </a:tc>
                <a:tc>
                  <a:txBody>
                    <a:bodyPr/>
                    <a:lstStyle/>
                    <a:p>
                      <a:r>
                        <a:rPr lang="en-GB" dirty="0"/>
                        <a:t>Lack of interest</a:t>
                      </a:r>
                    </a:p>
                  </a:txBody>
                  <a:tcPr/>
                </a:tc>
                <a:extLst>
                  <a:ext uri="{0D108BD9-81ED-4DB2-BD59-A6C34878D82A}">
                    <a16:rowId xmlns=""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sz="1900" dirty="0"/>
                        <a:t>Broadening perspective</a:t>
                      </a:r>
                    </a:p>
                  </a:txBody>
                  <a:tcPr/>
                </a:tc>
                <a:tc>
                  <a:txBody>
                    <a:bodyPr/>
                    <a:lstStyle/>
                    <a:p>
                      <a:r>
                        <a:rPr lang="en-GB" dirty="0"/>
                        <a:t>Cultural</a:t>
                      </a:r>
                      <a:r>
                        <a:rPr lang="en-GB" baseline="0" dirty="0"/>
                        <a:t> constraint</a:t>
                      </a:r>
                      <a:endParaRPr lang="en-GB" dirty="0"/>
                    </a:p>
                  </a:txBody>
                  <a:tcPr/>
                </a:tc>
                <a:extLst>
                  <a:ext uri="{0D108BD9-81ED-4DB2-BD59-A6C34878D82A}">
                    <a16:rowId xmlns=""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sz="1900" dirty="0"/>
                        <a:t>Developing abilities</a:t>
                      </a:r>
                    </a:p>
                  </a:txBody>
                  <a:tcPr/>
                </a:tc>
                <a:tc>
                  <a:txBody>
                    <a:bodyPr/>
                    <a:lstStyle/>
                    <a:p>
                      <a:r>
                        <a:rPr lang="en-GB" dirty="0"/>
                        <a:t>Other commitments (including family)</a:t>
                      </a:r>
                    </a:p>
                  </a:txBody>
                  <a:tcPr/>
                </a:tc>
                <a:extLst>
                  <a:ext uri="{0D108BD9-81ED-4DB2-BD59-A6C34878D82A}">
                    <a16:rowId xmlns="" xmlns:a16="http://schemas.microsoft.com/office/drawing/2014/main" val="10005"/>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ko-KR" sz="1900" dirty="0"/>
                        <a:t>Social benefits</a:t>
                      </a:r>
                    </a:p>
                  </a:txBody>
                  <a:tcPr/>
                </a:tc>
                <a:tc>
                  <a:txBody>
                    <a:bodyPr/>
                    <a:lstStyle/>
                    <a:p>
                      <a:r>
                        <a:rPr lang="en-GB" dirty="0"/>
                        <a:t>Age </a:t>
                      </a:r>
                    </a:p>
                  </a:txBody>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3923928" y="6309320"/>
            <a:ext cx="4968552" cy="369332"/>
          </a:xfrm>
          <a:prstGeom prst="rect">
            <a:avLst/>
          </a:prstGeom>
          <a:noFill/>
        </p:spPr>
        <p:txBody>
          <a:bodyPr wrap="square" rtlCol="0">
            <a:spAutoFit/>
          </a:bodyPr>
          <a:lstStyle/>
          <a:p>
            <a:r>
              <a:rPr lang="en-GB" dirty="0"/>
              <a:t>Research conducted by </a:t>
            </a:r>
            <a:r>
              <a:rPr lang="en-GB" dirty="0" err="1"/>
              <a:t>Inhyang</a:t>
            </a:r>
            <a:r>
              <a:rPr lang="en-GB" dirty="0"/>
              <a:t> Choi (2016)</a:t>
            </a:r>
          </a:p>
        </p:txBody>
      </p:sp>
      <p:sp>
        <p:nvSpPr>
          <p:cNvPr id="4" name="Rectangle 3"/>
          <p:cNvSpPr/>
          <p:nvPr/>
        </p:nvSpPr>
        <p:spPr>
          <a:xfrm>
            <a:off x="4644008" y="1700808"/>
            <a:ext cx="4104456"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8788" y="5157192"/>
            <a:ext cx="8673692" cy="923330"/>
          </a:xfrm>
          <a:prstGeom prst="rect">
            <a:avLst/>
          </a:prstGeom>
          <a:noFill/>
        </p:spPr>
        <p:txBody>
          <a:bodyPr wrap="square" rtlCol="0">
            <a:spAutoFit/>
          </a:bodyPr>
          <a:lstStyle/>
          <a:p>
            <a:r>
              <a:rPr lang="en-US" altLang="ko-KR" dirty="0" smtClean="0">
                <a:latin typeface="Calibri" pitchFamily="34" charset="0"/>
              </a:rPr>
              <a:t>	Need to understand specific needs – training for student groups?</a:t>
            </a:r>
          </a:p>
          <a:p>
            <a:r>
              <a:rPr lang="en-US" altLang="ko-KR" dirty="0" smtClean="0">
                <a:latin typeface="Calibri" pitchFamily="34" charset="0"/>
              </a:rPr>
              <a:t>	</a:t>
            </a:r>
            <a:r>
              <a:rPr lang="en-US" altLang="ko-KR" dirty="0" err="1" smtClean="0">
                <a:latin typeface="Calibri" pitchFamily="34" charset="0"/>
              </a:rPr>
              <a:t>Emphasise</a:t>
            </a:r>
            <a:r>
              <a:rPr lang="en-US" altLang="ko-KR" dirty="0" smtClean="0">
                <a:latin typeface="Calibri" pitchFamily="34" charset="0"/>
              </a:rPr>
              <a:t> benefits to Asian (international?) students</a:t>
            </a:r>
          </a:p>
          <a:p>
            <a:r>
              <a:rPr lang="en-US" altLang="ko-KR" dirty="0" smtClean="0">
                <a:latin typeface="Calibri" pitchFamily="34" charset="0"/>
              </a:rPr>
              <a:t>	</a:t>
            </a:r>
          </a:p>
        </p:txBody>
      </p:sp>
    </p:spTree>
    <p:extLst>
      <p:ext uri="{BB962C8B-B14F-4D97-AF65-F5344CB8AC3E}">
        <p14:creationId xmlns:p14="http://schemas.microsoft.com/office/powerpoint/2010/main" val="1986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Potential influence of Foundation programmes</a:t>
            </a:r>
          </a:p>
        </p:txBody>
      </p:sp>
      <p:sp>
        <p:nvSpPr>
          <p:cNvPr id="6" name="Content Placeholder 2"/>
          <p:cNvSpPr txBox="1">
            <a:spLocks/>
          </p:cNvSpPr>
          <p:nvPr/>
        </p:nvSpPr>
        <p:spPr>
          <a:xfrm>
            <a:off x="454152" y="1520755"/>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a:t>Shape the narrative </a:t>
            </a:r>
          </a:p>
          <a:p>
            <a:pPr lvl="1"/>
            <a:r>
              <a:rPr lang="en-GB" dirty="0"/>
              <a:t>With  your students</a:t>
            </a:r>
          </a:p>
          <a:p>
            <a:pPr lvl="1"/>
            <a:r>
              <a:rPr lang="en-GB" dirty="0"/>
              <a:t>With any “interventions”</a:t>
            </a:r>
          </a:p>
          <a:p>
            <a:pPr lvl="1"/>
            <a:r>
              <a:rPr lang="en-GB" dirty="0"/>
              <a:t>Across the university and the sector</a:t>
            </a:r>
          </a:p>
          <a:p>
            <a:pPr lvl="1"/>
            <a:endParaRPr lang="en-GB" dirty="0"/>
          </a:p>
          <a:p>
            <a:r>
              <a:rPr lang="en-GB" dirty="0"/>
              <a:t>Advise on practice </a:t>
            </a:r>
          </a:p>
          <a:p>
            <a:pPr lvl="1"/>
            <a:r>
              <a:rPr lang="en-GB" dirty="0"/>
              <a:t>Use models to guide</a:t>
            </a:r>
          </a:p>
          <a:p>
            <a:pPr lvl="1"/>
            <a:r>
              <a:rPr lang="en-GB" dirty="0"/>
              <a:t>Both home and international students</a:t>
            </a:r>
          </a:p>
          <a:p>
            <a:pPr lvl="1"/>
            <a:r>
              <a:rPr lang="en-GB" dirty="0" smtClean="0"/>
              <a:t>Academics </a:t>
            </a:r>
            <a:r>
              <a:rPr lang="en-GB" dirty="0"/>
              <a:t>and professional </a:t>
            </a:r>
            <a:r>
              <a:rPr lang="en-GB" dirty="0" smtClean="0"/>
              <a:t>services</a:t>
            </a:r>
          </a:p>
          <a:p>
            <a:pPr lvl="1"/>
            <a:r>
              <a:rPr lang="en-GB" dirty="0" smtClean="0"/>
              <a:t>In and out of the classroom</a:t>
            </a:r>
          </a:p>
          <a:p>
            <a:pPr marL="274320" lvl="1" indent="0">
              <a:buNone/>
            </a:pPr>
            <a:endParaRPr lang="en-GB" dirty="0"/>
          </a:p>
          <a:p>
            <a:pPr lvl="1"/>
            <a:endParaRPr lang="en-GB" dirty="0"/>
          </a:p>
        </p:txBody>
      </p:sp>
    </p:spTree>
    <p:extLst>
      <p:ext uri="{BB962C8B-B14F-4D97-AF65-F5344CB8AC3E}">
        <p14:creationId xmlns:p14="http://schemas.microsoft.com/office/powerpoint/2010/main" val="643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23528" y="188640"/>
            <a:ext cx="8534400" cy="758952"/>
          </a:xfrm>
        </p:spPr>
        <p:txBody>
          <a:bodyPr>
            <a:normAutofit/>
          </a:bodyPr>
          <a:lstStyle/>
          <a:p>
            <a:r>
              <a:rPr lang="en-GB" dirty="0" smtClean="0"/>
              <a:t>Conclusion</a:t>
            </a:r>
            <a:endParaRPr lang="en-GB" dirty="0"/>
          </a:p>
        </p:txBody>
      </p:sp>
      <p:graphicFrame>
        <p:nvGraphicFramePr>
          <p:cNvPr id="6" name="Diagram 5"/>
          <p:cNvGraphicFramePr/>
          <p:nvPr>
            <p:extLst>
              <p:ext uri="{D42A27DB-BD31-4B8C-83A1-F6EECF244321}">
                <p14:modId xmlns:p14="http://schemas.microsoft.com/office/powerpoint/2010/main" val="2244773382"/>
              </p:ext>
            </p:extLst>
          </p:nvPr>
        </p:nvGraphicFramePr>
        <p:xfrm>
          <a:off x="1619672"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508979" y="5517232"/>
            <a:ext cx="8134672" cy="744488"/>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GB" b="1" dirty="0" smtClean="0"/>
              <a:t>Let’s fix the RIGHT problem</a:t>
            </a:r>
            <a:endParaRPr lang="en-GB" sz="2700" dirty="0"/>
          </a:p>
        </p:txBody>
      </p:sp>
    </p:spTree>
    <p:extLst>
      <p:ext uri="{BB962C8B-B14F-4D97-AF65-F5344CB8AC3E}">
        <p14:creationId xmlns:p14="http://schemas.microsoft.com/office/powerpoint/2010/main" val="296410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0648"/>
            <a:ext cx="8229600" cy="782960"/>
          </a:xfrm>
        </p:spPr>
        <p:txBody>
          <a:bodyPr>
            <a:normAutofit/>
          </a:bodyPr>
          <a:lstStyle/>
          <a:p>
            <a:r>
              <a:rPr lang="en-GB" sz="3200" b="1" dirty="0"/>
              <a:t>The Raymond Priestley Centre</a:t>
            </a:r>
          </a:p>
        </p:txBody>
      </p:sp>
      <p:pic>
        <p:nvPicPr>
          <p:cNvPr id="6" name="Picture 4" descr="C:\Users\cummingj\Documents\My Dropbox\JennVikkiSam\Raymond Priestley Centre\Second year (2011-12)\Photos\tonias photos - to check\Scenery and other\P1010289.JPG"/>
          <p:cNvPicPr>
            <a:picLocks noChangeAspect="1" noChangeArrowheads="1"/>
          </p:cNvPicPr>
          <p:nvPr/>
        </p:nvPicPr>
        <p:blipFill>
          <a:blip r:embed="rId3" cstate="print"/>
          <a:srcRect/>
          <a:stretch>
            <a:fillRect/>
          </a:stretch>
        </p:blipFill>
        <p:spPr bwMode="auto">
          <a:xfrm>
            <a:off x="35496" y="2348447"/>
            <a:ext cx="3456384" cy="2592721"/>
          </a:xfrm>
          <a:prstGeom prst="rect">
            <a:avLst/>
          </a:prstGeom>
          <a:noFill/>
        </p:spPr>
      </p:pic>
      <p:pic>
        <p:nvPicPr>
          <p:cNvPr id="8" name="Picture 6" descr="C:\Users\cummingj\Documents\My Dropbox\JennVikkiSam\Raymond Priestley Centre\Second year (2011-12)\Photos\tonias photos - to check\Scenery and other\PC010040.JPG"/>
          <p:cNvPicPr>
            <a:picLocks noChangeAspect="1" noChangeArrowheads="1"/>
          </p:cNvPicPr>
          <p:nvPr/>
        </p:nvPicPr>
        <p:blipFill>
          <a:blip r:embed="rId4" cstate="print"/>
          <a:srcRect l="18515" t="25000" r="22235" b="2027"/>
          <a:stretch>
            <a:fillRect/>
          </a:stretch>
        </p:blipFill>
        <p:spPr bwMode="auto">
          <a:xfrm>
            <a:off x="3563888" y="2348447"/>
            <a:ext cx="1578842" cy="2592288"/>
          </a:xfrm>
          <a:prstGeom prst="rect">
            <a:avLst/>
          </a:prstGeom>
          <a:noFill/>
        </p:spPr>
      </p:pic>
      <p:pic>
        <p:nvPicPr>
          <p:cNvPr id="8193" name="Picture 1"/>
          <p:cNvPicPr>
            <a:picLocks noChangeAspect="1" noChangeArrowheads="1"/>
          </p:cNvPicPr>
          <p:nvPr/>
        </p:nvPicPr>
        <p:blipFill>
          <a:blip r:embed="rId5" cstate="print"/>
          <a:srcRect l="1682"/>
          <a:stretch>
            <a:fillRect/>
          </a:stretch>
        </p:blipFill>
        <p:spPr bwMode="auto">
          <a:xfrm>
            <a:off x="5220072" y="2348447"/>
            <a:ext cx="3851920" cy="2592288"/>
          </a:xfrm>
          <a:prstGeom prst="rect">
            <a:avLst/>
          </a:prstGeom>
          <a:noFill/>
          <a:ln w="9525">
            <a:noFill/>
            <a:miter lim="800000"/>
            <a:headEnd/>
            <a:tailEnd/>
          </a:ln>
        </p:spPr>
      </p:pic>
    </p:spTree>
    <p:extLst>
      <p:ext uri="{BB962C8B-B14F-4D97-AF65-F5344CB8AC3E}">
        <p14:creationId xmlns:p14="http://schemas.microsoft.com/office/powerpoint/2010/main" val="92221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oys.png"/>
          <p:cNvPicPr>
            <a:picLocks noChangeAspect="1"/>
          </p:cNvPicPr>
          <p:nvPr/>
        </p:nvPicPr>
        <p:blipFill>
          <a:blip r:embed="rId2" cstate="print"/>
          <a:stretch>
            <a:fillRect/>
          </a:stretch>
        </p:blipFill>
        <p:spPr>
          <a:xfrm>
            <a:off x="323528" y="1844824"/>
            <a:ext cx="1725026" cy="2529631"/>
          </a:xfrm>
          <a:prstGeom prst="rect">
            <a:avLst/>
          </a:prstGeom>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054" t="2359" r="1344" b="60210"/>
          <a:stretch/>
        </p:blipFill>
        <p:spPr bwMode="auto">
          <a:xfrm>
            <a:off x="7424099" y="1628800"/>
            <a:ext cx="1569859" cy="242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83571" y="6277962"/>
            <a:ext cx="1404664" cy="369332"/>
          </a:xfrm>
          <a:prstGeom prst="rect">
            <a:avLst/>
          </a:prstGeom>
          <a:noFill/>
        </p:spPr>
        <p:txBody>
          <a:bodyPr wrap="square" rtlCol="0">
            <a:spAutoFit/>
          </a:bodyPr>
          <a:lstStyle/>
          <a:p>
            <a:r>
              <a:rPr lang="en-GB" dirty="0"/>
              <a:t>Burns 2012</a:t>
            </a:r>
          </a:p>
        </p:txBody>
      </p:sp>
      <p:sp>
        <p:nvSpPr>
          <p:cNvPr id="4" name="Title 3"/>
          <p:cNvSpPr>
            <a:spLocks noGrp="1"/>
          </p:cNvSpPr>
          <p:nvPr>
            <p:ph type="title"/>
          </p:nvPr>
        </p:nvSpPr>
        <p:spPr>
          <a:xfrm>
            <a:off x="304800" y="260648"/>
            <a:ext cx="8534400" cy="758952"/>
          </a:xfrm>
        </p:spPr>
        <p:txBody>
          <a:bodyPr>
            <a:normAutofit fontScale="90000"/>
          </a:bodyPr>
          <a:lstStyle/>
          <a:p>
            <a:r>
              <a:rPr lang="en-GB" sz="3600" b="1" dirty="0"/>
              <a:t>Asked how culture affects </a:t>
            </a:r>
            <a:r>
              <a:rPr lang="en-GB" sz="3600" b="1" dirty="0" err="1"/>
              <a:t>groupwork</a:t>
            </a:r>
            <a:r>
              <a:rPr lang="en-GB" sz="3600" b="1" dirty="0"/>
              <a:t>?</a:t>
            </a:r>
          </a:p>
        </p:txBody>
      </p:sp>
      <p:sp>
        <p:nvSpPr>
          <p:cNvPr id="9" name="Rounded Rectangular Callout 8"/>
          <p:cNvSpPr/>
          <p:nvPr/>
        </p:nvSpPr>
        <p:spPr>
          <a:xfrm>
            <a:off x="2699792" y="1785468"/>
            <a:ext cx="4320480" cy="1224136"/>
          </a:xfrm>
          <a:prstGeom prst="wedgeRoundRectCallout">
            <a:avLst>
              <a:gd name="adj1" fmla="val -82422"/>
              <a:gd name="adj2" fmla="val 27684"/>
              <a:gd name="adj3" fmla="val 16667"/>
            </a:avLst>
          </a:prstGeom>
          <a:solidFill>
            <a:schemeClr val="bg1"/>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dirty="0">
                <a:solidFill>
                  <a:schemeClr val="tx1"/>
                </a:solidFill>
                <a:ea typeface="Cambria" pitchFamily="18" charset="0"/>
                <a:cs typeface="Times New Roman" pitchFamily="18" charset="0"/>
              </a:rPr>
              <a:t>H: “</a:t>
            </a:r>
            <a:r>
              <a:rPr lang="en-GB" sz="1400" dirty="0">
                <a:solidFill>
                  <a:schemeClr val="tx1"/>
                </a:solidFill>
                <a:latin typeface="Century Gothic" pitchFamily="34" charset="0"/>
                <a:ea typeface="Batang" pitchFamily="18" charset="-127"/>
                <a:cs typeface="Times New Roman" pitchFamily="18" charset="0"/>
              </a:rPr>
              <a:t>I don’t feel it will really affect my experience, um, I’m an open minded person as long as everyone speaks English and I can communicate with them, then, you know that’s all that matters, in my opinion. ”</a:t>
            </a:r>
          </a:p>
        </p:txBody>
      </p:sp>
      <p:sp>
        <p:nvSpPr>
          <p:cNvPr id="10" name="Rounded Rectangular Callout 9"/>
          <p:cNvSpPr/>
          <p:nvPr/>
        </p:nvSpPr>
        <p:spPr>
          <a:xfrm>
            <a:off x="2267744" y="3717032"/>
            <a:ext cx="4608512" cy="2811452"/>
          </a:xfrm>
          <a:prstGeom prst="wedgeRoundRectCallout">
            <a:avLst>
              <a:gd name="adj1" fmla="val 79348"/>
              <a:gd name="adj2" fmla="val -93238"/>
              <a:gd name="adj3" fmla="val 16667"/>
            </a:avLst>
          </a:prstGeom>
          <a:solidFill>
            <a:schemeClr val="bg1"/>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Batang" pitchFamily="18" charset="-127"/>
                <a:ea typeface="Batang" pitchFamily="18" charset="-127"/>
                <a:cs typeface="Times New Roman" pitchFamily="18" charset="0"/>
              </a:rPr>
              <a:t>I: “</a:t>
            </a:r>
            <a:r>
              <a:rPr lang="en-GB" sz="1400" dirty="0">
                <a:solidFill>
                  <a:schemeClr val="tx1"/>
                </a:solidFill>
                <a:latin typeface="Century Gothic" pitchFamily="34" charset="0"/>
                <a:ea typeface="Batang" pitchFamily="18" charset="-127"/>
                <a:cs typeface="Times New Roman" pitchFamily="18" charset="0"/>
              </a:rPr>
              <a:t>Most of the Asian people, especially for us who come from China because of the cultural thing, we are quite shy, so sometimes the European people may think that we are not work hard but, but, but... the fact is we are just too shy and we, we don’t want to be, sometimes we just want to listen to first listen, firstly listen to others, others opinions, so we keep quiet, but it doesn’t mean that we are not contributing, but sometimes because we are quiet, and sometimes the other group member of mine misunderstand us, so sometimes, it’s kind of pressure for me</a:t>
            </a:r>
          </a:p>
        </p:txBody>
      </p:sp>
    </p:spTree>
    <p:extLst>
      <p:ext uri="{BB962C8B-B14F-4D97-AF65-F5344CB8AC3E}">
        <p14:creationId xmlns:p14="http://schemas.microsoft.com/office/powerpoint/2010/main" val="29044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urnsve\Documents\Dropbox\Projects\China evaluation\Photos for report\P1040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304800" y="260648"/>
            <a:ext cx="8534400" cy="758952"/>
          </a:xfrm>
          <a:prstGeom prst="rect">
            <a:avLst/>
          </a:prstGeom>
        </p:spPr>
        <p:txBody>
          <a:bodyPr>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GB" sz="3600" b="1" dirty="0"/>
              <a:t>Cultural integration in engineering</a:t>
            </a:r>
          </a:p>
        </p:txBody>
      </p:sp>
    </p:spTree>
    <p:extLst>
      <p:ext uri="{BB962C8B-B14F-4D97-AF65-F5344CB8AC3E}">
        <p14:creationId xmlns:p14="http://schemas.microsoft.com/office/powerpoint/2010/main" val="162306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36296" y="6372036"/>
            <a:ext cx="2628800" cy="369332"/>
          </a:xfrm>
          <a:prstGeom prst="rect">
            <a:avLst/>
          </a:prstGeom>
          <a:noFill/>
        </p:spPr>
        <p:txBody>
          <a:bodyPr wrap="square" rtlCol="0">
            <a:spAutoFit/>
          </a:bodyPr>
          <a:lstStyle/>
          <a:p>
            <a:r>
              <a:rPr lang="en-GB" dirty="0"/>
              <a:t>Burns 2015</a:t>
            </a:r>
          </a:p>
        </p:txBody>
      </p:sp>
      <p:sp>
        <p:nvSpPr>
          <p:cNvPr id="5" name="AutoShape 2" descr="Image result for beij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ular Callout 7"/>
          <p:cNvSpPr/>
          <p:nvPr/>
        </p:nvSpPr>
        <p:spPr>
          <a:xfrm>
            <a:off x="307975" y="280304"/>
            <a:ext cx="4608512" cy="3013086"/>
          </a:xfrm>
          <a:prstGeom prst="wedgeRoundRectCallout">
            <a:avLst>
              <a:gd name="adj1" fmla="val 60609"/>
              <a:gd name="adj2" fmla="val -47162"/>
              <a:gd name="adj3" fmla="val 16667"/>
            </a:avLst>
          </a:prstGeom>
          <a:solidFill>
            <a:schemeClr val="bg1"/>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b="1" dirty="0">
                <a:solidFill>
                  <a:schemeClr val="tx1"/>
                </a:solidFill>
                <a:latin typeface="Century Gothic" panose="020B0502020202020204" pitchFamily="34" charset="0"/>
                <a:ea typeface="Batang" pitchFamily="18" charset="-127"/>
                <a:cs typeface="Times New Roman" pitchFamily="18" charset="0"/>
              </a:rPr>
              <a:t>H: </a:t>
            </a:r>
            <a:r>
              <a:rPr lang="en-GB" sz="1600" dirty="0">
                <a:solidFill>
                  <a:schemeClr val="tx1"/>
                </a:solidFill>
                <a:latin typeface="Century Gothic" panose="020B0502020202020204" pitchFamily="34" charset="0"/>
                <a:cs typeface="Arial" panose="020B0604020202020204" pitchFamily="34" charset="0"/>
              </a:rPr>
              <a:t>My hall is majority international students and so one of my friends lives in a flat with five of them. She’s the only English student, there’s, I can’t remember, I think, a girl from Russia, a girl from Africa and two girls from China, and they literally just stay in their rooms, just don’t integrate at all.  She’s made an effort to, do stuff, but they don’t have any of it, don’t go into the kitchen, or whatever, just cook their food and go back into their room, just don’t talk at all</a:t>
            </a:r>
          </a:p>
        </p:txBody>
      </p:sp>
      <p:sp>
        <p:nvSpPr>
          <p:cNvPr id="10" name="Rounded Rectangular Callout 9"/>
          <p:cNvSpPr/>
          <p:nvPr/>
        </p:nvSpPr>
        <p:spPr>
          <a:xfrm>
            <a:off x="5354177" y="1052736"/>
            <a:ext cx="2808312" cy="1949219"/>
          </a:xfrm>
          <a:prstGeom prst="wedgeRoundRectCallout">
            <a:avLst>
              <a:gd name="adj1" fmla="val 60609"/>
              <a:gd name="adj2" fmla="val -47162"/>
              <a:gd name="adj3" fmla="val 16667"/>
            </a:avLst>
          </a:prstGeom>
          <a:solidFill>
            <a:schemeClr val="bg1"/>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1400" b="1" dirty="0">
                <a:solidFill>
                  <a:schemeClr val="tx1"/>
                </a:solidFill>
                <a:latin typeface="Century Gothic" panose="020B0502020202020204" pitchFamily="34" charset="0"/>
                <a:ea typeface="Batang" pitchFamily="18" charset="-127"/>
                <a:cs typeface="Times New Roman" pitchFamily="18" charset="0"/>
              </a:rPr>
              <a:t>H: </a:t>
            </a:r>
            <a:r>
              <a:rPr lang="en-GB" sz="1600" dirty="0" err="1">
                <a:solidFill>
                  <a:schemeClr val="tx1"/>
                </a:solidFill>
                <a:latin typeface="Century Gothic" panose="020B0502020202020204" pitchFamily="34" charset="0"/>
                <a:cs typeface="Arial" panose="020B0604020202020204" pitchFamily="34" charset="0"/>
              </a:rPr>
              <a:t>Ithink</a:t>
            </a:r>
            <a:r>
              <a:rPr lang="en-GB" sz="1600" dirty="0">
                <a:solidFill>
                  <a:schemeClr val="tx1"/>
                </a:solidFill>
                <a:latin typeface="Century Gothic" panose="020B0502020202020204" pitchFamily="34" charset="0"/>
                <a:cs typeface="Arial" panose="020B0604020202020204" pitchFamily="34" charset="0"/>
              </a:rPr>
              <a:t> if [international students] were more comfortable, because they know we’re the same, then they might be more outgoing</a:t>
            </a:r>
          </a:p>
          <a:p>
            <a:pPr algn="ctr"/>
            <a:endParaRPr lang="en-GB" sz="1600" dirty="0">
              <a:solidFill>
                <a:schemeClr val="tx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7765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837"/>
          <a:stretch/>
        </p:blipFill>
        <p:spPr bwMode="auto">
          <a:xfrm>
            <a:off x="238228" y="288152"/>
            <a:ext cx="866754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930"/>
          <a:stretch/>
        </p:blipFill>
        <p:spPr bwMode="auto">
          <a:xfrm>
            <a:off x="4737692" y="6229612"/>
            <a:ext cx="4333772" cy="62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82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419"/>
          <a:stretch/>
        </p:blipFill>
        <p:spPr bwMode="auto">
          <a:xfrm>
            <a:off x="251520" y="260648"/>
            <a:ext cx="866754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930"/>
          <a:stretch/>
        </p:blipFill>
        <p:spPr bwMode="auto">
          <a:xfrm>
            <a:off x="4737692" y="6229612"/>
            <a:ext cx="4333772" cy="62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260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837"/>
          <a:stretch/>
        </p:blipFill>
        <p:spPr bwMode="auto">
          <a:xfrm>
            <a:off x="238228" y="288152"/>
            <a:ext cx="866754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930"/>
          <a:stretch/>
        </p:blipFill>
        <p:spPr bwMode="auto">
          <a:xfrm>
            <a:off x="4737692" y="6229612"/>
            <a:ext cx="4333772" cy="62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0352" y="3789040"/>
            <a:ext cx="4075624" cy="1200329"/>
          </a:xfrm>
          <a:prstGeom prst="rect">
            <a:avLst/>
          </a:prstGeom>
          <a:noFill/>
        </p:spPr>
        <p:txBody>
          <a:bodyPr wrap="square" rtlCol="0">
            <a:spAutoFit/>
          </a:bodyPr>
          <a:lstStyle/>
          <a:p>
            <a:r>
              <a:rPr lang="en-GB" b="1" dirty="0"/>
              <a:t>Ethnocentric ask: </a:t>
            </a:r>
          </a:p>
          <a:p>
            <a:endParaRPr lang="en-GB" dirty="0"/>
          </a:p>
          <a:p>
            <a:r>
              <a:rPr lang="en-GB" dirty="0"/>
              <a:t>How can we help international students to fit in to our university? </a:t>
            </a:r>
          </a:p>
        </p:txBody>
      </p:sp>
      <p:sp>
        <p:nvSpPr>
          <p:cNvPr id="6" name="TextBox 5"/>
          <p:cNvSpPr txBox="1"/>
          <p:nvPr/>
        </p:nvSpPr>
        <p:spPr>
          <a:xfrm>
            <a:off x="4773418" y="3789039"/>
            <a:ext cx="4075624" cy="1754326"/>
          </a:xfrm>
          <a:prstGeom prst="rect">
            <a:avLst/>
          </a:prstGeom>
          <a:noFill/>
        </p:spPr>
        <p:txBody>
          <a:bodyPr wrap="square" rtlCol="0">
            <a:spAutoFit/>
          </a:bodyPr>
          <a:lstStyle/>
          <a:p>
            <a:r>
              <a:rPr lang="en-GB" b="1" dirty="0" err="1"/>
              <a:t>Ethnorelative</a:t>
            </a:r>
            <a:r>
              <a:rPr lang="en-GB" b="1" dirty="0"/>
              <a:t> ask: </a:t>
            </a:r>
          </a:p>
          <a:p>
            <a:endParaRPr lang="en-GB" dirty="0"/>
          </a:p>
          <a:p>
            <a:r>
              <a:rPr lang="en-GB" dirty="0"/>
              <a:t>How can we all listen, learn and create structures that support an effective multicultural learning and living environment for all? </a:t>
            </a:r>
          </a:p>
        </p:txBody>
      </p:sp>
    </p:spTree>
    <p:extLst>
      <p:ext uri="{BB962C8B-B14F-4D97-AF65-F5344CB8AC3E}">
        <p14:creationId xmlns:p14="http://schemas.microsoft.com/office/powerpoint/2010/main" val="176595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408"/>
            <a:ext cx="8229600" cy="1143000"/>
          </a:xfrm>
        </p:spPr>
        <p:txBody>
          <a:bodyPr>
            <a:normAutofit/>
          </a:bodyPr>
          <a:lstStyle/>
          <a:p>
            <a:r>
              <a:rPr lang="en-GB" dirty="0" err="1"/>
              <a:t>Allport’s</a:t>
            </a:r>
            <a:r>
              <a:rPr lang="en-GB" dirty="0"/>
              <a:t> (1956) Contact Hypothesis</a:t>
            </a:r>
          </a:p>
        </p:txBody>
      </p:sp>
      <p:pic>
        <p:nvPicPr>
          <p:cNvPr id="7" name="Picture 6">
            <a:extLst>
              <a:ext uri="{FF2B5EF4-FFF2-40B4-BE49-F238E27FC236}">
                <a16:creationId xmlns="" xmlns:a16="http://schemas.microsoft.com/office/drawing/2014/main" id="{FAA397A9-6D15-42CC-9970-6CCF536CB3E2}"/>
              </a:ext>
            </a:extLst>
          </p:cNvPr>
          <p:cNvPicPr>
            <a:picLocks noChangeAspect="1"/>
          </p:cNvPicPr>
          <p:nvPr/>
        </p:nvPicPr>
        <p:blipFill rotWithShape="1">
          <a:blip r:embed="rId2"/>
          <a:srcRect t="11990" r="67473" b="44645"/>
          <a:stretch/>
        </p:blipFill>
        <p:spPr>
          <a:xfrm>
            <a:off x="1256109" y="2796509"/>
            <a:ext cx="3240360" cy="3181814"/>
          </a:xfrm>
          <a:prstGeom prst="rect">
            <a:avLst/>
          </a:prstGeom>
        </p:spPr>
      </p:pic>
      <p:sp>
        <p:nvSpPr>
          <p:cNvPr id="9" name="TextBox 8">
            <a:extLst>
              <a:ext uri="{FF2B5EF4-FFF2-40B4-BE49-F238E27FC236}">
                <a16:creationId xmlns="" xmlns:a16="http://schemas.microsoft.com/office/drawing/2014/main" id="{A38F9FC6-E4FA-49DC-A963-14B7BE091F06}"/>
              </a:ext>
            </a:extLst>
          </p:cNvPr>
          <p:cNvSpPr txBox="1"/>
          <p:nvPr/>
        </p:nvSpPr>
        <p:spPr>
          <a:xfrm>
            <a:off x="3491880" y="6341370"/>
            <a:ext cx="5652120" cy="369332"/>
          </a:xfrm>
          <a:prstGeom prst="rect">
            <a:avLst/>
          </a:prstGeom>
          <a:noFill/>
        </p:spPr>
        <p:txBody>
          <a:bodyPr wrap="square" rtlCol="0">
            <a:spAutoFit/>
          </a:bodyPr>
          <a:lstStyle/>
          <a:p>
            <a:r>
              <a:rPr lang="en-GB" dirty="0" smtClean="0"/>
              <a:t>Adapted by Dovidio</a:t>
            </a:r>
            <a:r>
              <a:rPr lang="en-GB" dirty="0"/>
              <a:t>, Gaertner &amp; Kawakami, 2003</a:t>
            </a:r>
          </a:p>
        </p:txBody>
      </p:sp>
      <p:pic>
        <p:nvPicPr>
          <p:cNvPr id="10" name="Picture 9">
            <a:extLst>
              <a:ext uri="{FF2B5EF4-FFF2-40B4-BE49-F238E27FC236}">
                <a16:creationId xmlns="" xmlns:a16="http://schemas.microsoft.com/office/drawing/2014/main" id="{CD8FC95F-E19E-4F9B-B3BE-81E08433AE51}"/>
              </a:ext>
            </a:extLst>
          </p:cNvPr>
          <p:cNvPicPr>
            <a:picLocks noChangeAspect="1"/>
          </p:cNvPicPr>
          <p:nvPr/>
        </p:nvPicPr>
        <p:blipFill rotWithShape="1">
          <a:blip r:embed="rId2"/>
          <a:srcRect t="55904" r="67473"/>
          <a:stretch/>
        </p:blipFill>
        <p:spPr>
          <a:xfrm>
            <a:off x="4496469" y="2924944"/>
            <a:ext cx="3240360" cy="3235363"/>
          </a:xfrm>
          <a:prstGeom prst="rect">
            <a:avLst/>
          </a:prstGeom>
        </p:spPr>
      </p:pic>
      <p:sp>
        <p:nvSpPr>
          <p:cNvPr id="11" name="Rectangle 10">
            <a:extLst>
              <a:ext uri="{FF2B5EF4-FFF2-40B4-BE49-F238E27FC236}">
                <a16:creationId xmlns="" xmlns:a16="http://schemas.microsoft.com/office/drawing/2014/main" id="{4A3564BD-B30F-4BC2-8D1B-96947EE385A4}"/>
              </a:ext>
            </a:extLst>
          </p:cNvPr>
          <p:cNvSpPr/>
          <p:nvPr/>
        </p:nvSpPr>
        <p:spPr>
          <a:xfrm>
            <a:off x="4496469" y="1916832"/>
            <a:ext cx="324036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374E894D-7CD7-4178-8690-FF844B4237AA}"/>
              </a:ext>
            </a:extLst>
          </p:cNvPr>
          <p:cNvSpPr/>
          <p:nvPr/>
        </p:nvSpPr>
        <p:spPr>
          <a:xfrm>
            <a:off x="1256109" y="5978323"/>
            <a:ext cx="3240360" cy="18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6D768A34-AD20-4EF3-AED0-485E6C0EB374}"/>
              </a:ext>
            </a:extLst>
          </p:cNvPr>
          <p:cNvSpPr/>
          <p:nvPr/>
        </p:nvSpPr>
        <p:spPr>
          <a:xfrm>
            <a:off x="1256109" y="1916832"/>
            <a:ext cx="324036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 xmlns:a16="http://schemas.microsoft.com/office/drawing/2014/main" id="{191B4C6C-A556-45F0-BF61-41A221F334DB}"/>
              </a:ext>
            </a:extLst>
          </p:cNvPr>
          <p:cNvPicPr>
            <a:picLocks noChangeAspect="1"/>
          </p:cNvPicPr>
          <p:nvPr/>
        </p:nvPicPr>
        <p:blipFill rotWithShape="1">
          <a:blip r:embed="rId2"/>
          <a:srcRect r="67473" b="87454"/>
          <a:stretch/>
        </p:blipFill>
        <p:spPr>
          <a:xfrm>
            <a:off x="2951820" y="1956063"/>
            <a:ext cx="3240360" cy="920523"/>
          </a:xfrm>
          <a:prstGeom prst="rect">
            <a:avLst/>
          </a:prstGeom>
        </p:spPr>
      </p:pic>
    </p:spTree>
    <p:extLst>
      <p:ext uri="{BB962C8B-B14F-4D97-AF65-F5344CB8AC3E}">
        <p14:creationId xmlns:p14="http://schemas.microsoft.com/office/powerpoint/2010/main" val="399711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TotalTime>
  <Words>809</Words>
  <Application>Microsoft Office PowerPoint</Application>
  <PresentationFormat>On-screen Show (4:3)</PresentationFormat>
  <Paragraphs>90</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Not a problem to be fixed</vt:lpstr>
      <vt:lpstr>The Raymond Priestley Centre</vt:lpstr>
      <vt:lpstr>Asked how culture affects groupwork?</vt:lpstr>
      <vt:lpstr>PowerPoint Presentation</vt:lpstr>
      <vt:lpstr>PowerPoint Presentation</vt:lpstr>
      <vt:lpstr>PowerPoint Presentation</vt:lpstr>
      <vt:lpstr>PowerPoint Presentation</vt:lpstr>
      <vt:lpstr>PowerPoint Presentation</vt:lpstr>
      <vt:lpstr>Allport’s (1956) Contact Hypothesis</vt:lpstr>
      <vt:lpstr>Current approaches</vt:lpstr>
      <vt:lpstr>The potential of sport and student activities</vt:lpstr>
      <vt:lpstr>IS and extracurricular activities</vt:lpstr>
      <vt:lpstr>Our findings</vt:lpstr>
      <vt:lpstr>Potential influence of Foundation programmes</vt:lpstr>
      <vt:lpstr>Conclusion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a problem to be fixed:  moving from "supporting" international students to "internationalising students' experience"</dc:title>
  <dc:creator>Victoria Burns</dc:creator>
  <cp:lastModifiedBy>burnsve</cp:lastModifiedBy>
  <cp:revision>35</cp:revision>
  <dcterms:created xsi:type="dcterms:W3CDTF">2017-05-08T09:09:10Z</dcterms:created>
  <dcterms:modified xsi:type="dcterms:W3CDTF">2018-07-19T13:30:25Z</dcterms:modified>
</cp:coreProperties>
</file>