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446" y="-2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CBC4E-C3A4-43C9-8D12-280DDB85A36E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D69E9-75D8-4DD5-9B8B-370A3B21D89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84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C24CE-DEB7-4032-99EC-23C3BEFA8ADC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98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4143B-0F00-49CD-836C-6C617073595B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45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18DF2-21AF-4DFE-939B-3C676CA86EAD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10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64551-037F-40B3-8895-3B9B84FFE1A5}" type="datetime1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50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33A6B-7446-4086-B96B-7549CECFBE32}" type="datetime1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7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12D03-44DD-4F29-92AC-4FFB81841B48}" type="datetime1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34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3252A-060B-4CC3-9237-DA8EDF6E7CED}" type="datetime1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83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6126-7A7A-4677-9431-A39399911F15}" type="datetime1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C0B16-079D-4C95-BCEC-6969F29F47AF}" type="datetime1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45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0A14-3CAE-416C-9824-0C7ED4E445C3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0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CA5FE-3A22-4FEA-9206-8F77229ED574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24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FC7FF7-09E8-4DD9-A6AD-9ACA5432C695}" type="datetime1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80498-56FD-4AD8-A2F1-7489215A33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67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ding.ac.uk/internal/health-and-safety/" TargetMode="External"/><Relationship Id="rId7" Type="http://schemas.openxmlformats.org/officeDocument/2006/relationships/hyperlink" Target="https://www.reading.ac.uk/health-safety-services/policies-and-procedur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.uk/imgres?imgurl=https://openclipart.org/download/273953/drwnsyringe.svg&amp;imgrefurl=https://openclipart.org/tags/syringe&amp;docid=3bmA6IU0KdvwvM&amp;tbnid=VJjOkEoN18wGyM:&amp;vet=10ahUKEwjIpLXP8ITcAhXFbhQKHeZ6BAQQMwihAihBMEE..i&amp;w=3142&amp;h=2203&amp;bih=469&amp;biw=937&amp;q=syringe&amp;ved=0ahUKEwjIpLXP8ITcAhXFbhQKHeZ6BAQQMwihAihBMEE&amp;iact=mrc&amp;uact=8" TargetMode="External"/><Relationship Id="rId4" Type="http://schemas.openxmlformats.org/officeDocument/2006/relationships/hyperlink" Target="mailto:occupationalhealth@reading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57AB190-10EF-5094-1F44-B8228CE23246}"/>
              </a:ext>
            </a:extLst>
          </p:cNvPr>
          <p:cNvCxnSpPr>
            <a:cxnSpLocks/>
            <a:endCxn id="39" idx="0"/>
          </p:cNvCxnSpPr>
          <p:nvPr/>
        </p:nvCxnSpPr>
        <p:spPr>
          <a:xfrm>
            <a:off x="1884424" y="6797638"/>
            <a:ext cx="0" cy="344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A7A87EFD-2DD2-5CA5-F402-A728CE289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8979" y="259592"/>
            <a:ext cx="1254942" cy="4091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FCB62-00C4-531C-B636-20604EAEF66E}"/>
              </a:ext>
            </a:extLst>
          </p:cNvPr>
          <p:cNvSpPr txBox="1"/>
          <p:nvPr/>
        </p:nvSpPr>
        <p:spPr>
          <a:xfrm>
            <a:off x="1780984" y="668766"/>
            <a:ext cx="32960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Needlestick and sharps injury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/>
              <a:t>What to do if they occur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80AFD446-6CA0-01A8-0B0C-0415895FAD9C}"/>
              </a:ext>
            </a:extLst>
          </p:cNvPr>
          <p:cNvCxnSpPr/>
          <p:nvPr/>
        </p:nvCxnSpPr>
        <p:spPr>
          <a:xfrm rot="16200000" flipH="1">
            <a:off x="1265105" y="2609156"/>
            <a:ext cx="965915" cy="869324"/>
          </a:xfrm>
          <a:prstGeom prst="bentConnector3">
            <a:avLst>
              <a:gd name="adj1" fmla="val 1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061D52FA-2933-6955-0B65-9AB59811A97E}"/>
              </a:ext>
            </a:extLst>
          </p:cNvPr>
          <p:cNvCxnSpPr>
            <a:cxnSpLocks/>
          </p:cNvCxnSpPr>
          <p:nvPr/>
        </p:nvCxnSpPr>
        <p:spPr>
          <a:xfrm rot="5400000">
            <a:off x="4620024" y="2596911"/>
            <a:ext cx="979575" cy="869576"/>
          </a:xfrm>
          <a:prstGeom prst="bentConnector3">
            <a:avLst>
              <a:gd name="adj1" fmla="val 9996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F96DEAF-1834-A587-1D25-A029C89447C4}"/>
              </a:ext>
            </a:extLst>
          </p:cNvPr>
          <p:cNvSpPr/>
          <p:nvPr/>
        </p:nvSpPr>
        <p:spPr>
          <a:xfrm>
            <a:off x="2346289" y="3334902"/>
            <a:ext cx="2165420" cy="494582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Is the material infectious?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2C48F4-5C23-5733-39BE-05EBD51F8E77}"/>
              </a:ext>
            </a:extLst>
          </p:cNvPr>
          <p:cNvSpPr/>
          <p:nvPr/>
        </p:nvSpPr>
        <p:spPr>
          <a:xfrm>
            <a:off x="3876786" y="5121891"/>
            <a:ext cx="2466049" cy="239028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Start the H&amp;S Response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Report the incident to your manager, first aider and your local H&amp;S Advisor.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Ensure a H&amp;S Service incident report is made :  </a:t>
            </a:r>
            <a:r>
              <a:rPr lang="en-GB" sz="1000" u="sng" dirty="0">
                <a:solidFill>
                  <a:srgbClr val="0070C0"/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https://www.reading.ac.uk/internal/health-and-safety/</a:t>
            </a:r>
            <a:endParaRPr lang="en-GB" sz="10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1000" dirty="0">
              <a:solidFill>
                <a:schemeClr val="tx1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Keep the details of the potentially infectious material source and contact details of individual affected.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1F07EBC-10FF-845C-84D4-4C42568B7E63}"/>
              </a:ext>
            </a:extLst>
          </p:cNvPr>
          <p:cNvSpPr/>
          <p:nvPr/>
        </p:nvSpPr>
        <p:spPr>
          <a:xfrm>
            <a:off x="3874859" y="4243509"/>
            <a:ext cx="561843" cy="494582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No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D2DF79-5E2A-2CA5-5399-54B148699094}"/>
              </a:ext>
            </a:extLst>
          </p:cNvPr>
          <p:cNvSpPr/>
          <p:nvPr/>
        </p:nvSpPr>
        <p:spPr>
          <a:xfrm>
            <a:off x="2561423" y="4243509"/>
            <a:ext cx="561843" cy="494582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Yes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F99DDD-C280-5EC4-1A28-B9EBEF5DF625}"/>
              </a:ext>
            </a:extLst>
          </p:cNvPr>
          <p:cNvSpPr txBox="1"/>
          <p:nvPr/>
        </p:nvSpPr>
        <p:spPr>
          <a:xfrm>
            <a:off x="663106" y="5121891"/>
            <a:ext cx="2477684" cy="169277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Attend Emergency Department at Royal Berkshire Hospital </a:t>
            </a:r>
          </a:p>
          <a:p>
            <a:pPr algn="ctr"/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Take the sharps injury letter with you.</a:t>
            </a:r>
          </a:p>
          <a:p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Advise that you have had a needlestick or contaminated sharps injury.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They may take a blood sample but will explain how this is used to help you.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BFD3BB-D11B-5EEF-8BBB-26BEAEE3CB04}"/>
              </a:ext>
            </a:extLst>
          </p:cNvPr>
          <p:cNvSpPr txBox="1"/>
          <p:nvPr/>
        </p:nvSpPr>
        <p:spPr>
          <a:xfrm>
            <a:off x="645582" y="7142365"/>
            <a:ext cx="2477684" cy="15081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Inform Occupational Health</a:t>
            </a:r>
          </a:p>
          <a:p>
            <a:pPr algn="ctr"/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Do this as soon as possible following the NHS consultation.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hlinkClick r:id="rId4"/>
              </a:rPr>
              <a:t>occupationalhealth@reading.ac.uk</a:t>
            </a:r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/>
              <a:t>You will be advised of any follow up that is required.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B7F33D6-BAEF-72DA-E39E-8F506C4DF955}"/>
              </a:ext>
            </a:extLst>
          </p:cNvPr>
          <p:cNvCxnSpPr/>
          <p:nvPr/>
        </p:nvCxnSpPr>
        <p:spPr>
          <a:xfrm>
            <a:off x="2840168" y="3829484"/>
            <a:ext cx="0" cy="3842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C454B5C-7E50-5417-08FF-CB6C53CC3C7B}"/>
              </a:ext>
            </a:extLst>
          </p:cNvPr>
          <p:cNvCxnSpPr/>
          <p:nvPr/>
        </p:nvCxnSpPr>
        <p:spPr>
          <a:xfrm>
            <a:off x="4155781" y="3829484"/>
            <a:ext cx="0" cy="3842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0009968-657F-24D3-53FA-D3FFDDEE6D3B}"/>
              </a:ext>
            </a:extLst>
          </p:cNvPr>
          <p:cNvCxnSpPr>
            <a:cxnSpLocks/>
          </p:cNvCxnSpPr>
          <p:nvPr/>
        </p:nvCxnSpPr>
        <p:spPr>
          <a:xfrm>
            <a:off x="1884424" y="6899727"/>
            <a:ext cx="19114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39E3066-2D2D-1080-F5D2-B6A0EBC5FC4A}"/>
              </a:ext>
            </a:extLst>
          </p:cNvPr>
          <p:cNvCxnSpPr>
            <a:cxnSpLocks/>
          </p:cNvCxnSpPr>
          <p:nvPr/>
        </p:nvCxnSpPr>
        <p:spPr>
          <a:xfrm flipH="1">
            <a:off x="2182725" y="4768045"/>
            <a:ext cx="619226" cy="3082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7EFE919-58C2-0946-8EE5-D666CA12E046}"/>
              </a:ext>
            </a:extLst>
          </p:cNvPr>
          <p:cNvCxnSpPr>
            <a:cxnSpLocks/>
          </p:cNvCxnSpPr>
          <p:nvPr/>
        </p:nvCxnSpPr>
        <p:spPr>
          <a:xfrm flipH="1">
            <a:off x="4155780" y="4745230"/>
            <a:ext cx="1927" cy="3413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Date Placeholder 50">
            <a:extLst>
              <a:ext uri="{FF2B5EF4-FFF2-40B4-BE49-F238E27FC236}">
                <a16:creationId xmlns:a16="http://schemas.microsoft.com/office/drawing/2014/main" id="{789C60ED-A8EE-A9C7-CA74-C1E597FE33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15478" y="9442915"/>
            <a:ext cx="3427042" cy="274082"/>
          </a:xfrm>
        </p:spPr>
        <p:txBody>
          <a:bodyPr/>
          <a:lstStyle/>
          <a:p>
            <a:pPr algn="ctr"/>
            <a:r>
              <a:rPr lang="en-GB" dirty="0"/>
              <a:t>University of Reading </a:t>
            </a:r>
            <a:fld id="{DB6D9DFC-FE21-4A8A-8FA2-BFF738CAF49E}" type="datetime1">
              <a:rPr lang="en-GB" smtClean="0"/>
              <a:pPr algn="ctr"/>
              <a:t>10/09/2026</a:t>
            </a:fld>
            <a:r>
              <a:rPr lang="en-GB" dirty="0"/>
              <a:t>.  OH Services and H&amp;S Services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99E6A8-EAB6-F72A-6036-B4D3796A812A}"/>
              </a:ext>
            </a:extLst>
          </p:cNvPr>
          <p:cNvSpPr/>
          <p:nvPr/>
        </p:nvSpPr>
        <p:spPr>
          <a:xfrm>
            <a:off x="4511710" y="1776936"/>
            <a:ext cx="1981976" cy="130458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Splash Incidents</a:t>
            </a:r>
          </a:p>
          <a:p>
            <a:pPr algn="ctr"/>
            <a:endParaRPr lang="en-GB" sz="10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In eyes, remove contact lenses and irrigate with cold running water.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In mouth, rinse mouth with cold water.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DAD1B4-8640-E48A-C022-6B0F05EB6858}"/>
              </a:ext>
            </a:extLst>
          </p:cNvPr>
          <p:cNvSpPr/>
          <p:nvPr/>
        </p:nvSpPr>
        <p:spPr>
          <a:xfrm>
            <a:off x="364314" y="1776936"/>
            <a:ext cx="1981976" cy="130458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Wounds</a:t>
            </a:r>
          </a:p>
          <a:p>
            <a:pPr algn="ctr"/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Gently Encourage Bleeding.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Wash with soap and water but do not scrub.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</a:rPr>
              <a:t>Cover with a dry dressing.</a:t>
            </a:r>
          </a:p>
        </p:txBody>
      </p:sp>
      <p:pic>
        <p:nvPicPr>
          <p:cNvPr id="53" name="Picture 52" descr="Image result for syringe">
            <a:hlinkClick r:id="rId5"/>
            <a:extLst>
              <a:ext uri="{FF2B5EF4-FFF2-40B4-BE49-F238E27FC236}">
                <a16:creationId xmlns:a16="http://schemas.microsoft.com/office/drawing/2014/main" id="{53D15BF7-3A72-7F24-902E-40C8B890DA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4614" y="253430"/>
            <a:ext cx="1436370" cy="10077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603373-C7BC-BE1A-F2CA-D763A491117F}"/>
              </a:ext>
            </a:extLst>
          </p:cNvPr>
          <p:cNvSpPr txBox="1"/>
          <p:nvPr/>
        </p:nvSpPr>
        <p:spPr>
          <a:xfrm>
            <a:off x="645582" y="8886825"/>
            <a:ext cx="4363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For more information, please see H&amp;S Safety Note 73</a:t>
            </a:r>
            <a:r>
              <a:rPr lang="en-GB" sz="1000" dirty="0"/>
              <a:t>:</a:t>
            </a:r>
          </a:p>
          <a:p>
            <a:r>
              <a:rPr lang="en-GB" sz="1000" dirty="0">
                <a:hlinkClick r:id="rId7"/>
              </a:rPr>
              <a:t>https://www.reading.ac.uk/health-safety-services/policies-and-procedures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44002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241</Words>
  <Application>Microsoft Office PowerPoint</Application>
  <PresentationFormat>A4 Paper (210x297 mm)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Ansell</dc:creator>
  <cp:lastModifiedBy>Lisa Powles</cp:lastModifiedBy>
  <cp:revision>6</cp:revision>
  <cp:lastPrinted>2026-08-25T11:41:43Z</cp:lastPrinted>
  <dcterms:created xsi:type="dcterms:W3CDTF">2026-06-03T09:04:02Z</dcterms:created>
  <dcterms:modified xsi:type="dcterms:W3CDTF">2026-09-10T10:07:31Z</dcterms:modified>
</cp:coreProperties>
</file>