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4"/>
    <p:sldMasterId id="2147483719" r:id="rId5"/>
  </p:sldMasterIdLst>
  <p:notesMasterIdLst>
    <p:notesMasterId r:id="rId29"/>
  </p:notesMasterIdLst>
  <p:handoutMasterIdLst>
    <p:handoutMasterId r:id="rId30"/>
  </p:handoutMasterIdLst>
  <p:sldIdLst>
    <p:sldId id="483" r:id="rId6"/>
    <p:sldId id="501" r:id="rId7"/>
    <p:sldId id="499" r:id="rId8"/>
    <p:sldId id="484" r:id="rId9"/>
    <p:sldId id="451" r:id="rId10"/>
    <p:sldId id="485" r:id="rId11"/>
    <p:sldId id="486" r:id="rId12"/>
    <p:sldId id="487" r:id="rId13"/>
    <p:sldId id="488" r:id="rId14"/>
    <p:sldId id="489" r:id="rId15"/>
    <p:sldId id="500" r:id="rId16"/>
    <p:sldId id="490" r:id="rId17"/>
    <p:sldId id="491" r:id="rId18"/>
    <p:sldId id="493" r:id="rId19"/>
    <p:sldId id="494" r:id="rId20"/>
    <p:sldId id="495" r:id="rId21"/>
    <p:sldId id="498" r:id="rId22"/>
    <p:sldId id="457" r:id="rId23"/>
    <p:sldId id="505" r:id="rId24"/>
    <p:sldId id="502" r:id="rId25"/>
    <p:sldId id="503" r:id="rId26"/>
    <p:sldId id="456" r:id="rId27"/>
    <p:sldId id="504" r:id="rId28"/>
  </p:sldIdLst>
  <p:sldSz cx="9144000" cy="6858000" type="screen4x3"/>
  <p:notesSz cx="6797675" cy="9926638"/>
  <p:embeddedFontLst>
    <p:embeddedFont>
      <p:font typeface="Effra" panose="020B0604020202020204" charset="0"/>
      <p:regular r:id="rId31"/>
      <p:bold r:id="rId32"/>
      <p:italic r:id="rId33"/>
      <p:boldItalic r:id="rId34"/>
    </p:embeddedFont>
    <p:embeddedFont>
      <p:font typeface="Effra Bold" panose="020B0604020202020204" charset="0"/>
      <p:bold r:id="rId35"/>
    </p:embeddedFont>
    <p:embeddedFont>
      <p:font typeface="Effra Heavy" panose="020B0604020202020204" charset="0"/>
      <p:bold r:id="rId36"/>
      <p:boldItalic r:id="rId37"/>
    </p:embeddedFont>
    <p:embeddedFont>
      <p:font typeface="Effra Light" panose="020B0604020202020204" charset="0"/>
      <p:regular r:id="rId38"/>
      <p:italic r:id="rId39"/>
    </p:embeddedFont>
    <p:embeddedFont>
      <p:font typeface="Rdg Vesta" panose="020B0604020202020204" charset="0"/>
      <p:regular r:id="rId40"/>
      <p:bold r:id="rId41"/>
      <p:italic r:id="rId42"/>
      <p:boldItalic r:id="rId43"/>
    </p:embeddedFont>
    <p:embeddedFont>
      <p:font typeface="Tahoma" panose="020B0604030504040204" pitchFamily="34" charset="0"/>
      <p:regular r:id="rId44"/>
      <p:bold r:id="rId45"/>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799A1"/>
    <a:srgbClr val="BF0071"/>
    <a:srgbClr val="7EAF35"/>
    <a:srgbClr val="F3F3F3"/>
    <a:srgbClr val="F0F0F0"/>
    <a:srgbClr val="EEEEEE"/>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82" autoAdjust="0"/>
    <p:restoredTop sz="87367" autoAdjust="0"/>
  </p:normalViewPr>
  <p:slideViewPr>
    <p:cSldViewPr showGuides="1">
      <p:cViewPr varScale="1">
        <p:scale>
          <a:sx n="74" d="100"/>
          <a:sy n="74" d="100"/>
        </p:scale>
        <p:origin x="1188" y="66"/>
      </p:cViewPr>
      <p:guideLst>
        <p:guide orient="horz" pos="2160"/>
        <p:guide pos="2880"/>
      </p:guideLst>
    </p:cSldViewPr>
  </p:slideViewPr>
  <p:notesTextViewPr>
    <p:cViewPr>
      <p:scale>
        <a:sx n="3" d="2"/>
        <a:sy n="3" d="2"/>
      </p:scale>
      <p:origin x="0" y="0"/>
    </p:cViewPr>
  </p:notesTextViewPr>
  <p:sorterViewPr>
    <p:cViewPr>
      <p:scale>
        <a:sx n="100" d="100"/>
        <a:sy n="100" d="100"/>
      </p:scale>
      <p:origin x="0" y="10560"/>
    </p:cViewPr>
  </p:sorterViewPr>
  <p:notesViewPr>
    <p:cSldViewPr showGuides="1">
      <p:cViewPr varScale="1">
        <p:scale>
          <a:sx n="113" d="100"/>
          <a:sy n="113" d="100"/>
        </p:scale>
        <p:origin x="-132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notesMaster" Target="notesMasters/notes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1"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51802"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1" y="9429987"/>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51802" y="9429987"/>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50197"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447" y="4715793"/>
            <a:ext cx="5438783" cy="44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1" y="942839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50197" y="942839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1</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861465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10</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662098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11</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241006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12</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3114661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13</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348649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14</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3769959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15</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1642859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16</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570819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17</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972494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18</a:t>
            </a:fld>
            <a:endParaRPr lang="en-GB" altLang="en-US" dirty="0"/>
          </a:p>
        </p:txBody>
      </p:sp>
    </p:spTree>
    <p:extLst>
      <p:ext uri="{BB962C8B-B14F-4D97-AF65-F5344CB8AC3E}">
        <p14:creationId xmlns:p14="http://schemas.microsoft.com/office/powerpoint/2010/main" val="2157631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19</a:t>
            </a:fld>
            <a:endParaRPr lang="en-GB" altLang="en-US" dirty="0"/>
          </a:p>
        </p:txBody>
      </p:sp>
    </p:spTree>
    <p:extLst>
      <p:ext uri="{BB962C8B-B14F-4D97-AF65-F5344CB8AC3E}">
        <p14:creationId xmlns:p14="http://schemas.microsoft.com/office/powerpoint/2010/main" val="3379353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2</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2656163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20</a:t>
            </a:fld>
            <a:endParaRPr lang="en-GB" altLang="en-US" dirty="0"/>
          </a:p>
        </p:txBody>
      </p:sp>
    </p:spTree>
    <p:extLst>
      <p:ext uri="{BB962C8B-B14F-4D97-AF65-F5344CB8AC3E}">
        <p14:creationId xmlns:p14="http://schemas.microsoft.com/office/powerpoint/2010/main" val="3692286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21</a:t>
            </a:fld>
            <a:endParaRPr lang="en-GB" altLang="en-US" dirty="0"/>
          </a:p>
        </p:txBody>
      </p:sp>
    </p:spTree>
    <p:extLst>
      <p:ext uri="{BB962C8B-B14F-4D97-AF65-F5344CB8AC3E}">
        <p14:creationId xmlns:p14="http://schemas.microsoft.com/office/powerpoint/2010/main" val="3895753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22</a:t>
            </a:fld>
            <a:endParaRPr lang="en-GB" altLang="en-US" dirty="0"/>
          </a:p>
        </p:txBody>
      </p:sp>
    </p:spTree>
    <p:extLst>
      <p:ext uri="{BB962C8B-B14F-4D97-AF65-F5344CB8AC3E}">
        <p14:creationId xmlns:p14="http://schemas.microsoft.com/office/powerpoint/2010/main" val="2674082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23</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12401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3</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1814039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4</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118803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5</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507878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6</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62343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7</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249630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8</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1134267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9</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95111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6516878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pPr/>
              <a:t>‹#›</a:t>
            </a:fld>
            <a:endParaRPr lang="en-GB" altLang="en-US"/>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pPr/>
              <a:t>‹#›</a:t>
            </a:fld>
            <a:endParaRPr lang="en-GB" altLang="en-US"/>
          </a:p>
        </p:txBody>
      </p:sp>
    </p:spTree>
    <p:extLst>
      <p:ext uri="{BB962C8B-B14F-4D97-AF65-F5344CB8AC3E}">
        <p14:creationId xmlns:p14="http://schemas.microsoft.com/office/powerpoint/2010/main" val="277774303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Colour)">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endParaRPr lang="en-GB" dirty="0"/>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fld id="{091932E5-D592-4BD8-9ACC-12B334228FC0}" type="datetime1">
              <a:rPr lang="en-GB" smtClean="0"/>
              <a:t>22/07/2020</a:t>
            </a:fld>
            <a:endParaRPr lang="en-GB" dirty="0"/>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Effra"/>
              </a:rPr>
              <a:t>Copyright University of Reading</a:t>
            </a: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Tree>
    <p:extLst>
      <p:ext uri="{BB962C8B-B14F-4D97-AF65-F5344CB8AC3E}">
        <p14:creationId xmlns:p14="http://schemas.microsoft.com/office/powerpoint/2010/main" val="233190182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Tree>
    <p:extLst>
      <p:ext uri="{BB962C8B-B14F-4D97-AF65-F5344CB8AC3E}">
        <p14:creationId xmlns:p14="http://schemas.microsoft.com/office/powerpoint/2010/main" val="199742805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2230522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5309121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3984561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bg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379121587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tx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130612359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273659254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287885113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Colour)">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endParaRPr lang="en-GB" dirty="0"/>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fld id="{187E75E8-251B-407A-8A2B-EE117E6008A5}" type="datetime1">
              <a:rPr lang="en-GB" smtClean="0"/>
              <a:t>22/07/2020</a:t>
            </a:fld>
            <a:endParaRPr lang="en-GB" dirty="0"/>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Effra"/>
              </a:rPr>
              <a:t>Copyright University of Reading</a:t>
            </a: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Tree>
    <p:extLst>
      <p:ext uri="{BB962C8B-B14F-4D97-AF65-F5344CB8AC3E}">
        <p14:creationId xmlns:p14="http://schemas.microsoft.com/office/powerpoint/2010/main" val="2691051544"/>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47185127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0587043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9909033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82763109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52774873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46547789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320438699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9"/>
          <p:cNvSpPr>
            <a:spLocks noGrp="1" noChangeArrowheads="1"/>
          </p:cNvSpPr>
          <p:nvPr>
            <p:ph type="dt" sz="half" idx="10"/>
          </p:nvPr>
        </p:nvSpPr>
        <p:spPr>
          <a:xfrm>
            <a:off x="755650" y="6524625"/>
            <a:ext cx="1773238" cy="333375"/>
          </a:xfrm>
          <a:prstGeom prst="rect">
            <a:avLst/>
          </a:prstGeom>
          <a:ln/>
        </p:spPr>
        <p:txBody>
          <a:bodyPr/>
          <a:lstStyle>
            <a:lvl1pPr>
              <a:defRPr/>
            </a:lvl1pPr>
          </a:lstStyle>
          <a:p>
            <a:pPr>
              <a:defRPr/>
            </a:pPr>
            <a:fld id="{B590F46C-A6B5-4390-BB6A-1CAA36AF8380}" type="datetime1">
              <a:rPr lang="en-GB" smtClean="0"/>
              <a:t>22/07/2020</a:t>
            </a:fld>
            <a:endParaRPr lang="en-GB" dirty="0"/>
          </a:p>
        </p:txBody>
      </p:sp>
    </p:spTree>
    <p:extLst>
      <p:ext uri="{BB962C8B-B14F-4D97-AF65-F5344CB8AC3E}">
        <p14:creationId xmlns:p14="http://schemas.microsoft.com/office/powerpoint/2010/main" val="107367513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755650" y="6524625"/>
            <a:ext cx="1773238" cy="333375"/>
          </a:xfrm>
          <a:prstGeom prst="rect">
            <a:avLst/>
          </a:prstGeom>
          <a:ln/>
        </p:spPr>
        <p:txBody>
          <a:bodyPr/>
          <a:lstStyle>
            <a:lvl1pPr>
              <a:defRPr/>
            </a:lvl1pPr>
          </a:lstStyle>
          <a:p>
            <a:pPr>
              <a:defRPr/>
            </a:pPr>
            <a:fld id="{453BB413-B19D-402C-B317-17C24AC59F86}" type="datetime1">
              <a:rPr lang="en-GB" smtClean="0"/>
              <a:t>22/07/2020</a:t>
            </a:fld>
            <a:endParaRPr lang="en-GB" dirty="0"/>
          </a:p>
        </p:txBody>
      </p:sp>
    </p:spTree>
    <p:extLst>
      <p:ext uri="{BB962C8B-B14F-4D97-AF65-F5344CB8AC3E}">
        <p14:creationId xmlns:p14="http://schemas.microsoft.com/office/powerpoint/2010/main" val="267833406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9"/>
          <p:cNvSpPr>
            <a:spLocks noGrp="1" noChangeArrowheads="1"/>
          </p:cNvSpPr>
          <p:nvPr>
            <p:ph type="dt" sz="half" idx="10"/>
          </p:nvPr>
        </p:nvSpPr>
        <p:spPr>
          <a:xfrm>
            <a:off x="755650" y="6524625"/>
            <a:ext cx="1773238" cy="333375"/>
          </a:xfrm>
          <a:prstGeom prst="rect">
            <a:avLst/>
          </a:prstGeom>
          <a:ln/>
        </p:spPr>
        <p:txBody>
          <a:bodyPr/>
          <a:lstStyle>
            <a:lvl1pPr>
              <a:defRPr/>
            </a:lvl1pPr>
          </a:lstStyle>
          <a:p>
            <a:pPr>
              <a:defRPr/>
            </a:pPr>
            <a:fld id="{3F05A3C1-64E0-4BFE-A39D-BCDF45D88E45}" type="datetime1">
              <a:rPr lang="en-GB" smtClean="0"/>
              <a:t>22/07/2020</a:t>
            </a:fld>
            <a:endParaRPr lang="en-GB" dirty="0"/>
          </a:p>
        </p:txBody>
      </p:sp>
    </p:spTree>
    <p:extLst>
      <p:ext uri="{BB962C8B-B14F-4D97-AF65-F5344CB8AC3E}">
        <p14:creationId xmlns:p14="http://schemas.microsoft.com/office/powerpoint/2010/main" val="97668646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bg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168952631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tx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399838063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image" Target="../media/image3.png"/><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image" Target="../media/image2.png"/><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1.pn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27000"/>
          </a:srgbClr>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pPr/>
              <a:t>‹#›</a:t>
            </a:fld>
            <a:endParaRPr lang="en-GB" altLang="en-US" dirty="0"/>
          </a:p>
        </p:txBody>
      </p:sp>
      <p:pic>
        <p:nvPicPr>
          <p:cNvPr id="1074" name="Picture 50" descr="Device-win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tx1"/>
                </a:solidFill>
                <a:latin typeface="Effra Light" pitchFamily="34" charset="0"/>
              </a:rPr>
              <a:t>LIMITLESS </a:t>
            </a:r>
            <a:r>
              <a:rPr lang="en-GB" altLang="en-US" sz="1400" dirty="0">
                <a:solidFill>
                  <a:schemeClr val="tx1"/>
                </a:solidFill>
                <a:latin typeface="Effra Heavy" pitchFamily="34" charset="0"/>
              </a:rPr>
              <a:t>POTENTIAL</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OPPORTUNITIES</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IMPACT</a:t>
            </a:r>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696" r:id="rId3"/>
    <p:sldLayoutId id="2147483698" r:id="rId4"/>
    <p:sldLayoutId id="2147483700" r:id="rId5"/>
    <p:sldLayoutId id="2147483701" r:id="rId6"/>
    <p:sldLayoutId id="2147483702" r:id="rId7"/>
    <p:sldLayoutId id="2147483706" r:id="rId8"/>
    <p:sldLayoutId id="2147483707" r:id="rId9"/>
    <p:sldLayoutId id="2147483708" r:id="rId10"/>
    <p:sldLayoutId id="2147483713" r:id="rId11"/>
    <p:sldLayoutId id="2147483709" r:id="rId12"/>
    <p:sldLayoutId id="2147483710" r:id="rId13"/>
    <p:sldLayoutId id="2147483711" r:id="rId14"/>
    <p:sldLayoutId id="2147483712" r:id="rId15"/>
    <p:sldLayoutId id="2147483714" r:id="rId16"/>
    <p:sldLayoutId id="2147483715" r:id="rId17"/>
    <p:sldLayoutId id="2147483716" r:id="rId18"/>
  </p:sldLayoutIdLst>
  <p:transition>
    <p:fade/>
  </p:transition>
  <p:hf sldNum="0"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27000"/>
          </a:srgbClr>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pPr/>
              <a:t>‹#›</a:t>
            </a:fld>
            <a:endParaRPr lang="en-GB" altLang="en-US" dirty="0"/>
          </a:p>
        </p:txBody>
      </p:sp>
      <p:pic>
        <p:nvPicPr>
          <p:cNvPr id="1074" name="Picture 50" descr="Device-wine"/>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tx1"/>
                </a:solidFill>
                <a:latin typeface="Effra Light" pitchFamily="34" charset="0"/>
              </a:rPr>
              <a:t>LIMITLESS </a:t>
            </a:r>
            <a:r>
              <a:rPr lang="en-GB" altLang="en-US" sz="1400" dirty="0">
                <a:solidFill>
                  <a:schemeClr val="tx1"/>
                </a:solidFill>
                <a:latin typeface="Effra Heavy" pitchFamily="34" charset="0"/>
              </a:rPr>
              <a:t>POTENTIAL</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OPPORTUNITIES</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IMPACT</a:t>
            </a:r>
          </a:p>
        </p:txBody>
      </p:sp>
    </p:spTree>
    <p:extLst>
      <p:ext uri="{BB962C8B-B14F-4D97-AF65-F5344CB8AC3E}">
        <p14:creationId xmlns:p14="http://schemas.microsoft.com/office/powerpoint/2010/main" val="405204356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Lst>
  <p:transition>
    <p:fade/>
  </p:transition>
  <p:hf sldNum="0"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tel:-" TargetMode="External"/><Relationship Id="rId2" Type="http://schemas.openxmlformats.org/officeDocument/2006/relationships/notesSlide" Target="../notesSlides/notesSlide18.xml"/><Relationship Id="rId1" Type="http://schemas.openxmlformats.org/officeDocument/2006/relationships/slideLayout" Target="../slideLayouts/slideLayout38.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hyperlink" Target="tel:-" TargetMode="External"/><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hyperlink" Target="mailto:k.b.mcgovern@reading.ac.uk" TargetMode="External"/><Relationship Id="rId4" Type="http://schemas.openxmlformats.org/officeDocument/2006/relationships/hyperlink" Target="mailto:d.w.sharp@reading.ac.u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oleObject1.bin"/><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195736" y="836712"/>
            <a:ext cx="4536504" cy="707886"/>
          </a:xfrm>
          <a:prstGeom prst="rect">
            <a:avLst/>
          </a:prstGeom>
        </p:spPr>
        <p:txBody>
          <a:bodyPr wrap="square">
            <a:spAutoFit/>
          </a:bodyPr>
          <a:lstStyle/>
          <a:p>
            <a:pPr algn="ctr"/>
            <a:r>
              <a:rPr lang="en-GB" altLang="en-US" sz="4000" b="1" i="1" dirty="0">
                <a:solidFill>
                  <a:schemeClr val="accent6"/>
                </a:solidFill>
                <a:cs typeface="Arial" pitchFamily="34" charset="0"/>
              </a:rPr>
              <a:t> </a:t>
            </a:r>
            <a:r>
              <a:rPr lang="en-GB" altLang="en-US" sz="4000" b="1" i="1" dirty="0">
                <a:solidFill>
                  <a:srgbClr val="FF0000"/>
                </a:solidFill>
                <a:cs typeface="Arial" pitchFamily="34" charset="0"/>
              </a:rPr>
              <a:t>Acting Fire Warden</a:t>
            </a:r>
            <a:endParaRPr lang="en-GB" sz="4000" b="1" i="1" dirty="0">
              <a:solidFill>
                <a:srgbClr val="FF0000"/>
              </a:solidFill>
              <a:cs typeface="Arial" pitchFamily="34" charset="0"/>
            </a:endParaRPr>
          </a:p>
        </p:txBody>
      </p:sp>
      <p:pic>
        <p:nvPicPr>
          <p:cNvPr id="5" name="image1.png"/>
          <p:cNvPicPr/>
          <p:nvPr/>
        </p:nvPicPr>
        <p:blipFill>
          <a:blip r:embed="rId3" cstate="print"/>
          <a:stretch>
            <a:fillRect/>
          </a:stretch>
        </p:blipFill>
        <p:spPr>
          <a:xfrm>
            <a:off x="7675092" y="87035"/>
            <a:ext cx="1437640" cy="46164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12942">
            <a:off x="6915770" y="2059686"/>
            <a:ext cx="1722124" cy="129614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33767">
            <a:off x="177805" y="2091015"/>
            <a:ext cx="1829806" cy="762419"/>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72" y="5085184"/>
            <a:ext cx="9173271" cy="1772816"/>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0163" y="2112497"/>
            <a:ext cx="3387650" cy="2271156"/>
          </a:xfrm>
          <a:prstGeom prst="rect">
            <a:avLst/>
          </a:prstGeom>
        </p:spPr>
      </p:pic>
    </p:spTree>
    <p:extLst>
      <p:ext uri="{BB962C8B-B14F-4D97-AF65-F5344CB8AC3E}">
        <p14:creationId xmlns:p14="http://schemas.microsoft.com/office/powerpoint/2010/main" val="6574021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07504" y="0"/>
            <a:ext cx="6768752"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Fire Warden Sweep Plan</a:t>
            </a:r>
            <a:endParaRPr lang="en-GB" sz="2400" b="1" i="1" dirty="0">
              <a:solidFill>
                <a:srgbClr val="FF0000"/>
              </a:solidFill>
              <a:cs typeface="Arial" pitchFamily="34" charset="0"/>
            </a:endParaRPr>
          </a:p>
        </p:txBody>
      </p:sp>
      <p:sp>
        <p:nvSpPr>
          <p:cNvPr id="13" name="TextBox 12"/>
          <p:cNvSpPr txBox="1"/>
          <p:nvPr/>
        </p:nvSpPr>
        <p:spPr>
          <a:xfrm>
            <a:off x="683568" y="1232708"/>
            <a:ext cx="7776864" cy="2862322"/>
          </a:xfrm>
          <a:prstGeom prst="rect">
            <a:avLst/>
          </a:prstGeom>
          <a:noFill/>
        </p:spPr>
        <p:txBody>
          <a:bodyPr wrap="square" rtlCol="0">
            <a:spAutoFit/>
          </a:bodyPr>
          <a:lstStyle/>
          <a:p>
            <a:r>
              <a:rPr lang="en-GB" dirty="0"/>
              <a:t>The Sweep Plan will identify an area which you should walk to ensure everyone has evacuated safely (the sweep) and is given a unique reference for the Evacuation Officer to record against when you report to them. Each area should take you no longer than 2 minutes to sweep.</a:t>
            </a:r>
          </a:p>
          <a:p>
            <a:endParaRPr lang="en-GB" dirty="0"/>
          </a:p>
          <a:p>
            <a:r>
              <a:rPr lang="en-GB" dirty="0"/>
              <a:t>Sweep the entire area identified on the plan including any toilets and Refuge areas, start at one end ensuring people evacuate as you go and be the last person to leave your area.</a:t>
            </a:r>
          </a:p>
        </p:txBody>
      </p:sp>
      <p:pic>
        <p:nvPicPr>
          <p:cNvPr id="8" name="image1.png"/>
          <p:cNvPicPr/>
          <p:nvPr/>
        </p:nvPicPr>
        <p:blipFill>
          <a:blip r:embed="rId3" cstate="print"/>
          <a:stretch>
            <a:fillRect/>
          </a:stretch>
        </p:blipFill>
        <p:spPr>
          <a:xfrm>
            <a:off x="7675092" y="87035"/>
            <a:ext cx="1437640" cy="46164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859250" y="4285766"/>
            <a:ext cx="1425500" cy="20162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7318604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0"/>
            <a:ext cx="6984776"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Example Fire Warden Sweep Plan</a:t>
            </a:r>
            <a:endParaRPr lang="en-GB" sz="2400" b="1" i="1" dirty="0">
              <a:solidFill>
                <a:srgbClr val="FF0000"/>
              </a:solidFill>
              <a:cs typeface="Arial" pitchFamily="34" charset="0"/>
            </a:endParaRPr>
          </a:p>
        </p:txBody>
      </p:sp>
      <p:pic>
        <p:nvPicPr>
          <p:cNvPr id="8" name="image1.png"/>
          <p:cNvPicPr/>
          <p:nvPr/>
        </p:nvPicPr>
        <p:blipFill>
          <a:blip r:embed="rId3" cstate="print"/>
          <a:stretch>
            <a:fillRect/>
          </a:stretch>
        </p:blipFill>
        <p:spPr>
          <a:xfrm>
            <a:off x="7675092" y="87035"/>
            <a:ext cx="1437640" cy="46164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026465" y="285904"/>
            <a:ext cx="5091071" cy="7200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659639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51520" y="0"/>
            <a:ext cx="6768752"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The Sweep </a:t>
            </a:r>
            <a:endParaRPr lang="en-GB" sz="2400" b="1" i="1" dirty="0">
              <a:solidFill>
                <a:srgbClr val="FF0000"/>
              </a:solidFill>
              <a:cs typeface="Arial" pitchFamily="34" charset="0"/>
            </a:endParaRPr>
          </a:p>
        </p:txBody>
      </p:sp>
      <p:sp>
        <p:nvSpPr>
          <p:cNvPr id="13" name="TextBox 12"/>
          <p:cNvSpPr txBox="1"/>
          <p:nvPr/>
        </p:nvSpPr>
        <p:spPr>
          <a:xfrm>
            <a:off x="683568" y="1340768"/>
            <a:ext cx="7776864" cy="4401205"/>
          </a:xfrm>
          <a:prstGeom prst="rect">
            <a:avLst/>
          </a:prstGeom>
          <a:noFill/>
        </p:spPr>
        <p:txBody>
          <a:bodyPr wrap="square" rtlCol="0">
            <a:spAutoFit/>
          </a:bodyPr>
          <a:lstStyle/>
          <a:p>
            <a:r>
              <a:rPr lang="en-GB" dirty="0"/>
              <a:t>Whilst you carry out the Sweep:-</a:t>
            </a:r>
          </a:p>
          <a:p>
            <a:endParaRPr lang="en-GB" dirty="0"/>
          </a:p>
          <a:p>
            <a:pPr marL="342900" indent="-342900">
              <a:buFont typeface="Arial" panose="020B0604020202020204" pitchFamily="34" charset="0"/>
              <a:buChar char="•"/>
            </a:pPr>
            <a:r>
              <a:rPr lang="en-GB" dirty="0"/>
              <a:t>Look, listen and smell for signs of a fire, leave immediately if you discover a fire and call the fire service, don’t forget to report your findings to the Evacuation Officer.</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If you come across any occupants unwilling to leave, note their location and report this to the Evacuation Officer when you exit the building.</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If you find rooms with locked doors, treat the room as empty and continue with the sweep.</a:t>
            </a:r>
          </a:p>
          <a:p>
            <a:endParaRPr lang="en-GB" dirty="0"/>
          </a:p>
          <a:p>
            <a:endParaRPr lang="en-GB" dirty="0"/>
          </a:p>
        </p:txBody>
      </p:sp>
      <p:pic>
        <p:nvPicPr>
          <p:cNvPr id="4" name="image1.png"/>
          <p:cNvPicPr/>
          <p:nvPr/>
        </p:nvPicPr>
        <p:blipFill>
          <a:blip r:embed="rId3"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399831428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683568" y="1412776"/>
            <a:ext cx="7776864" cy="3046988"/>
          </a:xfrm>
          <a:prstGeom prst="rect">
            <a:avLst/>
          </a:prstGeom>
          <a:noFill/>
        </p:spPr>
        <p:txBody>
          <a:bodyPr wrap="square" rtlCol="0">
            <a:spAutoFit/>
          </a:bodyPr>
          <a:lstStyle/>
          <a:p>
            <a:endParaRPr lang="en-GB" dirty="0"/>
          </a:p>
          <a:p>
            <a:r>
              <a:rPr lang="en-GB" dirty="0"/>
              <a:t>Note anybody in a Refuge area and report this to the Evacuation Officer as a priority when you exit the building. The individual in the Refuge area should already have a Personal Emergency Evacuation Plan (PEEP) and be aware of the correct procedures they should follow.</a:t>
            </a:r>
          </a:p>
          <a:p>
            <a:endParaRPr lang="en-GB" dirty="0"/>
          </a:p>
          <a:p>
            <a:r>
              <a:rPr lang="en-GB" sz="1600" i="1" dirty="0"/>
              <a:t>A Refuge is a  signed safe area someone unable to use the stairs may wait for up to 30 minutes and is normally located within or adjacent to a staircase. </a:t>
            </a:r>
          </a:p>
          <a:p>
            <a:endParaRPr lang="en-GB" dirty="0"/>
          </a:p>
        </p:txBody>
      </p:sp>
      <p:pic>
        <p:nvPicPr>
          <p:cNvPr id="4" name="Picture 5" descr="Refuge Point keep clea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005064"/>
            <a:ext cx="1440160" cy="157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1.png"/>
          <p:cNvPicPr/>
          <p:nvPr/>
        </p:nvPicPr>
        <p:blipFill>
          <a:blip r:embed="rId4" cstate="print"/>
          <a:stretch>
            <a:fillRect/>
          </a:stretch>
        </p:blipFill>
        <p:spPr>
          <a:xfrm>
            <a:off x="7675092" y="87035"/>
            <a:ext cx="1437640" cy="461645"/>
          </a:xfrm>
          <a:prstGeom prst="rect">
            <a:avLst/>
          </a:prstGeom>
        </p:spPr>
      </p:pic>
      <p:sp>
        <p:nvSpPr>
          <p:cNvPr id="8" name="Rectangle 7"/>
          <p:cNvSpPr/>
          <p:nvPr/>
        </p:nvSpPr>
        <p:spPr>
          <a:xfrm>
            <a:off x="251520" y="0"/>
            <a:ext cx="6768752"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The Sweep </a:t>
            </a:r>
            <a:endParaRPr lang="en-GB" sz="2400" b="1" i="1" dirty="0">
              <a:solidFill>
                <a:srgbClr val="FF0000"/>
              </a:solidFill>
              <a:cs typeface="Arial" pitchFamily="34" charset="0"/>
            </a:endParaRPr>
          </a:p>
        </p:txBody>
      </p:sp>
    </p:spTree>
    <p:extLst>
      <p:ext uri="{BB962C8B-B14F-4D97-AF65-F5344CB8AC3E}">
        <p14:creationId xmlns:p14="http://schemas.microsoft.com/office/powerpoint/2010/main" val="290706806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07504" y="0"/>
            <a:ext cx="6768752"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Reporting to the Evacuation Officer </a:t>
            </a:r>
            <a:endParaRPr lang="en-GB" sz="2400" b="1" i="1" dirty="0">
              <a:solidFill>
                <a:srgbClr val="FF0000"/>
              </a:solidFill>
              <a:cs typeface="Arial" pitchFamily="34" charset="0"/>
            </a:endParaRPr>
          </a:p>
        </p:txBody>
      </p:sp>
      <p:sp>
        <p:nvSpPr>
          <p:cNvPr id="13" name="TextBox 12"/>
          <p:cNvSpPr txBox="1"/>
          <p:nvPr/>
        </p:nvSpPr>
        <p:spPr>
          <a:xfrm>
            <a:off x="683568" y="1622597"/>
            <a:ext cx="7776864" cy="1938992"/>
          </a:xfrm>
          <a:prstGeom prst="rect">
            <a:avLst/>
          </a:prstGeom>
          <a:noFill/>
        </p:spPr>
        <p:txBody>
          <a:bodyPr wrap="square" rtlCol="0">
            <a:spAutoFit/>
          </a:bodyPr>
          <a:lstStyle/>
          <a:p>
            <a:pPr lvl="0"/>
            <a:r>
              <a:rPr lang="en-GB" dirty="0"/>
              <a:t>Once you have finished your sweep leave the building with your plan by the nearest fire exit and immediately report your findings to the Evacuation Officer.</a:t>
            </a:r>
          </a:p>
          <a:p>
            <a:pPr lvl="0"/>
            <a:endParaRPr lang="en-GB" dirty="0"/>
          </a:p>
          <a:p>
            <a:pPr lvl="0"/>
            <a:r>
              <a:rPr lang="en-GB" dirty="0"/>
              <a:t>The Evacuation Officer will be outside the building by the entrance nearest to the fire alarm panel and wearing an Orange Hi-Viz jacket.</a:t>
            </a:r>
          </a:p>
        </p:txBody>
      </p:sp>
      <p:pic>
        <p:nvPicPr>
          <p:cNvPr id="5" name="Picture 2" descr="Image result for orange hi v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0244" y="3801232"/>
            <a:ext cx="2108383" cy="24360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79912" y="6237312"/>
            <a:ext cx="1656184" cy="307777"/>
          </a:xfrm>
          <a:prstGeom prst="rect">
            <a:avLst/>
          </a:prstGeom>
          <a:noFill/>
        </p:spPr>
        <p:txBody>
          <a:bodyPr wrap="square" rtlCol="0">
            <a:spAutoFit/>
          </a:bodyPr>
          <a:lstStyle/>
          <a:p>
            <a:r>
              <a:rPr lang="en-GB" sz="1400" dirty="0">
                <a:solidFill>
                  <a:schemeClr val="tx2"/>
                </a:solidFill>
                <a:latin typeface="+mn-lt"/>
              </a:rPr>
              <a:t>Evacuation Officer </a:t>
            </a:r>
          </a:p>
        </p:txBody>
      </p:sp>
      <p:pic>
        <p:nvPicPr>
          <p:cNvPr id="7" name="image1.png"/>
          <p:cNvPicPr/>
          <p:nvPr/>
        </p:nvPicPr>
        <p:blipFill>
          <a:blip r:embed="rId4"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214161608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7676" y="0"/>
            <a:ext cx="6768752"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Reporting to the Evacuation Officer </a:t>
            </a:r>
            <a:endParaRPr lang="en-GB" sz="2400" b="1" i="1" dirty="0">
              <a:solidFill>
                <a:srgbClr val="FF0000"/>
              </a:solidFill>
              <a:cs typeface="Arial" pitchFamily="34" charset="0"/>
            </a:endParaRPr>
          </a:p>
        </p:txBody>
      </p:sp>
      <p:sp>
        <p:nvSpPr>
          <p:cNvPr id="13" name="TextBox 12"/>
          <p:cNvSpPr txBox="1"/>
          <p:nvPr/>
        </p:nvSpPr>
        <p:spPr>
          <a:xfrm>
            <a:off x="683568" y="1844824"/>
            <a:ext cx="7776864" cy="2862322"/>
          </a:xfrm>
          <a:prstGeom prst="rect">
            <a:avLst/>
          </a:prstGeom>
          <a:noFill/>
        </p:spPr>
        <p:txBody>
          <a:bodyPr wrap="square" rtlCol="0">
            <a:spAutoFit/>
          </a:bodyPr>
          <a:lstStyle/>
          <a:p>
            <a:r>
              <a:rPr lang="en-GB" dirty="0"/>
              <a:t>Once you have reported to the Evacuation Officer you may be asked to take up the role of a Door Warden and position yourself outside of a door to stop individuals re-entering the building.</a:t>
            </a:r>
          </a:p>
          <a:p>
            <a:endParaRPr lang="en-GB" dirty="0"/>
          </a:p>
          <a:p>
            <a:endParaRPr lang="en-GB" dirty="0"/>
          </a:p>
          <a:p>
            <a:r>
              <a:rPr lang="en-GB" dirty="0"/>
              <a:t>Should you find upon exiting the building there is no Evacuation Officer you may need to take on this role yourself. Please familiarise yourself with the Acting Fire Evacuation Officer presentation.</a:t>
            </a:r>
          </a:p>
          <a:p>
            <a:endParaRPr lang="en-GB" dirty="0"/>
          </a:p>
        </p:txBody>
      </p:sp>
      <p:pic>
        <p:nvPicPr>
          <p:cNvPr id="4" name="image1.png"/>
          <p:cNvPicPr/>
          <p:nvPr/>
        </p:nvPicPr>
        <p:blipFill>
          <a:blip r:embed="rId3"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299012401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23528" y="0"/>
            <a:ext cx="6768752"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Evacuation Procedure</a:t>
            </a:r>
            <a:endParaRPr lang="en-GB" sz="2400" b="1" i="1" dirty="0">
              <a:solidFill>
                <a:srgbClr val="FF0000"/>
              </a:solidFill>
              <a:cs typeface="Arial" pitchFamily="34" charset="0"/>
            </a:endParaRPr>
          </a:p>
        </p:txBody>
      </p:sp>
      <p:sp>
        <p:nvSpPr>
          <p:cNvPr id="13" name="TextBox 12"/>
          <p:cNvSpPr txBox="1"/>
          <p:nvPr/>
        </p:nvSpPr>
        <p:spPr>
          <a:xfrm>
            <a:off x="683568" y="1844824"/>
            <a:ext cx="7776864" cy="3170099"/>
          </a:xfrm>
          <a:prstGeom prst="rect">
            <a:avLst/>
          </a:prstGeom>
          <a:noFill/>
        </p:spPr>
        <p:txBody>
          <a:bodyPr wrap="square" rtlCol="0">
            <a:spAutoFit/>
          </a:bodyPr>
          <a:lstStyle/>
          <a:p>
            <a:r>
              <a:rPr lang="en-GB" dirty="0"/>
              <a:t>If your building does not have a Fire Warden Sweep Pack it is likely to be deemed a small building and have very few people, these buildings are very quick and easy to sweep by one person familiar with the building. If this is your building please follow the same procedure albeit without the Fire Warden Sweep Pack and Evacuation Officer. Once you have carried out the sweep liaise with Security on their arrival. </a:t>
            </a:r>
          </a:p>
          <a:p>
            <a:endParaRPr lang="en-GB" dirty="0"/>
          </a:p>
          <a:p>
            <a:r>
              <a:rPr lang="en-GB" dirty="0"/>
              <a:t>Should you have any questions or believe you should have a Sweep Pack please contact the University Fire Safety Advisor.  </a:t>
            </a:r>
          </a:p>
        </p:txBody>
      </p:sp>
      <p:pic>
        <p:nvPicPr>
          <p:cNvPr id="4" name="image1.png"/>
          <p:cNvPicPr/>
          <p:nvPr/>
        </p:nvPicPr>
        <p:blipFill>
          <a:blip r:embed="rId3"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43697405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23528" y="0"/>
            <a:ext cx="6768752"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Evacuation Procedure</a:t>
            </a:r>
            <a:endParaRPr lang="en-GB" sz="2400" b="1" i="1" dirty="0">
              <a:solidFill>
                <a:srgbClr val="FF0000"/>
              </a:solidFill>
              <a:cs typeface="Arial" pitchFamily="34" charset="0"/>
            </a:endParaRPr>
          </a:p>
        </p:txBody>
      </p:sp>
      <p:sp>
        <p:nvSpPr>
          <p:cNvPr id="13" name="TextBox 12"/>
          <p:cNvSpPr txBox="1"/>
          <p:nvPr/>
        </p:nvSpPr>
        <p:spPr>
          <a:xfrm>
            <a:off x="683568" y="1988840"/>
            <a:ext cx="7776864" cy="2554545"/>
          </a:xfrm>
          <a:prstGeom prst="rect">
            <a:avLst/>
          </a:prstGeom>
          <a:noFill/>
        </p:spPr>
        <p:txBody>
          <a:bodyPr wrap="square" rtlCol="0">
            <a:spAutoFit/>
          </a:bodyPr>
          <a:lstStyle/>
          <a:p>
            <a:r>
              <a:rPr lang="en-GB" altLang="en-US" dirty="0"/>
              <a:t>Upon return to your building familiarise yourself with:-</a:t>
            </a:r>
          </a:p>
          <a:p>
            <a:endParaRPr lang="en-GB" altLang="en-US" dirty="0"/>
          </a:p>
          <a:p>
            <a:pPr marL="342900" indent="-342900">
              <a:buFont typeface="Arial" panose="020B0604020202020204" pitchFamily="34" charset="0"/>
              <a:buChar char="•"/>
            </a:pPr>
            <a:r>
              <a:rPr lang="en-GB" altLang="en-US" dirty="0"/>
              <a:t>The contents and location of Sweep Packs within your building.</a:t>
            </a:r>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r>
              <a:rPr lang="en-GB" dirty="0"/>
              <a:t>All the fire exits in your area.</a:t>
            </a:r>
          </a:p>
          <a:p>
            <a:endParaRPr lang="en-GB" dirty="0"/>
          </a:p>
          <a:p>
            <a:pPr marL="342900" indent="-342900">
              <a:buFont typeface="Arial" panose="020B0604020202020204" pitchFamily="34" charset="0"/>
              <a:buChar char="•"/>
            </a:pPr>
            <a:r>
              <a:rPr lang="en-GB" altLang="en-US" dirty="0"/>
              <a:t>The location of your building  Fire Assembly Point.</a:t>
            </a:r>
          </a:p>
          <a:p>
            <a:endParaRPr lang="en-GB" dirty="0"/>
          </a:p>
        </p:txBody>
      </p:sp>
      <p:pic>
        <p:nvPicPr>
          <p:cNvPr id="4" name="image1.png"/>
          <p:cNvPicPr/>
          <p:nvPr/>
        </p:nvPicPr>
        <p:blipFill>
          <a:blip r:embed="rId3"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6943995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59532" y="1124744"/>
            <a:ext cx="8424936" cy="5016758"/>
          </a:xfrm>
          <a:prstGeom prst="rect">
            <a:avLst/>
          </a:prstGeom>
          <a:noFill/>
        </p:spPr>
        <p:txBody>
          <a:bodyPr wrap="square" rtlCol="0">
            <a:spAutoFit/>
          </a:bodyPr>
          <a:lstStyle/>
          <a:p>
            <a:pPr marL="342900" indent="-342900">
              <a:buFont typeface="Arial" panose="020B0604020202020204" pitchFamily="34" charset="0"/>
              <a:buChar char="•"/>
            </a:pPr>
            <a:r>
              <a:rPr lang="en-GB" dirty="0"/>
              <a:t>Campus Security emergency </a:t>
            </a:r>
            <a:r>
              <a:rPr lang="en-GB" dirty="0">
                <a:hlinkClick r:id="rId3"/>
              </a:rPr>
              <a:t>Tel:-</a:t>
            </a:r>
            <a:r>
              <a:rPr lang="en-GB" dirty="0"/>
              <a:t> 0118 378 6300</a:t>
            </a:r>
          </a:p>
          <a:p>
            <a:endParaRPr lang="en-GB" dirty="0"/>
          </a:p>
          <a:p>
            <a:pPr marL="342900" indent="-342900">
              <a:buFont typeface="Arial" panose="020B0604020202020204" pitchFamily="34" charset="0"/>
              <a:buChar char="•"/>
            </a:pPr>
            <a:r>
              <a:rPr lang="en-GB" dirty="0"/>
              <a:t>Fire </a:t>
            </a:r>
            <a:r>
              <a:rPr lang="en-GB" dirty="0">
                <a:hlinkClick r:id="rId3"/>
              </a:rPr>
              <a:t>Tel:-</a:t>
            </a:r>
            <a:r>
              <a:rPr lang="en-GB" dirty="0"/>
              <a:t> 999 or 112</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If you discover a fire, call 999, the Fire Service will not attend unless someone calls them to confirm there is a fire. Do not assume someone else has called, the more calls made to the fire service the better the information which can be passed to the on coming fire engines.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Security are alerted automatically when the fire alarm sounds and will immediately attend to investigate the cause however still please contact Security on the emergency number to inform them if there is a confirmed fire.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It is good practice to store the Security emergency number in your mobile phone.	</a:t>
            </a:r>
            <a:endParaRPr lang="en-GB" dirty="0">
              <a:solidFill>
                <a:schemeClr val="tx2"/>
              </a:solidFill>
              <a:latin typeface="+mn-lt"/>
            </a:endParaRPr>
          </a:p>
        </p:txBody>
      </p:sp>
      <p:sp>
        <p:nvSpPr>
          <p:cNvPr id="5" name="Rectangle 4"/>
          <p:cNvSpPr/>
          <p:nvPr/>
        </p:nvSpPr>
        <p:spPr>
          <a:xfrm>
            <a:off x="251520" y="0"/>
            <a:ext cx="6768752"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Emergency telephone numbers</a:t>
            </a:r>
            <a:endParaRPr lang="en-GB" sz="2400" b="1" i="1" dirty="0">
              <a:solidFill>
                <a:srgbClr val="FF0000"/>
              </a:solidFill>
              <a:cs typeface="Arial" pitchFamily="34" charset="0"/>
            </a:endParaRPr>
          </a:p>
        </p:txBody>
      </p:sp>
      <p:pic>
        <p:nvPicPr>
          <p:cNvPr id="6" name="image1.png"/>
          <p:cNvPicPr/>
          <p:nvPr/>
        </p:nvPicPr>
        <p:blipFill>
          <a:blip r:embed="rId4"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9770755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55876" y="2492896"/>
            <a:ext cx="2232248" cy="1200329"/>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7200" b="1" i="1" dirty="0">
                <a:solidFill>
                  <a:srgbClr val="FF0000"/>
                </a:solidFill>
                <a:cs typeface="Arial" pitchFamily="34" charset="0"/>
              </a:rPr>
              <a:t>Quiz</a:t>
            </a:r>
            <a:endParaRPr lang="en-GB" sz="7200" b="1" i="1" dirty="0">
              <a:solidFill>
                <a:srgbClr val="FF0000"/>
              </a:solidFill>
              <a:cs typeface="Arial" pitchFamily="34" charset="0"/>
            </a:endParaRPr>
          </a:p>
        </p:txBody>
      </p:sp>
      <p:pic>
        <p:nvPicPr>
          <p:cNvPr id="6" name="image1.png"/>
          <p:cNvPicPr/>
          <p:nvPr/>
        </p:nvPicPr>
        <p:blipFill>
          <a:blip r:embed="rId3"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32236584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0"/>
            <a:ext cx="5616624"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Lecturers</a:t>
            </a:r>
            <a:endParaRPr lang="en-GB" sz="2400" b="1" i="1" dirty="0">
              <a:solidFill>
                <a:srgbClr val="FF0000"/>
              </a:solidFill>
              <a:cs typeface="Arial" pitchFamily="34" charset="0"/>
            </a:endParaRPr>
          </a:p>
        </p:txBody>
      </p:sp>
      <p:sp>
        <p:nvSpPr>
          <p:cNvPr id="13" name="TextBox 12"/>
          <p:cNvSpPr txBox="1"/>
          <p:nvPr/>
        </p:nvSpPr>
        <p:spPr>
          <a:xfrm>
            <a:off x="683568" y="1412776"/>
            <a:ext cx="7776864" cy="3785652"/>
          </a:xfrm>
          <a:prstGeom prst="rect">
            <a:avLst/>
          </a:prstGeom>
          <a:noFill/>
        </p:spPr>
        <p:txBody>
          <a:bodyPr wrap="square" rtlCol="0">
            <a:spAutoFit/>
          </a:bodyPr>
          <a:lstStyle/>
          <a:p>
            <a:r>
              <a:rPr lang="en-GB" dirty="0"/>
              <a:t>Lecturers are responsible for ensuring all students within their teaching space safely evacuate during any fire alarm activation . It is therefore important upon hearing the building fire alarm lecturers immediately ask their students to evacuate to the Fire Assembly Point whilst also directing them to the nearest fire exit.</a:t>
            </a:r>
          </a:p>
          <a:p>
            <a:endParaRPr lang="en-GB" dirty="0"/>
          </a:p>
          <a:p>
            <a:r>
              <a:rPr lang="en-GB" dirty="0"/>
              <a:t>It is recommended lecturers familiarise themselves with this presentation which will provide a good understanding of the Fire Warden role, this in turn will assist in evacuating the building safely.</a:t>
            </a:r>
          </a:p>
          <a:p>
            <a:endParaRPr lang="en-GB" dirty="0"/>
          </a:p>
          <a:p>
            <a:endParaRPr lang="en-GB" dirty="0"/>
          </a:p>
          <a:p>
            <a:r>
              <a:rPr lang="en-GB" dirty="0"/>
              <a:t>  </a:t>
            </a:r>
          </a:p>
        </p:txBody>
      </p:sp>
      <p:pic>
        <p:nvPicPr>
          <p:cNvPr id="4" name="image1.png"/>
          <p:cNvPicPr/>
          <p:nvPr/>
        </p:nvPicPr>
        <p:blipFill>
          <a:blip r:embed="rId3"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211641486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764704"/>
            <a:ext cx="7920880" cy="5940088"/>
          </a:xfrm>
          <a:prstGeom prst="rect">
            <a:avLst/>
          </a:prstGeom>
          <a:noFill/>
        </p:spPr>
        <p:txBody>
          <a:bodyPr wrap="square" rtlCol="0">
            <a:spAutoFit/>
          </a:bodyPr>
          <a:lstStyle/>
          <a:p>
            <a:pPr marL="342900" lvl="0" indent="-342900">
              <a:buFont typeface="+mj-lt"/>
              <a:buAutoNum type="arabicPeriod"/>
            </a:pPr>
            <a:r>
              <a:rPr lang="en-GB" sz="1800" dirty="0"/>
              <a:t>What should you do upon hearing the fire alarm? </a:t>
            </a:r>
          </a:p>
          <a:p>
            <a:r>
              <a:rPr lang="en-GB" sz="1800" i="1" dirty="0">
                <a:solidFill>
                  <a:srgbClr val="FF0000"/>
                </a:solidFill>
              </a:rPr>
              <a:t>Politely but firmly ask people to evacuate the building to the Assembly Point by the </a:t>
            </a:r>
            <a:r>
              <a:rPr lang="en-GB" sz="1800" i="1" u="sng" dirty="0">
                <a:solidFill>
                  <a:srgbClr val="FF0000"/>
                </a:solidFill>
              </a:rPr>
              <a:t>nearest</a:t>
            </a:r>
            <a:r>
              <a:rPr lang="en-GB" sz="1800" i="1" dirty="0">
                <a:solidFill>
                  <a:srgbClr val="FF0000"/>
                </a:solidFill>
              </a:rPr>
              <a:t> fire exit regardless of any one way systems introduced due to Covid-19. Then proceed to the Fire Warden Sweep Pack put on the yellow Hi-Viz jacket and sweep your area.  </a:t>
            </a:r>
          </a:p>
          <a:p>
            <a:pPr lvl="0"/>
            <a:endParaRPr lang="en-GB" sz="1800" dirty="0"/>
          </a:p>
          <a:p>
            <a:pPr marL="342900" lvl="0" indent="-342900">
              <a:buFont typeface="+mj-lt"/>
              <a:buAutoNum type="arabicPeriod" startAt="2"/>
            </a:pPr>
            <a:r>
              <a:rPr lang="en-GB" sz="1800" dirty="0"/>
              <a:t>How long should it take you to sweep your area? </a:t>
            </a:r>
          </a:p>
          <a:p>
            <a:r>
              <a:rPr lang="en-GB" sz="1800" i="1" dirty="0">
                <a:solidFill>
                  <a:srgbClr val="FF0000"/>
                </a:solidFill>
              </a:rPr>
              <a:t>Each area should take you no longer than 2 minutes to sweep.</a:t>
            </a:r>
          </a:p>
          <a:p>
            <a:pPr lvl="0"/>
            <a:endParaRPr lang="en-GB" sz="1800" i="1" dirty="0">
              <a:solidFill>
                <a:srgbClr val="FF0000"/>
              </a:solidFill>
            </a:endParaRPr>
          </a:p>
          <a:p>
            <a:pPr marL="342900" lvl="0" indent="-342900">
              <a:buFont typeface="+mj-lt"/>
              <a:buAutoNum type="arabicPeriod" startAt="3"/>
            </a:pPr>
            <a:r>
              <a:rPr lang="en-GB" sz="1800" dirty="0"/>
              <a:t>During your sweep what would you do if you came across a room with a locked door ? </a:t>
            </a:r>
          </a:p>
          <a:p>
            <a:r>
              <a:rPr lang="en-GB" sz="1800" i="1" dirty="0">
                <a:solidFill>
                  <a:srgbClr val="FF0000"/>
                </a:solidFill>
              </a:rPr>
              <a:t>If you find rooms with locked doors, treat the room as empty and continue with the sweep.</a:t>
            </a:r>
          </a:p>
          <a:p>
            <a:pPr lvl="0"/>
            <a:endParaRPr lang="en-GB" sz="1800" dirty="0"/>
          </a:p>
          <a:p>
            <a:pPr marL="342900" lvl="0" indent="-342900">
              <a:buFont typeface="+mj-lt"/>
              <a:buAutoNum type="arabicPeriod" startAt="4"/>
            </a:pPr>
            <a:r>
              <a:rPr lang="en-GB" sz="1800" dirty="0"/>
              <a:t>During your sweep what would you do if you came across someone in a Refuge Area? </a:t>
            </a:r>
          </a:p>
          <a:p>
            <a:r>
              <a:rPr lang="en-GB" sz="1800" i="1" dirty="0">
                <a:solidFill>
                  <a:srgbClr val="FF0000"/>
                </a:solidFill>
              </a:rPr>
              <a:t>Note anybody in a Refuge area and report this to the Evacuation Officer as a priority when you exit the building. The individual in the Refuge area should already have a Personal Emergency Evacuation Plan (PEEP) and be aware of the correct procedures they should follow.</a:t>
            </a:r>
          </a:p>
          <a:p>
            <a:r>
              <a:rPr lang="en-GB" dirty="0"/>
              <a:t>	</a:t>
            </a:r>
            <a:endParaRPr lang="en-GB" dirty="0">
              <a:solidFill>
                <a:schemeClr val="tx2"/>
              </a:solidFill>
              <a:latin typeface="+mn-lt"/>
            </a:endParaRPr>
          </a:p>
        </p:txBody>
      </p:sp>
      <p:sp>
        <p:nvSpPr>
          <p:cNvPr id="5" name="Rectangle 4"/>
          <p:cNvSpPr/>
          <p:nvPr/>
        </p:nvSpPr>
        <p:spPr>
          <a:xfrm>
            <a:off x="251520" y="30378"/>
            <a:ext cx="6768752"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Quiz</a:t>
            </a:r>
            <a:endParaRPr lang="en-GB" sz="2400" b="1" i="1" dirty="0">
              <a:solidFill>
                <a:srgbClr val="FF0000"/>
              </a:solidFill>
              <a:cs typeface="Arial" pitchFamily="34" charset="0"/>
            </a:endParaRPr>
          </a:p>
        </p:txBody>
      </p:sp>
      <p:pic>
        <p:nvPicPr>
          <p:cNvPr id="6" name="image1.png"/>
          <p:cNvPicPr/>
          <p:nvPr/>
        </p:nvPicPr>
        <p:blipFill>
          <a:blip r:embed="rId3"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11598453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762300"/>
            <a:ext cx="8424936" cy="4555093"/>
          </a:xfrm>
          <a:prstGeom prst="rect">
            <a:avLst/>
          </a:prstGeom>
          <a:noFill/>
        </p:spPr>
        <p:txBody>
          <a:bodyPr wrap="square" rtlCol="0">
            <a:spAutoFit/>
          </a:bodyPr>
          <a:lstStyle/>
          <a:p>
            <a:pPr marL="342900" lvl="0" indent="-342900">
              <a:buFont typeface="+mj-lt"/>
              <a:buAutoNum type="arabicPeriod" startAt="5"/>
            </a:pPr>
            <a:r>
              <a:rPr lang="en-GB" sz="1800" dirty="0"/>
              <a:t>What should you do when you finish your sweep? </a:t>
            </a:r>
          </a:p>
          <a:p>
            <a:pPr lvl="0"/>
            <a:r>
              <a:rPr lang="en-GB" sz="1800" i="1" dirty="0">
                <a:solidFill>
                  <a:srgbClr val="FF0000"/>
                </a:solidFill>
              </a:rPr>
              <a:t>Once you have finished your sweep leave the building with your plan by the nearest fire exit and immediately report your findings to the Evacuation Officer.</a:t>
            </a:r>
          </a:p>
          <a:p>
            <a:pPr lvl="0"/>
            <a:endParaRPr lang="en-GB" sz="1800" dirty="0"/>
          </a:p>
          <a:p>
            <a:pPr marL="342900" lvl="0" indent="-342900">
              <a:buFont typeface="+mj-lt"/>
              <a:buAutoNum type="arabicPeriod" startAt="6"/>
            </a:pPr>
            <a:r>
              <a:rPr lang="en-GB" sz="1800" dirty="0"/>
              <a:t>Where will you find the Evacuation Officer? </a:t>
            </a:r>
          </a:p>
          <a:p>
            <a:pPr lvl="0"/>
            <a:r>
              <a:rPr lang="en-GB" sz="1800" i="1" dirty="0">
                <a:solidFill>
                  <a:srgbClr val="FF0000"/>
                </a:solidFill>
              </a:rPr>
              <a:t>The Evacuation Officer will be outside the building by the entrance nearest to the fire alarm panel and wearing an Orange Hi-Viz jacket.</a:t>
            </a:r>
          </a:p>
          <a:p>
            <a:pPr lvl="0"/>
            <a:endParaRPr lang="en-GB" sz="1800" dirty="0"/>
          </a:p>
          <a:p>
            <a:pPr marL="342900" lvl="0" indent="-342900">
              <a:buFont typeface="+mj-lt"/>
              <a:buAutoNum type="arabicPeriod" startAt="7"/>
            </a:pPr>
            <a:r>
              <a:rPr lang="en-GB" sz="1800" dirty="0"/>
              <a:t>What should you do if you find there is no Fire Evacuation Officer? </a:t>
            </a:r>
          </a:p>
          <a:p>
            <a:r>
              <a:rPr lang="en-GB" sz="1800" i="1" dirty="0">
                <a:solidFill>
                  <a:srgbClr val="FF0000"/>
                </a:solidFill>
              </a:rPr>
              <a:t>Should you find upon exiting the building there is no Evacuation Officer you may need to take on this role yourself. Please familiarise yourself with the Acting Fire Evacuation Officer presentation.</a:t>
            </a:r>
          </a:p>
          <a:p>
            <a:pPr lvl="0"/>
            <a:endParaRPr lang="en-GB" sz="1800" dirty="0"/>
          </a:p>
          <a:p>
            <a:pPr marL="342900" lvl="0" indent="-342900">
              <a:buFont typeface="+mj-lt"/>
              <a:buAutoNum type="arabicPeriod" startAt="8"/>
            </a:pPr>
            <a:r>
              <a:rPr lang="en-GB" sz="1800" dirty="0"/>
              <a:t>What should you do if you discover a fire? </a:t>
            </a:r>
          </a:p>
          <a:p>
            <a:pPr lvl="0"/>
            <a:r>
              <a:rPr lang="en-GB" sz="1800" i="1" dirty="0">
                <a:solidFill>
                  <a:srgbClr val="FF0000"/>
                </a:solidFill>
              </a:rPr>
              <a:t>If you discover a fire, call 999, the Fire Service will not attend unless someone calls them to confirm there is a fire, do not assume someone else has called. </a:t>
            </a:r>
            <a:r>
              <a:rPr lang="en-GB" dirty="0"/>
              <a:t>	</a:t>
            </a:r>
            <a:endParaRPr lang="en-GB" dirty="0">
              <a:solidFill>
                <a:schemeClr val="tx2"/>
              </a:solidFill>
              <a:latin typeface="+mn-lt"/>
            </a:endParaRPr>
          </a:p>
        </p:txBody>
      </p:sp>
      <p:pic>
        <p:nvPicPr>
          <p:cNvPr id="6" name="image1.png"/>
          <p:cNvPicPr/>
          <p:nvPr/>
        </p:nvPicPr>
        <p:blipFill>
          <a:blip r:embed="rId3" cstate="print"/>
          <a:stretch>
            <a:fillRect/>
          </a:stretch>
        </p:blipFill>
        <p:spPr>
          <a:xfrm>
            <a:off x="7675092" y="87035"/>
            <a:ext cx="1437640" cy="461645"/>
          </a:xfrm>
          <a:prstGeom prst="rect">
            <a:avLst/>
          </a:prstGeom>
        </p:spPr>
      </p:pic>
      <p:sp>
        <p:nvSpPr>
          <p:cNvPr id="7" name="Rectangle 6"/>
          <p:cNvSpPr/>
          <p:nvPr/>
        </p:nvSpPr>
        <p:spPr>
          <a:xfrm>
            <a:off x="251520" y="30378"/>
            <a:ext cx="6768752"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Quiz</a:t>
            </a:r>
            <a:endParaRPr lang="en-GB" sz="2400" b="1" i="1" dirty="0">
              <a:solidFill>
                <a:srgbClr val="FF0000"/>
              </a:solidFill>
              <a:cs typeface="Arial" pitchFamily="34" charset="0"/>
            </a:endParaRPr>
          </a:p>
        </p:txBody>
      </p:sp>
    </p:spTree>
    <p:extLst>
      <p:ext uri="{BB962C8B-B14F-4D97-AF65-F5344CB8AC3E}">
        <p14:creationId xmlns:p14="http://schemas.microsoft.com/office/powerpoint/2010/main" val="2689817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1772816"/>
            <a:ext cx="8280000" cy="4752528"/>
          </a:xfrm>
        </p:spPr>
        <p:txBody>
          <a:bodyPr/>
          <a:lstStyle/>
          <a:p>
            <a:pPr marL="0" indent="0">
              <a:buNone/>
            </a:pPr>
            <a:r>
              <a:rPr lang="en-GB" dirty="0"/>
              <a:t>If you have any questions regarding Fire Safety or the Acting Fire Warden procedure please contact:-</a:t>
            </a:r>
          </a:p>
          <a:p>
            <a:pPr marL="0" indent="0">
              <a:buNone/>
            </a:pPr>
            <a:endParaRPr lang="en-GB" dirty="0"/>
          </a:p>
          <a:p>
            <a:pPr marL="0" indent="0" algn="ctr">
              <a:buNone/>
            </a:pPr>
            <a:r>
              <a:rPr lang="en-GB" dirty="0"/>
              <a:t>David Sharp - Fire Safety Adviser</a:t>
            </a:r>
          </a:p>
          <a:p>
            <a:pPr marL="0" indent="0" algn="ctr">
              <a:buNone/>
            </a:pPr>
            <a:r>
              <a:rPr lang="en-GB" dirty="0">
                <a:hlinkClick r:id="rId3"/>
              </a:rPr>
              <a:t>Tel:-</a:t>
            </a:r>
            <a:r>
              <a:rPr lang="en-GB" dirty="0"/>
              <a:t> 07719 356158 </a:t>
            </a:r>
          </a:p>
          <a:p>
            <a:pPr marL="0" indent="0" algn="ctr">
              <a:buNone/>
            </a:pPr>
            <a:r>
              <a:rPr lang="en-GB" u="sng" dirty="0">
                <a:solidFill>
                  <a:srgbClr val="FF0000"/>
                </a:solidFill>
                <a:hlinkClick r:id="rId4"/>
              </a:rPr>
              <a:t>d.w.sharp@reading.ac.uk</a:t>
            </a:r>
            <a:endParaRPr lang="en-GB" u="sng" dirty="0">
              <a:solidFill>
                <a:srgbClr val="FF0000"/>
              </a:solidFill>
            </a:endParaRPr>
          </a:p>
          <a:p>
            <a:pPr marL="0" indent="0" algn="ctr">
              <a:buNone/>
            </a:pPr>
            <a:endParaRPr lang="en-GB" u="sng" dirty="0">
              <a:solidFill>
                <a:srgbClr val="FF0000"/>
              </a:solidFill>
            </a:endParaRPr>
          </a:p>
          <a:p>
            <a:pPr marL="0" indent="0" algn="ctr">
              <a:buNone/>
            </a:pPr>
            <a:endParaRPr lang="en-GB" u="sng" dirty="0">
              <a:solidFill>
                <a:srgbClr val="FF0000"/>
              </a:solidFill>
            </a:endParaRPr>
          </a:p>
          <a:p>
            <a:pPr marL="0" indent="0" algn="ctr">
              <a:buNone/>
            </a:pPr>
            <a:r>
              <a:rPr lang="en-GB" dirty="0"/>
              <a:t>Kevin McGovern - Deputy Fire Safety Adviser</a:t>
            </a:r>
          </a:p>
          <a:p>
            <a:pPr marL="0" indent="0" algn="ctr">
              <a:buNone/>
            </a:pPr>
            <a:r>
              <a:rPr lang="en-GB" dirty="0">
                <a:hlinkClick r:id="rId3"/>
              </a:rPr>
              <a:t>Tel:-</a:t>
            </a:r>
            <a:r>
              <a:rPr lang="en-GB" dirty="0"/>
              <a:t> 07725 217289</a:t>
            </a:r>
          </a:p>
          <a:p>
            <a:pPr marL="0" indent="0" algn="ctr">
              <a:buNone/>
            </a:pPr>
            <a:r>
              <a:rPr lang="en-GB" dirty="0">
                <a:hlinkClick r:id="rId5"/>
              </a:rPr>
              <a:t>k.b.mcgovern@reading.ac.uk</a:t>
            </a:r>
            <a:endParaRPr lang="en-GB" dirty="0"/>
          </a:p>
          <a:p>
            <a:pPr marL="0" indent="0">
              <a:buNone/>
            </a:pPr>
            <a:endParaRPr lang="en-GB" sz="1600" dirty="0"/>
          </a:p>
        </p:txBody>
      </p:sp>
      <p:sp>
        <p:nvSpPr>
          <p:cNvPr id="5" name="Rectangle 4"/>
          <p:cNvSpPr/>
          <p:nvPr/>
        </p:nvSpPr>
        <p:spPr>
          <a:xfrm>
            <a:off x="323528" y="0"/>
            <a:ext cx="6768752"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Contact details</a:t>
            </a:r>
            <a:endParaRPr lang="en-GB" sz="2400" b="1" i="1" dirty="0">
              <a:solidFill>
                <a:srgbClr val="FF0000"/>
              </a:solidFill>
              <a:cs typeface="Arial" pitchFamily="34" charset="0"/>
            </a:endParaRPr>
          </a:p>
        </p:txBody>
      </p:sp>
      <p:pic>
        <p:nvPicPr>
          <p:cNvPr id="4" name="image1.png"/>
          <p:cNvPicPr/>
          <p:nvPr/>
        </p:nvPicPr>
        <p:blipFill>
          <a:blip r:embed="rId6"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346330738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83568" y="1412776"/>
            <a:ext cx="7776864" cy="2462213"/>
          </a:xfrm>
          <a:prstGeom prst="rect">
            <a:avLst/>
          </a:prstGeom>
          <a:noFill/>
        </p:spPr>
        <p:txBody>
          <a:bodyPr wrap="square" rtlCol="0">
            <a:spAutoFit/>
          </a:bodyPr>
          <a:lstStyle/>
          <a:p>
            <a:endParaRPr lang="en-GB" dirty="0"/>
          </a:p>
          <a:p>
            <a:endParaRPr lang="en-GB" dirty="0"/>
          </a:p>
          <a:p>
            <a:r>
              <a:rPr lang="en-GB" sz="5400" dirty="0"/>
              <a:t>Thank you for your help</a:t>
            </a:r>
            <a:r>
              <a:rPr lang="en-GB" sz="5400" dirty="0">
                <a:sym typeface="Wingdings" panose="05000000000000000000" pitchFamily="2" charset="2"/>
              </a:rPr>
              <a:t> </a:t>
            </a:r>
            <a:endParaRPr lang="en-GB" sz="5400" dirty="0"/>
          </a:p>
          <a:p>
            <a:endParaRPr lang="en-GB" dirty="0"/>
          </a:p>
          <a:p>
            <a:endParaRPr lang="en-GB" dirty="0"/>
          </a:p>
          <a:p>
            <a:r>
              <a:rPr lang="en-GB" dirty="0"/>
              <a:t>  </a:t>
            </a:r>
          </a:p>
        </p:txBody>
      </p:sp>
      <p:pic>
        <p:nvPicPr>
          <p:cNvPr id="4" name="image1.png"/>
          <p:cNvPicPr/>
          <p:nvPr/>
        </p:nvPicPr>
        <p:blipFill>
          <a:blip r:embed="rId3" cstate="print"/>
          <a:stretch>
            <a:fillRect/>
          </a:stretch>
        </p:blipFill>
        <p:spPr>
          <a:xfrm>
            <a:off x="7675092" y="87035"/>
            <a:ext cx="1437640" cy="46164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3501008"/>
            <a:ext cx="2151682" cy="2151682"/>
          </a:xfrm>
          <a:prstGeom prst="rect">
            <a:avLst/>
          </a:prstGeom>
        </p:spPr>
      </p:pic>
    </p:spTree>
    <p:extLst>
      <p:ext uri="{BB962C8B-B14F-4D97-AF65-F5344CB8AC3E}">
        <p14:creationId xmlns:p14="http://schemas.microsoft.com/office/powerpoint/2010/main" val="6561515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23528" y="0"/>
            <a:ext cx="5616624"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Introduction</a:t>
            </a:r>
            <a:endParaRPr lang="en-GB" sz="2400" b="1" i="1" dirty="0">
              <a:solidFill>
                <a:srgbClr val="FF0000"/>
              </a:solidFill>
              <a:cs typeface="Arial" pitchFamily="34" charset="0"/>
            </a:endParaRPr>
          </a:p>
        </p:txBody>
      </p:sp>
      <p:sp>
        <p:nvSpPr>
          <p:cNvPr id="13" name="TextBox 12"/>
          <p:cNvSpPr txBox="1"/>
          <p:nvPr/>
        </p:nvSpPr>
        <p:spPr>
          <a:xfrm>
            <a:off x="683568" y="1412776"/>
            <a:ext cx="7776864" cy="4708981"/>
          </a:xfrm>
          <a:prstGeom prst="rect">
            <a:avLst/>
          </a:prstGeom>
          <a:noFill/>
        </p:spPr>
        <p:txBody>
          <a:bodyPr wrap="square" rtlCol="0">
            <a:spAutoFit/>
          </a:bodyPr>
          <a:lstStyle/>
          <a:p>
            <a:r>
              <a:rPr lang="en-GB" dirty="0"/>
              <a:t>A Fire Warden is an essential role in any fire evacuation plan. </a:t>
            </a:r>
          </a:p>
          <a:p>
            <a:endParaRPr lang="en-GB" dirty="0"/>
          </a:p>
          <a:p>
            <a:r>
              <a:rPr lang="en-GB" dirty="0"/>
              <a:t>This presentation is designed to give you the basic knowledge to understand and carry out the role of the Acting Fire Warden when members of the normal evacuation team may be reduced during Covid-19 phased return.</a:t>
            </a:r>
          </a:p>
          <a:p>
            <a:endParaRPr lang="en-GB" dirty="0"/>
          </a:p>
          <a:p>
            <a:r>
              <a:rPr lang="en-GB" dirty="0"/>
              <a:t>Please go through the following slides and complete the quiz at the end, once you have successfully answered all the questions you can form part of the evacuation team as an Acting Fire Warden.</a:t>
            </a:r>
          </a:p>
          <a:p>
            <a:endParaRPr lang="en-GB" dirty="0"/>
          </a:p>
          <a:p>
            <a:r>
              <a:rPr lang="en-GB" dirty="0"/>
              <a:t>Thank you for your help</a:t>
            </a:r>
            <a:r>
              <a:rPr lang="en-GB" dirty="0">
                <a:sym typeface="Wingdings" panose="05000000000000000000" pitchFamily="2" charset="2"/>
              </a:rPr>
              <a:t> </a:t>
            </a:r>
            <a:endParaRPr lang="en-GB" dirty="0"/>
          </a:p>
          <a:p>
            <a:endParaRPr lang="en-GB" dirty="0"/>
          </a:p>
          <a:p>
            <a:endParaRPr lang="en-GB" dirty="0"/>
          </a:p>
          <a:p>
            <a:r>
              <a:rPr lang="en-GB" dirty="0"/>
              <a:t>  </a:t>
            </a:r>
          </a:p>
        </p:txBody>
      </p:sp>
      <p:pic>
        <p:nvPicPr>
          <p:cNvPr id="4" name="image1.png"/>
          <p:cNvPicPr/>
          <p:nvPr/>
        </p:nvPicPr>
        <p:blipFill>
          <a:blip r:embed="rId3" cstate="print"/>
          <a:stretch>
            <a:fillRect/>
          </a:stretch>
        </p:blipFill>
        <p:spPr>
          <a:xfrm>
            <a:off x="7675092" y="87035"/>
            <a:ext cx="1437640" cy="46164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8169" y="4869160"/>
            <a:ext cx="927546" cy="927546"/>
          </a:xfrm>
          <a:prstGeom prst="rect">
            <a:avLst/>
          </a:prstGeom>
        </p:spPr>
      </p:pic>
    </p:spTree>
    <p:extLst>
      <p:ext uri="{BB962C8B-B14F-4D97-AF65-F5344CB8AC3E}">
        <p14:creationId xmlns:p14="http://schemas.microsoft.com/office/powerpoint/2010/main" val="224263510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23528" y="0"/>
            <a:ext cx="5616624"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The Fire Alarm</a:t>
            </a:r>
            <a:endParaRPr lang="en-GB" sz="2400" b="1" i="1" dirty="0">
              <a:solidFill>
                <a:srgbClr val="FF0000"/>
              </a:solidFill>
              <a:cs typeface="Arial" pitchFamily="34" charset="0"/>
            </a:endParaRPr>
          </a:p>
        </p:txBody>
      </p:sp>
      <p:sp>
        <p:nvSpPr>
          <p:cNvPr id="13" name="TextBox 12"/>
          <p:cNvSpPr txBox="1"/>
          <p:nvPr/>
        </p:nvSpPr>
        <p:spPr>
          <a:xfrm>
            <a:off x="683568" y="1412776"/>
            <a:ext cx="7776864" cy="4708981"/>
          </a:xfrm>
          <a:prstGeom prst="rect">
            <a:avLst/>
          </a:prstGeom>
          <a:noFill/>
        </p:spPr>
        <p:txBody>
          <a:bodyPr wrap="square" rtlCol="0">
            <a:spAutoFit/>
          </a:bodyPr>
          <a:lstStyle/>
          <a:p>
            <a:r>
              <a:rPr lang="en-GB" dirty="0"/>
              <a:t>All buildings are fitted with fire alarm systems incorporating automatic fire detectors designed to identify a fire at the very early stages and sound the fire alarm.</a:t>
            </a:r>
          </a:p>
          <a:p>
            <a:endParaRPr lang="en-GB" dirty="0"/>
          </a:p>
          <a:p>
            <a:r>
              <a:rPr lang="en-GB" dirty="0"/>
              <a:t>People still remain the best form of detection and will normally identify a fire in an occupied building before the automatic detection, therefore should you identify a fire, red break glass call points are positioned adjacent to all exits to sound the fire alarm.</a:t>
            </a:r>
          </a:p>
          <a:p>
            <a:endParaRPr lang="en-GB" dirty="0"/>
          </a:p>
          <a:p>
            <a:r>
              <a:rPr lang="en-GB" dirty="0"/>
              <a:t>Evacuation can be carried out in under 2 ½ minutes within your building and with automatic detection you should never stumble across a large fire inside your building. Therefore as an acting Fire Warden and being one of the last to leave the building you will still remain safe.</a:t>
            </a:r>
          </a:p>
          <a:p>
            <a:endParaRPr lang="en-GB" dirty="0"/>
          </a:p>
        </p:txBody>
      </p:sp>
      <p:pic>
        <p:nvPicPr>
          <p:cNvPr id="4" name="image1.png"/>
          <p:cNvPicPr/>
          <p:nvPr/>
        </p:nvPicPr>
        <p:blipFill>
          <a:blip r:embed="rId3"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355607172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23528" y="0"/>
            <a:ext cx="5616624"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What can set the fire alarm off</a:t>
            </a:r>
            <a:endParaRPr lang="en-GB" sz="2400" b="1" i="1" dirty="0">
              <a:solidFill>
                <a:srgbClr val="FF0000"/>
              </a:solidFill>
              <a:cs typeface="Arial" pitchFamily="34" charset="0"/>
            </a:endParaRPr>
          </a:p>
        </p:txBody>
      </p:sp>
      <p:pic>
        <p:nvPicPr>
          <p:cNvPr id="7" name="Picture 4" descr="Image result for fi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1598810"/>
            <a:ext cx="1177902" cy="12951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1677943"/>
            <a:ext cx="1258448" cy="1283333"/>
          </a:xfrm>
          <a:prstGeom prst="rect">
            <a:avLst/>
          </a:prstGeom>
        </p:spPr>
      </p:pic>
      <p:pic>
        <p:nvPicPr>
          <p:cNvPr id="9" name="Picture 10" descr="http://www.gent.co.uk/../images/products/manual_call_poin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249" y="1677943"/>
            <a:ext cx="1378088" cy="120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1520" y="3188759"/>
            <a:ext cx="2304256" cy="369332"/>
          </a:xfrm>
          <a:prstGeom prst="rect">
            <a:avLst/>
          </a:prstGeom>
          <a:noFill/>
        </p:spPr>
        <p:txBody>
          <a:bodyPr wrap="square" rtlCol="0">
            <a:spAutoFit/>
          </a:bodyPr>
          <a:lstStyle/>
          <a:p>
            <a:pPr algn="ctr"/>
            <a:r>
              <a:rPr lang="en-GB" sz="1800" dirty="0"/>
              <a:t>Faulty equipment</a:t>
            </a:r>
            <a:endParaRPr lang="en-GB" sz="1800" dirty="0">
              <a:solidFill>
                <a:schemeClr val="tx2"/>
              </a:solidFill>
            </a:endParaRPr>
          </a:p>
        </p:txBody>
      </p:sp>
      <p:sp>
        <p:nvSpPr>
          <p:cNvPr id="5" name="TextBox 4"/>
          <p:cNvSpPr txBox="1"/>
          <p:nvPr/>
        </p:nvSpPr>
        <p:spPr>
          <a:xfrm>
            <a:off x="6588224" y="3108475"/>
            <a:ext cx="1645002" cy="646331"/>
          </a:xfrm>
          <a:prstGeom prst="rect">
            <a:avLst/>
          </a:prstGeom>
          <a:noFill/>
        </p:spPr>
        <p:txBody>
          <a:bodyPr wrap="square" rtlCol="0">
            <a:spAutoFit/>
          </a:bodyPr>
          <a:lstStyle/>
          <a:p>
            <a:pPr algn="ctr"/>
            <a:r>
              <a:rPr lang="en-GB" sz="1800" dirty="0">
                <a:solidFill>
                  <a:schemeClr val="tx2"/>
                </a:solidFill>
                <a:latin typeface="+mn-lt"/>
              </a:rPr>
              <a:t>Smoke &amp; heat </a:t>
            </a:r>
          </a:p>
          <a:p>
            <a:pPr algn="ctr"/>
            <a:r>
              <a:rPr lang="en-GB" sz="1800" dirty="0">
                <a:solidFill>
                  <a:schemeClr val="tx2"/>
                </a:solidFill>
                <a:latin typeface="+mn-lt"/>
              </a:rPr>
              <a:t>from a fire</a:t>
            </a:r>
          </a:p>
        </p:txBody>
      </p:sp>
      <p:sp>
        <p:nvSpPr>
          <p:cNvPr id="12" name="TextBox 11"/>
          <p:cNvSpPr txBox="1"/>
          <p:nvPr/>
        </p:nvSpPr>
        <p:spPr>
          <a:xfrm>
            <a:off x="3498241" y="3097695"/>
            <a:ext cx="1810111" cy="646331"/>
          </a:xfrm>
          <a:prstGeom prst="rect">
            <a:avLst/>
          </a:prstGeom>
          <a:noFill/>
        </p:spPr>
        <p:txBody>
          <a:bodyPr wrap="none" rtlCol="0">
            <a:spAutoFit/>
          </a:bodyPr>
          <a:lstStyle/>
          <a:p>
            <a:pPr algn="ctr"/>
            <a:r>
              <a:rPr lang="en-GB" sz="1800" dirty="0"/>
              <a:t>Fire alarm break </a:t>
            </a:r>
          </a:p>
          <a:p>
            <a:pPr algn="ctr"/>
            <a:r>
              <a:rPr lang="en-GB" sz="1800" dirty="0"/>
              <a:t>glass</a:t>
            </a:r>
            <a:r>
              <a:rPr lang="en-GB" sz="1800" dirty="0">
                <a:solidFill>
                  <a:schemeClr val="tx2"/>
                </a:solidFill>
                <a:latin typeface="+mn-lt"/>
              </a:rPr>
              <a:t> call point</a:t>
            </a:r>
          </a:p>
        </p:txBody>
      </p:sp>
      <p:sp>
        <p:nvSpPr>
          <p:cNvPr id="13" name="TextBox 12"/>
          <p:cNvSpPr txBox="1"/>
          <p:nvPr/>
        </p:nvSpPr>
        <p:spPr>
          <a:xfrm>
            <a:off x="1367644" y="4411917"/>
            <a:ext cx="6408712" cy="923330"/>
          </a:xfrm>
          <a:prstGeom prst="rect">
            <a:avLst/>
          </a:prstGeom>
          <a:noFill/>
        </p:spPr>
        <p:txBody>
          <a:bodyPr wrap="square" rtlCol="0">
            <a:spAutoFit/>
          </a:bodyPr>
          <a:lstStyle/>
          <a:p>
            <a:r>
              <a:rPr lang="en-GB" sz="1800" dirty="0"/>
              <a:t>All of the above can set off the fire alarm therefore if you have not been notified of a test, regardless of what you believe has happened, please follow these procedures.</a:t>
            </a:r>
          </a:p>
        </p:txBody>
      </p:sp>
      <p:pic>
        <p:nvPicPr>
          <p:cNvPr id="10" name="image1.png"/>
          <p:cNvPicPr/>
          <p:nvPr/>
        </p:nvPicPr>
        <p:blipFill>
          <a:blip r:embed="rId6"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39325196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23528" y="0"/>
            <a:ext cx="5616624"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The Evacuation Procedure</a:t>
            </a:r>
            <a:endParaRPr lang="en-GB" sz="2400" b="1" i="1" dirty="0">
              <a:solidFill>
                <a:srgbClr val="FF0000"/>
              </a:solidFill>
              <a:cs typeface="Arial" pitchFamily="34" charset="0"/>
            </a:endParaRPr>
          </a:p>
        </p:txBody>
      </p:sp>
      <p:sp>
        <p:nvSpPr>
          <p:cNvPr id="13" name="TextBox 12"/>
          <p:cNvSpPr txBox="1"/>
          <p:nvPr/>
        </p:nvSpPr>
        <p:spPr>
          <a:xfrm>
            <a:off x="683568" y="2420888"/>
            <a:ext cx="7776864" cy="2862322"/>
          </a:xfrm>
          <a:prstGeom prst="rect">
            <a:avLst/>
          </a:prstGeom>
          <a:noFill/>
        </p:spPr>
        <p:txBody>
          <a:bodyPr wrap="square" rtlCol="0">
            <a:spAutoFit/>
          </a:bodyPr>
          <a:lstStyle/>
          <a:p>
            <a:pPr marL="457200" lvl="0" indent="-457200">
              <a:buFont typeface="+mj-lt"/>
              <a:buAutoNum type="arabicPeriod"/>
            </a:pPr>
            <a:r>
              <a:rPr lang="en-GB" dirty="0"/>
              <a:t>Ask people to evacuate the building by the nearest fire exit. </a:t>
            </a:r>
          </a:p>
          <a:p>
            <a:pPr marL="457200" lvl="0" indent="-457200">
              <a:buFont typeface="+mj-lt"/>
              <a:buAutoNum type="arabicPeriod"/>
            </a:pPr>
            <a:r>
              <a:rPr lang="en-GB" dirty="0"/>
              <a:t>Make your way to your Fire Warden Sweep Pack, open the pack put on the yellow Hi-Viz jacket and take out the plan.</a:t>
            </a:r>
          </a:p>
          <a:p>
            <a:pPr marL="457200" lvl="0" indent="-457200">
              <a:buFont typeface="+mj-lt"/>
              <a:buAutoNum type="arabicPeriod"/>
            </a:pPr>
            <a:r>
              <a:rPr lang="en-GB" dirty="0"/>
              <a:t>Sweep your area identified on the plan being the last to leave this area.</a:t>
            </a:r>
          </a:p>
          <a:p>
            <a:pPr marL="457200" lvl="0" indent="-457200">
              <a:buFont typeface="+mj-lt"/>
              <a:buAutoNum type="arabicPeriod"/>
            </a:pPr>
            <a:r>
              <a:rPr lang="en-GB" dirty="0"/>
              <a:t>Report to the Evacuation Officer outside the building who will be wearing an Orange Hi-Viz jacket.</a:t>
            </a:r>
          </a:p>
          <a:p>
            <a:endParaRPr lang="en-GB" dirty="0"/>
          </a:p>
          <a:p>
            <a:r>
              <a:rPr lang="en-GB" dirty="0"/>
              <a:t>Each task is covered in more detail in the following slides.</a:t>
            </a:r>
          </a:p>
        </p:txBody>
      </p:sp>
      <p:sp>
        <p:nvSpPr>
          <p:cNvPr id="2" name="TextBox 1"/>
          <p:cNvSpPr txBox="1"/>
          <p:nvPr/>
        </p:nvSpPr>
        <p:spPr>
          <a:xfrm>
            <a:off x="791580" y="1556792"/>
            <a:ext cx="7560840" cy="707886"/>
          </a:xfrm>
          <a:prstGeom prst="rect">
            <a:avLst/>
          </a:prstGeom>
          <a:noFill/>
        </p:spPr>
        <p:txBody>
          <a:bodyPr wrap="square" rtlCol="0">
            <a:spAutoFit/>
          </a:bodyPr>
          <a:lstStyle/>
          <a:p>
            <a:r>
              <a:rPr lang="en-GB" dirty="0"/>
              <a:t>In the event of an unplanned fire alarm activation an Acting Fire Warden will be expected to:-</a:t>
            </a:r>
          </a:p>
        </p:txBody>
      </p:sp>
      <p:pic>
        <p:nvPicPr>
          <p:cNvPr id="5" name="image1.png"/>
          <p:cNvPicPr/>
          <p:nvPr/>
        </p:nvPicPr>
        <p:blipFill>
          <a:blip r:embed="rId3"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90511958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23528" y="0"/>
            <a:ext cx="6984776"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Asking people to evacuate</a:t>
            </a:r>
            <a:endParaRPr lang="en-GB" sz="2400" b="1" i="1" dirty="0">
              <a:solidFill>
                <a:srgbClr val="FF0000"/>
              </a:solidFill>
              <a:cs typeface="Arial" pitchFamily="34" charset="0"/>
            </a:endParaRPr>
          </a:p>
        </p:txBody>
      </p:sp>
      <p:sp>
        <p:nvSpPr>
          <p:cNvPr id="13" name="TextBox 12"/>
          <p:cNvSpPr txBox="1"/>
          <p:nvPr/>
        </p:nvSpPr>
        <p:spPr>
          <a:xfrm>
            <a:off x="737574" y="1484784"/>
            <a:ext cx="5976664" cy="2800767"/>
          </a:xfrm>
          <a:prstGeom prst="rect">
            <a:avLst/>
          </a:prstGeom>
          <a:noFill/>
        </p:spPr>
        <p:txBody>
          <a:bodyPr wrap="square" rtlCol="0">
            <a:spAutoFit/>
          </a:bodyPr>
          <a:lstStyle/>
          <a:p>
            <a:r>
              <a:rPr lang="en-GB" dirty="0"/>
              <a:t>As soon as the fire alarm sounds, politely but firmly ask people to evacuate the building to the Assembly Point by the </a:t>
            </a:r>
            <a:r>
              <a:rPr lang="en-GB" u="sng" dirty="0">
                <a:solidFill>
                  <a:srgbClr val="FF0000"/>
                </a:solidFill>
              </a:rPr>
              <a:t>nearest</a:t>
            </a:r>
            <a:r>
              <a:rPr lang="en-GB" dirty="0"/>
              <a:t> fire exit regardless of any one way systems introduced due to Covid-19.</a:t>
            </a:r>
          </a:p>
          <a:p>
            <a:endParaRPr lang="en-GB" dirty="0"/>
          </a:p>
          <a:p>
            <a:endParaRPr lang="en-GB" dirty="0"/>
          </a:p>
          <a:p>
            <a:r>
              <a:rPr lang="en-GB" dirty="0"/>
              <a:t>The location of the Assembly Point is displayed on the Fire Action Notices around your building.</a:t>
            </a:r>
          </a:p>
          <a:p>
            <a:endParaRPr lang="en-GB" sz="1600" i="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60855">
            <a:off x="6749486" y="1729487"/>
            <a:ext cx="1216833" cy="468013"/>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051182667"/>
              </p:ext>
            </p:extLst>
          </p:nvPr>
        </p:nvGraphicFramePr>
        <p:xfrm>
          <a:off x="6516216" y="3087294"/>
          <a:ext cx="926297" cy="1287296"/>
        </p:xfrm>
        <a:graphic>
          <a:graphicData uri="http://schemas.openxmlformats.org/presentationml/2006/ole">
            <mc:AlternateContent xmlns:mc="http://schemas.openxmlformats.org/markup-compatibility/2006">
              <mc:Choice xmlns:v="urn:schemas-microsoft-com:vml" Requires="v">
                <p:oleObj spid="_x0000_s17461" name="Document" r:id="rId5" imgW="6864460" imgH="9945717" progId="Word.Document.8">
                  <p:embed/>
                </p:oleObj>
              </mc:Choice>
              <mc:Fallback>
                <p:oleObj name="Document" r:id="rId5" imgW="6864460" imgH="9945717" progId="Word.Document.8">
                  <p:embed/>
                  <p:pic>
                    <p:nvPicPr>
                      <p:cNvPr id="4" name="Object 3"/>
                      <p:cNvPicPr/>
                      <p:nvPr/>
                    </p:nvPicPr>
                    <p:blipFill>
                      <a:blip r:embed="rId6"/>
                      <a:stretch>
                        <a:fillRect/>
                      </a:stretch>
                    </p:blipFill>
                    <p:spPr>
                      <a:xfrm>
                        <a:off x="6516216" y="3087294"/>
                        <a:ext cx="926297" cy="1287296"/>
                      </a:xfrm>
                      <a:prstGeom prst="rect">
                        <a:avLst/>
                      </a:prstGeom>
                    </p:spPr>
                  </p:pic>
                </p:oleObj>
              </mc:Fallback>
            </mc:AlternateContent>
          </a:graphicData>
        </a:graphic>
      </p:graphicFrame>
      <p:pic>
        <p:nvPicPr>
          <p:cNvPr id="8" name="image1.png"/>
          <p:cNvPicPr/>
          <p:nvPr/>
        </p:nvPicPr>
        <p:blipFill>
          <a:blip r:embed="rId7" cstate="print"/>
          <a:stretch>
            <a:fillRect/>
          </a:stretch>
        </p:blipFill>
        <p:spPr>
          <a:xfrm>
            <a:off x="7675092" y="87035"/>
            <a:ext cx="1437640" cy="461645"/>
          </a:xfrm>
          <a:prstGeom prst="rect">
            <a:avLst/>
          </a:prstGeom>
        </p:spPr>
      </p:pic>
      <p:pic>
        <p:nvPicPr>
          <p:cNvPr id="9" name="image1.png"/>
          <p:cNvPicPr/>
          <p:nvPr/>
        </p:nvPicPr>
        <p:blipFill>
          <a:blip r:embed="rId7" cstate="print"/>
          <a:stretch>
            <a:fillRect/>
          </a:stretch>
        </p:blipFill>
        <p:spPr>
          <a:xfrm>
            <a:off x="7827492" y="239435"/>
            <a:ext cx="1437640" cy="461645"/>
          </a:xfrm>
          <a:prstGeom prst="rect">
            <a:avLst/>
          </a:prstGeom>
        </p:spPr>
      </p:pic>
      <p:sp>
        <p:nvSpPr>
          <p:cNvPr id="2" name="TextBox 1"/>
          <p:cNvSpPr txBox="1"/>
          <p:nvPr/>
        </p:nvSpPr>
        <p:spPr>
          <a:xfrm>
            <a:off x="737574" y="4727243"/>
            <a:ext cx="7668852" cy="1077218"/>
          </a:xfrm>
          <a:prstGeom prst="rect">
            <a:avLst/>
          </a:prstGeom>
          <a:noFill/>
        </p:spPr>
        <p:txBody>
          <a:bodyPr wrap="square" rtlCol="0">
            <a:spAutoFit/>
          </a:bodyPr>
          <a:lstStyle/>
          <a:p>
            <a:r>
              <a:rPr lang="en-GB" sz="1600" i="1" dirty="0"/>
              <a:t>The longest part of an evacuation is often the time taken to decide to evacuate, this is known as the Reaction Time. The sooner we can get people moving towards a fire exit the quicker the evacuation, remember we should be aiming to evacuate the building in under 2 ½ minutes.</a:t>
            </a:r>
          </a:p>
        </p:txBody>
      </p:sp>
    </p:spTree>
    <p:extLst>
      <p:ext uri="{BB962C8B-B14F-4D97-AF65-F5344CB8AC3E}">
        <p14:creationId xmlns:p14="http://schemas.microsoft.com/office/powerpoint/2010/main" val="218009514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23528" y="0"/>
            <a:ext cx="6696744"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Fire Warden Sweep Pack</a:t>
            </a:r>
            <a:endParaRPr lang="en-GB" sz="2400" b="1" i="1" dirty="0">
              <a:solidFill>
                <a:srgbClr val="FF0000"/>
              </a:solidFill>
              <a:cs typeface="Arial" pitchFamily="34" charset="0"/>
            </a:endParaRPr>
          </a:p>
        </p:txBody>
      </p:sp>
      <p:sp>
        <p:nvSpPr>
          <p:cNvPr id="13" name="TextBox 12"/>
          <p:cNvSpPr txBox="1"/>
          <p:nvPr/>
        </p:nvSpPr>
        <p:spPr>
          <a:xfrm>
            <a:off x="683568" y="1480573"/>
            <a:ext cx="7776864" cy="1323439"/>
          </a:xfrm>
          <a:prstGeom prst="rect">
            <a:avLst/>
          </a:prstGeom>
          <a:noFill/>
        </p:spPr>
        <p:txBody>
          <a:bodyPr wrap="square" rtlCol="0">
            <a:spAutoFit/>
          </a:bodyPr>
          <a:lstStyle/>
          <a:p>
            <a:r>
              <a:rPr lang="en-GB" dirty="0"/>
              <a:t>All buildings will have similar evacuation procedures incorporating Sweep Packs strategically located in your building. These packs similar to the one pictured below contain plans of your sweep area and a yellow Hi-Viz Fire Warden jacket.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67" y="3327958"/>
            <a:ext cx="3168352" cy="23762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3075930"/>
            <a:ext cx="2160240" cy="2880320"/>
          </a:xfrm>
          <a:prstGeom prst="rect">
            <a:avLst/>
          </a:prstGeom>
        </p:spPr>
      </p:pic>
      <p:pic>
        <p:nvPicPr>
          <p:cNvPr id="7" name="image1.png"/>
          <p:cNvPicPr/>
          <p:nvPr/>
        </p:nvPicPr>
        <p:blipFill>
          <a:blip r:embed="rId5" cstate="print"/>
          <a:stretch>
            <a:fillRect/>
          </a:stretch>
        </p:blipFill>
        <p:spPr>
          <a:xfrm>
            <a:off x="7675092" y="87035"/>
            <a:ext cx="1437640" cy="461645"/>
          </a:xfrm>
          <a:prstGeom prst="rect">
            <a:avLst/>
          </a:prstGeom>
        </p:spPr>
      </p:pic>
      <p:sp>
        <p:nvSpPr>
          <p:cNvPr id="2" name="TextBox 1"/>
          <p:cNvSpPr txBox="1"/>
          <p:nvPr/>
        </p:nvSpPr>
        <p:spPr>
          <a:xfrm>
            <a:off x="1525348" y="5802361"/>
            <a:ext cx="2160240" cy="307777"/>
          </a:xfrm>
          <a:prstGeom prst="rect">
            <a:avLst/>
          </a:prstGeom>
          <a:noFill/>
        </p:spPr>
        <p:txBody>
          <a:bodyPr wrap="square" rtlCol="0">
            <a:spAutoFit/>
          </a:bodyPr>
          <a:lstStyle/>
          <a:p>
            <a:r>
              <a:rPr lang="en-GB" sz="1400" dirty="0">
                <a:solidFill>
                  <a:schemeClr val="tx2"/>
                </a:solidFill>
                <a:latin typeface="+mn-lt"/>
              </a:rPr>
              <a:t>Fire Warden Sweep Pack</a:t>
            </a:r>
          </a:p>
        </p:txBody>
      </p:sp>
    </p:spTree>
    <p:extLst>
      <p:ext uri="{BB962C8B-B14F-4D97-AF65-F5344CB8AC3E}">
        <p14:creationId xmlns:p14="http://schemas.microsoft.com/office/powerpoint/2010/main" val="222777986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23528" y="0"/>
            <a:ext cx="6912768"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Fire Warden Sweep Pack</a:t>
            </a:r>
            <a:endParaRPr lang="en-GB" sz="2400" b="1" i="1" dirty="0">
              <a:solidFill>
                <a:srgbClr val="FF0000"/>
              </a:solidFill>
              <a:cs typeface="Arial" pitchFamily="34" charset="0"/>
            </a:endParaRPr>
          </a:p>
        </p:txBody>
      </p:sp>
      <p:sp>
        <p:nvSpPr>
          <p:cNvPr id="13" name="TextBox 12"/>
          <p:cNvSpPr txBox="1"/>
          <p:nvPr/>
        </p:nvSpPr>
        <p:spPr>
          <a:xfrm>
            <a:off x="683568" y="1316178"/>
            <a:ext cx="7776864" cy="1015663"/>
          </a:xfrm>
          <a:prstGeom prst="rect">
            <a:avLst/>
          </a:prstGeom>
          <a:noFill/>
        </p:spPr>
        <p:txBody>
          <a:bodyPr wrap="square" rtlCol="0">
            <a:spAutoFit/>
          </a:bodyPr>
          <a:lstStyle/>
          <a:p>
            <a:r>
              <a:rPr lang="en-GB" dirty="0"/>
              <a:t>After initially asking people to evacuate make your way to the Fire Warden Sweep Pack, put on the yellow Hi-Viz jacket and take out the sweep plan.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702677" y="2701602"/>
            <a:ext cx="2138251" cy="3024338"/>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8827" y="2395745"/>
            <a:ext cx="2221754" cy="2887152"/>
          </a:xfrm>
          <a:prstGeom prst="rect">
            <a:avLst/>
          </a:prstGeom>
        </p:spPr>
      </p:pic>
      <p:sp>
        <p:nvSpPr>
          <p:cNvPr id="2" name="TextBox 1"/>
          <p:cNvSpPr txBox="1"/>
          <p:nvPr/>
        </p:nvSpPr>
        <p:spPr>
          <a:xfrm>
            <a:off x="2123728" y="5373216"/>
            <a:ext cx="1152128" cy="307777"/>
          </a:xfrm>
          <a:prstGeom prst="rect">
            <a:avLst/>
          </a:prstGeom>
          <a:noFill/>
        </p:spPr>
        <p:txBody>
          <a:bodyPr wrap="square" rtlCol="0">
            <a:spAutoFit/>
          </a:bodyPr>
          <a:lstStyle/>
          <a:p>
            <a:r>
              <a:rPr lang="en-GB" sz="1400" dirty="0">
                <a:solidFill>
                  <a:schemeClr val="tx2"/>
                </a:solidFill>
                <a:latin typeface="+mn-lt"/>
              </a:rPr>
              <a:t>Sweep Plan</a:t>
            </a:r>
          </a:p>
        </p:txBody>
      </p:sp>
      <p:pic>
        <p:nvPicPr>
          <p:cNvPr id="9" name="image1.png"/>
          <p:cNvPicPr/>
          <p:nvPr/>
        </p:nvPicPr>
        <p:blipFill>
          <a:blip r:embed="rId5" cstate="print"/>
          <a:stretch>
            <a:fillRect/>
          </a:stretch>
        </p:blipFill>
        <p:spPr>
          <a:xfrm>
            <a:off x="7675092" y="87035"/>
            <a:ext cx="1437640" cy="461645"/>
          </a:xfrm>
          <a:prstGeom prst="rect">
            <a:avLst/>
          </a:prstGeom>
        </p:spPr>
      </p:pic>
      <p:sp>
        <p:nvSpPr>
          <p:cNvPr id="10" name="TextBox 9"/>
          <p:cNvSpPr txBox="1"/>
          <p:nvPr/>
        </p:nvSpPr>
        <p:spPr>
          <a:xfrm>
            <a:off x="5518846" y="5373216"/>
            <a:ext cx="1861715" cy="307777"/>
          </a:xfrm>
          <a:prstGeom prst="rect">
            <a:avLst/>
          </a:prstGeom>
          <a:noFill/>
        </p:spPr>
        <p:txBody>
          <a:bodyPr wrap="square" rtlCol="0">
            <a:spAutoFit/>
          </a:bodyPr>
          <a:lstStyle/>
          <a:p>
            <a:r>
              <a:rPr lang="en-GB" sz="1400" dirty="0"/>
              <a:t>Yellow Hi-Viz Jackets</a:t>
            </a:r>
            <a:endParaRPr lang="en-GB" sz="1400" dirty="0">
              <a:solidFill>
                <a:schemeClr val="tx2"/>
              </a:solidFill>
              <a:latin typeface="+mn-lt"/>
            </a:endParaRPr>
          </a:p>
        </p:txBody>
      </p:sp>
    </p:spTree>
    <p:extLst>
      <p:ext uri="{BB962C8B-B14F-4D97-AF65-F5344CB8AC3E}">
        <p14:creationId xmlns:p14="http://schemas.microsoft.com/office/powerpoint/2010/main" val="1017878005"/>
      </p:ext>
    </p:extLst>
  </p:cSld>
  <p:clrMapOvr>
    <a:masterClrMapping/>
  </p:clrMapOvr>
  <p:transition>
    <p:fade/>
  </p:transition>
</p:sld>
</file>

<file path=ppt/theme/theme1.xml><?xml version="1.0" encoding="utf-8"?>
<a:theme xmlns:a="http://schemas.openxmlformats.org/drawingml/2006/main" name="Fire Warden in new format">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vacuation Officer - new format 2015">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16982AED1C1D348B96DE839172DC1AB" ma:contentTypeVersion="13" ma:contentTypeDescription="Create a new document." ma:contentTypeScope="" ma:versionID="c2aeae2227fa89f76f0dbeac8133c91f">
  <xsd:schema xmlns:xsd="http://www.w3.org/2001/XMLSchema" xmlns:xs="http://www.w3.org/2001/XMLSchema" xmlns:p="http://schemas.microsoft.com/office/2006/metadata/properties" xmlns:ns3="65e7a41c-e28b-42d6-8981-dfe066e05c2d" xmlns:ns4="eb8ce81d-0039-48e5-902e-6a865129cb4c" targetNamespace="http://schemas.microsoft.com/office/2006/metadata/properties" ma:root="true" ma:fieldsID="299de76ae9031dfdcf1a496ddfcccd74" ns3:_="" ns4:_="">
    <xsd:import namespace="65e7a41c-e28b-42d6-8981-dfe066e05c2d"/>
    <xsd:import namespace="eb8ce81d-0039-48e5-902e-6a865129cb4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e7a41c-e28b-42d6-8981-dfe066e05c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8ce81d-0039-48e5-902e-6a865129cb4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992ADB-C631-4C5A-B3C5-3B04306D7D07}">
  <ds:schemaRefs>
    <ds:schemaRef ds:uri="http://purl.org/dc/term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eb8ce81d-0039-48e5-902e-6a865129cb4c"/>
    <ds:schemaRef ds:uri="65e7a41c-e28b-42d6-8981-dfe066e05c2d"/>
    <ds:schemaRef ds:uri="http://schemas.microsoft.com/office/2006/metadata/properties"/>
  </ds:schemaRefs>
</ds:datastoreItem>
</file>

<file path=customXml/itemProps2.xml><?xml version="1.0" encoding="utf-8"?>
<ds:datastoreItem xmlns:ds="http://schemas.openxmlformats.org/officeDocument/2006/customXml" ds:itemID="{D8036D47-23CC-47CA-951E-6749097ABA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e7a41c-e28b-42d6-8981-dfe066e05c2d"/>
    <ds:schemaRef ds:uri="eb8ce81d-0039-48e5-902e-6a865129cb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8E5F19-12F5-40C4-B59D-8B9876AF19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Fire Warden in new format</Template>
  <TotalTime>3554</TotalTime>
  <Words>1793</Words>
  <Application>Microsoft Office PowerPoint</Application>
  <PresentationFormat>On-screen Show (4:3)</PresentationFormat>
  <Paragraphs>169</Paragraphs>
  <Slides>23</Slides>
  <Notes>23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3" baseType="lpstr">
      <vt:lpstr>Arial</vt:lpstr>
      <vt:lpstr>Effra Light</vt:lpstr>
      <vt:lpstr>Effra Bold</vt:lpstr>
      <vt:lpstr>Tahoma</vt:lpstr>
      <vt:lpstr>Effra Heavy</vt:lpstr>
      <vt:lpstr>Effra</vt:lpstr>
      <vt:lpstr>Rdg Vesta</vt:lpstr>
      <vt:lpstr>Fire Warden in new format</vt:lpstr>
      <vt:lpstr>Evacuation Officer - new format 2015</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Reading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warden training course</dc:title>
  <dc:creator>Peter Dennis Lawther</dc:creator>
  <cp:lastModifiedBy>Carla Taylor</cp:lastModifiedBy>
  <cp:revision>255</cp:revision>
  <cp:lastPrinted>2017-06-14T07:03:04Z</cp:lastPrinted>
  <dcterms:created xsi:type="dcterms:W3CDTF">2015-10-29T16:06:29Z</dcterms:created>
  <dcterms:modified xsi:type="dcterms:W3CDTF">2020-07-22T13:30:27Z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0x010100416982AED1C1D348B96DE839172DC1AB</vt:lpwstr>
  </property>
  <property fmtid="{D5CDD505-2E9C-101B-9397-08002B2CF9AE}" pid="3" name="_MarkAsFinal">
    <vt:bool>true</vt:bool>
  </property>
</Properties>
</file>