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19" r:id="rId5"/>
  </p:sldMasterIdLst>
  <p:notesMasterIdLst>
    <p:notesMasterId r:id="rId28"/>
  </p:notesMasterIdLst>
  <p:handoutMasterIdLst>
    <p:handoutMasterId r:id="rId29"/>
  </p:handoutMasterIdLst>
  <p:sldIdLst>
    <p:sldId id="483" r:id="rId6"/>
    <p:sldId id="499" r:id="rId7"/>
    <p:sldId id="508" r:id="rId8"/>
    <p:sldId id="484" r:id="rId9"/>
    <p:sldId id="485" r:id="rId10"/>
    <p:sldId id="486" r:id="rId11"/>
    <p:sldId id="500" r:id="rId12"/>
    <p:sldId id="501" r:id="rId13"/>
    <p:sldId id="502" r:id="rId14"/>
    <p:sldId id="504" r:id="rId15"/>
    <p:sldId id="503" r:id="rId16"/>
    <p:sldId id="506" r:id="rId17"/>
    <p:sldId id="507" r:id="rId18"/>
    <p:sldId id="505" r:id="rId19"/>
    <p:sldId id="495" r:id="rId20"/>
    <p:sldId id="498" r:id="rId21"/>
    <p:sldId id="457" r:id="rId22"/>
    <p:sldId id="511" r:id="rId23"/>
    <p:sldId id="509" r:id="rId24"/>
    <p:sldId id="510" r:id="rId25"/>
    <p:sldId id="456" r:id="rId26"/>
    <p:sldId id="512" r:id="rId27"/>
  </p:sldIdLst>
  <p:sldSz cx="9144000" cy="6858000" type="screen4x3"/>
  <p:notesSz cx="6797675" cy="9926638"/>
  <p:embeddedFontLst>
    <p:embeddedFont>
      <p:font typeface="Arial Rounded MT Bold" panose="020F0704030504030204" pitchFamily="34" charset="0"/>
      <p:regular r:id="rId30"/>
    </p:embeddedFont>
    <p:embeddedFont>
      <p:font typeface="Effra" panose="020B0604020202020204" charset="0"/>
      <p:regular r:id="rId31"/>
      <p:bold r:id="rId32"/>
      <p:italic r:id="rId33"/>
      <p:boldItalic r:id="rId34"/>
    </p:embeddedFont>
    <p:embeddedFont>
      <p:font typeface="Effra Bold" panose="020B0604020202020204" charset="0"/>
      <p:bold r:id="rId35"/>
    </p:embeddedFont>
    <p:embeddedFont>
      <p:font typeface="Effra Heavy" panose="020B0604020202020204" charset="0"/>
      <p:bold r:id="rId36"/>
      <p:boldItalic r:id="rId37"/>
    </p:embeddedFont>
    <p:embeddedFont>
      <p:font typeface="Effra Light" panose="020B0604020202020204" charset="0"/>
      <p:regular r:id="rId38"/>
      <p:italic r:id="rId39"/>
    </p:embeddedFont>
    <p:embeddedFont>
      <p:font typeface="Rdg Vesta" panose="020B0604020202020204" charset="0"/>
      <p:regular r:id="rId40"/>
      <p:bold r:id="rId41"/>
      <p:italic r:id="rId42"/>
      <p:boldItalic r:id="rId43"/>
    </p:embeddedFont>
    <p:embeddedFont>
      <p:font typeface="Tahoma" panose="020B0604030504040204" pitchFamily="34" charset="0"/>
      <p:regular r:id="rId44"/>
      <p:bold r:id="rId45"/>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87367" autoAdjust="0"/>
  </p:normalViewPr>
  <p:slideViewPr>
    <p:cSldViewPr showGuides="1">
      <p:cViewPr varScale="1">
        <p:scale>
          <a:sx n="74" d="100"/>
          <a:sy n="74" d="100"/>
        </p:scale>
        <p:origin x="1188" y="66"/>
      </p:cViewPr>
      <p:guideLst>
        <p:guide orient="horz" pos="2160"/>
        <p:guide pos="2880"/>
      </p:guideLst>
    </p:cSldViewPr>
  </p:slideViewPr>
  <p:notesTextViewPr>
    <p:cViewPr>
      <p:scale>
        <a:sx n="3" d="2"/>
        <a:sy n="3" d="2"/>
      </p:scale>
      <p:origin x="0" y="0"/>
    </p:cViewPr>
  </p:notesTextViewPr>
  <p:sorterViewPr>
    <p:cViewPr>
      <p:scale>
        <a:sx n="100" d="100"/>
        <a:sy n="100" d="100"/>
      </p:scale>
      <p:origin x="0" y="10560"/>
    </p:cViewPr>
  </p:sorter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handoutMaster" Target="handoutMasters/handout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86146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10</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374231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11</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46238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12</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60890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13</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308021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14</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46033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15</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57081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16</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97249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215763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523949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281415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2</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81403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173410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267408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22</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5383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3</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88497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4</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18803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5</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62343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6</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4963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7</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142223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8</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46260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u="sng">
                <a:solidFill>
                  <a:srgbClr val="194B8D"/>
                </a:solidFill>
                <a:latin typeface="Verdana" pitchFamily="34" charset="0"/>
              </a:defRPr>
            </a:lvl1pPr>
            <a:lvl2pPr marL="742899" indent="-285730">
              <a:defRPr sz="2800" b="1" u="sng">
                <a:solidFill>
                  <a:srgbClr val="194B8D"/>
                </a:solidFill>
                <a:latin typeface="Verdana" pitchFamily="34" charset="0"/>
              </a:defRPr>
            </a:lvl2pPr>
            <a:lvl3pPr marL="1142921" indent="-228585">
              <a:defRPr sz="2800" b="1" u="sng">
                <a:solidFill>
                  <a:srgbClr val="194B8D"/>
                </a:solidFill>
                <a:latin typeface="Verdana" pitchFamily="34" charset="0"/>
              </a:defRPr>
            </a:lvl3pPr>
            <a:lvl4pPr marL="1600089" indent="-228585">
              <a:defRPr sz="2800" b="1" u="sng">
                <a:solidFill>
                  <a:srgbClr val="194B8D"/>
                </a:solidFill>
                <a:latin typeface="Verdana" pitchFamily="34" charset="0"/>
              </a:defRPr>
            </a:lvl4pPr>
            <a:lvl5pPr marL="2057259" indent="-228585">
              <a:defRPr sz="2800" b="1" u="sng">
                <a:solidFill>
                  <a:srgbClr val="194B8D"/>
                </a:solidFill>
                <a:latin typeface="Verdana" pitchFamily="34" charset="0"/>
              </a:defRPr>
            </a:lvl5pPr>
            <a:lvl6pPr marL="2514427" indent="-228585" algn="ctr" eaLnBrk="0" fontAlgn="base" hangingPunct="0">
              <a:lnSpc>
                <a:spcPct val="50000"/>
              </a:lnSpc>
              <a:spcBef>
                <a:spcPct val="20000"/>
              </a:spcBef>
              <a:spcAft>
                <a:spcPct val="35000"/>
              </a:spcAft>
              <a:defRPr sz="2800" b="1" u="sng">
                <a:solidFill>
                  <a:srgbClr val="194B8D"/>
                </a:solidFill>
                <a:latin typeface="Verdana" pitchFamily="34" charset="0"/>
              </a:defRPr>
            </a:lvl6pPr>
            <a:lvl7pPr marL="2971595" indent="-228585" algn="ctr" eaLnBrk="0" fontAlgn="base" hangingPunct="0">
              <a:lnSpc>
                <a:spcPct val="50000"/>
              </a:lnSpc>
              <a:spcBef>
                <a:spcPct val="20000"/>
              </a:spcBef>
              <a:spcAft>
                <a:spcPct val="35000"/>
              </a:spcAft>
              <a:defRPr sz="2800" b="1" u="sng">
                <a:solidFill>
                  <a:srgbClr val="194B8D"/>
                </a:solidFill>
                <a:latin typeface="Verdana" pitchFamily="34" charset="0"/>
              </a:defRPr>
            </a:lvl7pPr>
            <a:lvl8pPr marL="3428763" indent="-228585" algn="ctr" eaLnBrk="0" fontAlgn="base" hangingPunct="0">
              <a:lnSpc>
                <a:spcPct val="50000"/>
              </a:lnSpc>
              <a:spcBef>
                <a:spcPct val="20000"/>
              </a:spcBef>
              <a:spcAft>
                <a:spcPct val="35000"/>
              </a:spcAft>
              <a:defRPr sz="2800" b="1" u="sng">
                <a:solidFill>
                  <a:srgbClr val="194B8D"/>
                </a:solidFill>
                <a:latin typeface="Verdana" pitchFamily="34" charset="0"/>
              </a:defRPr>
            </a:lvl8pPr>
            <a:lvl9pPr marL="3885933" indent="-228585" algn="ctr" eaLnBrk="0" fontAlgn="base" hangingPunct="0">
              <a:lnSpc>
                <a:spcPct val="50000"/>
              </a:lnSpc>
              <a:spcBef>
                <a:spcPct val="20000"/>
              </a:spcBef>
              <a:spcAft>
                <a:spcPct val="35000"/>
              </a:spcAft>
              <a:defRPr sz="2800" b="1" u="sng">
                <a:solidFill>
                  <a:srgbClr val="194B8D"/>
                </a:solidFill>
                <a:latin typeface="Verdana" pitchFamily="34" charset="0"/>
              </a:defRPr>
            </a:lvl9pPr>
          </a:lstStyle>
          <a:p>
            <a:fld id="{38FAD419-E06A-4439-A0A1-E31BBB0CC880}" type="slidenum">
              <a:rPr lang="en-GB" altLang="en-US" sz="1200" b="0" u="none">
                <a:solidFill>
                  <a:schemeClr val="tx1"/>
                </a:solidFill>
                <a:latin typeface="Tahoma" pitchFamily="34" charset="0"/>
              </a:rPr>
              <a:pPr/>
              <a:t>9</a:t>
            </a:fld>
            <a:endParaRPr lang="en-GB" altLang="en-US" sz="1200" b="0" u="none">
              <a:solidFill>
                <a:schemeClr val="tx1"/>
              </a:solidFill>
              <a:latin typeface="Tahoma" pitchFamily="34" charset="0"/>
            </a:endParaRPr>
          </a:p>
        </p:txBody>
      </p:sp>
      <p:sp>
        <p:nvSpPr>
          <p:cNvPr id="55299" name="Rectangle 2"/>
          <p:cNvSpPr>
            <a:spLocks noGrp="1" noRot="1" noChangeAspect="1" noChangeArrowheads="1" noTextEdit="1"/>
          </p:cNvSpPr>
          <p:nvPr>
            <p:ph type="sldImg"/>
          </p:nvPr>
        </p:nvSpPr>
        <p:spPr>
          <a:xfrm>
            <a:off x="920750" y="747713"/>
            <a:ext cx="4957763" cy="3717925"/>
          </a:xfrm>
          <a:ln w="12700" cap="flat"/>
        </p:spPr>
      </p:sp>
      <p:sp>
        <p:nvSpPr>
          <p:cNvPr id="55300" name="Rectangle 3"/>
          <p:cNvSpPr>
            <a:spLocks noGrp="1" noChangeArrowheads="1"/>
          </p:cNvSpPr>
          <p:nvPr>
            <p:ph type="body" idx="1"/>
          </p:nvPr>
        </p:nvSpPr>
        <p:spPr>
          <a:xfrm>
            <a:off x="661988" y="4602164"/>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p>
            <a:pPr eaLnBrk="1" hangingPunct="1"/>
            <a:endParaRPr lang="en-GB" altLang="en-US" dirty="0">
              <a:latin typeface="Rdg Vesta" pitchFamily="2" charset="0"/>
            </a:endParaRPr>
          </a:p>
        </p:txBody>
      </p:sp>
    </p:spTree>
    <p:extLst>
      <p:ext uri="{BB962C8B-B14F-4D97-AF65-F5344CB8AC3E}">
        <p14:creationId xmlns:p14="http://schemas.microsoft.com/office/powerpoint/2010/main" val="247892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51687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27777430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fld id="{091932E5-D592-4BD8-9ACC-12B334228FC0}" type="datetime1">
              <a:rPr lang="en-GB" smtClean="0"/>
              <a:t>22/07/2020</a:t>
            </a:fld>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33190182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19974280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223052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30912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3984561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7912158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30612359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7365925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28788511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fld id="{187E75E8-251B-407A-8A2B-EE117E6008A5}" type="datetime1">
              <a:rPr lang="en-GB" smtClean="0"/>
              <a:t>22/07/2020</a:t>
            </a:fld>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4718512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058704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90903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82763109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52774873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4654778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2043869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dt" sz="half" idx="10"/>
          </p:nvPr>
        </p:nvSpPr>
        <p:spPr>
          <a:xfrm>
            <a:off x="755650" y="6524625"/>
            <a:ext cx="1773238" cy="333375"/>
          </a:xfrm>
          <a:prstGeom prst="rect">
            <a:avLst/>
          </a:prstGeom>
          <a:ln/>
        </p:spPr>
        <p:txBody>
          <a:bodyPr/>
          <a:lstStyle>
            <a:lvl1pPr>
              <a:defRPr/>
            </a:lvl1pPr>
          </a:lstStyle>
          <a:p>
            <a:pPr>
              <a:defRPr/>
            </a:pPr>
            <a:fld id="{B590F46C-A6B5-4390-BB6A-1CAA36AF8380}" type="datetime1">
              <a:rPr lang="en-GB" smtClean="0"/>
              <a:t>22/07/2020</a:t>
            </a:fld>
            <a:endParaRPr lang="en-GB" dirty="0"/>
          </a:p>
        </p:txBody>
      </p:sp>
    </p:spTree>
    <p:extLst>
      <p:ext uri="{BB962C8B-B14F-4D97-AF65-F5344CB8AC3E}">
        <p14:creationId xmlns:p14="http://schemas.microsoft.com/office/powerpoint/2010/main" val="10736751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755650" y="6524625"/>
            <a:ext cx="1773238" cy="333375"/>
          </a:xfrm>
          <a:prstGeom prst="rect">
            <a:avLst/>
          </a:prstGeom>
          <a:ln/>
        </p:spPr>
        <p:txBody>
          <a:bodyPr/>
          <a:lstStyle>
            <a:lvl1pPr>
              <a:defRPr/>
            </a:lvl1pPr>
          </a:lstStyle>
          <a:p>
            <a:pPr>
              <a:defRPr/>
            </a:pPr>
            <a:fld id="{453BB413-B19D-402C-B317-17C24AC59F86}" type="datetime1">
              <a:rPr lang="en-GB" smtClean="0"/>
              <a:t>22/07/2020</a:t>
            </a:fld>
            <a:endParaRPr lang="en-GB" dirty="0"/>
          </a:p>
        </p:txBody>
      </p:sp>
    </p:spTree>
    <p:extLst>
      <p:ext uri="{BB962C8B-B14F-4D97-AF65-F5344CB8AC3E}">
        <p14:creationId xmlns:p14="http://schemas.microsoft.com/office/powerpoint/2010/main" val="26783340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dt" sz="half" idx="10"/>
          </p:nvPr>
        </p:nvSpPr>
        <p:spPr>
          <a:xfrm>
            <a:off x="755650" y="6524625"/>
            <a:ext cx="1773238" cy="333375"/>
          </a:xfrm>
          <a:prstGeom prst="rect">
            <a:avLst/>
          </a:prstGeom>
          <a:ln/>
        </p:spPr>
        <p:txBody>
          <a:bodyPr/>
          <a:lstStyle>
            <a:lvl1pPr>
              <a:defRPr/>
            </a:lvl1pPr>
          </a:lstStyle>
          <a:p>
            <a:pPr>
              <a:defRPr/>
            </a:pPr>
            <a:fld id="{3F05A3C1-64E0-4BFE-A39D-BCDF45D88E45}" type="datetime1">
              <a:rPr lang="en-GB" smtClean="0"/>
              <a:t>22/07/2020</a:t>
            </a:fld>
            <a:endParaRPr lang="en-GB" dirty="0"/>
          </a:p>
        </p:txBody>
      </p:sp>
    </p:spTree>
    <p:extLst>
      <p:ext uri="{BB962C8B-B14F-4D97-AF65-F5344CB8AC3E}">
        <p14:creationId xmlns:p14="http://schemas.microsoft.com/office/powerpoint/2010/main" val="9766864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7000"/>
          </a:srgbClr>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6" r:id="rId3"/>
    <p:sldLayoutId id="2147483698" r:id="rId4"/>
    <p:sldLayoutId id="2147483700" r:id="rId5"/>
    <p:sldLayoutId id="2147483701" r:id="rId6"/>
    <p:sldLayoutId id="2147483702" r:id="rId7"/>
    <p:sldLayoutId id="2147483706" r:id="rId8"/>
    <p:sldLayoutId id="2147483707" r:id="rId9"/>
    <p:sldLayoutId id="2147483708" r:id="rId10"/>
    <p:sldLayoutId id="2147483713" r:id="rId11"/>
    <p:sldLayoutId id="2147483709" r:id="rId12"/>
    <p:sldLayoutId id="2147483710" r:id="rId13"/>
    <p:sldLayoutId id="2147483711" r:id="rId14"/>
    <p:sldLayoutId id="2147483712" r:id="rId15"/>
    <p:sldLayoutId id="2147483714" r:id="rId16"/>
    <p:sldLayoutId id="2147483715" r:id="rId17"/>
    <p:sldLayoutId id="2147483716" r:id="rId18"/>
  </p:sldLayoutIdLst>
  <p:transition>
    <p:fade/>
  </p:transition>
  <p:hf sldNum="0"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7000"/>
          </a:srgbClr>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extLst>
      <p:ext uri="{BB962C8B-B14F-4D97-AF65-F5344CB8AC3E}">
        <p14:creationId xmlns:p14="http://schemas.microsoft.com/office/powerpoint/2010/main" val="40520435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transition>
    <p:fade/>
  </p:transition>
  <p:hf sldNum="0"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tel:-" TargetMode="External"/><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tel:-"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hyperlink" Target="mailto:k.b.mcgovern@reading.ac.uk" TargetMode="External"/><Relationship Id="rId4" Type="http://schemas.openxmlformats.org/officeDocument/2006/relationships/hyperlink" Target="mailto:d.w.sharp@reading.ac.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172828" y="239283"/>
            <a:ext cx="4536504" cy="1323439"/>
          </a:xfrm>
          <a:prstGeom prst="rect">
            <a:avLst/>
          </a:prstGeom>
        </p:spPr>
        <p:txBody>
          <a:bodyPr wrap="square">
            <a:spAutoFit/>
          </a:bodyPr>
          <a:lstStyle/>
          <a:p>
            <a:pPr algn="ctr"/>
            <a:r>
              <a:rPr lang="en-GB" altLang="en-US" sz="4000" b="1" i="1" dirty="0">
                <a:solidFill>
                  <a:schemeClr val="accent6"/>
                </a:solidFill>
                <a:cs typeface="Arial" pitchFamily="34" charset="0"/>
              </a:rPr>
              <a:t> </a:t>
            </a:r>
            <a:r>
              <a:rPr lang="en-GB" altLang="en-US" sz="4000" b="1" i="1" dirty="0">
                <a:solidFill>
                  <a:srgbClr val="FF0000"/>
                </a:solidFill>
                <a:cs typeface="Arial" pitchFamily="34" charset="0"/>
              </a:rPr>
              <a:t>Acting Fire Evacuation Officer</a:t>
            </a:r>
            <a:endParaRPr lang="en-GB" sz="4000" b="1" i="1" dirty="0">
              <a:solidFill>
                <a:srgbClr val="FF0000"/>
              </a:solidFill>
              <a:cs typeface="Arial" pitchFamily="34" charset="0"/>
            </a:endParaRPr>
          </a:p>
        </p:txBody>
      </p:sp>
      <p:pic>
        <p:nvPicPr>
          <p:cNvPr id="5" name="image1.png"/>
          <p:cNvPicPr/>
          <p:nvPr/>
        </p:nvPicPr>
        <p:blipFill>
          <a:blip r:embed="rId3" cstate="print"/>
          <a:stretch>
            <a:fillRect/>
          </a:stretch>
        </p:blipFill>
        <p:spPr>
          <a:xfrm>
            <a:off x="7675092" y="87035"/>
            <a:ext cx="1437640" cy="46164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2" y="5085184"/>
            <a:ext cx="9173271" cy="177281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8240" y="1847672"/>
            <a:ext cx="2998157" cy="2998157"/>
          </a:xfrm>
          <a:prstGeom prst="rect">
            <a:avLst/>
          </a:prstGeom>
        </p:spPr>
      </p:pic>
      <p:sp>
        <p:nvSpPr>
          <p:cNvPr id="3" name="TextBox 2"/>
          <p:cNvSpPr txBox="1"/>
          <p:nvPr/>
        </p:nvSpPr>
        <p:spPr>
          <a:xfrm>
            <a:off x="3995936" y="2127855"/>
            <a:ext cx="1201228" cy="646331"/>
          </a:xfrm>
          <a:prstGeom prst="rect">
            <a:avLst/>
          </a:prstGeom>
          <a:noFill/>
        </p:spPr>
        <p:txBody>
          <a:bodyPr wrap="square" rtlCol="0">
            <a:spAutoFit/>
          </a:bodyPr>
          <a:lstStyle/>
          <a:p>
            <a:pPr algn="ctr"/>
            <a:r>
              <a:rPr lang="en-GB" sz="1200" b="1" dirty="0">
                <a:solidFill>
                  <a:schemeClr val="tx2"/>
                </a:solidFill>
                <a:latin typeface="Arial Rounded MT Bold" panose="020F0704030504030204" pitchFamily="34" charset="0"/>
              </a:rPr>
              <a:t>FIRE EVACUATION OFFICER</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823" y="1613134"/>
            <a:ext cx="1898400" cy="1604905"/>
          </a:xfrm>
          <a:prstGeom prst="rect">
            <a:avLst/>
          </a:prstGeom>
        </p:spPr>
      </p:pic>
      <p:sp>
        <p:nvSpPr>
          <p:cNvPr id="12" name="TextBox 11"/>
          <p:cNvSpPr txBox="1"/>
          <p:nvPr/>
        </p:nvSpPr>
        <p:spPr>
          <a:xfrm rot="21226586">
            <a:off x="569858" y="1931455"/>
            <a:ext cx="1584176" cy="707886"/>
          </a:xfrm>
          <a:prstGeom prst="rect">
            <a:avLst/>
          </a:prstGeom>
          <a:noFill/>
        </p:spPr>
        <p:txBody>
          <a:bodyPr wrap="square" rtlCol="0">
            <a:spAutoFit/>
          </a:bodyPr>
          <a:lstStyle/>
          <a:p>
            <a:pPr algn="ctr"/>
            <a:r>
              <a:rPr lang="en-GB" b="1" dirty="0">
                <a:solidFill>
                  <a:srgbClr val="FF0000"/>
                </a:solidFill>
                <a:latin typeface="+mn-lt"/>
              </a:rPr>
              <a:t>Emergency Folder</a:t>
            </a:r>
          </a:p>
        </p:txBody>
      </p:sp>
      <p:pic>
        <p:nvPicPr>
          <p:cNvPr id="17" name="Picture 16"/>
          <p:cNvPicPr>
            <a:picLocks noChangeAspect="1"/>
          </p:cNvPicPr>
          <p:nvPr/>
        </p:nvPicPr>
        <p:blipFill rotWithShape="1">
          <a:blip r:embed="rId7"/>
          <a:srcRect l="2942" t="22215" r="39215" b="10526"/>
          <a:stretch/>
        </p:blipFill>
        <p:spPr>
          <a:xfrm rot="21407624">
            <a:off x="1194459" y="3556715"/>
            <a:ext cx="1956738" cy="1271451"/>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85301">
            <a:off x="7541633" y="1307375"/>
            <a:ext cx="1374948" cy="2016994"/>
          </a:xfrm>
          <a:prstGeom prst="rect">
            <a:avLst/>
          </a:prstGeom>
        </p:spPr>
      </p:pic>
      <p:sp>
        <p:nvSpPr>
          <p:cNvPr id="20" name="TextBox 19"/>
          <p:cNvSpPr txBox="1"/>
          <p:nvPr/>
        </p:nvSpPr>
        <p:spPr>
          <a:xfrm rot="21024126">
            <a:off x="1726731" y="3983898"/>
            <a:ext cx="1224136" cy="523220"/>
          </a:xfrm>
          <a:prstGeom prst="rect">
            <a:avLst/>
          </a:prstGeom>
          <a:noFill/>
        </p:spPr>
        <p:txBody>
          <a:bodyPr wrap="square" rtlCol="0">
            <a:spAutoFit/>
          </a:bodyPr>
          <a:lstStyle/>
          <a:p>
            <a:pPr algn="ctr"/>
            <a:r>
              <a:rPr lang="en-GB" sz="1400" dirty="0"/>
              <a:t>Evacuation Checklist</a:t>
            </a:r>
            <a:endParaRPr lang="en-GB" sz="1400" dirty="0">
              <a:solidFill>
                <a:schemeClr val="tx2"/>
              </a:solidFill>
            </a:endParaRP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32828">
            <a:off x="5714730" y="3360971"/>
            <a:ext cx="1838096" cy="1421121"/>
          </a:xfrm>
          <a:prstGeom prst="rect">
            <a:avLst/>
          </a:prstGeom>
        </p:spPr>
      </p:pic>
    </p:spTree>
    <p:extLst>
      <p:ext uri="{BB962C8B-B14F-4D97-AF65-F5344CB8AC3E}">
        <p14:creationId xmlns:p14="http://schemas.microsoft.com/office/powerpoint/2010/main" val="6574021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Other information from Fire Wardens</a:t>
            </a:r>
            <a:endParaRPr lang="en-GB" sz="2400" b="1" i="1" dirty="0">
              <a:solidFill>
                <a:srgbClr val="FF0000"/>
              </a:solidFill>
              <a:cs typeface="Arial" pitchFamily="34" charset="0"/>
            </a:endParaRPr>
          </a:p>
        </p:txBody>
      </p:sp>
      <p:sp>
        <p:nvSpPr>
          <p:cNvPr id="13" name="TextBox 12"/>
          <p:cNvSpPr txBox="1"/>
          <p:nvPr/>
        </p:nvSpPr>
        <p:spPr>
          <a:xfrm>
            <a:off x="683568" y="1412776"/>
            <a:ext cx="7776864" cy="4401205"/>
          </a:xfrm>
          <a:prstGeom prst="rect">
            <a:avLst/>
          </a:prstGeom>
          <a:noFill/>
        </p:spPr>
        <p:txBody>
          <a:bodyPr wrap="square" rtlCol="0">
            <a:spAutoFit/>
          </a:bodyPr>
          <a:lstStyle/>
          <a:p>
            <a:r>
              <a:rPr lang="en-GB" dirty="0"/>
              <a:t>The Fire Wardens are also asked to gather other information during their sweep and report this to the Evacuation Officer, this may include:-</a:t>
            </a:r>
          </a:p>
          <a:p>
            <a:endParaRPr lang="en-GB" dirty="0"/>
          </a:p>
          <a:p>
            <a:pPr marL="457200" indent="-457200">
              <a:buFont typeface="+mj-lt"/>
              <a:buAutoNum type="arabicPeriod"/>
            </a:pPr>
            <a:r>
              <a:rPr lang="en-GB" dirty="0"/>
              <a:t>The location of people unable to use the stairs remaining within a safe Refuge area.</a:t>
            </a:r>
          </a:p>
          <a:p>
            <a:pPr marL="457200" indent="-457200">
              <a:buFont typeface="+mj-lt"/>
              <a:buAutoNum type="arabicPeriod"/>
            </a:pPr>
            <a:r>
              <a:rPr lang="en-GB" dirty="0"/>
              <a:t>The location of people refusing to leave.</a:t>
            </a:r>
          </a:p>
          <a:p>
            <a:pPr marL="457200" indent="-457200">
              <a:buFont typeface="+mj-lt"/>
              <a:buAutoNum type="arabicPeriod"/>
            </a:pPr>
            <a:r>
              <a:rPr lang="en-GB" dirty="0"/>
              <a:t>Information regarding the location and type of fire.</a:t>
            </a:r>
          </a:p>
          <a:p>
            <a:endParaRPr lang="en-GB" dirty="0"/>
          </a:p>
          <a:p>
            <a:r>
              <a:rPr lang="en-GB" dirty="0"/>
              <a:t>There should be space on the Evacuation Checklist to write this additional information down, it is important this information is passed to Security and/or Fire Service when they arrive. </a:t>
            </a:r>
          </a:p>
          <a:p>
            <a:endParaRPr lang="en-GB" dirty="0"/>
          </a:p>
          <a:p>
            <a:endParaRPr lang="en-GB" dirty="0"/>
          </a:p>
        </p:txBody>
      </p:sp>
      <p:pic>
        <p:nvPicPr>
          <p:cNvPr id="8"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1698581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Liaise with Security</a:t>
            </a:r>
            <a:endParaRPr lang="en-GB" sz="2400" b="1" i="1" dirty="0">
              <a:solidFill>
                <a:srgbClr val="FF0000"/>
              </a:solidFill>
              <a:cs typeface="Arial" pitchFamily="34" charset="0"/>
            </a:endParaRPr>
          </a:p>
        </p:txBody>
      </p:sp>
      <p:sp>
        <p:nvSpPr>
          <p:cNvPr id="13" name="TextBox 12"/>
          <p:cNvSpPr txBox="1"/>
          <p:nvPr/>
        </p:nvSpPr>
        <p:spPr>
          <a:xfrm>
            <a:off x="683567" y="1412776"/>
            <a:ext cx="7776864" cy="2862322"/>
          </a:xfrm>
          <a:prstGeom prst="rect">
            <a:avLst/>
          </a:prstGeom>
          <a:noFill/>
        </p:spPr>
        <p:txBody>
          <a:bodyPr wrap="square" rtlCol="0">
            <a:spAutoFit/>
          </a:bodyPr>
          <a:lstStyle/>
          <a:p>
            <a:r>
              <a:rPr lang="en-GB" dirty="0"/>
              <a:t>For any fire alarm activation Security will always attend to investigate the cause. If there is a confirmed fire Security will also call the Fire Service and pass on additional information such as exact address, type of fire or best way into campus, so liaise with Security and pass on any information you may have when they arrive.</a:t>
            </a:r>
          </a:p>
          <a:p>
            <a:endParaRPr lang="en-GB" dirty="0"/>
          </a:p>
          <a:p>
            <a:r>
              <a:rPr lang="en-GB" dirty="0"/>
              <a:t>It is important if Security confirm it is a false alarm and they are happy for everyone to return that you inform those who have evacuated to the Fire Assembly Point that they may re-enter the building.</a:t>
            </a:r>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952" y="4437112"/>
            <a:ext cx="2610095" cy="2017991"/>
          </a:xfrm>
          <a:prstGeom prst="rect">
            <a:avLst/>
          </a:prstGeom>
        </p:spPr>
      </p:pic>
    </p:spTree>
    <p:extLst>
      <p:ext uri="{BB962C8B-B14F-4D97-AF65-F5344CB8AC3E}">
        <p14:creationId xmlns:p14="http://schemas.microsoft.com/office/powerpoint/2010/main" val="14626352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Liaise with the Fire Service</a:t>
            </a:r>
            <a:endParaRPr lang="en-GB" sz="2400" b="1" i="1" dirty="0">
              <a:solidFill>
                <a:srgbClr val="FF0000"/>
              </a:solidFill>
              <a:cs typeface="Arial" pitchFamily="34" charset="0"/>
            </a:endParaRPr>
          </a:p>
        </p:txBody>
      </p:sp>
      <p:sp>
        <p:nvSpPr>
          <p:cNvPr id="13" name="TextBox 12"/>
          <p:cNvSpPr txBox="1"/>
          <p:nvPr/>
        </p:nvSpPr>
        <p:spPr>
          <a:xfrm>
            <a:off x="827584" y="1502026"/>
            <a:ext cx="7776864" cy="1323439"/>
          </a:xfrm>
          <a:prstGeom prst="rect">
            <a:avLst/>
          </a:prstGeom>
          <a:noFill/>
        </p:spPr>
        <p:txBody>
          <a:bodyPr wrap="square" rtlCol="0">
            <a:spAutoFit/>
          </a:bodyPr>
          <a:lstStyle/>
          <a:p>
            <a:r>
              <a:rPr lang="en-GB" dirty="0"/>
              <a:t>The Fire Service will only attend if someone rings 999 to confirm there is a fire, so if you are told there is a confirmed fire call the Fire Service immediately, do not assume someone else has.</a:t>
            </a:r>
          </a:p>
          <a:p>
            <a:endParaRPr lang="en-GB" dirty="0"/>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2924944"/>
            <a:ext cx="4320361" cy="3240271"/>
          </a:xfrm>
          <a:prstGeom prst="rect">
            <a:avLst/>
          </a:prstGeom>
        </p:spPr>
      </p:pic>
    </p:spTree>
    <p:extLst>
      <p:ext uri="{BB962C8B-B14F-4D97-AF65-F5344CB8AC3E}">
        <p14:creationId xmlns:p14="http://schemas.microsoft.com/office/powerpoint/2010/main" val="4160172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Liaise with the Fire Service</a:t>
            </a:r>
            <a:endParaRPr lang="en-GB" sz="2400" b="1" i="1" dirty="0">
              <a:solidFill>
                <a:srgbClr val="FF0000"/>
              </a:solidFill>
              <a:cs typeface="Arial" pitchFamily="34" charset="0"/>
            </a:endParaRPr>
          </a:p>
        </p:txBody>
      </p:sp>
      <p:sp>
        <p:nvSpPr>
          <p:cNvPr id="13" name="TextBox 12"/>
          <p:cNvSpPr txBox="1"/>
          <p:nvPr/>
        </p:nvSpPr>
        <p:spPr>
          <a:xfrm>
            <a:off x="755576" y="1126680"/>
            <a:ext cx="7776864" cy="4708981"/>
          </a:xfrm>
          <a:prstGeom prst="rect">
            <a:avLst/>
          </a:prstGeom>
          <a:noFill/>
        </p:spPr>
        <p:txBody>
          <a:bodyPr wrap="square" rtlCol="0">
            <a:spAutoFit/>
          </a:bodyPr>
          <a:lstStyle/>
          <a:p>
            <a:r>
              <a:rPr lang="en-GB" dirty="0"/>
              <a:t>When the Fire Service arrives the Fire Incident Commander will look for someone to liaise with expecting someone to approach the fire engine. The Evacuation Officer is wearing the only Orange Hi-Viz jacket so will stand out above the rest, introduce yourself and hand the Incident Commander the Emergency Folder briefly explaining the contents. The Incident Commander will have specific questions they will look to be answered, these questions will include:-</a:t>
            </a:r>
          </a:p>
          <a:p>
            <a:endParaRPr lang="en-GB" dirty="0"/>
          </a:p>
          <a:p>
            <a:pPr marL="457200" indent="-457200">
              <a:buFont typeface="+mj-lt"/>
              <a:buAutoNum type="arabicPeriod"/>
            </a:pPr>
            <a:r>
              <a:rPr lang="en-GB" dirty="0"/>
              <a:t>Is everyone out of the building?</a:t>
            </a:r>
          </a:p>
          <a:p>
            <a:pPr marL="457200" indent="-457200">
              <a:buFont typeface="+mj-lt"/>
              <a:buAutoNum type="arabicPeriod"/>
            </a:pPr>
            <a:r>
              <a:rPr lang="en-GB" dirty="0"/>
              <a:t>Do you know what is on fire? </a:t>
            </a:r>
          </a:p>
          <a:p>
            <a:pPr marL="457200" indent="-457200">
              <a:buFont typeface="+mj-lt"/>
              <a:buAutoNum type="arabicPeriod"/>
            </a:pPr>
            <a:r>
              <a:rPr lang="en-GB" dirty="0"/>
              <a:t>Do you know where the fire is?</a:t>
            </a:r>
          </a:p>
          <a:p>
            <a:pPr marL="457200" indent="-457200">
              <a:buFont typeface="+mj-lt"/>
              <a:buAutoNum type="arabicPeriod"/>
            </a:pPr>
            <a:endParaRPr lang="en-GB" dirty="0"/>
          </a:p>
          <a:p>
            <a:r>
              <a:rPr lang="en-GB" dirty="0"/>
              <a:t>It is likely Security will also approach the fire engine at the same time so work together to answer the questions. The Fire Incident Commander may have further questions so do not wonder off. </a:t>
            </a:r>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85301">
            <a:off x="6076403" y="3326739"/>
            <a:ext cx="979313" cy="1436613"/>
          </a:xfrm>
          <a:prstGeom prst="rect">
            <a:avLst/>
          </a:prstGeom>
        </p:spPr>
      </p:pic>
    </p:spTree>
    <p:extLst>
      <p:ext uri="{BB962C8B-B14F-4D97-AF65-F5344CB8AC3E}">
        <p14:creationId xmlns:p14="http://schemas.microsoft.com/office/powerpoint/2010/main" val="40848865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Liaise with the Fire Wardens</a:t>
            </a:r>
            <a:endParaRPr lang="en-GB" sz="2400" b="1" i="1" dirty="0">
              <a:solidFill>
                <a:srgbClr val="FF0000"/>
              </a:solidFill>
              <a:cs typeface="Arial" pitchFamily="34" charset="0"/>
            </a:endParaRPr>
          </a:p>
        </p:txBody>
      </p:sp>
      <p:sp>
        <p:nvSpPr>
          <p:cNvPr id="13" name="TextBox 12"/>
          <p:cNvSpPr txBox="1"/>
          <p:nvPr/>
        </p:nvSpPr>
        <p:spPr>
          <a:xfrm>
            <a:off x="617048" y="1196752"/>
            <a:ext cx="7776864" cy="4401205"/>
          </a:xfrm>
          <a:prstGeom prst="rect">
            <a:avLst/>
          </a:prstGeom>
          <a:noFill/>
        </p:spPr>
        <p:txBody>
          <a:bodyPr wrap="square" rtlCol="0">
            <a:spAutoFit/>
          </a:bodyPr>
          <a:lstStyle/>
          <a:p>
            <a:r>
              <a:rPr lang="en-GB" dirty="0"/>
              <a:t>The Fire Evacuation officers role can be busy in the early stages and Fire Wardens will be free after confirming their area is clear so ask them to carry out a role/tasks for you to relieve any pressure, these may include:-</a:t>
            </a:r>
          </a:p>
          <a:p>
            <a:endParaRPr lang="en-GB" dirty="0"/>
          </a:p>
          <a:p>
            <a:pPr marL="457200" indent="-457200">
              <a:buFont typeface="+mj-lt"/>
              <a:buAutoNum type="arabicPeriod"/>
            </a:pPr>
            <a:r>
              <a:rPr lang="en-GB" dirty="0"/>
              <a:t>A Deputy Fire Evacuation Officer to help complete the Evacuation Checklist.</a:t>
            </a:r>
          </a:p>
          <a:p>
            <a:pPr marL="457200" indent="-457200">
              <a:buFont typeface="+mj-lt"/>
              <a:buAutoNum type="arabicPeriod"/>
            </a:pPr>
            <a:r>
              <a:rPr lang="en-GB" dirty="0"/>
              <a:t>Gathering information for the Fire Service or Security.</a:t>
            </a:r>
          </a:p>
          <a:p>
            <a:pPr marL="457200" indent="-457200">
              <a:buFont typeface="+mj-lt"/>
              <a:buAutoNum type="arabicPeriod"/>
            </a:pPr>
            <a:r>
              <a:rPr lang="en-GB" dirty="0"/>
              <a:t>Allocating the role of a Door Warden. The Door Warden is someone who stands on the outside of a door preventing anyone from entering the building until it is safe to do so.</a:t>
            </a:r>
          </a:p>
          <a:p>
            <a:pPr marL="457200" indent="-457200">
              <a:buFont typeface="+mj-lt"/>
              <a:buAutoNum type="arabicPeriod"/>
            </a:pPr>
            <a:r>
              <a:rPr lang="en-GB" dirty="0"/>
              <a:t>Liaising with people at the Assembly Point keeping them informed of the situation.</a:t>
            </a:r>
          </a:p>
          <a:p>
            <a:endParaRPr lang="en-GB" dirty="0"/>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7" name="Picture 12" descr="http://www.gbfiresafety.co.uk/wpimages/wp2dcfee6a_05_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400" y="5085184"/>
            <a:ext cx="1278031"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369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54868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Evacuation Procedure</a:t>
            </a:r>
            <a:endParaRPr lang="en-GB" sz="2400" b="1" i="1" dirty="0">
              <a:solidFill>
                <a:srgbClr val="FF0000"/>
              </a:solidFill>
              <a:cs typeface="Arial" pitchFamily="34" charset="0"/>
            </a:endParaRPr>
          </a:p>
        </p:txBody>
      </p:sp>
      <p:sp>
        <p:nvSpPr>
          <p:cNvPr id="13" name="TextBox 12"/>
          <p:cNvSpPr txBox="1"/>
          <p:nvPr/>
        </p:nvSpPr>
        <p:spPr>
          <a:xfrm>
            <a:off x="827584" y="1844824"/>
            <a:ext cx="7776864" cy="3170099"/>
          </a:xfrm>
          <a:prstGeom prst="rect">
            <a:avLst/>
          </a:prstGeom>
          <a:noFill/>
        </p:spPr>
        <p:txBody>
          <a:bodyPr wrap="square" rtlCol="0">
            <a:spAutoFit/>
          </a:bodyPr>
          <a:lstStyle/>
          <a:p>
            <a:r>
              <a:rPr lang="en-GB" dirty="0"/>
              <a:t>If your building does not have Fire Warden Sweep Packs and Evacuation Officer Packs it is likely to be deemed a small building and have very few people, it is therefore also unlikely to have an Emergency Folder. For these buildings a very quick sweep by one person familiar with the building is all that is required. If this is your building, once you have carried out the sweep liaise with Security and or the Fire Service on their arrival. </a:t>
            </a:r>
          </a:p>
          <a:p>
            <a:endParaRPr lang="en-GB" dirty="0"/>
          </a:p>
          <a:p>
            <a:r>
              <a:rPr lang="en-GB" dirty="0"/>
              <a:t>Should you have any questions or believe you should have an evacuation team please contact the University Fire Safety Advisor.  </a:t>
            </a:r>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4369740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54868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Evacuation Procedure</a:t>
            </a:r>
            <a:endParaRPr lang="en-GB" sz="2400" b="1" i="1" dirty="0">
              <a:solidFill>
                <a:srgbClr val="FF0000"/>
              </a:solidFill>
              <a:cs typeface="Arial" pitchFamily="34" charset="0"/>
            </a:endParaRPr>
          </a:p>
        </p:txBody>
      </p:sp>
      <p:sp>
        <p:nvSpPr>
          <p:cNvPr id="13" name="TextBox 12"/>
          <p:cNvSpPr txBox="1"/>
          <p:nvPr/>
        </p:nvSpPr>
        <p:spPr>
          <a:xfrm>
            <a:off x="827584" y="1988840"/>
            <a:ext cx="7776864" cy="4093428"/>
          </a:xfrm>
          <a:prstGeom prst="rect">
            <a:avLst/>
          </a:prstGeom>
          <a:noFill/>
        </p:spPr>
        <p:txBody>
          <a:bodyPr wrap="square" rtlCol="0">
            <a:spAutoFit/>
          </a:bodyPr>
          <a:lstStyle/>
          <a:p>
            <a:r>
              <a:rPr lang="en-GB" altLang="en-US" dirty="0"/>
              <a:t>Upon return to your building familiarise yourself with:-</a:t>
            </a:r>
          </a:p>
          <a:p>
            <a:endParaRPr lang="en-GB" altLang="en-US" dirty="0"/>
          </a:p>
          <a:p>
            <a:pPr marL="342900" indent="-342900">
              <a:buFont typeface="Arial" panose="020B0604020202020204" pitchFamily="34" charset="0"/>
              <a:buChar char="•"/>
            </a:pPr>
            <a:r>
              <a:rPr lang="en-GB" altLang="en-US" dirty="0"/>
              <a:t>How evacuations are managed within your building.</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r>
              <a:rPr lang="en-GB" altLang="en-US" dirty="0"/>
              <a:t>Other evacuation team members, there should be a list displayed in your building organised by the BSO.</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r>
              <a:rPr lang="en-GB" dirty="0"/>
              <a:t>The location of the fire alarm panel.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Contents of the Emergency Folder and Evacuation Officer pack.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altLang="en-US" dirty="0"/>
              <a:t>The location of your building  Fire Assembly Point.</a:t>
            </a:r>
          </a:p>
          <a:p>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694399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95536" y="1124744"/>
            <a:ext cx="8424936" cy="5324535"/>
          </a:xfrm>
          <a:prstGeom prst="rect">
            <a:avLst/>
          </a:prstGeom>
          <a:noFill/>
        </p:spPr>
        <p:txBody>
          <a:bodyPr wrap="square" rtlCol="0">
            <a:spAutoFit/>
          </a:bodyPr>
          <a:lstStyle/>
          <a:p>
            <a:pPr marL="342900" indent="-342900">
              <a:buFont typeface="Arial" panose="020B0604020202020204" pitchFamily="34" charset="0"/>
              <a:buChar char="•"/>
            </a:pPr>
            <a:r>
              <a:rPr lang="en-GB" dirty="0"/>
              <a:t>Campus Security emergency </a:t>
            </a:r>
            <a:r>
              <a:rPr lang="en-GB" dirty="0">
                <a:hlinkClick r:id="rId3"/>
              </a:rPr>
              <a:t>Tel:-</a:t>
            </a:r>
            <a:r>
              <a:rPr lang="en-GB" dirty="0"/>
              <a:t> 0118 378 6300</a:t>
            </a:r>
          </a:p>
          <a:p>
            <a:endParaRPr lang="en-GB" dirty="0"/>
          </a:p>
          <a:p>
            <a:pPr marL="342900" indent="-342900">
              <a:buFont typeface="Arial" panose="020B0604020202020204" pitchFamily="34" charset="0"/>
              <a:buChar char="•"/>
            </a:pPr>
            <a:r>
              <a:rPr lang="en-GB" dirty="0"/>
              <a:t>Fire </a:t>
            </a:r>
            <a:r>
              <a:rPr lang="en-GB" dirty="0">
                <a:hlinkClick r:id="rId3"/>
              </a:rPr>
              <a:t>Tel:-</a:t>
            </a:r>
            <a:r>
              <a:rPr lang="en-GB" dirty="0"/>
              <a:t> 999 or 112</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If you are informed of a confirmed fire, call 999, the Fire Service will not attend unless someone calls them to confirm there is a fire. Do not assume someone else has called, the more calls made to the Fire Service the better the information which can be passed to the on coming fire engines.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Security are alerted automatically when the fire alarm sounds and will immediately attend to investigate the cause however still please contact Security on the emergency number to inform them if there is a confirmed fire.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It is good practice to store the Security emergency number in your mobile phone.	</a:t>
            </a:r>
            <a:endParaRPr lang="en-GB" dirty="0">
              <a:solidFill>
                <a:schemeClr val="tx2"/>
              </a:solidFill>
              <a:latin typeface="+mn-lt"/>
            </a:endParaRPr>
          </a:p>
        </p:txBody>
      </p:sp>
      <p:sp>
        <p:nvSpPr>
          <p:cNvPr id="5" name="Rectangle 4"/>
          <p:cNvSpPr/>
          <p:nvPr/>
        </p:nvSpPr>
        <p:spPr>
          <a:xfrm>
            <a:off x="251520" y="18864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Emergency telephone numbers</a:t>
            </a:r>
            <a:endParaRPr lang="en-GB" sz="2400" b="1" i="1" dirty="0">
              <a:solidFill>
                <a:srgbClr val="FF0000"/>
              </a:solidFill>
              <a:cs typeface="Arial" pitchFamily="34" charset="0"/>
            </a:endParaRPr>
          </a:p>
        </p:txBody>
      </p:sp>
      <p:pic>
        <p:nvPicPr>
          <p:cNvPr id="6" name="image1.png"/>
          <p:cNvPicPr/>
          <p:nvPr/>
        </p:nvPicPr>
        <p:blipFill>
          <a:blip r:embed="rId4"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977075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5876" y="2492896"/>
            <a:ext cx="2232248" cy="1200329"/>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7200" b="1" i="1" dirty="0">
                <a:solidFill>
                  <a:srgbClr val="FF0000"/>
                </a:solidFill>
                <a:cs typeface="Arial" pitchFamily="34" charset="0"/>
              </a:rPr>
              <a:t>Quiz</a:t>
            </a:r>
            <a:endParaRPr lang="en-GB" sz="7200" b="1" i="1" dirty="0">
              <a:solidFill>
                <a:srgbClr val="FF0000"/>
              </a:solidFill>
              <a:cs typeface="Arial" pitchFamily="34" charset="0"/>
            </a:endParaRPr>
          </a:p>
        </p:txBody>
      </p:sp>
      <p:pic>
        <p:nvPicPr>
          <p:cNvPr id="6"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4262812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052736"/>
            <a:ext cx="8424936" cy="5109091"/>
          </a:xfrm>
          <a:prstGeom prst="rect">
            <a:avLst/>
          </a:prstGeom>
          <a:noFill/>
        </p:spPr>
        <p:txBody>
          <a:bodyPr wrap="square" rtlCol="0">
            <a:spAutoFit/>
          </a:bodyPr>
          <a:lstStyle/>
          <a:p>
            <a:pPr marL="342900" lvl="0" indent="-342900">
              <a:buFont typeface="+mj-lt"/>
              <a:buAutoNum type="arabicPeriod"/>
            </a:pPr>
            <a:r>
              <a:rPr lang="en-GB" sz="1800" dirty="0"/>
              <a:t>What should you do upon hearing the fire alarm? </a:t>
            </a:r>
          </a:p>
          <a:p>
            <a:pPr lvl="0"/>
            <a:r>
              <a:rPr lang="en-GB" sz="1800" i="1" dirty="0">
                <a:solidFill>
                  <a:srgbClr val="FF0000"/>
                </a:solidFill>
              </a:rPr>
              <a:t>Immediately make your way to the fire alarm control panel and collect the Emergency Folder and Evacuation Officer Pack.</a:t>
            </a:r>
          </a:p>
          <a:p>
            <a:pPr lvl="0"/>
            <a:endParaRPr lang="en-GB" sz="1800" dirty="0"/>
          </a:p>
          <a:p>
            <a:pPr marL="342900" lvl="0" indent="-342900">
              <a:buFont typeface="+mj-lt"/>
              <a:buAutoNum type="arabicPeriod" startAt="2"/>
            </a:pPr>
            <a:r>
              <a:rPr lang="en-GB" sz="1800" dirty="0"/>
              <a:t>What should you do if someone from the building confirms there is a fire? </a:t>
            </a:r>
          </a:p>
          <a:p>
            <a:pPr lvl="0"/>
            <a:r>
              <a:rPr lang="en-GB" sz="1800" i="1" dirty="0">
                <a:solidFill>
                  <a:srgbClr val="FF0000"/>
                </a:solidFill>
              </a:rPr>
              <a:t>If you are informed of a confirmed fire, call 999, the Fire Service will not attend unless someone calls them to confirm there is a fire.</a:t>
            </a:r>
          </a:p>
          <a:p>
            <a:pPr lvl="0"/>
            <a:endParaRPr lang="en-GB" sz="1800" i="1" dirty="0">
              <a:solidFill>
                <a:srgbClr val="FF0000"/>
              </a:solidFill>
            </a:endParaRPr>
          </a:p>
          <a:p>
            <a:pPr marL="342900" lvl="0" indent="-342900">
              <a:buFont typeface="+mj-lt"/>
              <a:buAutoNum type="arabicPeriod" startAt="3"/>
            </a:pPr>
            <a:r>
              <a:rPr lang="en-GB" sz="1800" dirty="0"/>
              <a:t>Where is the Fire Evacuation Pack and Emergency Folder normally found? </a:t>
            </a:r>
          </a:p>
          <a:p>
            <a:pPr lvl="0"/>
            <a:r>
              <a:rPr lang="en-GB" sz="1800" i="1" dirty="0">
                <a:solidFill>
                  <a:srgbClr val="FF0000"/>
                </a:solidFill>
              </a:rPr>
              <a:t>These will be located adjacent to the fire alarm panel normally located by the building main entrance.</a:t>
            </a:r>
          </a:p>
          <a:p>
            <a:pPr lvl="0"/>
            <a:endParaRPr lang="en-GB" sz="1800" dirty="0"/>
          </a:p>
          <a:p>
            <a:pPr marL="342900" lvl="0" indent="-342900">
              <a:buFont typeface="+mj-lt"/>
              <a:buAutoNum type="arabicPeriod" startAt="4"/>
            </a:pPr>
            <a:r>
              <a:rPr lang="en-GB" sz="1800" dirty="0"/>
              <a:t>Where should you stand once you have collected the Emergency Folder and     Evacuation Pack? </a:t>
            </a:r>
          </a:p>
          <a:p>
            <a:pPr lvl="0"/>
            <a:r>
              <a:rPr lang="en-GB" sz="1800" i="1" dirty="0">
                <a:solidFill>
                  <a:srgbClr val="FF0000"/>
                </a:solidFill>
              </a:rPr>
              <a:t>After collecting the Emergency Folder and Evacuation Officer Pack move yourself outside of the entrance the Fire Service is likely to arrive at, don’t forget to put on your orange Hi-Viz jacket.</a:t>
            </a:r>
          </a:p>
          <a:p>
            <a:r>
              <a:rPr lang="en-GB" dirty="0"/>
              <a:t>	</a:t>
            </a:r>
            <a:endParaRPr lang="en-GB" dirty="0">
              <a:solidFill>
                <a:schemeClr val="tx2"/>
              </a:solidFill>
              <a:latin typeface="+mn-lt"/>
            </a:endParaRPr>
          </a:p>
        </p:txBody>
      </p:sp>
      <p:sp>
        <p:nvSpPr>
          <p:cNvPr id="5" name="Rectangle 4"/>
          <p:cNvSpPr/>
          <p:nvPr/>
        </p:nvSpPr>
        <p:spPr>
          <a:xfrm>
            <a:off x="251520" y="18864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Quiz</a:t>
            </a:r>
            <a:endParaRPr lang="en-GB" sz="2400" b="1" i="1" dirty="0">
              <a:solidFill>
                <a:srgbClr val="FF0000"/>
              </a:solidFill>
              <a:cs typeface="Arial" pitchFamily="34" charset="0"/>
            </a:endParaRPr>
          </a:p>
        </p:txBody>
      </p:sp>
      <p:pic>
        <p:nvPicPr>
          <p:cNvPr id="6"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1275319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54868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800" b="1" i="1" dirty="0">
                <a:solidFill>
                  <a:srgbClr val="FF0000"/>
                </a:solidFill>
                <a:cs typeface="Arial" pitchFamily="34" charset="0"/>
              </a:rPr>
              <a:t>Introduction</a:t>
            </a:r>
            <a:endParaRPr lang="en-GB" sz="2800" b="1" i="1" dirty="0">
              <a:solidFill>
                <a:srgbClr val="FF0000"/>
              </a:solidFill>
              <a:cs typeface="Arial" pitchFamily="34" charset="0"/>
            </a:endParaRPr>
          </a:p>
        </p:txBody>
      </p:sp>
      <p:pic>
        <p:nvPicPr>
          <p:cNvPr id="4" name="image1.png"/>
          <p:cNvPicPr/>
          <p:nvPr/>
        </p:nvPicPr>
        <p:blipFill>
          <a:blip r:embed="rId3" cstate="print"/>
          <a:stretch>
            <a:fillRect/>
          </a:stretch>
        </p:blipFill>
        <p:spPr>
          <a:xfrm>
            <a:off x="7675092" y="87035"/>
            <a:ext cx="1437640" cy="461645"/>
          </a:xfrm>
          <a:prstGeom prst="rect">
            <a:avLst/>
          </a:prstGeom>
        </p:spPr>
      </p:pic>
      <p:sp>
        <p:nvSpPr>
          <p:cNvPr id="2" name="TextBox 1"/>
          <p:cNvSpPr txBox="1"/>
          <p:nvPr/>
        </p:nvSpPr>
        <p:spPr>
          <a:xfrm>
            <a:off x="1043608" y="2780928"/>
            <a:ext cx="7488832" cy="707886"/>
          </a:xfrm>
          <a:prstGeom prst="rect">
            <a:avLst/>
          </a:prstGeom>
          <a:noFill/>
        </p:spPr>
        <p:txBody>
          <a:bodyPr wrap="square" rtlCol="0">
            <a:spAutoFit/>
          </a:bodyPr>
          <a:lstStyle/>
          <a:p>
            <a:r>
              <a:rPr lang="en-GB" dirty="0"/>
              <a:t>Please familiarise yourself with the role of the Fire Warden / Acting Fire Warden before completing this presentation.</a:t>
            </a:r>
            <a:endParaRPr lang="en-GB" dirty="0">
              <a:solidFill>
                <a:schemeClr val="tx2"/>
              </a:solidFill>
              <a:latin typeface="+mn-lt"/>
            </a:endParaRPr>
          </a:p>
        </p:txBody>
      </p:sp>
    </p:spTree>
    <p:extLst>
      <p:ext uri="{BB962C8B-B14F-4D97-AF65-F5344CB8AC3E}">
        <p14:creationId xmlns:p14="http://schemas.microsoft.com/office/powerpoint/2010/main" val="22426351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052736"/>
            <a:ext cx="8424936" cy="4555093"/>
          </a:xfrm>
          <a:prstGeom prst="rect">
            <a:avLst/>
          </a:prstGeom>
          <a:noFill/>
        </p:spPr>
        <p:txBody>
          <a:bodyPr wrap="square" rtlCol="0">
            <a:spAutoFit/>
          </a:bodyPr>
          <a:lstStyle/>
          <a:p>
            <a:pPr marL="342900" lvl="0" indent="-342900">
              <a:buFont typeface="+mj-lt"/>
              <a:buAutoNum type="arabicPeriod" startAt="5"/>
            </a:pPr>
            <a:r>
              <a:rPr lang="en-GB" sz="1800" dirty="0"/>
              <a:t>What information is contained within the Emergency Folder? </a:t>
            </a:r>
          </a:p>
          <a:p>
            <a:pPr lvl="0"/>
            <a:r>
              <a:rPr lang="en-GB" sz="1800" dirty="0">
                <a:solidFill>
                  <a:srgbClr val="FF0000"/>
                </a:solidFill>
              </a:rPr>
              <a:t>The folder contains information on the building design and risks with plans for each level.</a:t>
            </a:r>
            <a:r>
              <a:rPr lang="en-GB" sz="1800" i="1" dirty="0"/>
              <a:t> </a:t>
            </a:r>
          </a:p>
          <a:p>
            <a:pPr marL="457200" lvl="0" indent="-457200">
              <a:buAutoNum type="arabicPeriod" startAt="5"/>
            </a:pPr>
            <a:endParaRPr lang="en-GB" sz="1800" dirty="0"/>
          </a:p>
          <a:p>
            <a:pPr marL="342900" lvl="0" indent="-342900">
              <a:buFont typeface="+mj-lt"/>
              <a:buAutoNum type="arabicPeriod" startAt="6"/>
            </a:pPr>
            <a:r>
              <a:rPr lang="en-GB" sz="1800" dirty="0"/>
              <a:t>What should the Fire Wardens do once they have completed their sweep? </a:t>
            </a:r>
          </a:p>
          <a:p>
            <a:pPr lvl="0"/>
            <a:r>
              <a:rPr lang="en-GB" sz="1800" dirty="0">
                <a:solidFill>
                  <a:srgbClr val="FF0000"/>
                </a:solidFill>
              </a:rPr>
              <a:t>Fire Wardens should report to you with their findings and Sweep Plan.</a:t>
            </a:r>
          </a:p>
          <a:p>
            <a:pPr marL="457200" lvl="0" indent="-457200">
              <a:buAutoNum type="arabicPeriod" startAt="5"/>
            </a:pPr>
            <a:endParaRPr lang="en-GB" sz="1800" dirty="0"/>
          </a:p>
          <a:p>
            <a:pPr marL="342900" lvl="0" indent="-342900">
              <a:buFont typeface="+mj-lt"/>
              <a:buAutoNum type="arabicPeriod" startAt="7"/>
            </a:pPr>
            <a:r>
              <a:rPr lang="en-GB" sz="1800" dirty="0"/>
              <a:t>Who will always attend to investigate the cause of the fire alarm activation? </a:t>
            </a:r>
          </a:p>
          <a:p>
            <a:pPr lvl="0"/>
            <a:r>
              <a:rPr lang="en-GB" sz="1800" dirty="0">
                <a:solidFill>
                  <a:srgbClr val="FF0000"/>
                </a:solidFill>
              </a:rPr>
              <a:t>Security will always attend to investigate the cause of the fire alarm activation however the Fire Service will only attend if a 999 call is made confirming there is a fire.</a:t>
            </a:r>
          </a:p>
          <a:p>
            <a:pPr marL="457200" lvl="0" indent="-457200">
              <a:buAutoNum type="arabicPeriod" startAt="5"/>
            </a:pPr>
            <a:endParaRPr lang="en-GB" sz="1800" dirty="0"/>
          </a:p>
          <a:p>
            <a:pPr marL="342900" lvl="0" indent="-342900">
              <a:buFont typeface="+mj-lt"/>
              <a:buAutoNum type="arabicPeriod" startAt="8"/>
            </a:pPr>
            <a:r>
              <a:rPr lang="en-GB" sz="1800" dirty="0"/>
              <a:t>What should you do if the Fire Service arrive? </a:t>
            </a:r>
          </a:p>
          <a:p>
            <a:pPr lvl="0"/>
            <a:r>
              <a:rPr lang="en-GB" sz="1800" dirty="0">
                <a:solidFill>
                  <a:srgbClr val="FF0000"/>
                </a:solidFill>
              </a:rPr>
              <a:t>Introduce yourself, hand the Incident Commander the Emergency Folder briefly explaining the contents and work with Security to answer any questions. </a:t>
            </a:r>
          </a:p>
          <a:p>
            <a:r>
              <a:rPr lang="en-GB" dirty="0"/>
              <a:t>	</a:t>
            </a:r>
            <a:endParaRPr lang="en-GB" dirty="0">
              <a:solidFill>
                <a:schemeClr val="tx2"/>
              </a:solidFill>
              <a:latin typeface="+mn-lt"/>
            </a:endParaRPr>
          </a:p>
        </p:txBody>
      </p:sp>
      <p:sp>
        <p:nvSpPr>
          <p:cNvPr id="5" name="Rectangle 4"/>
          <p:cNvSpPr/>
          <p:nvPr/>
        </p:nvSpPr>
        <p:spPr>
          <a:xfrm>
            <a:off x="251520" y="18864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Quiz</a:t>
            </a:r>
            <a:endParaRPr lang="en-GB" sz="2400" b="1" i="1" dirty="0">
              <a:solidFill>
                <a:srgbClr val="FF0000"/>
              </a:solidFill>
              <a:cs typeface="Arial" pitchFamily="34" charset="0"/>
            </a:endParaRPr>
          </a:p>
        </p:txBody>
      </p:sp>
      <p:pic>
        <p:nvPicPr>
          <p:cNvPr id="6"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2548939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00" y="1772816"/>
            <a:ext cx="8280000" cy="4752528"/>
          </a:xfrm>
        </p:spPr>
        <p:txBody>
          <a:bodyPr/>
          <a:lstStyle/>
          <a:p>
            <a:pPr marL="0" indent="0">
              <a:buNone/>
            </a:pPr>
            <a:r>
              <a:rPr lang="en-GB" dirty="0"/>
              <a:t>If you have any questions regarding Fire Safety or the Acting Evacuation Officer procedure please contact:-</a:t>
            </a:r>
          </a:p>
          <a:p>
            <a:pPr marL="0" indent="0">
              <a:buNone/>
            </a:pPr>
            <a:endParaRPr lang="en-GB" dirty="0"/>
          </a:p>
          <a:p>
            <a:pPr marL="0" indent="0" algn="ctr">
              <a:buNone/>
            </a:pPr>
            <a:r>
              <a:rPr lang="en-GB" dirty="0"/>
              <a:t>David Sharp - Fire Safety Adviser</a:t>
            </a:r>
          </a:p>
          <a:p>
            <a:pPr marL="0" indent="0" algn="ctr">
              <a:buNone/>
            </a:pPr>
            <a:r>
              <a:rPr lang="en-GB" dirty="0">
                <a:hlinkClick r:id="rId3"/>
              </a:rPr>
              <a:t>Tel:-</a:t>
            </a:r>
            <a:r>
              <a:rPr lang="en-GB" dirty="0"/>
              <a:t> 07719 356158 </a:t>
            </a:r>
          </a:p>
          <a:p>
            <a:pPr marL="0" indent="0" algn="ctr">
              <a:buNone/>
            </a:pPr>
            <a:r>
              <a:rPr lang="en-GB" u="sng" dirty="0">
                <a:solidFill>
                  <a:srgbClr val="FF0000"/>
                </a:solidFill>
                <a:hlinkClick r:id="rId4"/>
              </a:rPr>
              <a:t>d.w.sharp@reading.ac.uk</a:t>
            </a:r>
            <a:endParaRPr lang="en-GB" u="sng" dirty="0">
              <a:solidFill>
                <a:srgbClr val="FF0000"/>
              </a:solidFill>
            </a:endParaRPr>
          </a:p>
          <a:p>
            <a:pPr marL="0" indent="0" algn="ctr">
              <a:buNone/>
            </a:pPr>
            <a:endParaRPr lang="en-GB" u="sng" dirty="0">
              <a:solidFill>
                <a:srgbClr val="FF0000"/>
              </a:solidFill>
            </a:endParaRPr>
          </a:p>
          <a:p>
            <a:pPr marL="0" indent="0" algn="ctr">
              <a:buNone/>
            </a:pPr>
            <a:endParaRPr lang="en-GB" u="sng" dirty="0">
              <a:solidFill>
                <a:srgbClr val="FF0000"/>
              </a:solidFill>
            </a:endParaRPr>
          </a:p>
          <a:p>
            <a:pPr marL="0" indent="0" algn="ctr">
              <a:buNone/>
            </a:pPr>
            <a:r>
              <a:rPr lang="en-GB" dirty="0"/>
              <a:t>Kevin McGovern - Deputy Fire Safety Adviser</a:t>
            </a:r>
          </a:p>
          <a:p>
            <a:pPr marL="0" indent="0" algn="ctr">
              <a:buNone/>
            </a:pPr>
            <a:r>
              <a:rPr lang="en-GB" dirty="0">
                <a:hlinkClick r:id="rId3"/>
              </a:rPr>
              <a:t>Tel:-</a:t>
            </a:r>
            <a:r>
              <a:rPr lang="en-GB" dirty="0"/>
              <a:t> 07725 217289</a:t>
            </a:r>
          </a:p>
          <a:p>
            <a:pPr marL="0" indent="0" algn="ctr">
              <a:buNone/>
            </a:pPr>
            <a:r>
              <a:rPr lang="en-GB" dirty="0">
                <a:hlinkClick r:id="rId5"/>
              </a:rPr>
              <a:t>k.b.mcgovern@reading.ac.uk</a:t>
            </a:r>
            <a:endParaRPr lang="en-GB" dirty="0"/>
          </a:p>
          <a:p>
            <a:pPr marL="0" indent="0">
              <a:buNone/>
            </a:pPr>
            <a:endParaRPr lang="en-GB" sz="1600" dirty="0"/>
          </a:p>
        </p:txBody>
      </p:sp>
      <p:sp>
        <p:nvSpPr>
          <p:cNvPr id="5" name="Rectangle 4"/>
          <p:cNvSpPr/>
          <p:nvPr/>
        </p:nvSpPr>
        <p:spPr>
          <a:xfrm>
            <a:off x="323528" y="548680"/>
            <a:ext cx="6768752"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Contact details</a:t>
            </a:r>
            <a:endParaRPr lang="en-GB" sz="2400" b="1" i="1" dirty="0">
              <a:solidFill>
                <a:srgbClr val="FF0000"/>
              </a:solidFill>
              <a:cs typeface="Arial" pitchFamily="34" charset="0"/>
            </a:endParaRPr>
          </a:p>
        </p:txBody>
      </p:sp>
      <p:pic>
        <p:nvPicPr>
          <p:cNvPr id="4" name="image1.png"/>
          <p:cNvPicPr/>
          <p:nvPr/>
        </p:nvPicPr>
        <p:blipFill>
          <a:blip r:embed="rId6"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4633073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83568" y="1412776"/>
            <a:ext cx="7776864" cy="2462213"/>
          </a:xfrm>
          <a:prstGeom prst="rect">
            <a:avLst/>
          </a:prstGeom>
          <a:noFill/>
        </p:spPr>
        <p:txBody>
          <a:bodyPr wrap="square" rtlCol="0">
            <a:spAutoFit/>
          </a:bodyPr>
          <a:lstStyle/>
          <a:p>
            <a:endParaRPr lang="en-GB" dirty="0"/>
          </a:p>
          <a:p>
            <a:endParaRPr lang="en-GB" dirty="0"/>
          </a:p>
          <a:p>
            <a:r>
              <a:rPr lang="en-GB" sz="5400" dirty="0"/>
              <a:t>Thank you for your help</a:t>
            </a:r>
            <a:r>
              <a:rPr lang="en-GB" sz="5400" dirty="0">
                <a:sym typeface="Wingdings" panose="05000000000000000000" pitchFamily="2" charset="2"/>
              </a:rPr>
              <a:t> </a:t>
            </a:r>
            <a:endParaRPr lang="en-GB" sz="5400" dirty="0"/>
          </a:p>
          <a:p>
            <a:endParaRPr lang="en-GB" dirty="0"/>
          </a:p>
          <a:p>
            <a:endParaRPr lang="en-GB" dirty="0"/>
          </a:p>
          <a:p>
            <a:r>
              <a:rPr lang="en-GB" dirty="0"/>
              <a:t>  </a:t>
            </a:r>
          </a:p>
        </p:txBody>
      </p:sp>
      <p:pic>
        <p:nvPicPr>
          <p:cNvPr id="4" name="image1.png"/>
          <p:cNvPicPr/>
          <p:nvPr/>
        </p:nvPicPr>
        <p:blipFill>
          <a:blip r:embed="rId3" cstate="print"/>
          <a:stretch>
            <a:fillRect/>
          </a:stretch>
        </p:blipFill>
        <p:spPr>
          <a:xfrm>
            <a:off x="7675092" y="87035"/>
            <a:ext cx="1437640" cy="4616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3501008"/>
            <a:ext cx="2151682" cy="2151682"/>
          </a:xfrm>
          <a:prstGeom prst="rect">
            <a:avLst/>
          </a:prstGeom>
        </p:spPr>
      </p:pic>
    </p:spTree>
    <p:extLst>
      <p:ext uri="{BB962C8B-B14F-4D97-AF65-F5344CB8AC3E}">
        <p14:creationId xmlns:p14="http://schemas.microsoft.com/office/powerpoint/2010/main" val="39936143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868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800" b="1" i="1" dirty="0">
                <a:solidFill>
                  <a:srgbClr val="FF0000"/>
                </a:solidFill>
                <a:cs typeface="Arial" pitchFamily="34" charset="0"/>
              </a:rPr>
              <a:t>Introduction</a:t>
            </a:r>
            <a:endParaRPr lang="en-GB" sz="2800" b="1" i="1" dirty="0">
              <a:solidFill>
                <a:srgbClr val="FF0000"/>
              </a:solidFill>
              <a:cs typeface="Arial" pitchFamily="34" charset="0"/>
            </a:endParaRPr>
          </a:p>
        </p:txBody>
      </p:sp>
      <p:sp>
        <p:nvSpPr>
          <p:cNvPr id="13" name="TextBox 12"/>
          <p:cNvSpPr txBox="1"/>
          <p:nvPr/>
        </p:nvSpPr>
        <p:spPr>
          <a:xfrm>
            <a:off x="755576" y="1700808"/>
            <a:ext cx="7776864" cy="3785652"/>
          </a:xfrm>
          <a:prstGeom prst="rect">
            <a:avLst/>
          </a:prstGeom>
          <a:noFill/>
        </p:spPr>
        <p:txBody>
          <a:bodyPr wrap="square" rtlCol="0">
            <a:spAutoFit/>
          </a:bodyPr>
          <a:lstStyle/>
          <a:p>
            <a:r>
              <a:rPr lang="en-GB" dirty="0"/>
              <a:t>The Evacuation Officer is an essential role in any fire evacuation plan. </a:t>
            </a:r>
          </a:p>
          <a:p>
            <a:endParaRPr lang="en-GB" dirty="0"/>
          </a:p>
          <a:p>
            <a:r>
              <a:rPr lang="en-GB" dirty="0"/>
              <a:t>This presentation is designed to give you the basic knowledge to understand and carry out the role of the Acting Fire Evacuation Officer when members of the normal evacuation team may be reduced during Covid19 phased return.</a:t>
            </a:r>
          </a:p>
          <a:p>
            <a:r>
              <a:rPr lang="en-GB" dirty="0"/>
              <a:t> </a:t>
            </a:r>
          </a:p>
          <a:p>
            <a:r>
              <a:rPr lang="en-GB" dirty="0"/>
              <a:t>Please go through the slides and complete the quiz at the end, once you have successfully answered all the questions you can form part of the evacuation team as an Acting Fire Evacuation Officer.</a:t>
            </a:r>
          </a:p>
          <a:p>
            <a:endParaRPr lang="en-GB" dirty="0"/>
          </a:p>
          <a:p>
            <a:r>
              <a:rPr lang="en-GB" dirty="0"/>
              <a:t>Thank you for your help</a:t>
            </a:r>
            <a:r>
              <a:rPr lang="en-GB" dirty="0">
                <a:sym typeface="Wingdings" panose="05000000000000000000" pitchFamily="2" charset="2"/>
              </a:rPr>
              <a:t> </a:t>
            </a:r>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462" y="5157192"/>
            <a:ext cx="927546" cy="927546"/>
          </a:xfrm>
          <a:prstGeom prst="rect">
            <a:avLst/>
          </a:prstGeom>
        </p:spPr>
      </p:pic>
    </p:spTree>
    <p:extLst>
      <p:ext uri="{BB962C8B-B14F-4D97-AF65-F5344CB8AC3E}">
        <p14:creationId xmlns:p14="http://schemas.microsoft.com/office/powerpoint/2010/main" val="34476141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54868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800" b="1" i="1" dirty="0">
                <a:solidFill>
                  <a:srgbClr val="FF0000"/>
                </a:solidFill>
                <a:cs typeface="Arial" pitchFamily="34" charset="0"/>
              </a:rPr>
              <a:t>The Evacuation Team</a:t>
            </a:r>
            <a:endParaRPr lang="en-GB" sz="2800" b="1" i="1" dirty="0">
              <a:solidFill>
                <a:srgbClr val="FF0000"/>
              </a:solidFill>
              <a:cs typeface="Arial" pitchFamily="34" charset="0"/>
            </a:endParaRPr>
          </a:p>
        </p:txBody>
      </p:sp>
      <p:sp>
        <p:nvSpPr>
          <p:cNvPr id="13" name="TextBox 12"/>
          <p:cNvSpPr txBox="1"/>
          <p:nvPr/>
        </p:nvSpPr>
        <p:spPr>
          <a:xfrm>
            <a:off x="827584" y="1412776"/>
            <a:ext cx="7776864" cy="4401205"/>
          </a:xfrm>
          <a:prstGeom prst="rect">
            <a:avLst/>
          </a:prstGeom>
          <a:noFill/>
        </p:spPr>
        <p:txBody>
          <a:bodyPr wrap="square" rtlCol="0">
            <a:spAutoFit/>
          </a:bodyPr>
          <a:lstStyle/>
          <a:p>
            <a:r>
              <a:rPr lang="en-GB" dirty="0"/>
              <a:t>Each building has an evacuation team consisting of Fire Wardens and an Evacuation Officer. In the event of a fire alarm activation the Fire Wardens will sweep designated areas ensuring all people have left and the Evacuation Officer coordinates the evacuation and liaises with Security and the Fire Service Incident Commander should the Fire Service attend. </a:t>
            </a:r>
          </a:p>
          <a:p>
            <a:endParaRPr lang="en-GB" dirty="0"/>
          </a:p>
          <a:p>
            <a:r>
              <a:rPr lang="en-GB" dirty="0"/>
              <a:t>Security will always attend to investigate the cause of the fire alarm activation however the Fire Service will only attend if a 999 call is made confirming there is a fire.</a:t>
            </a:r>
          </a:p>
          <a:p>
            <a:endParaRPr lang="en-GB" dirty="0"/>
          </a:p>
          <a:p>
            <a:r>
              <a:rPr lang="en-GB" dirty="0"/>
              <a:t>If you have not been notified of a fire alarm test, regardless of what you believe has happened, please follow these procedures.</a:t>
            </a:r>
          </a:p>
          <a:p>
            <a:endParaRPr lang="en-GB" dirty="0"/>
          </a:p>
        </p:txBody>
      </p:sp>
      <p:pic>
        <p:nvPicPr>
          <p:cNvPr id="4"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5560717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3528" y="548680"/>
            <a:ext cx="5616624"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The Evacuation Procedure</a:t>
            </a:r>
            <a:endParaRPr lang="en-GB" sz="2400" b="1" i="1" dirty="0">
              <a:solidFill>
                <a:srgbClr val="FF0000"/>
              </a:solidFill>
              <a:cs typeface="Arial" pitchFamily="34" charset="0"/>
            </a:endParaRPr>
          </a:p>
        </p:txBody>
      </p:sp>
      <p:sp>
        <p:nvSpPr>
          <p:cNvPr id="13" name="TextBox 12"/>
          <p:cNvSpPr txBox="1"/>
          <p:nvPr/>
        </p:nvSpPr>
        <p:spPr>
          <a:xfrm>
            <a:off x="914390" y="2276872"/>
            <a:ext cx="7776864" cy="2554545"/>
          </a:xfrm>
          <a:prstGeom prst="rect">
            <a:avLst/>
          </a:prstGeom>
          <a:noFill/>
        </p:spPr>
        <p:txBody>
          <a:bodyPr wrap="square" rtlCol="0">
            <a:spAutoFit/>
          </a:bodyPr>
          <a:lstStyle/>
          <a:p>
            <a:pPr marL="457200" lvl="0" indent="-457200">
              <a:buFont typeface="+mj-lt"/>
              <a:buAutoNum type="arabicPeriod"/>
            </a:pPr>
            <a:r>
              <a:rPr lang="en-GB" dirty="0"/>
              <a:t>Immediately make your way to the fire alarm control panel and collect the Emergency Folder and Evacuation Officer pack.</a:t>
            </a:r>
          </a:p>
          <a:p>
            <a:pPr marL="457200" lvl="0" indent="-457200">
              <a:buFont typeface="+mj-lt"/>
              <a:buAutoNum type="arabicPeriod"/>
            </a:pPr>
            <a:r>
              <a:rPr lang="en-GB" dirty="0"/>
              <a:t>Gather information from Fire Wardens using the Evacuation Checklist.</a:t>
            </a:r>
          </a:p>
          <a:p>
            <a:pPr marL="457200" indent="-457200">
              <a:buFont typeface="+mj-lt"/>
              <a:buAutoNum type="arabicPeriod"/>
            </a:pPr>
            <a:r>
              <a:rPr lang="en-GB" dirty="0"/>
              <a:t>Liaise with Security and the Fire Service on their arrival.</a:t>
            </a:r>
          </a:p>
          <a:p>
            <a:pPr marL="457200" indent="-457200">
              <a:buFont typeface="+mj-lt"/>
              <a:buAutoNum type="arabicPeriod"/>
            </a:pPr>
            <a:r>
              <a:rPr lang="en-GB" dirty="0"/>
              <a:t>Liaise with Fire Wardens and those at the Fire Assembly Point. </a:t>
            </a:r>
          </a:p>
          <a:p>
            <a:pPr marL="457200" lvl="0" indent="-457200">
              <a:buFont typeface="+mj-lt"/>
              <a:buAutoNum type="arabicPeriod"/>
            </a:pPr>
            <a:endParaRPr lang="en-GB" dirty="0"/>
          </a:p>
          <a:p>
            <a:r>
              <a:rPr lang="en-GB" dirty="0"/>
              <a:t>Each task is covered in more detail in the following slides.</a:t>
            </a:r>
          </a:p>
        </p:txBody>
      </p:sp>
      <p:sp>
        <p:nvSpPr>
          <p:cNvPr id="2" name="TextBox 1"/>
          <p:cNvSpPr txBox="1"/>
          <p:nvPr/>
        </p:nvSpPr>
        <p:spPr>
          <a:xfrm>
            <a:off x="914390" y="1340768"/>
            <a:ext cx="6609937" cy="1015663"/>
          </a:xfrm>
          <a:prstGeom prst="rect">
            <a:avLst/>
          </a:prstGeom>
          <a:noFill/>
        </p:spPr>
        <p:txBody>
          <a:bodyPr wrap="square" rtlCol="0">
            <a:spAutoFit/>
          </a:bodyPr>
          <a:lstStyle/>
          <a:p>
            <a:r>
              <a:rPr lang="en-GB" dirty="0"/>
              <a:t>In the event of an unplanned fire alarm activation as an Acting Fire Evacuation Officer you will be expected to:-</a:t>
            </a:r>
          </a:p>
          <a:p>
            <a:endParaRPr lang="en-GB" dirty="0"/>
          </a:p>
        </p:txBody>
      </p:sp>
      <p:pic>
        <p:nvPicPr>
          <p:cNvPr id="5"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9051195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Emergency Folder and Evacuation Officer Pack</a:t>
            </a:r>
            <a:endParaRPr lang="en-GB" sz="2400" b="1" i="1" dirty="0">
              <a:solidFill>
                <a:srgbClr val="FF0000"/>
              </a:solidFill>
              <a:cs typeface="Arial" pitchFamily="34" charset="0"/>
            </a:endParaRPr>
          </a:p>
        </p:txBody>
      </p:sp>
      <p:sp>
        <p:nvSpPr>
          <p:cNvPr id="13" name="TextBox 12"/>
          <p:cNvSpPr txBox="1"/>
          <p:nvPr/>
        </p:nvSpPr>
        <p:spPr>
          <a:xfrm>
            <a:off x="617048" y="943644"/>
            <a:ext cx="7776864" cy="1323439"/>
          </a:xfrm>
          <a:prstGeom prst="rect">
            <a:avLst/>
          </a:prstGeom>
          <a:noFill/>
        </p:spPr>
        <p:txBody>
          <a:bodyPr wrap="square" rtlCol="0">
            <a:spAutoFit/>
          </a:bodyPr>
          <a:lstStyle/>
          <a:p>
            <a:r>
              <a:rPr lang="en-GB" dirty="0"/>
              <a:t>As soon as the fire alarm sounds immediately proceed to and collect the Emergency Folder and Evacuation Officer pack.</a:t>
            </a:r>
          </a:p>
          <a:p>
            <a:r>
              <a:rPr lang="en-GB" dirty="0"/>
              <a:t>These will be located adjacent to the fire alarm panel normally located by the building main entrance. </a:t>
            </a:r>
          </a:p>
        </p:txBody>
      </p:sp>
      <p:pic>
        <p:nvPicPr>
          <p:cNvPr id="8" name="image1.png"/>
          <p:cNvPicPr/>
          <p:nvPr/>
        </p:nvPicPr>
        <p:blipFill>
          <a:blip r:embed="rId3" cstate="print"/>
          <a:stretch>
            <a:fillRect/>
          </a:stretch>
        </p:blipFill>
        <p:spPr>
          <a:xfrm>
            <a:off x="7675092" y="87035"/>
            <a:ext cx="1437640" cy="461645"/>
          </a:xfrm>
          <a:prstGeom prst="rect">
            <a:avLst/>
          </a:prstGeom>
        </p:spPr>
      </p:pic>
      <p:sp>
        <p:nvSpPr>
          <p:cNvPr id="2" name="TextBox 1"/>
          <p:cNvSpPr txBox="1"/>
          <p:nvPr/>
        </p:nvSpPr>
        <p:spPr>
          <a:xfrm>
            <a:off x="617048" y="2544286"/>
            <a:ext cx="5616624" cy="3170099"/>
          </a:xfrm>
          <a:prstGeom prst="rect">
            <a:avLst/>
          </a:prstGeom>
          <a:noFill/>
        </p:spPr>
        <p:txBody>
          <a:bodyPr wrap="square" rtlCol="0">
            <a:spAutoFit/>
          </a:bodyPr>
          <a:lstStyle/>
          <a:p>
            <a:r>
              <a:rPr lang="en-GB" b="1" i="1" dirty="0"/>
              <a:t>The Emergency Folder</a:t>
            </a:r>
          </a:p>
          <a:p>
            <a:r>
              <a:rPr lang="en-GB" i="1" dirty="0"/>
              <a:t>This is a black A3 folder and is to be handed to the Fire Service on their arrival. The folder contains information on the building design and risks with plans for each level. </a:t>
            </a:r>
          </a:p>
          <a:p>
            <a:endParaRPr lang="en-GB" dirty="0"/>
          </a:p>
          <a:p>
            <a:r>
              <a:rPr lang="en-GB" b="1" i="1" dirty="0"/>
              <a:t>The Evacuation Officer pack</a:t>
            </a:r>
          </a:p>
          <a:p>
            <a:r>
              <a:rPr lang="en-GB" i="1" dirty="0"/>
              <a:t>This is sometimes combined with the Emergency Folder and contains an Orange Hi Viz jacket with Evacuation Checklist.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789" y="2509671"/>
            <a:ext cx="1428157" cy="1207362"/>
          </a:xfrm>
          <a:prstGeom prst="rect">
            <a:avLst/>
          </a:prstGeom>
        </p:spPr>
      </p:pic>
      <p:sp>
        <p:nvSpPr>
          <p:cNvPr id="16" name="TextBox 15"/>
          <p:cNvSpPr txBox="1"/>
          <p:nvPr/>
        </p:nvSpPr>
        <p:spPr>
          <a:xfrm rot="21226586">
            <a:off x="6417060" y="2773284"/>
            <a:ext cx="1584176" cy="523220"/>
          </a:xfrm>
          <a:prstGeom prst="rect">
            <a:avLst/>
          </a:prstGeom>
          <a:noFill/>
        </p:spPr>
        <p:txBody>
          <a:bodyPr wrap="square" rtlCol="0">
            <a:spAutoFit/>
          </a:bodyPr>
          <a:lstStyle/>
          <a:p>
            <a:pPr algn="ctr"/>
            <a:r>
              <a:rPr lang="en-GB" sz="1400" b="1" dirty="0">
                <a:solidFill>
                  <a:srgbClr val="FF0000"/>
                </a:solidFill>
                <a:latin typeface="+mn-lt"/>
              </a:rPr>
              <a:t>Emergency Folder</a:t>
            </a:r>
          </a:p>
        </p:txBody>
      </p:sp>
      <p:pic>
        <p:nvPicPr>
          <p:cNvPr id="17" name="Picture 16"/>
          <p:cNvPicPr>
            <a:picLocks noChangeAspect="1"/>
          </p:cNvPicPr>
          <p:nvPr/>
        </p:nvPicPr>
        <p:blipFill rotWithShape="1">
          <a:blip r:embed="rId5"/>
          <a:srcRect l="2942" t="22215" r="39215" b="10526"/>
          <a:stretch/>
        </p:blipFill>
        <p:spPr>
          <a:xfrm rot="21407624">
            <a:off x="6037815" y="4793806"/>
            <a:ext cx="1475348" cy="958653"/>
          </a:xfrm>
          <a:prstGeom prst="rect">
            <a:avLst/>
          </a:prstGeom>
          <a:ln>
            <a:noFill/>
          </a:ln>
          <a:effectLst>
            <a:outerShdw blurRad="190500" algn="tl" rotWithShape="0">
              <a:srgbClr val="000000">
                <a:alpha val="70000"/>
              </a:srgbClr>
            </a:outerShdw>
          </a:effectLst>
        </p:spPr>
      </p:pic>
      <p:sp>
        <p:nvSpPr>
          <p:cNvPr id="18" name="TextBox 17"/>
          <p:cNvSpPr txBox="1"/>
          <p:nvPr/>
        </p:nvSpPr>
        <p:spPr>
          <a:xfrm rot="21024126">
            <a:off x="6414539" y="5051316"/>
            <a:ext cx="1025107" cy="461665"/>
          </a:xfrm>
          <a:prstGeom prst="rect">
            <a:avLst/>
          </a:prstGeom>
          <a:noFill/>
        </p:spPr>
        <p:txBody>
          <a:bodyPr wrap="square" rtlCol="0">
            <a:spAutoFit/>
          </a:bodyPr>
          <a:lstStyle/>
          <a:p>
            <a:pPr algn="ctr"/>
            <a:r>
              <a:rPr lang="en-GB" sz="1200" dirty="0"/>
              <a:t>Evacuation Checklist</a:t>
            </a:r>
            <a:endParaRPr lang="en-GB" sz="1200" dirty="0">
              <a:solidFill>
                <a:schemeClr val="tx2"/>
              </a:solidFill>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6131" r="16619"/>
          <a:stretch/>
        </p:blipFill>
        <p:spPr>
          <a:xfrm>
            <a:off x="7879967" y="4545532"/>
            <a:ext cx="990731" cy="1473232"/>
          </a:xfrm>
          <a:prstGeom prst="rect">
            <a:avLst/>
          </a:prstGeom>
        </p:spPr>
      </p:pic>
      <p:sp>
        <p:nvSpPr>
          <p:cNvPr id="20" name="TextBox 19"/>
          <p:cNvSpPr txBox="1"/>
          <p:nvPr/>
        </p:nvSpPr>
        <p:spPr>
          <a:xfrm>
            <a:off x="8024928" y="4753297"/>
            <a:ext cx="700808" cy="369332"/>
          </a:xfrm>
          <a:prstGeom prst="rect">
            <a:avLst/>
          </a:prstGeom>
          <a:noFill/>
        </p:spPr>
        <p:txBody>
          <a:bodyPr wrap="square" rtlCol="0">
            <a:spAutoFit/>
          </a:bodyPr>
          <a:lstStyle/>
          <a:p>
            <a:pPr algn="ctr"/>
            <a:r>
              <a:rPr lang="en-GB" sz="600" b="1" dirty="0">
                <a:solidFill>
                  <a:schemeClr val="tx2"/>
                </a:solidFill>
                <a:latin typeface="Arial Rounded MT Bold" panose="020F0704030504030204" pitchFamily="34" charset="0"/>
              </a:rPr>
              <a:t>FIRE </a:t>
            </a:r>
          </a:p>
          <a:p>
            <a:pPr algn="ctr"/>
            <a:r>
              <a:rPr lang="en-GB" sz="600" b="1" dirty="0">
                <a:solidFill>
                  <a:schemeClr val="tx2"/>
                </a:solidFill>
                <a:latin typeface="Arial Rounded MT Bold" panose="020F0704030504030204" pitchFamily="34" charset="0"/>
              </a:rPr>
              <a:t>EVACUATION </a:t>
            </a:r>
          </a:p>
          <a:p>
            <a:pPr algn="ctr"/>
            <a:r>
              <a:rPr lang="en-GB" sz="600" b="1" dirty="0">
                <a:solidFill>
                  <a:schemeClr val="tx2"/>
                </a:solidFill>
                <a:latin typeface="Arial Rounded MT Bold" panose="020F0704030504030204" pitchFamily="34" charset="0"/>
              </a:rPr>
              <a:t>OFFICER</a:t>
            </a:r>
          </a:p>
        </p:txBody>
      </p:sp>
    </p:spTree>
    <p:extLst>
      <p:ext uri="{BB962C8B-B14F-4D97-AF65-F5344CB8AC3E}">
        <p14:creationId xmlns:p14="http://schemas.microsoft.com/office/powerpoint/2010/main" val="21800951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Emergency Folder and Evacuation Officer Pack</a:t>
            </a:r>
            <a:endParaRPr lang="en-GB" sz="2400" b="1" i="1" dirty="0">
              <a:solidFill>
                <a:srgbClr val="FF0000"/>
              </a:solidFill>
              <a:cs typeface="Arial" pitchFamily="34" charset="0"/>
            </a:endParaRPr>
          </a:p>
        </p:txBody>
      </p:sp>
      <p:sp>
        <p:nvSpPr>
          <p:cNvPr id="13" name="TextBox 12"/>
          <p:cNvSpPr txBox="1"/>
          <p:nvPr/>
        </p:nvSpPr>
        <p:spPr>
          <a:xfrm>
            <a:off x="683568" y="1412776"/>
            <a:ext cx="7776864" cy="5201424"/>
          </a:xfrm>
          <a:prstGeom prst="rect">
            <a:avLst/>
          </a:prstGeom>
          <a:noFill/>
        </p:spPr>
        <p:txBody>
          <a:bodyPr wrap="square" rtlCol="0">
            <a:spAutoFit/>
          </a:bodyPr>
          <a:lstStyle/>
          <a:p>
            <a:r>
              <a:rPr lang="en-GB" dirty="0"/>
              <a:t>After collecting the Emergency Folder and Evacuation Pack move yourself outside of the entrance the Fire Service is likely to arrive at and put on you orange Hi-Viz jacket.</a:t>
            </a:r>
          </a:p>
          <a:p>
            <a:r>
              <a:rPr lang="en-GB" sz="1600" i="1" dirty="0"/>
              <a:t>The Fire Service will normally want to take a look at the fire alarm panel so the best entrance to stand outside is the one closest to the panel</a:t>
            </a:r>
            <a:r>
              <a:rPr lang="en-GB" dirty="0"/>
              <a:t>.</a:t>
            </a:r>
          </a:p>
          <a:p>
            <a:endParaRPr lang="en-GB" dirty="0"/>
          </a:p>
          <a:p>
            <a:r>
              <a:rPr lang="en-GB" dirty="0"/>
              <a:t>Take out the Evacuation Checklist and wait for the Fire Wardens to report to you with their findings and Sweep Plan. Each Sweep Plan should be identifiable by a unique address or number, simply tick off the sweep area from the checklist as it is handed to you. When all areas have been checked off it can be confirmed the building is fully evacuated.</a:t>
            </a:r>
          </a:p>
          <a:p>
            <a:r>
              <a:rPr lang="en-GB" sz="1600" i="1" dirty="0"/>
              <a:t>Checklists and Sweep Plans will differ so familiarise yourself with the ones in your building.</a:t>
            </a:r>
          </a:p>
          <a:p>
            <a:endParaRPr lang="en-GB" dirty="0"/>
          </a:p>
          <a:p>
            <a:endParaRPr lang="en-GB" dirty="0"/>
          </a:p>
          <a:p>
            <a:endParaRPr lang="en-GB" dirty="0"/>
          </a:p>
          <a:p>
            <a:endParaRPr lang="en-GB" dirty="0"/>
          </a:p>
        </p:txBody>
      </p:sp>
      <p:pic>
        <p:nvPicPr>
          <p:cNvPr id="8" name="image1.png"/>
          <p:cNvPicPr/>
          <p:nvPr/>
        </p:nvPicPr>
        <p:blipFill>
          <a:blip r:embed="rId3" cstate="print"/>
          <a:stretch>
            <a:fillRect/>
          </a:stretch>
        </p:blipFill>
        <p:spPr>
          <a:xfrm>
            <a:off x="7675092" y="87035"/>
            <a:ext cx="1437640" cy="461645"/>
          </a:xfrm>
          <a:prstGeom prst="rect">
            <a:avLst/>
          </a:prstGeom>
        </p:spPr>
      </p:pic>
    </p:spTree>
    <p:extLst>
      <p:ext uri="{BB962C8B-B14F-4D97-AF65-F5344CB8AC3E}">
        <p14:creationId xmlns:p14="http://schemas.microsoft.com/office/powerpoint/2010/main" val="32958120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Example Fire Warden Sweep Plan</a:t>
            </a:r>
            <a:endParaRPr lang="en-GB" sz="2400" b="1" i="1" dirty="0">
              <a:solidFill>
                <a:srgbClr val="FF0000"/>
              </a:solidFill>
              <a:cs typeface="Arial" pitchFamily="34" charset="0"/>
            </a:endParaRPr>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026465" y="285904"/>
            <a:ext cx="5091071" cy="7200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33631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75566"/>
            <a:ext cx="6984776" cy="707886"/>
          </a:xfrm>
          <a:prstGeom prst="rect">
            <a:avLst/>
          </a:prstGeom>
        </p:spPr>
        <p:txBody>
          <a:bodyPr wrap="square">
            <a:spAutoFit/>
          </a:bodyPr>
          <a:lstStyle/>
          <a:p>
            <a:r>
              <a:rPr lang="en-GB" altLang="en-US" sz="4000" b="1" i="1" dirty="0">
                <a:solidFill>
                  <a:schemeClr val="accent6"/>
                </a:solidFill>
                <a:cs typeface="Arial" pitchFamily="34" charset="0"/>
              </a:rPr>
              <a:t> </a:t>
            </a:r>
            <a:r>
              <a:rPr lang="en-GB" altLang="en-US" sz="2400" b="1" i="1" dirty="0">
                <a:solidFill>
                  <a:srgbClr val="FF0000"/>
                </a:solidFill>
                <a:cs typeface="Arial" pitchFamily="34" charset="0"/>
              </a:rPr>
              <a:t>Example Evacuation Checklist</a:t>
            </a:r>
            <a:endParaRPr lang="en-GB" sz="2400" b="1" i="1" dirty="0">
              <a:solidFill>
                <a:srgbClr val="FF0000"/>
              </a:solidFill>
              <a:cs typeface="Arial" pitchFamily="34" charset="0"/>
            </a:endParaRPr>
          </a:p>
        </p:txBody>
      </p:sp>
      <p:pic>
        <p:nvPicPr>
          <p:cNvPr id="8" name="image1.png"/>
          <p:cNvPicPr/>
          <p:nvPr/>
        </p:nvPicPr>
        <p:blipFill>
          <a:blip r:embed="rId3" cstate="print"/>
          <a:stretch>
            <a:fillRect/>
          </a:stretch>
        </p:blipFill>
        <p:spPr>
          <a:xfrm>
            <a:off x="7675092" y="87035"/>
            <a:ext cx="1437640" cy="461645"/>
          </a:xfrm>
          <a:prstGeom prst="rect">
            <a:avLst/>
          </a:prstGeom>
        </p:spPr>
      </p:pic>
      <p:pic>
        <p:nvPicPr>
          <p:cNvPr id="7" name="Picture 6"/>
          <p:cNvPicPr>
            <a:picLocks noChangeAspect="1"/>
          </p:cNvPicPr>
          <p:nvPr/>
        </p:nvPicPr>
        <p:blipFill rotWithShape="1">
          <a:blip r:embed="rId4"/>
          <a:srcRect l="2942" t="22215" r="39215" b="10526"/>
          <a:stretch/>
        </p:blipFill>
        <p:spPr>
          <a:xfrm>
            <a:off x="827584" y="1268760"/>
            <a:ext cx="7406082" cy="4812331"/>
          </a:xfrm>
          <a:prstGeom prst="rect">
            <a:avLst/>
          </a:prstGeom>
          <a:ln>
            <a:noFill/>
          </a:ln>
          <a:effectLst>
            <a:outerShdw blurRad="190500" algn="tl" rotWithShape="0">
              <a:srgbClr val="000000">
                <a:alpha val="70000"/>
              </a:srgbClr>
            </a:outerShdw>
          </a:effectLst>
        </p:spPr>
      </p:pic>
      <p:sp>
        <p:nvSpPr>
          <p:cNvPr id="3" name="L-Shape 2"/>
          <p:cNvSpPr/>
          <p:nvPr/>
        </p:nvSpPr>
        <p:spPr>
          <a:xfrm rot="19311813">
            <a:off x="4704078" y="4765044"/>
            <a:ext cx="244111" cy="45719"/>
          </a:xfrm>
          <a:prstGeom prst="corner">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812931131"/>
      </p:ext>
    </p:extLst>
  </p:cSld>
  <p:clrMapOvr>
    <a:masterClrMapping/>
  </p:clrMapOvr>
  <p:transition>
    <p:fade/>
  </p:transition>
</p:sld>
</file>

<file path=ppt/theme/theme1.xml><?xml version="1.0" encoding="utf-8"?>
<a:theme xmlns:a="http://schemas.openxmlformats.org/drawingml/2006/main" name="Fire Warden in new format">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acuation Officer - new format 201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6982AED1C1D348B96DE839172DC1AB" ma:contentTypeVersion="13" ma:contentTypeDescription="Create a new document." ma:contentTypeScope="" ma:versionID="c2aeae2227fa89f76f0dbeac8133c91f">
  <xsd:schema xmlns:xsd="http://www.w3.org/2001/XMLSchema" xmlns:xs="http://www.w3.org/2001/XMLSchema" xmlns:p="http://schemas.microsoft.com/office/2006/metadata/properties" xmlns:ns3="65e7a41c-e28b-42d6-8981-dfe066e05c2d" xmlns:ns4="eb8ce81d-0039-48e5-902e-6a865129cb4c" targetNamespace="http://schemas.microsoft.com/office/2006/metadata/properties" ma:root="true" ma:fieldsID="299de76ae9031dfdcf1a496ddfcccd74" ns3:_="" ns4:_="">
    <xsd:import namespace="65e7a41c-e28b-42d6-8981-dfe066e05c2d"/>
    <xsd:import namespace="eb8ce81d-0039-48e5-902e-6a865129cb4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7a41c-e28b-42d6-8981-dfe066e05c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8ce81d-0039-48e5-902e-6a865129cb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36D47-23CC-47CA-951E-6749097AB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e7a41c-e28b-42d6-8981-dfe066e05c2d"/>
    <ds:schemaRef ds:uri="eb8ce81d-0039-48e5-902e-6a865129c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992ADB-C631-4C5A-B3C5-3B04306D7D07}">
  <ds:schemaRefs>
    <ds:schemaRef ds:uri="http://schemas.microsoft.com/office/2006/metadata/properties"/>
    <ds:schemaRef ds:uri="http://www.w3.org/XML/1998/namespace"/>
    <ds:schemaRef ds:uri="http://purl.org/dc/elements/1.1/"/>
    <ds:schemaRef ds:uri="http://purl.org/dc/dcmitype/"/>
    <ds:schemaRef ds:uri="65e7a41c-e28b-42d6-8981-dfe066e05c2d"/>
    <ds:schemaRef ds:uri="eb8ce81d-0039-48e5-902e-6a865129cb4c"/>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98E5F19-12F5-40C4-B59D-8B9876AF1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Fire Warden in new format</Template>
  <TotalTime>3959</TotalTime>
  <Words>1806</Words>
  <Application>Microsoft Office PowerPoint</Application>
  <PresentationFormat>On-screen Show (4:3)</PresentationFormat>
  <Paragraphs>172</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Tahoma</vt:lpstr>
      <vt:lpstr>Rdg Vesta</vt:lpstr>
      <vt:lpstr>Effra Heavy</vt:lpstr>
      <vt:lpstr>Effra Bold</vt:lpstr>
      <vt:lpstr>Effra</vt:lpstr>
      <vt:lpstr>Effra Light</vt:lpstr>
      <vt:lpstr>Arial Rounded MT Bold</vt:lpstr>
      <vt:lpstr>Fire Warden in new format</vt:lpstr>
      <vt:lpstr>Evacuation Officer - new format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training course</dc:title>
  <dc:creator>Peter Dennis Lawther</dc:creator>
  <cp:lastModifiedBy>Carla Taylor</cp:lastModifiedBy>
  <cp:revision>298</cp:revision>
  <cp:lastPrinted>2017-06-14T07:03:04Z</cp:lastPrinted>
  <dcterms:created xsi:type="dcterms:W3CDTF">2015-10-29T16:06:29Z</dcterms:created>
  <dcterms:modified xsi:type="dcterms:W3CDTF">2020-07-22T13:29:29Z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0x010100416982AED1C1D348B96DE839172DC1AB</vt:lpwstr>
  </property>
  <property fmtid="{D5CDD505-2E9C-101B-9397-08002B2CF9AE}" pid="3" name="_MarkAsFinal">
    <vt:bool>true</vt:bool>
  </property>
</Properties>
</file>