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</p:sldMasterIdLst>
  <p:notesMasterIdLst>
    <p:notesMasterId r:id="rId11"/>
  </p:notesMasterIdLst>
  <p:handoutMasterIdLst>
    <p:handoutMasterId r:id="rId12"/>
  </p:handoutMasterIdLst>
  <p:sldIdLst>
    <p:sldId id="265" r:id="rId5"/>
    <p:sldId id="259" r:id="rId6"/>
    <p:sldId id="269" r:id="rId7"/>
    <p:sldId id="266" r:id="rId8"/>
    <p:sldId id="267" r:id="rId9"/>
    <p:sldId id="268" r:id="rId10"/>
  </p:sldIdLst>
  <p:sldSz cx="9144000" cy="6858000" type="screen4x3"/>
  <p:notesSz cx="6718300" cy="9867900"/>
  <p:embeddedFontLst>
    <p:embeddedFont>
      <p:font typeface="Arial Black" panose="020B0A04020102020204" pitchFamily="34" charset="0"/>
      <p:bold r:id="rId13"/>
    </p:embeddedFont>
    <p:embeddedFont>
      <p:font typeface="Arial Bold" panose="020B0704020202020204" pitchFamily="34" charset="0"/>
      <p:bold r:id="rId14"/>
    </p:embeddedFont>
    <p:embeddedFont>
      <p:font typeface="Effra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9A1"/>
    <a:srgbClr val="BF007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1AE2A-93CB-4107-85A6-FE32726BCB26}" v="112" dt="2021-09-27T13:51:32.680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990" autoAdjust="0"/>
  </p:normalViewPr>
  <p:slideViewPr>
    <p:cSldViewPr showGuides="1">
      <p:cViewPr varScale="1">
        <p:scale>
          <a:sx n="77" d="100"/>
          <a:sy n="77" d="100"/>
        </p:scale>
        <p:origin x="9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Woolmer" userId="S::ej914935@reading.ac.uk::d7c712eb-48f9-4877-a7df-ff4186dd1cd8" providerId="AD" clId="Web-{0ED1AE2A-93CB-4107-85A6-FE32726BCB26}"/>
    <pc:docChg chg="modSld">
      <pc:chgData name="Tom Woolmer" userId="S::ej914935@reading.ac.uk::d7c712eb-48f9-4877-a7df-ff4186dd1cd8" providerId="AD" clId="Web-{0ED1AE2A-93CB-4107-85A6-FE32726BCB26}" dt="2021-09-27T13:51:32.680" v="108" actId="20577"/>
      <pc:docMkLst>
        <pc:docMk/>
      </pc:docMkLst>
      <pc:sldChg chg="modSp">
        <pc:chgData name="Tom Woolmer" userId="S::ej914935@reading.ac.uk::d7c712eb-48f9-4877-a7df-ff4186dd1cd8" providerId="AD" clId="Web-{0ED1AE2A-93CB-4107-85A6-FE32726BCB26}" dt="2021-09-27T13:50:32.709" v="76" actId="20577"/>
        <pc:sldMkLst>
          <pc:docMk/>
          <pc:sldMk cId="1493559599" sldId="259"/>
        </pc:sldMkLst>
        <pc:spChg chg="mod">
          <ac:chgData name="Tom Woolmer" userId="S::ej914935@reading.ac.uk::d7c712eb-48f9-4877-a7df-ff4186dd1cd8" providerId="AD" clId="Web-{0ED1AE2A-93CB-4107-85A6-FE32726BCB26}" dt="2021-09-27T13:50:32.709" v="76" actId="20577"/>
          <ac:spMkLst>
            <pc:docMk/>
            <pc:sldMk cId="1493559599" sldId="259"/>
            <ac:spMk id="3" creationId="{00000000-0000-0000-0000-000000000000}"/>
          </ac:spMkLst>
        </pc:spChg>
      </pc:sldChg>
      <pc:sldChg chg="modSp">
        <pc:chgData name="Tom Woolmer" userId="S::ej914935@reading.ac.uk::d7c712eb-48f9-4877-a7df-ff4186dd1cd8" providerId="AD" clId="Web-{0ED1AE2A-93CB-4107-85A6-FE32726BCB26}" dt="2021-09-27T13:49:29.395" v="2" actId="20577"/>
        <pc:sldMkLst>
          <pc:docMk/>
          <pc:sldMk cId="94167045" sldId="265"/>
        </pc:sldMkLst>
        <pc:spChg chg="mod">
          <ac:chgData name="Tom Woolmer" userId="S::ej914935@reading.ac.uk::d7c712eb-48f9-4877-a7df-ff4186dd1cd8" providerId="AD" clId="Web-{0ED1AE2A-93CB-4107-85A6-FE32726BCB26}" dt="2021-09-27T13:49:29.395" v="2" actId="20577"/>
          <ac:spMkLst>
            <pc:docMk/>
            <pc:sldMk cId="94167045" sldId="265"/>
            <ac:spMk id="3" creationId="{00000000-0000-0000-0000-000000000000}"/>
          </ac:spMkLst>
        </pc:spChg>
      </pc:sldChg>
      <pc:sldChg chg="modSp">
        <pc:chgData name="Tom Woolmer" userId="S::ej914935@reading.ac.uk::d7c712eb-48f9-4877-a7df-ff4186dd1cd8" providerId="AD" clId="Web-{0ED1AE2A-93CB-4107-85A6-FE32726BCB26}" dt="2021-09-27T13:51:06.038" v="103" actId="1076"/>
        <pc:sldMkLst>
          <pc:docMk/>
          <pc:sldMk cId="3935482593" sldId="266"/>
        </pc:sldMkLst>
        <pc:spChg chg="mod">
          <ac:chgData name="Tom Woolmer" userId="S::ej914935@reading.ac.uk::d7c712eb-48f9-4877-a7df-ff4186dd1cd8" providerId="AD" clId="Web-{0ED1AE2A-93CB-4107-85A6-FE32726BCB26}" dt="2021-09-27T13:51:06.038" v="103" actId="1076"/>
          <ac:spMkLst>
            <pc:docMk/>
            <pc:sldMk cId="3935482593" sldId="266"/>
            <ac:spMk id="3" creationId="{00000000-0000-0000-0000-000000000000}"/>
          </ac:spMkLst>
        </pc:spChg>
      </pc:sldChg>
      <pc:sldChg chg="modSp">
        <pc:chgData name="Tom Woolmer" userId="S::ej914935@reading.ac.uk::d7c712eb-48f9-4877-a7df-ff4186dd1cd8" providerId="AD" clId="Web-{0ED1AE2A-93CB-4107-85A6-FE32726BCB26}" dt="2021-09-27T13:51:32.680" v="108" actId="20577"/>
        <pc:sldMkLst>
          <pc:docMk/>
          <pc:sldMk cId="3312119738" sldId="268"/>
        </pc:sldMkLst>
        <pc:spChg chg="mod">
          <ac:chgData name="Tom Woolmer" userId="S::ej914935@reading.ac.uk::d7c712eb-48f9-4877-a7df-ff4186dd1cd8" providerId="AD" clId="Web-{0ED1AE2A-93CB-4107-85A6-FE32726BCB26}" dt="2021-09-27T13:51:32.680" v="108" actId="20577"/>
          <ac:spMkLst>
            <pc:docMk/>
            <pc:sldMk cId="3312119738" sldId="26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76264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2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lang="en-GB" sz="20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lang="en-US" sz="20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lang="en-US" sz="20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lang="en-US" sz="2000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lang="en-GB" sz="20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Third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Fourth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605072"/>
            <a:ext cx="676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605072"/>
            <a:ext cx="676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605072"/>
            <a:ext cx="676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605072"/>
            <a:ext cx="676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40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76264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2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605072"/>
            <a:ext cx="6769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2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LIMITLESS </a:t>
            </a:r>
            <a:r>
              <a:rPr lang="en-GB" altLang="en-US" sz="1200" u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POTENTIAL</a:t>
            </a:r>
            <a:r>
              <a:rPr lang="en-GB" altLang="en-US" sz="12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u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OPPORTUNITIES</a:t>
            </a:r>
            <a:r>
              <a:rPr lang="en-GB" altLang="en-US" sz="12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 | LIMITLESS </a:t>
            </a:r>
            <a:r>
              <a:rPr lang="en-GB" altLang="en-US" sz="1200" u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all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Reading Scholars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DEADLINE FOR APPLICATIONS – 5</a:t>
            </a:r>
            <a:r>
              <a:rPr lang="en-GB" baseline="30000" dirty="0">
                <a:latin typeface="Arial"/>
                <a:cs typeface="Arial"/>
              </a:rPr>
              <a:t>th</a:t>
            </a:r>
            <a:r>
              <a:rPr lang="en-GB" dirty="0">
                <a:latin typeface="Arial"/>
                <a:cs typeface="Arial"/>
              </a:rPr>
              <a:t> November 2021!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20885"/>
          </a:xfrm>
        </p:spPr>
        <p:txBody>
          <a:bodyPr/>
          <a:lstStyle/>
          <a:p>
            <a:r>
              <a:rPr lang="en-GB" dirty="0"/>
              <a:t>Global Recruitment (UK)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5" b="24325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8699" b="17011"/>
          <a:stretch/>
        </p:blipFill>
        <p:spPr>
          <a:xfrm>
            <a:off x="7595" y="2276872"/>
            <a:ext cx="9136405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35" y="5322471"/>
            <a:ext cx="2421465" cy="11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570400"/>
            <a:ext cx="8280000" cy="4545200"/>
          </a:xfrm>
        </p:spPr>
        <p:txBody>
          <a:bodyPr/>
          <a:lstStyle/>
          <a:p>
            <a:pPr marL="179705" indent="-179705"/>
            <a:r>
              <a:rPr lang="en-GB" sz="1800" dirty="0">
                <a:latin typeface="Arial"/>
                <a:cs typeface="Arial"/>
              </a:rPr>
              <a:t>For year 12 students from all over the country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Four on-campus events (one day events in January, February and March, residential in July)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If unable to hold on-campus events, we will deliver as online events instead</a:t>
            </a:r>
            <a:endParaRPr lang="en-GB" dirty="0"/>
          </a:p>
          <a:p>
            <a:pPr marL="179705" indent="-179705"/>
            <a:r>
              <a:rPr lang="en-GB" sz="1800" dirty="0"/>
              <a:t>Mentoring from one of our current students – during events and using e-mentoring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Optional workshop supporting you with your UCAS application in September 2022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Academic sessions around your chosen strand, challenging and developing your subject knowledge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Supporting and developing your study and revision skills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Experience a university environment and direct experience of what being a student is like, along with info on student finance etc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All costs are covered by the University, including transport and food</a:t>
            </a:r>
          </a:p>
          <a:p>
            <a:pPr marL="179705" indent="-179705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" y="227708"/>
            <a:ext cx="1614370" cy="78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620688"/>
            <a:ext cx="8280000" cy="828000"/>
          </a:xfrm>
        </p:spPr>
        <p:txBody>
          <a:bodyPr/>
          <a:lstStyle/>
          <a:p>
            <a:r>
              <a:rPr lang="en-GB" dirty="0"/>
              <a:t>WHAT IS Reading scholars?</a:t>
            </a:r>
          </a:p>
        </p:txBody>
      </p:sp>
    </p:spTree>
    <p:extLst>
      <p:ext uri="{BB962C8B-B14F-4D97-AF65-F5344CB8AC3E}">
        <p14:creationId xmlns:p14="http://schemas.microsoft.com/office/powerpoint/2010/main" val="14935595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33" y="591655"/>
            <a:ext cx="8280000" cy="828000"/>
          </a:xfrm>
        </p:spPr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4800" y="1420719"/>
            <a:ext cx="82800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Mix of academic and social events</a:t>
            </a:r>
          </a:p>
          <a:p>
            <a:r>
              <a:rPr lang="en-GB" kern="0" dirty="0"/>
              <a:t>Live like a student, in halls of residence and with other scholars</a:t>
            </a:r>
          </a:p>
          <a:p>
            <a:r>
              <a:rPr lang="en-GB" kern="0" dirty="0"/>
              <a:t>Good food, great weather (usually), and above all, fantastic fun!</a:t>
            </a:r>
          </a:p>
          <a:p>
            <a:r>
              <a:rPr lang="en-US" kern="0" dirty="0"/>
              <a:t>If it can’t go ahead as an on-campus event, we will deliver as an online summer school as we did this year, which worked really well.</a:t>
            </a:r>
            <a:endParaRPr lang="en-GB" kern="0" dirty="0"/>
          </a:p>
          <a:p>
            <a:endParaRPr lang="en-GB" kern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477" y="3189401"/>
            <a:ext cx="4620646" cy="329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396"/>
            <a:ext cx="1614370" cy="7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546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764704"/>
            <a:ext cx="8280000" cy="828000"/>
          </a:xfrm>
        </p:spPr>
        <p:txBody>
          <a:bodyPr/>
          <a:lstStyle/>
          <a:p>
            <a:r>
              <a:rPr lang="en-GB" dirty="0"/>
              <a:t>The strands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85" y="1587641"/>
            <a:ext cx="8280000" cy="4257168"/>
          </a:xfrm>
        </p:spPr>
        <p:txBody>
          <a:bodyPr/>
          <a:lstStyle/>
          <a:p>
            <a:pPr marL="179705" indent="-179705"/>
            <a:r>
              <a:rPr lang="en-GB" sz="1800" dirty="0">
                <a:latin typeface="Arial"/>
                <a:cs typeface="Arial"/>
              </a:rPr>
              <a:t>Archaeology and Classics</a:t>
            </a:r>
            <a:endParaRPr lang="en-US" dirty="0"/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Architecture</a:t>
            </a:r>
            <a:endParaRPr lang="en-US" dirty="0"/>
          </a:p>
          <a:p>
            <a:pPr marL="179705" indent="-179705"/>
            <a:r>
              <a:rPr lang="en-GB" sz="1800" dirty="0"/>
              <a:t>Art and Design</a:t>
            </a:r>
          </a:p>
          <a:p>
            <a:pPr marL="179705" indent="-179705"/>
            <a:r>
              <a:rPr lang="en-GB" sz="1800" dirty="0"/>
              <a:t>Biology</a:t>
            </a:r>
          </a:p>
          <a:p>
            <a:pPr marL="179705" indent="-179705"/>
            <a:r>
              <a:rPr lang="en-GB" sz="1800" dirty="0"/>
              <a:t>Business</a:t>
            </a:r>
          </a:p>
          <a:p>
            <a:pPr marL="179705" indent="-179705"/>
            <a:r>
              <a:rPr lang="en-GB" sz="1800" dirty="0"/>
              <a:t>Chemistry, Food Science and Pharmacy</a:t>
            </a:r>
          </a:p>
          <a:p>
            <a:pPr marL="179705" indent="-179705"/>
            <a:r>
              <a:rPr lang="en-GB" sz="1800" dirty="0"/>
              <a:t>Education</a:t>
            </a:r>
          </a:p>
          <a:p>
            <a:pPr marL="179705" indent="-179705"/>
            <a:r>
              <a:rPr lang="en-GB" sz="1800" dirty="0"/>
              <a:t>English Literature</a:t>
            </a:r>
          </a:p>
          <a:p>
            <a:pPr marL="179705" indent="-179705"/>
            <a:r>
              <a:rPr lang="en-GB" sz="1800" dirty="0"/>
              <a:t>Film, Theatre and Television</a:t>
            </a:r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History</a:t>
            </a:r>
            <a:endParaRPr lang="en-GB" sz="1800" dirty="0"/>
          </a:p>
          <a:p>
            <a:pPr marL="179705" indent="-179705"/>
            <a:r>
              <a:rPr lang="en-GB" sz="1800" dirty="0">
                <a:latin typeface="Arial"/>
                <a:cs typeface="Arial"/>
              </a:rPr>
              <a:t>Languages</a:t>
            </a:r>
            <a:endParaRPr lang="en-GB" sz="1800" dirty="0"/>
          </a:p>
          <a:p>
            <a:pPr marL="179705" indent="-179705"/>
            <a:r>
              <a:rPr lang="en-US" sz="1800" dirty="0"/>
              <a:t>Law (new this year)</a:t>
            </a:r>
            <a:endParaRPr lang="en-GB" sz="1800" dirty="0"/>
          </a:p>
          <a:p>
            <a:pPr marL="179705" indent="-179705"/>
            <a:r>
              <a:rPr lang="en-GB" sz="1800" dirty="0"/>
              <a:t>Mathematics</a:t>
            </a:r>
          </a:p>
          <a:p>
            <a:pPr marL="179705" indent="-179705"/>
            <a:r>
              <a:rPr lang="en-GB" sz="1800" dirty="0"/>
              <a:t>Psychology</a:t>
            </a:r>
          </a:p>
          <a:p>
            <a:pPr marL="179705" indent="-179705"/>
            <a:r>
              <a:rPr lang="en-GB" sz="1800" dirty="0"/>
              <a:t>Physical Geography and Environmental Science</a:t>
            </a:r>
          </a:p>
          <a:p>
            <a:pPr marL="179705" indent="-179705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614370" cy="7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25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it for?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12 students</a:t>
            </a:r>
          </a:p>
          <a:p>
            <a:r>
              <a:rPr lang="en-GB" dirty="0"/>
              <a:t>On track to achieve good A-Level results (or equivalent), with GCSE’s in English and Maths at grade 4</a:t>
            </a:r>
          </a:p>
          <a:p>
            <a:r>
              <a:rPr lang="en-GB" dirty="0"/>
              <a:t>Targeted at students with additional barriers to attending HE – </a:t>
            </a:r>
            <a:r>
              <a:rPr lang="en-GB" dirty="0" err="1"/>
              <a:t>eg</a:t>
            </a:r>
            <a:r>
              <a:rPr lang="en-GB" dirty="0"/>
              <a:t>. living in particular postcodes – more detail in the brochure</a:t>
            </a:r>
          </a:p>
          <a:p>
            <a:r>
              <a:rPr lang="en-GB" dirty="0"/>
              <a:t>Of benefit to those with an interest in applying for a course at the University of Reading because:</a:t>
            </a:r>
          </a:p>
          <a:p>
            <a:pPr lvl="1"/>
            <a:r>
              <a:rPr lang="en-GB" dirty="0"/>
              <a:t>Guaranteed conditional offer or invite to interview</a:t>
            </a:r>
          </a:p>
          <a:p>
            <a:pPr lvl="1"/>
            <a:r>
              <a:rPr lang="en-GB" dirty="0"/>
              <a:t>Two grade drop on offer for most courses (</a:t>
            </a:r>
            <a:r>
              <a:rPr lang="en-GB" dirty="0" err="1"/>
              <a:t>eg</a:t>
            </a:r>
            <a:r>
              <a:rPr lang="en-GB" dirty="0"/>
              <a:t> from ABB to BBC)</a:t>
            </a:r>
          </a:p>
          <a:p>
            <a:pPr lvl="1"/>
            <a:r>
              <a:rPr lang="en-GB" dirty="0"/>
              <a:t>Can apply for £1000 bursary once you start at Reading if your firm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1090"/>
            <a:ext cx="1614370" cy="7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220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through the brochure – this can be downloaded from the webpage – Google search ‘University of Reading </a:t>
            </a:r>
            <a:r>
              <a:rPr lang="en-GB" dirty="0" err="1"/>
              <a:t>Reading</a:t>
            </a:r>
            <a:r>
              <a:rPr lang="en-GB" dirty="0"/>
              <a:t> Scholars’</a:t>
            </a:r>
          </a:p>
          <a:p>
            <a:r>
              <a:rPr lang="en-GB" dirty="0"/>
              <a:t>Make sure your parents/carers and school/college support your application and are happy for you to attend</a:t>
            </a:r>
          </a:p>
          <a:p>
            <a:pPr marL="179705" indent="-179705"/>
            <a:r>
              <a:rPr lang="en-GB" dirty="0">
                <a:latin typeface="Arial"/>
                <a:cs typeface="Arial"/>
              </a:rPr>
              <a:t>Complete the online application form – available from the above webpage – by 5</a:t>
            </a:r>
            <a:r>
              <a:rPr lang="en-GB" baseline="30000" dirty="0">
                <a:latin typeface="Arial"/>
                <a:cs typeface="Arial"/>
              </a:rPr>
              <a:t>th</a:t>
            </a:r>
            <a:r>
              <a:rPr lang="en-GB">
                <a:latin typeface="Arial"/>
                <a:cs typeface="Arial"/>
              </a:rPr>
              <a:t> November 2021</a:t>
            </a:r>
          </a:p>
          <a:p>
            <a:endParaRPr lang="en-GB" dirty="0"/>
          </a:p>
          <a:p>
            <a:r>
              <a:rPr lang="en-GB" dirty="0"/>
              <a:t>Any questions, e-mail outreach@reading.ac.uk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614370" cy="7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973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4BA174CC79004CAFE417162D836E52" ma:contentTypeVersion="13" ma:contentTypeDescription="Create a new document." ma:contentTypeScope="" ma:versionID="cdf46b5cfccbe9ff5b15813618bc948a">
  <xsd:schema xmlns:xsd="http://www.w3.org/2001/XMLSchema" xmlns:xs="http://www.w3.org/2001/XMLSchema" xmlns:p="http://schemas.microsoft.com/office/2006/metadata/properties" xmlns:ns2="a5fbc626-e2b5-4415-86de-6616ec8df65f" xmlns:ns3="5d04adec-f6b2-4bb3-85a2-50df14d8aead" targetNamespace="http://schemas.microsoft.com/office/2006/metadata/properties" ma:root="true" ma:fieldsID="4b9e4640be041dfc8d4c4492117ebe21" ns2:_="" ns3:_="">
    <xsd:import namespace="a5fbc626-e2b5-4415-86de-6616ec8df65f"/>
    <xsd:import namespace="5d04adec-f6b2-4bb3-85a2-50df14d8a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bc626-e2b5-4415-86de-6616ec8df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4adec-f6b2-4bb3-85a2-50df14d8a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DD567-E947-4C39-AD19-75099D4DD3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04BCD8-6D56-4A8D-B4CB-76F3226857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bc626-e2b5-4415-86de-6616ec8df65f"/>
    <ds:schemaRef ds:uri="5d04adec-f6b2-4bb3-85a2-50df14d8ae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038E92-7A1F-480D-B6A0-8294F17756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UoR-PP-Template-STANDARD-WIDTH-NO-ANIMATION-v-24</Template>
  <TotalTime>122</TotalTime>
  <Words>438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UoR Theme</vt:lpstr>
      <vt:lpstr>Reading Scholars</vt:lpstr>
      <vt:lpstr>WHAT IS Reading scholars?</vt:lpstr>
      <vt:lpstr>Residential</vt:lpstr>
      <vt:lpstr>The strands</vt:lpstr>
      <vt:lpstr>Who is it for? </vt:lpstr>
      <vt:lpstr>To apply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Carey</dc:creator>
  <cp:lastModifiedBy>Tom Woolmer</cp:lastModifiedBy>
  <cp:revision>32</cp:revision>
  <cp:lastPrinted>2006-09-19T14:59:33Z</cp:lastPrinted>
  <dcterms:created xsi:type="dcterms:W3CDTF">2017-06-27T09:57:50Z</dcterms:created>
  <dcterms:modified xsi:type="dcterms:W3CDTF">2021-09-27T13:51:35Z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0x0101006C4BA174CC79004CAFE417162D836E52</vt:lpwstr>
  </property>
</Properties>
</file>