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4"/>
    <p:sldMasterId id="2147483723" r:id="rId5"/>
  </p:sldMasterIdLst>
  <p:notesMasterIdLst>
    <p:notesMasterId r:id="rId8"/>
  </p:notesMasterIdLst>
  <p:handoutMasterIdLst>
    <p:handoutMasterId r:id="rId9"/>
  </p:handoutMasterIdLst>
  <p:sldIdLst>
    <p:sldId id="542" r:id="rId6"/>
    <p:sldId id="543" r:id="rId7"/>
  </p:sldIdLst>
  <p:sldSz cx="30275213" cy="21383625"/>
  <p:notesSz cx="6718300" cy="9867900"/>
  <p:embeddedFontLst>
    <p:embeddedFont>
      <p:font typeface="Arial Bold" panose="020B0704020202020204" pitchFamily="34" charset="0"/>
      <p:bold r:id="rId10"/>
    </p:embeddedFont>
    <p:embeddedFont>
      <p:font typeface="Effra" panose="020B0604020202020204" charset="0"/>
      <p:regular r:id="rId11"/>
      <p:bold r:id="rId12"/>
      <p:italic r:id="rId13"/>
      <p:boldItalic r:id="rId14"/>
    </p:embeddedFont>
    <p:embeddedFont>
      <p:font typeface="Raleway" pitchFamily="2" charset="0"/>
      <p:regular r:id="rId15"/>
      <p:bold r:id="rId16"/>
      <p:italic r:id="rId17"/>
      <p:boldItalic r:id="rId18"/>
    </p:embeddedFont>
    <p:embeddedFont>
      <p:font typeface="Segoe UI" panose="020B0502040204020203" pitchFamily="34" charset="0"/>
      <p:regular r:id="rId19"/>
      <p:bold r:id="rId20"/>
      <p:italic r:id="rId21"/>
      <p:boldItalic r:id="rId22"/>
    </p:embeddedFont>
  </p:embeddedFontLst>
  <p:defaultTextStyle>
    <a:defPPr>
      <a:defRPr lang="en-GB"/>
    </a:defPPr>
    <a:lvl1pPr algn="l" rtl="0" fontAlgn="base">
      <a:spcBef>
        <a:spcPct val="0"/>
      </a:spcBef>
      <a:spcAft>
        <a:spcPct val="0"/>
      </a:spcAft>
      <a:defRPr sz="6456" kern="1200">
        <a:solidFill>
          <a:schemeClr val="tx2"/>
        </a:solidFill>
        <a:latin typeface="+mn-lt"/>
        <a:ea typeface="+mn-ea"/>
        <a:cs typeface="+mn-cs"/>
      </a:defRPr>
    </a:lvl1pPr>
    <a:lvl2pPr marL="1475933" algn="l" rtl="0" fontAlgn="base">
      <a:spcBef>
        <a:spcPct val="0"/>
      </a:spcBef>
      <a:spcAft>
        <a:spcPct val="0"/>
      </a:spcAft>
      <a:defRPr sz="6456" kern="1200">
        <a:solidFill>
          <a:schemeClr val="tx2"/>
        </a:solidFill>
        <a:latin typeface="+mn-lt"/>
        <a:ea typeface="+mn-ea"/>
        <a:cs typeface="+mn-cs"/>
      </a:defRPr>
    </a:lvl2pPr>
    <a:lvl3pPr marL="2951866" algn="l" rtl="0" fontAlgn="base">
      <a:spcBef>
        <a:spcPct val="0"/>
      </a:spcBef>
      <a:spcAft>
        <a:spcPct val="0"/>
      </a:spcAft>
      <a:defRPr sz="6456" kern="1200">
        <a:solidFill>
          <a:schemeClr val="tx2"/>
        </a:solidFill>
        <a:latin typeface="+mn-lt"/>
        <a:ea typeface="+mn-ea"/>
        <a:cs typeface="+mn-cs"/>
      </a:defRPr>
    </a:lvl3pPr>
    <a:lvl4pPr marL="4427799" algn="l" rtl="0" fontAlgn="base">
      <a:spcBef>
        <a:spcPct val="0"/>
      </a:spcBef>
      <a:spcAft>
        <a:spcPct val="0"/>
      </a:spcAft>
      <a:defRPr sz="6456" kern="1200">
        <a:solidFill>
          <a:schemeClr val="tx2"/>
        </a:solidFill>
        <a:latin typeface="+mn-lt"/>
        <a:ea typeface="+mn-ea"/>
        <a:cs typeface="+mn-cs"/>
      </a:defRPr>
    </a:lvl4pPr>
    <a:lvl5pPr marL="5903732" algn="l" rtl="0" fontAlgn="base">
      <a:spcBef>
        <a:spcPct val="0"/>
      </a:spcBef>
      <a:spcAft>
        <a:spcPct val="0"/>
      </a:spcAft>
      <a:defRPr sz="6456" kern="1200">
        <a:solidFill>
          <a:schemeClr val="tx2"/>
        </a:solidFill>
        <a:latin typeface="+mn-lt"/>
        <a:ea typeface="+mn-ea"/>
        <a:cs typeface="+mn-cs"/>
      </a:defRPr>
    </a:lvl5pPr>
    <a:lvl6pPr marL="7379665" algn="l" defTabSz="2951866" rtl="0" eaLnBrk="1" latinLnBrk="0" hangingPunct="1">
      <a:defRPr sz="6456" kern="1200">
        <a:solidFill>
          <a:schemeClr val="tx2"/>
        </a:solidFill>
        <a:latin typeface="+mn-lt"/>
        <a:ea typeface="+mn-ea"/>
        <a:cs typeface="+mn-cs"/>
      </a:defRPr>
    </a:lvl6pPr>
    <a:lvl7pPr marL="8855598" algn="l" defTabSz="2951866" rtl="0" eaLnBrk="1" latinLnBrk="0" hangingPunct="1">
      <a:defRPr sz="6456" kern="1200">
        <a:solidFill>
          <a:schemeClr val="tx2"/>
        </a:solidFill>
        <a:latin typeface="+mn-lt"/>
        <a:ea typeface="+mn-ea"/>
        <a:cs typeface="+mn-cs"/>
      </a:defRPr>
    </a:lvl7pPr>
    <a:lvl8pPr marL="10331531" algn="l" defTabSz="2951866" rtl="0" eaLnBrk="1" latinLnBrk="0" hangingPunct="1">
      <a:defRPr sz="6456" kern="1200">
        <a:solidFill>
          <a:schemeClr val="tx2"/>
        </a:solidFill>
        <a:latin typeface="+mn-lt"/>
        <a:ea typeface="+mn-ea"/>
        <a:cs typeface="+mn-cs"/>
      </a:defRPr>
    </a:lvl8pPr>
    <a:lvl9pPr marL="11807464" algn="l" defTabSz="2951866" rtl="0" eaLnBrk="1" latinLnBrk="0" hangingPunct="1">
      <a:defRPr sz="6456" kern="1200">
        <a:solidFill>
          <a:schemeClr val="tx2"/>
        </a:solidFill>
        <a:latin typeface="+mn-lt"/>
        <a:ea typeface="+mn-ea"/>
        <a:cs typeface="+mn-cs"/>
      </a:defRPr>
    </a:lvl9pPr>
  </p:defaultTextStyle>
  <p:extLst>
    <p:ext uri="{521415D9-36F7-43E2-AB2F-B90AF26B5E84}">
      <p14:sectionLst xmlns:p14="http://schemas.microsoft.com/office/powerpoint/2010/main">
        <p14:section name="Warmups &amp; Orientation" id="{DB960047-A5D6-4764-94E6-2417F15E92B8}">
          <p14:sldIdLst>
            <p14:sldId id="542"/>
            <p14:sldId id="543"/>
          </p14:sldIdLst>
        </p14:section>
      </p14:sectionLst>
    </p:ext>
    <p:ext uri="{EFAFB233-063F-42B5-8137-9DF3F51BA10A}">
      <p15:sldGuideLst xmlns:p15="http://schemas.microsoft.com/office/powerpoint/2012/main">
        <p15:guide id="1" orient="horz" pos="6735" userDrawn="1">
          <p15:clr>
            <a:srgbClr val="A4A3A4"/>
          </p15:clr>
        </p15:guide>
        <p15:guide id="2" pos="9536"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7572"/>
    <a:srgbClr val="BF0071"/>
    <a:srgbClr val="FDE6AB"/>
    <a:srgbClr val="D799A1"/>
    <a:srgbClr val="7EAF35"/>
    <a:srgbClr val="F3F3F3"/>
    <a:srgbClr val="F0F0F0"/>
    <a:srgbClr val="EEEEE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8B532-6BE9-4048-9C43-17045255C4B5}" v="1049" dt="2022-03-22T09:28:25.400"/>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3" autoAdjust="0"/>
    <p:restoredTop sz="96247" autoAdjust="0"/>
  </p:normalViewPr>
  <p:slideViewPr>
    <p:cSldViewPr showGuides="1">
      <p:cViewPr varScale="1">
        <p:scale>
          <a:sx n="26" d="100"/>
          <a:sy n="26" d="100"/>
        </p:scale>
        <p:origin x="716" y="40"/>
      </p:cViewPr>
      <p:guideLst>
        <p:guide orient="horz" pos="6735"/>
        <p:guide pos="953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112" d="100"/>
          <a:sy n="112" d="100"/>
        </p:scale>
        <p:origin x="5190" y="96"/>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2.fntdata"/><Relationship Id="rId7"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font" Target="fonts/font13.fntdata"/><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9080b7addd08feda/Documents/Student%20Experiences%20of%20Assessed%20Group%20Work(1-142)%20(version%201).xls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9080b7addd08feda/Documents/Student%20Experiences%20of%20Assessed%20Group%20Work(1-142)%20(version%201).xlsb.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9080b7addd08feda/Documents/Student%20Experiences%20of%20Assessed%20Group%20Work(1-142)%20(version%201).xls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9080b7addd08feda/Documents/Student%20Experiences%20of%20Assessed%20Group%20Work(1-142)%20(version%201).xls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9080b7addd08feda/Documents/Student%20Experiences%20of%20Assessed%20Group%20Work(1-142)%20(version%201).xls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9080b7addd08feda/Documents/Student%20Experiences%20of%20Assessed%20Group%20Work(1-142)%20(version%201).xlsb.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2"/>
                </a:solidFill>
                <a:latin typeface="Arial" panose="020B0604020202020204" pitchFamily="34" charset="0"/>
                <a:ea typeface="+mn-ea"/>
                <a:cs typeface="Arial" panose="020B0604020202020204" pitchFamily="34" charset="0"/>
              </a:defRPr>
            </a:pPr>
            <a:r>
              <a:rPr lang="en-US" sz="2000" dirty="0">
                <a:solidFill>
                  <a:schemeClr val="accent2">
                    <a:lumMod val="75000"/>
                  </a:schemeClr>
                </a:solidFill>
                <a:latin typeface="Arial" panose="020B0604020202020204" pitchFamily="34" charset="0"/>
                <a:cs typeface="Arial" panose="020B0604020202020204" pitchFamily="34" charset="0"/>
              </a:rPr>
              <a:t>Comparing disabled and non-disabled students: overall how would you characterize your experience of group work? </a:t>
            </a:r>
          </a:p>
        </c:rich>
      </c:tx>
      <c:layout>
        <c:manualLayout>
          <c:xMode val="edge"/>
          <c:yMode val="edge"/>
          <c:x val="0.12961111111111112"/>
          <c:y val="2.314814814814814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'[Student Experiences of Assessed Group Work(1-142) (version 1).xlsb.xlsx]DISABILITY'!$K$12</c:f>
              <c:strCache>
                <c:ptCount val="1"/>
                <c:pt idx="0">
                  <c:v>Non-disability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Experiences of Assessed Group Work(1-142) (version 1).xlsb.xlsx]DISABILITY'!$J$13:$J$15</c:f>
              <c:strCache>
                <c:ptCount val="3"/>
                <c:pt idx="0">
                  <c:v>1 or 2 (negative or very negative)</c:v>
                </c:pt>
                <c:pt idx="1">
                  <c:v>3</c:v>
                </c:pt>
                <c:pt idx="2">
                  <c:v>4 or 5 (positive or very positive)</c:v>
                </c:pt>
              </c:strCache>
            </c:strRef>
          </c:cat>
          <c:val>
            <c:numRef>
              <c:f>'[Student Experiences of Assessed Group Work(1-142) (version 1).xlsb.xlsx]DISABILITY'!$K$13:$K$15</c:f>
              <c:numCache>
                <c:formatCode>General</c:formatCode>
                <c:ptCount val="3"/>
                <c:pt idx="0">
                  <c:v>21.4</c:v>
                </c:pt>
                <c:pt idx="1">
                  <c:v>46.2</c:v>
                </c:pt>
                <c:pt idx="2">
                  <c:v>32.5</c:v>
                </c:pt>
              </c:numCache>
            </c:numRef>
          </c:val>
          <c:extLst>
            <c:ext xmlns:c16="http://schemas.microsoft.com/office/drawing/2014/chart" uri="{C3380CC4-5D6E-409C-BE32-E72D297353CC}">
              <c16:uniqueId val="{00000000-E831-401A-8E1A-5FABA4D1493A}"/>
            </c:ext>
          </c:extLst>
        </c:ser>
        <c:ser>
          <c:idx val="1"/>
          <c:order val="1"/>
          <c:tx>
            <c:strRef>
              <c:f>'[Student Experiences of Assessed Group Work(1-142) (version 1).xlsb.xlsx]DISABILITY'!$L$12</c:f>
              <c:strCache>
                <c:ptCount val="1"/>
                <c:pt idx="0">
                  <c:v>Disability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Experiences of Assessed Group Work(1-142) (version 1).xlsb.xlsx]DISABILITY'!$J$13:$J$15</c:f>
              <c:strCache>
                <c:ptCount val="3"/>
                <c:pt idx="0">
                  <c:v>1 or 2 (negative or very negative)</c:v>
                </c:pt>
                <c:pt idx="1">
                  <c:v>3</c:v>
                </c:pt>
                <c:pt idx="2">
                  <c:v>4 or 5 (positive or very positive)</c:v>
                </c:pt>
              </c:strCache>
            </c:strRef>
          </c:cat>
          <c:val>
            <c:numRef>
              <c:f>'[Student Experiences of Assessed Group Work(1-142) (version 1).xlsb.xlsx]DISABILITY'!$L$13:$L$15</c:f>
              <c:numCache>
                <c:formatCode>General</c:formatCode>
                <c:ptCount val="3"/>
                <c:pt idx="0">
                  <c:v>47.8</c:v>
                </c:pt>
                <c:pt idx="1">
                  <c:v>39.1</c:v>
                </c:pt>
                <c:pt idx="2">
                  <c:v>13</c:v>
                </c:pt>
              </c:numCache>
            </c:numRef>
          </c:val>
          <c:extLst>
            <c:ext xmlns:c16="http://schemas.microsoft.com/office/drawing/2014/chart" uri="{C3380CC4-5D6E-409C-BE32-E72D297353CC}">
              <c16:uniqueId val="{00000001-E831-401A-8E1A-5FABA4D1493A}"/>
            </c:ext>
          </c:extLst>
        </c:ser>
        <c:dLbls>
          <c:dLblPos val="outEnd"/>
          <c:showLegendKey val="0"/>
          <c:showVal val="1"/>
          <c:showCatName val="0"/>
          <c:showSerName val="0"/>
          <c:showPercent val="0"/>
          <c:showBubbleSize val="0"/>
        </c:dLbls>
        <c:gapWidth val="219"/>
        <c:overlap val="-27"/>
        <c:axId val="1049394415"/>
        <c:axId val="1049403983"/>
      </c:barChart>
      <c:catAx>
        <c:axId val="1049394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49403983"/>
        <c:crosses val="autoZero"/>
        <c:auto val="1"/>
        <c:lblAlgn val="ctr"/>
        <c:lblOffset val="100"/>
        <c:noMultiLvlLbl val="0"/>
      </c:catAx>
      <c:valAx>
        <c:axId val="10494039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r>
                  <a:rPr lang="en-US" sz="1600">
                    <a:solidFill>
                      <a:schemeClr val="tx2"/>
                    </a:solidFill>
                    <a:latin typeface="Arial" panose="020B0604020202020204" pitchFamily="34" charset="0"/>
                    <a:cs typeface="Arial" panose="020B0604020202020204" pitchFamily="34" charset="0"/>
                  </a:rPr>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04939441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Table>
      <c:spPr>
        <a:noFill/>
        <a:ln>
          <a:noFill/>
        </a:ln>
        <a:effectLst/>
      </c:spPr>
    </c:plotArea>
    <c:legend>
      <c:legendPos val="b"/>
      <c:layout>
        <c:manualLayout>
          <c:xMode val="edge"/>
          <c:yMode val="edge"/>
          <c:x val="0.38318411311626738"/>
          <c:y val="0.95529782831776155"/>
          <c:w val="0.30173697796304305"/>
          <c:h val="4.470210469213192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accent2">
                    <a:lumMod val="75000"/>
                  </a:schemeClr>
                </a:solidFill>
                <a:latin typeface="Arial" panose="020B0604020202020204" pitchFamily="34" charset="0"/>
                <a:ea typeface="+mn-ea"/>
                <a:cs typeface="Arial" panose="020B0604020202020204" pitchFamily="34" charset="0"/>
              </a:defRPr>
            </a:pPr>
            <a:r>
              <a:rPr lang="en-US" sz="2000" dirty="0">
                <a:solidFill>
                  <a:schemeClr val="accent2">
                    <a:lumMod val="75000"/>
                  </a:schemeClr>
                </a:solidFill>
                <a:latin typeface="Arial" panose="020B0604020202020204" pitchFamily="34" charset="0"/>
                <a:cs typeface="Arial" panose="020B0604020202020204" pitchFamily="34" charset="0"/>
              </a:rPr>
              <a:t>Comparing male</a:t>
            </a:r>
            <a:r>
              <a:rPr lang="en-US" sz="2000" baseline="0" dirty="0">
                <a:solidFill>
                  <a:schemeClr val="accent2">
                    <a:lumMod val="75000"/>
                  </a:schemeClr>
                </a:solidFill>
                <a:latin typeface="Arial" panose="020B0604020202020204" pitchFamily="34" charset="0"/>
                <a:cs typeface="Arial" panose="020B0604020202020204" pitchFamily="34" charset="0"/>
              </a:rPr>
              <a:t> and female students: to what extent do you feel anxious or relaxed about group work?</a:t>
            </a:r>
            <a:endParaRPr lang="en-US" sz="2000" dirty="0">
              <a:solidFill>
                <a:schemeClr val="accent2">
                  <a:lumMod val="75000"/>
                </a:schemeClr>
              </a:solidFill>
              <a:latin typeface="Arial" panose="020B0604020202020204" pitchFamily="34" charset="0"/>
              <a:cs typeface="Arial" panose="020B0604020202020204" pitchFamily="34" charset="0"/>
            </a:endParaRPr>
          </a:p>
        </c:rich>
      </c:tx>
      <c:layout>
        <c:manualLayout>
          <c:xMode val="edge"/>
          <c:yMode val="edge"/>
          <c:x val="0.16697673598898297"/>
          <c:y val="1.962008113624507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accent2">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'[Student Experiences of Assessed Group Work(1-142) (version 1).xlsb.xlsx]Sheet1'!$G$182</c:f>
              <c:strCache>
                <c:ptCount val="1"/>
                <c:pt idx="0">
                  <c:v>Female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Experiences of Assessed Group Work(1-142) (version 1).xlsb.xlsx]Sheet1'!$F$183:$F$185</c:f>
              <c:strCache>
                <c:ptCount val="3"/>
                <c:pt idx="0">
                  <c:v>1 or 2 (very anxious or anxious)</c:v>
                </c:pt>
                <c:pt idx="1">
                  <c:v>3</c:v>
                </c:pt>
                <c:pt idx="2">
                  <c:v>4 or 5 (relaxed or very relaxed)</c:v>
                </c:pt>
              </c:strCache>
            </c:strRef>
          </c:cat>
          <c:val>
            <c:numRef>
              <c:f>'[Student Experiences of Assessed Group Work(1-142) (version 1).xlsb.xlsx]Sheet1'!$G$183:$G$185</c:f>
              <c:numCache>
                <c:formatCode>General</c:formatCode>
                <c:ptCount val="3"/>
                <c:pt idx="0">
                  <c:v>42.5</c:v>
                </c:pt>
                <c:pt idx="1">
                  <c:v>34.299999999999997</c:v>
                </c:pt>
                <c:pt idx="2">
                  <c:v>23.3</c:v>
                </c:pt>
              </c:numCache>
            </c:numRef>
          </c:val>
          <c:extLst>
            <c:ext xmlns:c16="http://schemas.microsoft.com/office/drawing/2014/chart" uri="{C3380CC4-5D6E-409C-BE32-E72D297353CC}">
              <c16:uniqueId val="{00000000-01C2-4FE1-9BF2-163645285C35}"/>
            </c:ext>
          </c:extLst>
        </c:ser>
        <c:ser>
          <c:idx val="1"/>
          <c:order val="1"/>
          <c:tx>
            <c:strRef>
              <c:f>'[Student Experiences of Assessed Group Work(1-142) (version 1).xlsb.xlsx]Sheet1'!$H$182</c:f>
              <c:strCache>
                <c:ptCount val="1"/>
                <c:pt idx="0">
                  <c:v>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Experiences of Assessed Group Work(1-142) (version 1).xlsb.xlsx]Sheet1'!$F$183:$F$185</c:f>
              <c:strCache>
                <c:ptCount val="3"/>
                <c:pt idx="0">
                  <c:v>1 or 2 (very anxious or anxious)</c:v>
                </c:pt>
                <c:pt idx="1">
                  <c:v>3</c:v>
                </c:pt>
                <c:pt idx="2">
                  <c:v>4 or 5 (relaxed or very relaxed)</c:v>
                </c:pt>
              </c:strCache>
            </c:strRef>
          </c:cat>
          <c:val>
            <c:numRef>
              <c:f>'[Student Experiences of Assessed Group Work(1-142) (version 1).xlsb.xlsx]Sheet1'!$H$183:$H$185</c:f>
              <c:numCache>
                <c:formatCode>General</c:formatCode>
                <c:ptCount val="3"/>
                <c:pt idx="0">
                  <c:v>22.5</c:v>
                </c:pt>
                <c:pt idx="1">
                  <c:v>32.5</c:v>
                </c:pt>
                <c:pt idx="2">
                  <c:v>45</c:v>
                </c:pt>
              </c:numCache>
            </c:numRef>
          </c:val>
          <c:extLst>
            <c:ext xmlns:c16="http://schemas.microsoft.com/office/drawing/2014/chart" uri="{C3380CC4-5D6E-409C-BE32-E72D297353CC}">
              <c16:uniqueId val="{00000001-01C2-4FE1-9BF2-163645285C35}"/>
            </c:ext>
          </c:extLst>
        </c:ser>
        <c:dLbls>
          <c:dLblPos val="outEnd"/>
          <c:showLegendKey val="0"/>
          <c:showVal val="1"/>
          <c:showCatName val="0"/>
          <c:showSerName val="0"/>
          <c:showPercent val="0"/>
          <c:showBubbleSize val="0"/>
        </c:dLbls>
        <c:gapWidth val="219"/>
        <c:overlap val="-27"/>
        <c:axId val="1183917919"/>
        <c:axId val="1183913343"/>
      </c:barChart>
      <c:catAx>
        <c:axId val="118391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83913343"/>
        <c:crosses val="autoZero"/>
        <c:auto val="1"/>
        <c:lblAlgn val="ctr"/>
        <c:lblOffset val="100"/>
        <c:noMultiLvlLbl val="0"/>
      </c:catAx>
      <c:valAx>
        <c:axId val="11839133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lumMod val="95000"/>
                        <a:lumOff val="5000"/>
                      </a:schemeClr>
                    </a:solidFill>
                    <a:latin typeface="Arial" panose="020B0604020202020204" pitchFamily="34" charset="0"/>
                    <a:ea typeface="+mn-ea"/>
                    <a:cs typeface="Arial" panose="020B0604020202020204" pitchFamily="34" charset="0"/>
                  </a:defRPr>
                </a:pPr>
                <a:r>
                  <a:rPr lang="en-US" sz="1200" dirty="0">
                    <a:solidFill>
                      <a:schemeClr val="tx2">
                        <a:lumMod val="95000"/>
                        <a:lumOff val="5000"/>
                      </a:schemeClr>
                    </a:solidFill>
                    <a:latin typeface="Arial" panose="020B0604020202020204" pitchFamily="34" charset="0"/>
                    <a:cs typeface="Arial" panose="020B0604020202020204" pitchFamily="34" charset="0"/>
                  </a:rPr>
                  <a:t>Percentage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2">
                      <a:lumMod val="95000"/>
                      <a:lumOff val="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18391791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Table>
      <c:spPr>
        <a:noFill/>
        <a:ln>
          <a:noFill/>
        </a:ln>
        <a:effectLst/>
      </c:spPr>
    </c:plotArea>
    <c:legend>
      <c:legendPos val="b"/>
      <c:layout>
        <c:manualLayout>
          <c:xMode val="edge"/>
          <c:yMode val="edge"/>
          <c:x val="0.40053638062595859"/>
          <c:y val="0.94088715752450269"/>
          <c:w val="0.26828016895902834"/>
          <c:h val="4.620777230714202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accent2">
                    <a:lumMod val="75000"/>
                  </a:schemeClr>
                </a:solidFill>
                <a:latin typeface="Arial" panose="020B0604020202020204" pitchFamily="34" charset="0"/>
                <a:ea typeface="+mn-ea"/>
                <a:cs typeface="Arial" panose="020B0604020202020204" pitchFamily="34" charset="0"/>
              </a:defRPr>
            </a:pPr>
            <a:r>
              <a:rPr lang="en-US" sz="2000">
                <a:solidFill>
                  <a:schemeClr val="accent2">
                    <a:lumMod val="75000"/>
                  </a:schemeClr>
                </a:solidFill>
                <a:latin typeface="Arial" panose="020B0604020202020204" pitchFamily="34" charset="0"/>
                <a:cs typeface="Arial" panose="020B0604020202020204" pitchFamily="34" charset="0"/>
              </a:rPr>
              <a:t>To what exent</a:t>
            </a:r>
            <a:r>
              <a:rPr lang="en-US" sz="2000" baseline="0">
                <a:solidFill>
                  <a:schemeClr val="accent2">
                    <a:lumMod val="75000"/>
                  </a:schemeClr>
                </a:solidFill>
                <a:latin typeface="Arial" panose="020B0604020202020204" pitchFamily="34" charset="0"/>
                <a:cs typeface="Arial" panose="020B0604020202020204" pitchFamily="34" charset="0"/>
              </a:rPr>
              <a:t> do you think do you think group work skills are important for employability?</a:t>
            </a:r>
            <a:endParaRPr lang="en-US" sz="2000">
              <a:solidFill>
                <a:schemeClr val="accent2">
                  <a:lumMod val="75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accent2">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Experiences of Assessed Group Work(1-142) (version 1).xlsb.xlsx]Sheet1'!$E$199:$E$201</c:f>
              <c:strCache>
                <c:ptCount val="3"/>
                <c:pt idx="0">
                  <c:v>1 or 2  (1 = very important)</c:v>
                </c:pt>
                <c:pt idx="1">
                  <c:v>3</c:v>
                </c:pt>
                <c:pt idx="2">
                  <c:v>4 or 5 (5= not important at all)</c:v>
                </c:pt>
              </c:strCache>
            </c:strRef>
          </c:cat>
          <c:val>
            <c:numRef>
              <c:f>'[Student Experiences of Assessed Group Work(1-142) (version 1).xlsb.xlsx]Sheet1'!$F$199:$F$201</c:f>
              <c:numCache>
                <c:formatCode>General</c:formatCode>
                <c:ptCount val="3"/>
                <c:pt idx="0">
                  <c:v>28.7</c:v>
                </c:pt>
                <c:pt idx="1">
                  <c:v>17.600000000000001</c:v>
                </c:pt>
                <c:pt idx="2">
                  <c:v>53.6</c:v>
                </c:pt>
              </c:numCache>
            </c:numRef>
          </c:val>
          <c:extLst>
            <c:ext xmlns:c16="http://schemas.microsoft.com/office/drawing/2014/chart" uri="{C3380CC4-5D6E-409C-BE32-E72D297353CC}">
              <c16:uniqueId val="{00000000-2845-4375-A6C6-577A1A5E80B4}"/>
            </c:ext>
          </c:extLst>
        </c:ser>
        <c:dLbls>
          <c:dLblPos val="outEnd"/>
          <c:showLegendKey val="0"/>
          <c:showVal val="1"/>
          <c:showCatName val="0"/>
          <c:showSerName val="0"/>
          <c:showPercent val="0"/>
          <c:showBubbleSize val="0"/>
        </c:dLbls>
        <c:gapWidth val="219"/>
        <c:overlap val="-27"/>
        <c:axId val="1061227007"/>
        <c:axId val="1061233663"/>
      </c:barChart>
      <c:catAx>
        <c:axId val="106122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233663"/>
        <c:crosses val="autoZero"/>
        <c:auto val="1"/>
        <c:lblAlgn val="ctr"/>
        <c:lblOffset val="100"/>
        <c:noMultiLvlLbl val="0"/>
      </c:catAx>
      <c:valAx>
        <c:axId val="10612336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2"/>
                    </a:solidFill>
                    <a:latin typeface="+mn-lt"/>
                    <a:ea typeface="+mn-ea"/>
                    <a:cs typeface="+mn-cs"/>
                  </a:defRPr>
                </a:pPr>
                <a:r>
                  <a:rPr lang="en-US" sz="1600">
                    <a:solidFill>
                      <a:schemeClr val="tx2"/>
                    </a:solidFill>
                  </a:rPr>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06122700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2"/>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accent2">
                    <a:lumMod val="75000"/>
                  </a:schemeClr>
                </a:solidFill>
                <a:latin typeface="Arial" panose="020B0604020202020204" pitchFamily="34" charset="0"/>
                <a:ea typeface="+mn-ea"/>
                <a:cs typeface="Arial" panose="020B0604020202020204" pitchFamily="34" charset="0"/>
              </a:defRPr>
            </a:pPr>
            <a:r>
              <a:rPr lang="en-US" sz="2000">
                <a:solidFill>
                  <a:schemeClr val="accent2">
                    <a:lumMod val="75000"/>
                  </a:schemeClr>
                </a:solidFill>
              </a:rPr>
              <a:t>Comparing BAME and non-BAME female students: to what extent do you feel anxious or relaxed about group work?</a:t>
            </a:r>
          </a:p>
        </c:rich>
      </c:tx>
      <c:layout>
        <c:manualLayout>
          <c:xMode val="edge"/>
          <c:yMode val="edge"/>
          <c:x val="0.12498022028937732"/>
          <c:y val="6.1059034264489331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accent2">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'[Student Experiences of Assessed Group Work(1-142) (version 1).xlsb.xlsx]Sheet1'!$H$246</c:f>
              <c:strCache>
                <c:ptCount val="1"/>
                <c:pt idx="0">
                  <c:v>BAME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Experiences of Assessed Group Work(1-142) (version 1).xlsb.xlsx]Sheet1'!$G$247:$G$249</c:f>
              <c:strCache>
                <c:ptCount val="3"/>
                <c:pt idx="0">
                  <c:v>1 or 2 (anxious or very anxious)</c:v>
                </c:pt>
                <c:pt idx="1">
                  <c:v>3</c:v>
                </c:pt>
                <c:pt idx="2">
                  <c:v>4 or 5 (relaxed or very relaxed)</c:v>
                </c:pt>
              </c:strCache>
            </c:strRef>
          </c:cat>
          <c:val>
            <c:numRef>
              <c:f>'[Student Experiences of Assessed Group Work(1-142) (version 1).xlsb.xlsx]Sheet1'!$H$247:$H$249</c:f>
              <c:numCache>
                <c:formatCode>General</c:formatCode>
                <c:ptCount val="3"/>
                <c:pt idx="0">
                  <c:v>27.9</c:v>
                </c:pt>
                <c:pt idx="1">
                  <c:v>49.2</c:v>
                </c:pt>
                <c:pt idx="2">
                  <c:v>22.9</c:v>
                </c:pt>
              </c:numCache>
            </c:numRef>
          </c:val>
          <c:extLst>
            <c:ext xmlns:c16="http://schemas.microsoft.com/office/drawing/2014/chart" uri="{C3380CC4-5D6E-409C-BE32-E72D297353CC}">
              <c16:uniqueId val="{00000000-7327-4DA9-8B0B-A78C9DEBB077}"/>
            </c:ext>
          </c:extLst>
        </c:ser>
        <c:ser>
          <c:idx val="1"/>
          <c:order val="1"/>
          <c:tx>
            <c:strRef>
              <c:f>'[Student Experiences of Assessed Group Work(1-142) (version 1).xlsb.xlsx]Sheet1'!$I$246</c:f>
              <c:strCache>
                <c:ptCount val="1"/>
                <c:pt idx="0">
                  <c:v>Non-BAME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Experiences of Assessed Group Work(1-142) (version 1).xlsb.xlsx]Sheet1'!$G$247:$G$249</c:f>
              <c:strCache>
                <c:ptCount val="3"/>
                <c:pt idx="0">
                  <c:v>1 or 2 (anxious or very anxious)</c:v>
                </c:pt>
                <c:pt idx="1">
                  <c:v>3</c:v>
                </c:pt>
                <c:pt idx="2">
                  <c:v>4 or 5 (relaxed or very relaxed)</c:v>
                </c:pt>
              </c:strCache>
            </c:strRef>
          </c:cat>
          <c:val>
            <c:numRef>
              <c:f>'[Student Experiences of Assessed Group Work(1-142) (version 1).xlsb.xlsx]Sheet1'!$I$247:$I$249</c:f>
              <c:numCache>
                <c:formatCode>General</c:formatCode>
                <c:ptCount val="3"/>
                <c:pt idx="0">
                  <c:v>35.1</c:v>
                </c:pt>
                <c:pt idx="1">
                  <c:v>48.6</c:v>
                </c:pt>
                <c:pt idx="2">
                  <c:v>16.2</c:v>
                </c:pt>
              </c:numCache>
            </c:numRef>
          </c:val>
          <c:extLst>
            <c:ext xmlns:c16="http://schemas.microsoft.com/office/drawing/2014/chart" uri="{C3380CC4-5D6E-409C-BE32-E72D297353CC}">
              <c16:uniqueId val="{00000001-7327-4DA9-8B0B-A78C9DEBB077}"/>
            </c:ext>
          </c:extLst>
        </c:ser>
        <c:dLbls>
          <c:dLblPos val="outEnd"/>
          <c:showLegendKey val="0"/>
          <c:showVal val="1"/>
          <c:showCatName val="0"/>
          <c:showSerName val="0"/>
          <c:showPercent val="0"/>
          <c:showBubbleSize val="0"/>
        </c:dLbls>
        <c:gapWidth val="219"/>
        <c:overlap val="-27"/>
        <c:axId val="907209087"/>
        <c:axId val="907210335"/>
      </c:barChart>
      <c:catAx>
        <c:axId val="90720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907210335"/>
        <c:crosses val="autoZero"/>
        <c:auto val="1"/>
        <c:lblAlgn val="ctr"/>
        <c:lblOffset val="100"/>
        <c:noMultiLvlLbl val="0"/>
      </c:catAx>
      <c:valAx>
        <c:axId val="9072103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r>
                  <a:rPr lang="en-US" sz="1200"/>
                  <a:t>Percentage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90720908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accent2">
                    <a:lumMod val="75000"/>
                  </a:schemeClr>
                </a:solidFill>
                <a:latin typeface="Arial" panose="020B0604020202020204" pitchFamily="34" charset="0"/>
                <a:ea typeface="+mn-ea"/>
                <a:cs typeface="Arial" panose="020B0604020202020204" pitchFamily="34" charset="0"/>
              </a:defRPr>
            </a:pPr>
            <a:r>
              <a:rPr lang="en-US" sz="2000" dirty="0">
                <a:solidFill>
                  <a:schemeClr val="accent2">
                    <a:lumMod val="75000"/>
                  </a:schemeClr>
                </a:solidFill>
                <a:latin typeface="Arial" panose="020B0604020202020204" pitchFamily="34" charset="0"/>
                <a:cs typeface="Arial" panose="020B0604020202020204" pitchFamily="34" charset="0"/>
              </a:rPr>
              <a:t>Comparing BAME and non-BAME students: to what extent</a:t>
            </a:r>
            <a:r>
              <a:rPr lang="en-US" sz="2000" baseline="0" dirty="0">
                <a:solidFill>
                  <a:schemeClr val="accent2">
                    <a:lumMod val="75000"/>
                  </a:schemeClr>
                </a:solidFill>
                <a:latin typeface="Arial" panose="020B0604020202020204" pitchFamily="34" charset="0"/>
                <a:cs typeface="Arial" panose="020B0604020202020204" pitchFamily="34" charset="0"/>
              </a:rPr>
              <a:t> do you consider group work to be a fair method of assessment?</a:t>
            </a:r>
            <a:endParaRPr lang="en-US" sz="2000" dirty="0">
              <a:solidFill>
                <a:schemeClr val="accent2">
                  <a:lumMod val="75000"/>
                </a:schemeClr>
              </a:solidFill>
              <a:latin typeface="Arial" panose="020B0604020202020204" pitchFamily="34" charset="0"/>
              <a:cs typeface="Arial" panose="020B0604020202020204" pitchFamily="34" charset="0"/>
            </a:endParaRPr>
          </a:p>
        </c:rich>
      </c:tx>
      <c:layout>
        <c:manualLayout>
          <c:xMode val="edge"/>
          <c:yMode val="edge"/>
          <c:x val="0.10984811499113332"/>
          <c:y val="9.3190217583439625E-3"/>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accent2">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'[Student Experiences of Assessed Group Work(1-142) (version 1).xlsb.xlsx]Sheet1'!$G$221</c:f>
              <c:strCache>
                <c:ptCount val="1"/>
                <c:pt idx="0">
                  <c:v>Non-BAME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Experiences of Assessed Group Work(1-142) (version 1).xlsb.xlsx]Sheet1'!$F$222:$F$224</c:f>
              <c:strCache>
                <c:ptCount val="3"/>
                <c:pt idx="0">
                  <c:v>1 or 2 (unfair or very unfair)</c:v>
                </c:pt>
                <c:pt idx="1">
                  <c:v>3</c:v>
                </c:pt>
                <c:pt idx="2">
                  <c:v> 4 or 5 (fair or very fair)</c:v>
                </c:pt>
              </c:strCache>
            </c:strRef>
          </c:cat>
          <c:val>
            <c:numRef>
              <c:f>'[Student Experiences of Assessed Group Work(1-142) (version 1).xlsb.xlsx]Sheet1'!$G$222:$G$224</c:f>
              <c:numCache>
                <c:formatCode>General</c:formatCode>
                <c:ptCount val="3"/>
                <c:pt idx="0">
                  <c:v>42.1</c:v>
                </c:pt>
                <c:pt idx="1">
                  <c:v>40.4</c:v>
                </c:pt>
                <c:pt idx="2">
                  <c:v>17.5</c:v>
                </c:pt>
              </c:numCache>
            </c:numRef>
          </c:val>
          <c:extLst>
            <c:ext xmlns:c16="http://schemas.microsoft.com/office/drawing/2014/chart" uri="{C3380CC4-5D6E-409C-BE32-E72D297353CC}">
              <c16:uniqueId val="{00000000-D191-46F4-8CE8-67BC381D781C}"/>
            </c:ext>
          </c:extLst>
        </c:ser>
        <c:ser>
          <c:idx val="1"/>
          <c:order val="1"/>
          <c:tx>
            <c:strRef>
              <c:f>'[Student Experiences of Assessed Group Work(1-142) (version 1).xlsb.xlsx]Sheet1'!$H$221</c:f>
              <c:strCache>
                <c:ptCount val="1"/>
                <c:pt idx="0">
                  <c:v>BAME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Experiences of Assessed Group Work(1-142) (version 1).xlsb.xlsx]Sheet1'!$F$222:$F$224</c:f>
              <c:strCache>
                <c:ptCount val="3"/>
                <c:pt idx="0">
                  <c:v>1 or 2 (unfair or very unfair)</c:v>
                </c:pt>
                <c:pt idx="1">
                  <c:v>3</c:v>
                </c:pt>
                <c:pt idx="2">
                  <c:v> 4 or 5 (fair or very fair)</c:v>
                </c:pt>
              </c:strCache>
            </c:strRef>
          </c:cat>
          <c:val>
            <c:numRef>
              <c:f>'[Student Experiences of Assessed Group Work(1-142) (version 1).xlsb.xlsx]Sheet1'!$H$222:$H$224</c:f>
              <c:numCache>
                <c:formatCode>General</c:formatCode>
                <c:ptCount val="3"/>
                <c:pt idx="0">
                  <c:v>30.8</c:v>
                </c:pt>
                <c:pt idx="1">
                  <c:v>41</c:v>
                </c:pt>
                <c:pt idx="2">
                  <c:v>28.2</c:v>
                </c:pt>
              </c:numCache>
            </c:numRef>
          </c:val>
          <c:extLst>
            <c:ext xmlns:c16="http://schemas.microsoft.com/office/drawing/2014/chart" uri="{C3380CC4-5D6E-409C-BE32-E72D297353CC}">
              <c16:uniqueId val="{00000001-D191-46F4-8CE8-67BC381D781C}"/>
            </c:ext>
          </c:extLst>
        </c:ser>
        <c:dLbls>
          <c:dLblPos val="outEnd"/>
          <c:showLegendKey val="0"/>
          <c:showVal val="1"/>
          <c:showCatName val="0"/>
          <c:showSerName val="0"/>
          <c:showPercent val="0"/>
          <c:showBubbleSize val="0"/>
        </c:dLbls>
        <c:gapWidth val="219"/>
        <c:overlap val="-27"/>
        <c:axId val="1103978735"/>
        <c:axId val="1103982479"/>
      </c:barChart>
      <c:catAx>
        <c:axId val="1103978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3982479"/>
        <c:crosses val="autoZero"/>
        <c:auto val="1"/>
        <c:lblAlgn val="ctr"/>
        <c:lblOffset val="100"/>
        <c:noMultiLvlLbl val="0"/>
      </c:catAx>
      <c:valAx>
        <c:axId val="1103982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r>
                  <a:rPr lang="en-US" sz="1200" dirty="0">
                    <a:solidFill>
                      <a:srgbClr val="000000"/>
                    </a:solidFill>
                    <a:latin typeface="Arial" panose="020B0604020202020204" pitchFamily="34" charset="0"/>
                    <a:cs typeface="Arial" panose="020B0604020202020204" pitchFamily="34" charset="0"/>
                  </a:rPr>
                  <a:t>Percentage</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10397873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rgbClr val="000000"/>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solidFill>
                  <a:schemeClr val="accent2">
                    <a:lumMod val="75000"/>
                  </a:schemeClr>
                </a:solidFill>
                <a:latin typeface="Arial" panose="020B0604020202020204" pitchFamily="34" charset="0"/>
                <a:cs typeface="Arial" panose="020B0604020202020204" pitchFamily="34" charset="0"/>
              </a:rPr>
              <a:t>Comparing disabled and non-disabled female</a:t>
            </a:r>
            <a:r>
              <a:rPr lang="en-US" sz="2000" baseline="0" dirty="0">
                <a:solidFill>
                  <a:schemeClr val="accent2">
                    <a:lumMod val="75000"/>
                  </a:schemeClr>
                </a:solidFill>
                <a:latin typeface="Arial" panose="020B0604020202020204" pitchFamily="34" charset="0"/>
                <a:cs typeface="Arial" panose="020B0604020202020204" pitchFamily="34" charset="0"/>
              </a:rPr>
              <a:t> students: overall, how would you characterize your experience of group work?</a:t>
            </a:r>
            <a:endParaRPr lang="en-US" sz="2000" dirty="0">
              <a:solidFill>
                <a:schemeClr val="accent2">
                  <a:lumMod val="75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'[Student Experiences of Assessed Group Work(1-142) (version 1).xlsb.xlsx]Sheet1'!$G$165</c:f>
              <c:strCache>
                <c:ptCount val="1"/>
                <c:pt idx="0">
                  <c:v>Female + disability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Experiences of Assessed Group Work(1-142) (version 1).xlsb.xlsx]Sheet1'!$F$166:$F$168</c:f>
              <c:strCache>
                <c:ptCount val="3"/>
                <c:pt idx="0">
                  <c:v>1 or 2 (very negative or negative)</c:v>
                </c:pt>
                <c:pt idx="1">
                  <c:v>3</c:v>
                </c:pt>
                <c:pt idx="2">
                  <c:v>4 or 5 (positive or very positive)</c:v>
                </c:pt>
              </c:strCache>
            </c:strRef>
          </c:cat>
          <c:val>
            <c:numRef>
              <c:f>'[Student Experiences of Assessed Group Work(1-142) (version 1).xlsb.xlsx]Sheet1'!$G$166:$G$168</c:f>
              <c:numCache>
                <c:formatCode>General</c:formatCode>
                <c:ptCount val="3"/>
                <c:pt idx="0">
                  <c:v>46.7</c:v>
                </c:pt>
                <c:pt idx="1">
                  <c:v>46.7</c:v>
                </c:pt>
                <c:pt idx="2">
                  <c:v>6.7</c:v>
                </c:pt>
              </c:numCache>
            </c:numRef>
          </c:val>
          <c:extLst>
            <c:ext xmlns:c16="http://schemas.microsoft.com/office/drawing/2014/chart" uri="{C3380CC4-5D6E-409C-BE32-E72D297353CC}">
              <c16:uniqueId val="{00000000-540B-4099-B32C-D2DCACB8CD45}"/>
            </c:ext>
          </c:extLst>
        </c:ser>
        <c:ser>
          <c:idx val="1"/>
          <c:order val="1"/>
          <c:tx>
            <c:strRef>
              <c:f>'[Student Experiences of Assessed Group Work(1-142) (version 1).xlsb.xlsx]Sheet1'!$H$165</c:f>
              <c:strCache>
                <c:ptCount val="1"/>
                <c:pt idx="0">
                  <c:v>Female no disability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Experiences of Assessed Group Work(1-142) (version 1).xlsb.xlsx]Sheet1'!$F$166:$F$168</c:f>
              <c:strCache>
                <c:ptCount val="3"/>
                <c:pt idx="0">
                  <c:v>1 or 2 (very negative or negative)</c:v>
                </c:pt>
                <c:pt idx="1">
                  <c:v>3</c:v>
                </c:pt>
                <c:pt idx="2">
                  <c:v>4 or 5 (positive or very positive)</c:v>
                </c:pt>
              </c:strCache>
            </c:strRef>
          </c:cat>
          <c:val>
            <c:numRef>
              <c:f>'[Student Experiences of Assessed Group Work(1-142) (version 1).xlsb.xlsx]Sheet1'!$H$166:$H$168</c:f>
              <c:numCache>
                <c:formatCode>General</c:formatCode>
                <c:ptCount val="3"/>
                <c:pt idx="0">
                  <c:v>27.7</c:v>
                </c:pt>
                <c:pt idx="1">
                  <c:v>49.4</c:v>
                </c:pt>
                <c:pt idx="2">
                  <c:v>22.9</c:v>
                </c:pt>
              </c:numCache>
            </c:numRef>
          </c:val>
          <c:extLst>
            <c:ext xmlns:c16="http://schemas.microsoft.com/office/drawing/2014/chart" uri="{C3380CC4-5D6E-409C-BE32-E72D297353CC}">
              <c16:uniqueId val="{00000001-540B-4099-B32C-D2DCACB8CD45}"/>
            </c:ext>
          </c:extLst>
        </c:ser>
        <c:dLbls>
          <c:dLblPos val="outEnd"/>
          <c:showLegendKey val="0"/>
          <c:showVal val="1"/>
          <c:showCatName val="0"/>
          <c:showSerName val="0"/>
          <c:showPercent val="0"/>
          <c:showBubbleSize val="0"/>
        </c:dLbls>
        <c:gapWidth val="219"/>
        <c:overlap val="-27"/>
        <c:axId val="946689344"/>
        <c:axId val="946689760"/>
      </c:barChart>
      <c:catAx>
        <c:axId val="946689344"/>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6689760"/>
        <c:crosses val="autoZero"/>
        <c:auto val="1"/>
        <c:lblAlgn val="ctr"/>
        <c:lblOffset val="100"/>
        <c:noMultiLvlLbl val="0"/>
      </c:catAx>
      <c:valAx>
        <c:axId val="946689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dirty="0">
                    <a:solidFill>
                      <a:schemeClr val="tx2"/>
                    </a:solidFill>
                  </a:rPr>
                  <a:t>Percentage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9466893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741363" y="739775"/>
            <a:ext cx="52387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3874" kern="1200">
        <a:solidFill>
          <a:schemeClr val="tx1"/>
        </a:solidFill>
        <a:latin typeface="Effra" panose="020B0603020203020204" pitchFamily="34" charset="0"/>
        <a:ea typeface="+mn-ea"/>
        <a:cs typeface="+mn-cs"/>
      </a:defRPr>
    </a:lvl1pPr>
    <a:lvl2pPr marL="1475933" algn="l" rtl="0" fontAlgn="base">
      <a:spcBef>
        <a:spcPct val="30000"/>
      </a:spcBef>
      <a:spcAft>
        <a:spcPct val="0"/>
      </a:spcAft>
      <a:defRPr sz="3874" kern="1200">
        <a:solidFill>
          <a:schemeClr val="tx1"/>
        </a:solidFill>
        <a:latin typeface="Effra" panose="020B0603020203020204" pitchFamily="34" charset="0"/>
        <a:ea typeface="+mn-ea"/>
        <a:cs typeface="+mn-cs"/>
      </a:defRPr>
    </a:lvl2pPr>
    <a:lvl3pPr marL="2951866" algn="l" rtl="0" fontAlgn="base">
      <a:spcBef>
        <a:spcPct val="30000"/>
      </a:spcBef>
      <a:spcAft>
        <a:spcPct val="0"/>
      </a:spcAft>
      <a:defRPr sz="3874" kern="1200">
        <a:solidFill>
          <a:schemeClr val="tx1"/>
        </a:solidFill>
        <a:latin typeface="Effra" panose="020B0603020203020204" pitchFamily="34" charset="0"/>
        <a:ea typeface="+mn-ea"/>
        <a:cs typeface="+mn-cs"/>
      </a:defRPr>
    </a:lvl3pPr>
    <a:lvl4pPr marL="4427799" algn="l" rtl="0" fontAlgn="base">
      <a:spcBef>
        <a:spcPct val="30000"/>
      </a:spcBef>
      <a:spcAft>
        <a:spcPct val="0"/>
      </a:spcAft>
      <a:defRPr sz="3874" kern="1200">
        <a:solidFill>
          <a:schemeClr val="tx1"/>
        </a:solidFill>
        <a:latin typeface="Effra" panose="020B0603020203020204" pitchFamily="34" charset="0"/>
        <a:ea typeface="+mn-ea"/>
        <a:cs typeface="+mn-cs"/>
      </a:defRPr>
    </a:lvl4pPr>
    <a:lvl5pPr marL="5903732" algn="l" rtl="0" fontAlgn="base">
      <a:spcBef>
        <a:spcPct val="30000"/>
      </a:spcBef>
      <a:spcAft>
        <a:spcPct val="0"/>
      </a:spcAft>
      <a:defRPr sz="3874" kern="1200">
        <a:solidFill>
          <a:schemeClr val="tx1"/>
        </a:solidFill>
        <a:latin typeface="Effra" panose="020B0603020203020204" pitchFamily="34" charset="0"/>
        <a:ea typeface="+mn-ea"/>
        <a:cs typeface="+mn-cs"/>
      </a:defRPr>
    </a:lvl5pPr>
    <a:lvl6pPr marL="7379665" algn="l" defTabSz="2951866" rtl="0" eaLnBrk="1" latinLnBrk="0" hangingPunct="1">
      <a:defRPr sz="3874" kern="1200">
        <a:solidFill>
          <a:schemeClr val="tx1"/>
        </a:solidFill>
        <a:latin typeface="+mn-lt"/>
        <a:ea typeface="+mn-ea"/>
        <a:cs typeface="+mn-cs"/>
      </a:defRPr>
    </a:lvl6pPr>
    <a:lvl7pPr marL="8855598" algn="l" defTabSz="2951866" rtl="0" eaLnBrk="1" latinLnBrk="0" hangingPunct="1">
      <a:defRPr sz="3874" kern="1200">
        <a:solidFill>
          <a:schemeClr val="tx1"/>
        </a:solidFill>
        <a:latin typeface="+mn-lt"/>
        <a:ea typeface="+mn-ea"/>
        <a:cs typeface="+mn-cs"/>
      </a:defRPr>
    </a:lvl7pPr>
    <a:lvl8pPr marL="10331531" algn="l" defTabSz="2951866" rtl="0" eaLnBrk="1" latinLnBrk="0" hangingPunct="1">
      <a:defRPr sz="3874" kern="1200">
        <a:solidFill>
          <a:schemeClr val="tx1"/>
        </a:solidFill>
        <a:latin typeface="+mn-lt"/>
        <a:ea typeface="+mn-ea"/>
        <a:cs typeface="+mn-cs"/>
      </a:defRPr>
    </a:lvl8pPr>
    <a:lvl9pPr marL="11807464" algn="l" defTabSz="2951866" rtl="0" eaLnBrk="1" latinLnBrk="0" hangingPunct="1">
      <a:defRPr sz="387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739775"/>
            <a:ext cx="5238750" cy="3700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a:t>
            </a:fld>
            <a:endParaRPr lang="en-GB" altLang="en-US" dirty="0"/>
          </a:p>
        </p:txBody>
      </p:sp>
    </p:spTree>
    <p:extLst>
      <p:ext uri="{BB962C8B-B14F-4D97-AF65-F5344CB8AC3E}">
        <p14:creationId xmlns:p14="http://schemas.microsoft.com/office/powerpoint/2010/main" val="451693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6486" y="4187050"/>
            <a:ext cx="27414563" cy="2581750"/>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26581947" y="19785160"/>
            <a:ext cx="2239104" cy="78575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1406486" y="7240250"/>
            <a:ext cx="12872925" cy="12320385"/>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15168488" y="7240250"/>
            <a:ext cx="12872925" cy="12320385"/>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30275213" cy="2138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456"/>
          </a:p>
        </p:txBody>
      </p:sp>
      <p:sp>
        <p:nvSpPr>
          <p:cNvPr id="6" name="Picture Placeholder 12"/>
          <p:cNvSpPr>
            <a:spLocks noGrp="1"/>
          </p:cNvSpPr>
          <p:nvPr>
            <p:ph type="pic" sz="quarter" idx="11"/>
          </p:nvPr>
        </p:nvSpPr>
        <p:spPr>
          <a:xfrm>
            <a:off x="0" y="0"/>
            <a:ext cx="30275213" cy="17661303"/>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832767" y="18040664"/>
            <a:ext cx="28371265" cy="2979296"/>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1" y="0"/>
            <a:ext cx="20182711" cy="21444128"/>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20182711" y="0"/>
            <a:ext cx="10083791" cy="21444128"/>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20859542" y="1037240"/>
            <a:ext cx="8582904" cy="5394685"/>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20859542" y="6903375"/>
            <a:ext cx="8582904" cy="13667535"/>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1" y="0"/>
            <a:ext cx="20182711" cy="21444128"/>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20182711" y="0"/>
            <a:ext cx="10083791" cy="21444128"/>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20859542" y="1037240"/>
            <a:ext cx="8582904" cy="5394685"/>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20859542" y="6903375"/>
            <a:ext cx="8582904" cy="13667535"/>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1" y="0"/>
            <a:ext cx="20182711" cy="21444128"/>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20182711" y="0"/>
            <a:ext cx="10083791" cy="2144412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20859542" y="1037240"/>
            <a:ext cx="8582904" cy="5394685"/>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20859542" y="6903375"/>
            <a:ext cx="8582904" cy="13667535"/>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30275213" cy="21383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456"/>
          </a:p>
        </p:txBody>
      </p:sp>
      <p:sp>
        <p:nvSpPr>
          <p:cNvPr id="7" name="Rectangle 6"/>
          <p:cNvSpPr/>
          <p:nvPr userDrawn="1"/>
        </p:nvSpPr>
        <p:spPr bwMode="auto">
          <a:xfrm>
            <a:off x="0" y="3731539"/>
            <a:ext cx="30275213" cy="17652086"/>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832767" y="588190"/>
            <a:ext cx="28371265" cy="2979296"/>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832767" y="4629639"/>
            <a:ext cx="28371265" cy="16008677"/>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30275213" cy="213836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456"/>
          </a:p>
        </p:txBody>
      </p:sp>
      <p:sp>
        <p:nvSpPr>
          <p:cNvPr id="7" name="Rectangle 6"/>
          <p:cNvSpPr/>
          <p:nvPr userDrawn="1"/>
        </p:nvSpPr>
        <p:spPr bwMode="auto">
          <a:xfrm>
            <a:off x="0" y="3731539"/>
            <a:ext cx="30275213" cy="17652086"/>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832767" y="588190"/>
            <a:ext cx="28371265" cy="2979296"/>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832767" y="4629639"/>
            <a:ext cx="28371265" cy="16008677"/>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30275213" cy="2138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456"/>
          </a:p>
        </p:txBody>
      </p:sp>
      <p:sp>
        <p:nvSpPr>
          <p:cNvPr id="7" name="Rectangle 6"/>
          <p:cNvSpPr/>
          <p:nvPr userDrawn="1"/>
        </p:nvSpPr>
        <p:spPr bwMode="auto">
          <a:xfrm>
            <a:off x="0" y="3731539"/>
            <a:ext cx="30275213" cy="17652086"/>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832767" y="588190"/>
            <a:ext cx="28371265" cy="2979296"/>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832767" y="4629639"/>
            <a:ext cx="28371265" cy="16008677"/>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06486" y="4180589"/>
            <a:ext cx="27414563" cy="2581750"/>
          </a:xfrm>
        </p:spPr>
        <p:txBody>
          <a:bodyPr/>
          <a:lstStyle>
            <a:lvl1pPr>
              <a:defRPr cap="none"/>
            </a:lvl1pPr>
          </a:lstStyle>
          <a:p>
            <a:r>
              <a:rPr lang="en-US"/>
              <a:t>Click to add title</a:t>
            </a:r>
            <a:endParaRPr lang="en-GB"/>
          </a:p>
        </p:txBody>
      </p:sp>
      <p:sp>
        <p:nvSpPr>
          <p:cNvPr id="8" name="Rectangle 13"/>
          <p:cNvSpPr>
            <a:spLocks noGrp="1" noChangeArrowheads="1"/>
          </p:cNvSpPr>
          <p:nvPr>
            <p:ph type="sldNum" sz="quarter" idx="4"/>
          </p:nvPr>
        </p:nvSpPr>
        <p:spPr bwMode="auto">
          <a:xfrm>
            <a:off x="1406491" y="19632750"/>
            <a:ext cx="2239104" cy="7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pic>
        <p:nvPicPr>
          <p:cNvPr id="10"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913982" y="1365515"/>
            <a:ext cx="3921061" cy="120777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1406486" y="7233789"/>
            <a:ext cx="27414563" cy="12320385"/>
          </a:xfrm>
        </p:spPr>
        <p:txBody>
          <a:bodyPr/>
          <a:lstStyle>
            <a:lvl1pPr>
              <a:buClr>
                <a:schemeClr val="tx2"/>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0820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6486" y="4187050"/>
            <a:ext cx="27414563" cy="2581750"/>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1406486" y="7240250"/>
            <a:ext cx="12872925" cy="12320385"/>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15168488" y="7240250"/>
            <a:ext cx="12872925" cy="12320385"/>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26581947" y="19785160"/>
            <a:ext cx="2239104" cy="7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913979" y="1365515"/>
            <a:ext cx="3921061" cy="120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06486" y="4180589"/>
            <a:ext cx="27414563" cy="2581750"/>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26581947" y="19778699"/>
            <a:ext cx="2239104" cy="7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0"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913979" y="1365515"/>
            <a:ext cx="3921061" cy="120777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1406486" y="7233789"/>
            <a:ext cx="27414563" cy="12320385"/>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406486" y="7240250"/>
            <a:ext cx="27414563" cy="1234750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26581947" y="19785160"/>
            <a:ext cx="2239104" cy="78575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1406486" y="4187050"/>
            <a:ext cx="27414563" cy="2581750"/>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bg>
      <p:bgPr>
        <a:solidFill>
          <a:srgbClr val="FDE6AB"/>
        </a:solidFill>
        <a:effectLst/>
      </p:bgPr>
    </p:bg>
    <p:spTree>
      <p:nvGrpSpPr>
        <p:cNvPr id="1" name=""/>
        <p:cNvGrpSpPr/>
        <p:nvPr/>
      </p:nvGrpSpPr>
      <p:grpSpPr>
        <a:xfrm>
          <a:off x="0" y="0"/>
          <a:ext cx="0" cy="0"/>
          <a:chOff x="0" y="0"/>
          <a:chExt cx="0" cy="0"/>
        </a:xfrm>
      </p:grpSpPr>
      <p:sp>
        <p:nvSpPr>
          <p:cNvPr id="3083" name="Rectangle 11"/>
          <p:cNvSpPr>
            <a:spLocks noGrp="1" noChangeArrowheads="1"/>
          </p:cNvSpPr>
          <p:nvPr>
            <p:ph type="ctrTitle" hasCustomPrompt="1"/>
          </p:nvPr>
        </p:nvSpPr>
        <p:spPr>
          <a:xfrm>
            <a:off x="1406486" y="3563937"/>
            <a:ext cx="27414563" cy="2867988"/>
          </a:xfrm>
        </p:spPr>
        <p:txBody>
          <a:bodyPr wrap="square"/>
          <a:lstStyle>
            <a:lvl1pPr>
              <a:lnSpc>
                <a:spcPct val="90000"/>
              </a:lnSpc>
              <a:tabLst>
                <a:tab pos="4038600" algn="l"/>
              </a:tabLst>
              <a:defRPr sz="3800" cap="none" baseline="0">
                <a:solidFill>
                  <a:sysClr val="windowText" lastClr="000000"/>
                </a:solidFill>
              </a:defRPr>
            </a:lvl1pPr>
          </a:lstStyle>
          <a:p>
            <a:pPr lvl="0"/>
            <a:r>
              <a:rPr lang="en-US" dirty="0"/>
              <a:t>Click to add title</a:t>
            </a:r>
            <a:endParaRPr lang="en-GB" altLang="en-US" noProof="0" dirty="0"/>
          </a:p>
        </p:txBody>
      </p:sp>
      <p:sp>
        <p:nvSpPr>
          <p:cNvPr id="3084" name="Rectangle 12"/>
          <p:cNvSpPr>
            <a:spLocks noGrp="1" noChangeArrowheads="1"/>
          </p:cNvSpPr>
          <p:nvPr>
            <p:ph type="subTitle" idx="1" hasCustomPrompt="1"/>
          </p:nvPr>
        </p:nvSpPr>
        <p:spPr>
          <a:xfrm>
            <a:off x="1406486" y="14508736"/>
            <a:ext cx="27414563" cy="2885798"/>
          </a:xfrm>
        </p:spPr>
        <p:txBody>
          <a:bodyPr/>
          <a:lstStyle>
            <a:lvl1pPr marL="0" indent="0">
              <a:buFontTx/>
              <a:buNone/>
              <a:defRPr sz="2400">
                <a:solidFill>
                  <a:sysClr val="windowText" lastClr="000000"/>
                </a:solidFill>
              </a:defRPr>
            </a:lvl1pPr>
          </a:lstStyle>
          <a:p>
            <a:pPr lvl="0"/>
            <a:r>
              <a:rPr lang="en-US" altLang="en-US" noProof="0" dirty="0"/>
              <a:t>Click to add subtitle</a:t>
            </a:r>
            <a:endParaRPr lang="en-GB" altLang="en-US" noProof="0" dirty="0"/>
          </a:p>
        </p:txBody>
      </p:sp>
      <p:pic>
        <p:nvPicPr>
          <p:cNvPr id="15" name="Picture 4" descr="Background image of spiralling trails of light." title="Swirling light"/>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7127875"/>
            <a:ext cx="30275213" cy="712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1382356" y="1"/>
            <a:ext cx="9463798" cy="620885"/>
          </a:xfrm>
          <a:solidFill>
            <a:srgbClr val="FDE6AB"/>
          </a:solidFill>
        </p:spPr>
        <p:txBody>
          <a:bodyPr wrap="square" lIns="72000" tIns="396000" rIns="72000" bIns="36000">
            <a:spAutoFit/>
          </a:bodyPr>
          <a:lstStyle>
            <a:lvl1pPr marL="0" indent="0">
              <a:buNone/>
              <a:defRPr sz="1200">
                <a:solidFill>
                  <a:sysClr val="windowText" lastClr="000000"/>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1406486" y="20725427"/>
            <a:ext cx="6675592"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Copyright University of Reading</a:t>
            </a:r>
          </a:p>
        </p:txBody>
      </p:sp>
      <p:sp>
        <p:nvSpPr>
          <p:cNvPr id="19" name="Rectangle 13"/>
          <p:cNvSpPr>
            <a:spLocks noGrp="1" noChangeArrowheads="1"/>
          </p:cNvSpPr>
          <p:nvPr>
            <p:ph type="sldNum" sz="quarter" idx="4"/>
          </p:nvPr>
        </p:nvSpPr>
        <p:spPr bwMode="auto">
          <a:xfrm>
            <a:off x="26581947" y="19448285"/>
            <a:ext cx="2239104" cy="7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21" name="Picture 53" descr="Device-blac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913979" y="1365515"/>
            <a:ext cx="3921061" cy="120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7188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1406486" y="1486290"/>
            <a:ext cx="27414563" cy="18411045"/>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30275213" cy="17661303"/>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832767" y="18040664"/>
            <a:ext cx="28609679" cy="2979296"/>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1" y="0"/>
            <a:ext cx="20182711" cy="21444128"/>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20859542" y="1037240"/>
            <a:ext cx="8582904" cy="5394685"/>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20859542" y="6903375"/>
            <a:ext cx="8582904" cy="13667535"/>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3731539"/>
            <a:ext cx="30275213" cy="17652086"/>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832767" y="588190"/>
            <a:ext cx="28371265" cy="2979296"/>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832767" y="4629639"/>
            <a:ext cx="28371265" cy="16008677"/>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30275213" cy="213836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456"/>
          </a:p>
        </p:txBody>
      </p:sp>
      <p:sp>
        <p:nvSpPr>
          <p:cNvPr id="2" name="Title 1"/>
          <p:cNvSpPr>
            <a:spLocks noGrp="1"/>
          </p:cNvSpPr>
          <p:nvPr>
            <p:ph type="title" hasCustomPrompt="1"/>
          </p:nvPr>
        </p:nvSpPr>
        <p:spPr>
          <a:xfrm>
            <a:off x="1406486" y="4187050"/>
            <a:ext cx="27414563" cy="2581750"/>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1406486" y="7240250"/>
            <a:ext cx="27414563" cy="123475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26581947" y="19785160"/>
            <a:ext cx="2239104" cy="78575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24913979" y="1370890"/>
            <a:ext cx="3921061" cy="1198350"/>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30275213" cy="213836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456"/>
          </a:p>
        </p:txBody>
      </p:sp>
      <p:sp>
        <p:nvSpPr>
          <p:cNvPr id="2" name="Title 1"/>
          <p:cNvSpPr>
            <a:spLocks noGrp="1"/>
          </p:cNvSpPr>
          <p:nvPr>
            <p:ph type="title" hasCustomPrompt="1"/>
          </p:nvPr>
        </p:nvSpPr>
        <p:spPr>
          <a:xfrm>
            <a:off x="1406486" y="4187050"/>
            <a:ext cx="27414563" cy="258175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26581947" y="19785160"/>
            <a:ext cx="2239104" cy="78575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1406486" y="7240250"/>
            <a:ext cx="12872925" cy="1233206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15168488" y="7240250"/>
            <a:ext cx="12872925" cy="1233206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24913979" y="1370890"/>
            <a:ext cx="3921061" cy="1198350"/>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14255750"/>
            <a:ext cx="30275213" cy="7127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456"/>
          </a:p>
        </p:txBody>
      </p:sp>
      <p:sp>
        <p:nvSpPr>
          <p:cNvPr id="23" name="Rectangle 22"/>
          <p:cNvSpPr/>
          <p:nvPr userDrawn="1"/>
        </p:nvSpPr>
        <p:spPr bwMode="hidden">
          <a:xfrm>
            <a:off x="0" y="0"/>
            <a:ext cx="30275213" cy="7127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456"/>
          </a:p>
        </p:txBody>
      </p:sp>
      <p:sp>
        <p:nvSpPr>
          <p:cNvPr id="3084" name="Rectangle 12"/>
          <p:cNvSpPr>
            <a:spLocks noGrp="1" noChangeArrowheads="1"/>
          </p:cNvSpPr>
          <p:nvPr>
            <p:ph type="subTitle" idx="1" hasCustomPrompt="1"/>
          </p:nvPr>
        </p:nvSpPr>
        <p:spPr>
          <a:xfrm>
            <a:off x="1406486" y="14508736"/>
            <a:ext cx="26222751" cy="2885798"/>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26581947" y="19448285"/>
            <a:ext cx="2239104" cy="7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4" name="Rectangle 11"/>
          <p:cNvSpPr>
            <a:spLocks noGrp="1" noChangeArrowheads="1"/>
          </p:cNvSpPr>
          <p:nvPr>
            <p:ph type="ctrTitle" hasCustomPrompt="1"/>
          </p:nvPr>
        </p:nvSpPr>
        <p:spPr>
          <a:xfrm>
            <a:off x="1406486" y="3563937"/>
            <a:ext cx="27414563" cy="2867988"/>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15" name="Text Placeholder 2"/>
          <p:cNvSpPr>
            <a:spLocks noGrp="1"/>
          </p:cNvSpPr>
          <p:nvPr>
            <p:ph type="body" sz="quarter" idx="13" hasCustomPrompt="1"/>
          </p:nvPr>
        </p:nvSpPr>
        <p:spPr>
          <a:xfrm>
            <a:off x="1382356" y="1"/>
            <a:ext cx="9463798" cy="620885"/>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9" name="TextBox 18"/>
          <p:cNvSpPr txBox="1"/>
          <p:nvPr userDrawn="1"/>
        </p:nvSpPr>
        <p:spPr>
          <a:xfrm>
            <a:off x="1406486" y="20725427"/>
            <a:ext cx="6675592"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24913979" y="1370890"/>
            <a:ext cx="3921061" cy="1198350"/>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7127875"/>
            <a:ext cx="30275213" cy="712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30275213" cy="2138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456"/>
          </a:p>
        </p:txBody>
      </p:sp>
      <p:sp>
        <p:nvSpPr>
          <p:cNvPr id="6" name="Content Placeholder 5"/>
          <p:cNvSpPr>
            <a:spLocks noGrp="1"/>
          </p:cNvSpPr>
          <p:nvPr>
            <p:ph sz="quarter" idx="11" hasCustomPrompt="1"/>
          </p:nvPr>
        </p:nvSpPr>
        <p:spPr>
          <a:xfrm>
            <a:off x="1406486" y="1486290"/>
            <a:ext cx="27414563" cy="18411045"/>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30275213" cy="21383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456"/>
          </a:p>
        </p:txBody>
      </p:sp>
      <p:sp>
        <p:nvSpPr>
          <p:cNvPr id="4" name="Content Placeholder 5"/>
          <p:cNvSpPr>
            <a:spLocks noGrp="1"/>
          </p:cNvSpPr>
          <p:nvPr>
            <p:ph sz="quarter" idx="11" hasCustomPrompt="1"/>
          </p:nvPr>
        </p:nvSpPr>
        <p:spPr>
          <a:xfrm>
            <a:off x="1406486" y="1486290"/>
            <a:ext cx="27414563" cy="18411045"/>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30275213" cy="21383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456"/>
          </a:p>
        </p:txBody>
      </p:sp>
      <p:sp>
        <p:nvSpPr>
          <p:cNvPr id="6" name="Picture Placeholder 12"/>
          <p:cNvSpPr>
            <a:spLocks noGrp="1"/>
          </p:cNvSpPr>
          <p:nvPr>
            <p:ph type="pic" sz="quarter" idx="11"/>
          </p:nvPr>
        </p:nvSpPr>
        <p:spPr>
          <a:xfrm>
            <a:off x="0" y="0"/>
            <a:ext cx="30275213" cy="17661303"/>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832767" y="18040664"/>
            <a:ext cx="28371265" cy="2979296"/>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30275213" cy="213836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456"/>
          </a:p>
        </p:txBody>
      </p:sp>
      <p:sp>
        <p:nvSpPr>
          <p:cNvPr id="6" name="Picture Placeholder 12"/>
          <p:cNvSpPr>
            <a:spLocks noGrp="1"/>
          </p:cNvSpPr>
          <p:nvPr>
            <p:ph type="pic" sz="quarter" idx="11"/>
          </p:nvPr>
        </p:nvSpPr>
        <p:spPr>
          <a:xfrm>
            <a:off x="0" y="0"/>
            <a:ext cx="30275213" cy="17661303"/>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832767" y="18040664"/>
            <a:ext cx="28371265" cy="2979296"/>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hidden">
          <a:xfrm>
            <a:off x="24913979" y="1366176"/>
            <a:ext cx="3921061" cy="12077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1406486" y="4187050"/>
            <a:ext cx="27414563" cy="25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1406486" y="7240250"/>
            <a:ext cx="27414563" cy="1234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26581947" y="19785160"/>
            <a:ext cx="2239104" cy="7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0" r:id="rId4"/>
    <p:sldLayoutId id="2147483696" r:id="rId5"/>
    <p:sldLayoutId id="2147483701" r:id="rId6"/>
    <p:sldLayoutId id="2147483702" r:id="rId7"/>
    <p:sldLayoutId id="2147483708" r:id="rId8"/>
    <p:sldLayoutId id="2147483713" r:id="rId9"/>
    <p:sldLayoutId id="2147483709" r:id="rId10"/>
    <p:sldLayoutId id="2147483710" r:id="rId11"/>
    <p:sldLayoutId id="2147483711" r:id="rId12"/>
    <p:sldLayoutId id="2147483712" r:id="rId13"/>
    <p:sldLayoutId id="2147483714" r:id="rId14"/>
    <p:sldLayoutId id="2147483715" r:id="rId15"/>
    <p:sldLayoutId id="2147483716" r:id="rId16"/>
    <p:sldLayoutId id="2147483746" r:id="rId17"/>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6486" y="4272110"/>
            <a:ext cx="27414563" cy="25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1406486" y="7325310"/>
            <a:ext cx="27414563" cy="1234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0" r:id="rId3"/>
    <p:sldLayoutId id="2147483732" r:id="rId4"/>
    <p:sldLayoutId id="2147483738" r:id="rId5"/>
    <p:sldLayoutId id="2147483742" r:id="rId6"/>
    <p:sldLayoutId id="2147483745" r:id="rId7"/>
  </p:sldLayoutIdLst>
  <p:transition>
    <p:fade/>
  </p:transition>
  <p:hf hdr="0" ft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chart" Target="../charts/char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EDD8110-1D57-404A-B41B-D1CE5F34A82C}"/>
              </a:ext>
            </a:extLst>
          </p:cNvPr>
          <p:cNvSpPr txBox="1"/>
          <p:nvPr/>
        </p:nvSpPr>
        <p:spPr>
          <a:xfrm>
            <a:off x="4551908" y="303045"/>
            <a:ext cx="5005898" cy="707886"/>
          </a:xfrm>
          <a:prstGeom prst="rect">
            <a:avLst/>
          </a:prstGeom>
          <a:noFill/>
        </p:spPr>
        <p:txBody>
          <a:bodyPr wrap="square">
            <a:spAutoFit/>
          </a:bodyPr>
          <a:lstStyle/>
          <a:p>
            <a:pPr algn="r"/>
            <a:r>
              <a:rPr lang="en-GB" sz="2000" b="1" i="0" u="none" strike="noStrike" dirty="0">
                <a:effectLst/>
                <a:latin typeface="Raleway" pitchFamily="2" charset="0"/>
              </a:rPr>
              <a:t>5th International Conference on Gender Research 2022</a:t>
            </a:r>
          </a:p>
        </p:txBody>
      </p:sp>
      <p:sp>
        <p:nvSpPr>
          <p:cNvPr id="11" name="TextBox 10">
            <a:extLst>
              <a:ext uri="{FF2B5EF4-FFF2-40B4-BE49-F238E27FC236}">
                <a16:creationId xmlns:a16="http://schemas.microsoft.com/office/drawing/2014/main" id="{C2F6868B-BFC1-4F61-BFA4-3C0C8B794B4F}"/>
              </a:ext>
            </a:extLst>
          </p:cNvPr>
          <p:cNvSpPr txBox="1"/>
          <p:nvPr/>
        </p:nvSpPr>
        <p:spPr>
          <a:xfrm>
            <a:off x="959973" y="4949097"/>
            <a:ext cx="8583505" cy="2862322"/>
          </a:xfrm>
          <a:prstGeom prst="rect">
            <a:avLst/>
          </a:prstGeom>
          <a:noFill/>
        </p:spPr>
        <p:txBody>
          <a:bodyPr wrap="square" rtlCol="0">
            <a:spAutoFit/>
          </a:bodyPr>
          <a:lstStyle/>
          <a:p>
            <a:pPr algn="just"/>
            <a:r>
              <a:rPr lang="en-GB" sz="2000" b="0" i="0" dirty="0">
                <a:solidFill>
                  <a:srgbClr val="201F1E"/>
                </a:solidFill>
                <a:effectLst/>
                <a:latin typeface="Arial" panose="020B0604020202020204" pitchFamily="34" charset="0"/>
                <a:cs typeface="Arial" panose="020B0604020202020204" pitchFamily="34" charset="0"/>
              </a:rPr>
              <a:t>In recent decades both employer groups and governments have actively called on higher education institutions to equip students with employability skills. The development of these graduate attributes has led to a departure from traditional forms of assessment in favour of the adoption of authentic and future-orientated design principles, including group-based learning. There is, however, cause for concern, not least in relation to the protected characteristics under the Equality Act 2010 when the integration of this kind of assessment as a core component of curriculum design fails to recognise potential gender and intersectionality biases.</a:t>
            </a:r>
          </a:p>
        </p:txBody>
      </p:sp>
      <p:sp>
        <p:nvSpPr>
          <p:cNvPr id="13" name="TextBox 12">
            <a:extLst>
              <a:ext uri="{FF2B5EF4-FFF2-40B4-BE49-F238E27FC236}">
                <a16:creationId xmlns:a16="http://schemas.microsoft.com/office/drawing/2014/main" id="{E37AAF1B-F5AA-4121-810D-BC48CE8EF363}"/>
              </a:ext>
            </a:extLst>
          </p:cNvPr>
          <p:cNvSpPr txBox="1"/>
          <p:nvPr/>
        </p:nvSpPr>
        <p:spPr>
          <a:xfrm>
            <a:off x="998991" y="2101850"/>
            <a:ext cx="8583505" cy="1938992"/>
          </a:xfrm>
          <a:prstGeom prst="rect">
            <a:avLst/>
          </a:prstGeom>
          <a:solidFill>
            <a:srgbClr val="F67572"/>
          </a:solidFill>
        </p:spPr>
        <p:txBody>
          <a:bodyPr wrap="square">
            <a:spAutoFit/>
          </a:bodyPr>
          <a:lstStyle/>
          <a:p>
            <a:r>
              <a:rPr lang="en-GB" sz="4000" i="0" dirty="0">
                <a:effectLst/>
                <a:latin typeface="Arial" panose="020B0604020202020204" pitchFamily="34" charset="0"/>
                <a:cs typeface="Arial" panose="020B0604020202020204" pitchFamily="34" charset="0"/>
              </a:rPr>
              <a:t>Embedding employability skills in higher education: are gender and intersectionality biases overlooked?</a:t>
            </a:r>
          </a:p>
        </p:txBody>
      </p:sp>
      <p:sp>
        <p:nvSpPr>
          <p:cNvPr id="14" name="TextBox 13">
            <a:extLst>
              <a:ext uri="{FF2B5EF4-FFF2-40B4-BE49-F238E27FC236}">
                <a16:creationId xmlns:a16="http://schemas.microsoft.com/office/drawing/2014/main" id="{C1BF1B34-2F89-4E73-B8A6-6F14A762845D}"/>
              </a:ext>
            </a:extLst>
          </p:cNvPr>
          <p:cNvSpPr txBox="1"/>
          <p:nvPr/>
        </p:nvSpPr>
        <p:spPr>
          <a:xfrm>
            <a:off x="1020415" y="4240629"/>
            <a:ext cx="8568950" cy="646331"/>
          </a:xfrm>
          <a:prstGeom prst="rect">
            <a:avLst/>
          </a:prstGeom>
          <a:solidFill>
            <a:schemeClr val="accent2">
              <a:lumMod val="20000"/>
              <a:lumOff val="80000"/>
            </a:schemeClr>
          </a:solidFill>
        </p:spPr>
        <p:txBody>
          <a:bodyPr wrap="square">
            <a:spAutoFit/>
          </a:bodyPr>
          <a:lstStyle/>
          <a:p>
            <a:r>
              <a:rPr lang="en-GB" sz="3600" b="1" i="0" dirty="0">
                <a:solidFill>
                  <a:srgbClr val="201F1E"/>
                </a:solidFill>
                <a:effectLst/>
                <a:latin typeface="Segoe UI" panose="020B0502040204020203" pitchFamily="34" charset="0"/>
              </a:rPr>
              <a:t>Introduction</a:t>
            </a:r>
            <a:endParaRPr lang="en-GB" sz="3600" b="1" dirty="0"/>
          </a:p>
        </p:txBody>
      </p:sp>
      <p:sp>
        <p:nvSpPr>
          <p:cNvPr id="15" name="TextBox 14">
            <a:extLst>
              <a:ext uri="{FF2B5EF4-FFF2-40B4-BE49-F238E27FC236}">
                <a16:creationId xmlns:a16="http://schemas.microsoft.com/office/drawing/2014/main" id="{4A96E5EE-D813-4B96-BC18-93482C08774B}"/>
              </a:ext>
            </a:extLst>
          </p:cNvPr>
          <p:cNvSpPr txBox="1"/>
          <p:nvPr/>
        </p:nvSpPr>
        <p:spPr>
          <a:xfrm>
            <a:off x="1015196" y="8027599"/>
            <a:ext cx="8551096" cy="646331"/>
          </a:xfrm>
          <a:prstGeom prst="rect">
            <a:avLst/>
          </a:prstGeom>
          <a:solidFill>
            <a:schemeClr val="accent2">
              <a:lumMod val="20000"/>
              <a:lumOff val="80000"/>
            </a:schemeClr>
          </a:solidFill>
        </p:spPr>
        <p:txBody>
          <a:bodyPr wrap="square">
            <a:spAutoFit/>
          </a:bodyPr>
          <a:lstStyle/>
          <a:p>
            <a:r>
              <a:rPr lang="en-GB" sz="3600" b="1" i="0" dirty="0">
                <a:solidFill>
                  <a:srgbClr val="201F1E"/>
                </a:solidFill>
                <a:effectLst/>
                <a:latin typeface="Segoe UI" panose="020B0502040204020203" pitchFamily="34" charset="0"/>
              </a:rPr>
              <a:t>Method</a:t>
            </a:r>
            <a:endParaRPr lang="en-GB" sz="3600" b="1" dirty="0"/>
          </a:p>
        </p:txBody>
      </p:sp>
      <p:sp>
        <p:nvSpPr>
          <p:cNvPr id="16" name="TextBox 15">
            <a:extLst>
              <a:ext uri="{FF2B5EF4-FFF2-40B4-BE49-F238E27FC236}">
                <a16:creationId xmlns:a16="http://schemas.microsoft.com/office/drawing/2014/main" id="{003D5060-2210-40F8-9034-2E476C0A4C10}"/>
              </a:ext>
            </a:extLst>
          </p:cNvPr>
          <p:cNvSpPr txBox="1"/>
          <p:nvPr/>
        </p:nvSpPr>
        <p:spPr>
          <a:xfrm>
            <a:off x="932723" y="12034260"/>
            <a:ext cx="8568950" cy="646331"/>
          </a:xfrm>
          <a:prstGeom prst="rect">
            <a:avLst/>
          </a:prstGeom>
          <a:solidFill>
            <a:schemeClr val="accent2">
              <a:lumMod val="20000"/>
              <a:lumOff val="80000"/>
            </a:schemeClr>
          </a:solidFill>
        </p:spPr>
        <p:txBody>
          <a:bodyPr wrap="square">
            <a:spAutoFit/>
          </a:bodyPr>
          <a:lstStyle/>
          <a:p>
            <a:r>
              <a:rPr lang="en-GB" sz="3600" b="1" i="0" dirty="0">
                <a:solidFill>
                  <a:srgbClr val="201F1E"/>
                </a:solidFill>
                <a:effectLst/>
                <a:latin typeface="Segoe UI" panose="020B0502040204020203" pitchFamily="34" charset="0"/>
              </a:rPr>
              <a:t>Results</a:t>
            </a:r>
            <a:endParaRPr lang="en-GB" sz="3600" b="1" dirty="0"/>
          </a:p>
        </p:txBody>
      </p:sp>
      <p:sp>
        <p:nvSpPr>
          <p:cNvPr id="12" name="TextBox 11">
            <a:extLst>
              <a:ext uri="{FF2B5EF4-FFF2-40B4-BE49-F238E27FC236}">
                <a16:creationId xmlns:a16="http://schemas.microsoft.com/office/drawing/2014/main" id="{6C6434AD-DE7E-4BA2-B957-8E444D2CF3B3}"/>
              </a:ext>
            </a:extLst>
          </p:cNvPr>
          <p:cNvSpPr txBox="1"/>
          <p:nvPr/>
        </p:nvSpPr>
        <p:spPr>
          <a:xfrm>
            <a:off x="954229" y="8817995"/>
            <a:ext cx="8568950" cy="3216265"/>
          </a:xfrm>
          <a:prstGeom prst="rect">
            <a:avLst/>
          </a:prstGeom>
          <a:noFill/>
        </p:spPr>
        <p:txBody>
          <a:bodyPr wrap="square">
            <a:spAutoFit/>
          </a:bodyPr>
          <a:lstStyle/>
          <a:p>
            <a:pPr algn="just"/>
            <a:r>
              <a:rPr lang="en-GB" sz="2000" b="0" i="0" dirty="0">
                <a:solidFill>
                  <a:srgbClr val="201F1E"/>
                </a:solidFill>
                <a:effectLst/>
                <a:latin typeface="Arial" panose="020B0604020202020204" pitchFamily="34" charset="0"/>
                <a:cs typeface="Arial" panose="020B0604020202020204" pitchFamily="34" charset="0"/>
              </a:rPr>
              <a:t>The present study investigated students’ experience of assessed group work at an English law school. 140 first year undergraduates were surveyed using a questionnaire that employed both quantitative and qualitative methods. More detailed focus groups and one-to-one interviews were then held with twenty of the students who had completed the questionnaire.</a:t>
            </a:r>
          </a:p>
          <a:p>
            <a:pPr algn="just"/>
            <a:endParaRPr lang="en-GB" sz="1100" dirty="0">
              <a:solidFill>
                <a:srgbClr val="201F1E"/>
              </a:solidFill>
              <a:latin typeface="Arial" panose="020B0604020202020204" pitchFamily="34" charset="0"/>
              <a:cs typeface="Arial" panose="020B0604020202020204" pitchFamily="34" charset="0"/>
            </a:endParaRPr>
          </a:p>
          <a:p>
            <a:pPr algn="just"/>
            <a:r>
              <a:rPr lang="en-GB" sz="2000" dirty="0">
                <a:solidFill>
                  <a:srgbClr val="201F1E"/>
                </a:solidFill>
                <a:latin typeface="Arial" panose="020B0604020202020204" pitchFamily="34" charset="0"/>
                <a:cs typeface="Arial" panose="020B0604020202020204" pitchFamily="34" charset="0"/>
              </a:rPr>
              <a:t>The questionnaire asked students to identify their gender, ethnicity, and whether they had a disability. This poster highlights a few of the key findings from the research.</a:t>
            </a:r>
          </a:p>
          <a:p>
            <a:pPr algn="just"/>
            <a:endParaRPr lang="en-GB" sz="1200" dirty="0">
              <a:solidFill>
                <a:srgbClr val="201F1E"/>
              </a:solidFill>
              <a:latin typeface="Arial" panose="020B0604020202020204" pitchFamily="34" charset="0"/>
              <a:cs typeface="Arial" panose="020B0604020202020204" pitchFamily="34" charset="0"/>
            </a:endParaRPr>
          </a:p>
        </p:txBody>
      </p:sp>
      <p:graphicFrame>
        <p:nvGraphicFramePr>
          <p:cNvPr id="18" name="Chart 17">
            <a:extLst>
              <a:ext uri="{FF2B5EF4-FFF2-40B4-BE49-F238E27FC236}">
                <a16:creationId xmlns:a16="http://schemas.microsoft.com/office/drawing/2014/main" id="{C97966CB-D392-4C33-8A62-915665A55BFE}"/>
              </a:ext>
            </a:extLst>
          </p:cNvPr>
          <p:cNvGraphicFramePr>
            <a:graphicFrameLocks/>
          </p:cNvGraphicFramePr>
          <p:nvPr>
            <p:extLst>
              <p:ext uri="{D42A27DB-BD31-4B8C-83A1-F6EECF244321}">
                <p14:modId xmlns:p14="http://schemas.microsoft.com/office/powerpoint/2010/main" val="2153471880"/>
              </p:ext>
            </p:extLst>
          </p:nvPr>
        </p:nvGraphicFramePr>
        <p:xfrm>
          <a:off x="673024" y="15775320"/>
          <a:ext cx="8741563" cy="5151861"/>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21A15F40-5401-4214-BA8B-25136CC643C4}"/>
              </a:ext>
            </a:extLst>
          </p:cNvPr>
          <p:cNvSpPr txBox="1"/>
          <p:nvPr/>
        </p:nvSpPr>
        <p:spPr>
          <a:xfrm>
            <a:off x="889308" y="12707618"/>
            <a:ext cx="8612365" cy="461665"/>
          </a:xfrm>
          <a:prstGeom prst="rect">
            <a:avLst/>
          </a:prstGeom>
          <a:noFill/>
        </p:spPr>
        <p:txBody>
          <a:bodyPr wrap="square">
            <a:spAutoFit/>
          </a:bodyPr>
          <a:lstStyle/>
          <a:p>
            <a:r>
              <a:rPr lang="en-GB" sz="2400" b="1" i="0" dirty="0">
                <a:solidFill>
                  <a:srgbClr val="201F1E"/>
                </a:solidFill>
                <a:effectLst/>
                <a:latin typeface="Segoe UI" panose="020B0502040204020203" pitchFamily="34" charset="0"/>
              </a:rPr>
              <a:t>Disability</a:t>
            </a:r>
            <a:endParaRPr lang="en-GB" sz="2400" b="1" dirty="0"/>
          </a:p>
        </p:txBody>
      </p:sp>
      <p:sp>
        <p:nvSpPr>
          <p:cNvPr id="20" name="TextBox 19">
            <a:extLst>
              <a:ext uri="{FF2B5EF4-FFF2-40B4-BE49-F238E27FC236}">
                <a16:creationId xmlns:a16="http://schemas.microsoft.com/office/drawing/2014/main" id="{8607759E-C363-4D28-A8F1-7956144C3E59}"/>
              </a:ext>
            </a:extLst>
          </p:cNvPr>
          <p:cNvSpPr txBox="1"/>
          <p:nvPr/>
        </p:nvSpPr>
        <p:spPr>
          <a:xfrm>
            <a:off x="864419" y="13196310"/>
            <a:ext cx="8586806" cy="2554545"/>
          </a:xfrm>
          <a:prstGeom prst="rect">
            <a:avLst/>
          </a:prstGeom>
          <a:noFill/>
        </p:spPr>
        <p:txBody>
          <a:bodyPr wrap="square">
            <a:spAutoFit/>
          </a:bodyPr>
          <a:lstStyle/>
          <a:p>
            <a:pPr algn="just"/>
            <a:r>
              <a:rPr lang="en-GB" sz="2000" b="0" i="0" dirty="0">
                <a:solidFill>
                  <a:srgbClr val="201F1E"/>
                </a:solidFill>
                <a:effectLst/>
                <a:latin typeface="Arial" panose="020B0604020202020204" pitchFamily="34" charset="0"/>
                <a:cs typeface="Arial" panose="020B0604020202020204" pitchFamily="34" charset="0"/>
              </a:rPr>
              <a:t>Of the 140 students surveyed, </a:t>
            </a:r>
            <a:r>
              <a:rPr lang="en-GB" sz="2000" b="1" i="0" dirty="0">
                <a:solidFill>
                  <a:srgbClr val="201F1E"/>
                </a:solidFill>
                <a:effectLst/>
                <a:latin typeface="Arial" panose="020B0604020202020204" pitchFamily="34" charset="0"/>
                <a:cs typeface="Arial" panose="020B0604020202020204" pitchFamily="34" charset="0"/>
              </a:rPr>
              <a:t>19.7%</a:t>
            </a:r>
            <a:r>
              <a:rPr lang="en-GB" sz="2000" b="0" i="0" dirty="0">
                <a:solidFill>
                  <a:srgbClr val="201F1E"/>
                </a:solidFill>
                <a:effectLst/>
                <a:latin typeface="Arial" panose="020B0604020202020204" pitchFamily="34" charset="0"/>
                <a:cs typeface="Arial" panose="020B0604020202020204" pitchFamily="34" charset="0"/>
              </a:rPr>
              <a:t> stated that they had a disability (Disability was widely defined to include physical and mental illnesses and specific learning difficulties). Disabled students reported a far more negative experience of group work (</a:t>
            </a:r>
            <a:r>
              <a:rPr lang="en-GB" sz="2000" b="1" i="0" dirty="0">
                <a:solidFill>
                  <a:srgbClr val="201F1E"/>
                </a:solidFill>
                <a:effectLst/>
                <a:latin typeface="Arial" panose="020B0604020202020204" pitchFamily="34" charset="0"/>
                <a:cs typeface="Arial" panose="020B0604020202020204" pitchFamily="34" charset="0"/>
              </a:rPr>
              <a:t>47.8%</a:t>
            </a:r>
            <a:r>
              <a:rPr lang="en-GB" sz="2000" b="0" i="0" dirty="0">
                <a:solidFill>
                  <a:srgbClr val="201F1E"/>
                </a:solidFill>
                <a:effectLst/>
                <a:latin typeface="Arial" panose="020B0604020202020204" pitchFamily="34" charset="0"/>
                <a:cs typeface="Arial" panose="020B0604020202020204" pitchFamily="34" charset="0"/>
              </a:rPr>
              <a:t> chose ‘1’ or ‘2’ on the 5-point Likert scale, with ‘1’ being defined as ‘very negative’. For non-disabled students, this percentage was </a:t>
            </a:r>
            <a:r>
              <a:rPr lang="en-GB" sz="2000" b="1" i="0" dirty="0">
                <a:solidFill>
                  <a:srgbClr val="201F1E"/>
                </a:solidFill>
                <a:effectLst/>
                <a:latin typeface="Arial" panose="020B0604020202020204" pitchFamily="34" charset="0"/>
                <a:cs typeface="Arial" panose="020B0604020202020204" pitchFamily="34" charset="0"/>
              </a:rPr>
              <a:t>21.4%</a:t>
            </a:r>
            <a:r>
              <a:rPr lang="en-GB" sz="2000" b="0" i="0" dirty="0">
                <a:solidFill>
                  <a:srgbClr val="201F1E"/>
                </a:solidFill>
                <a:effectLst/>
                <a:latin typeface="Arial" panose="020B0604020202020204" pitchFamily="34" charset="0"/>
                <a:cs typeface="Arial" panose="020B0604020202020204" pitchFamily="34" charset="0"/>
              </a:rPr>
              <a:t>). Only </a:t>
            </a:r>
            <a:r>
              <a:rPr lang="en-GB" sz="2000" b="1" i="0" dirty="0">
                <a:solidFill>
                  <a:srgbClr val="201F1E"/>
                </a:solidFill>
                <a:effectLst/>
                <a:latin typeface="Arial" panose="020B0604020202020204" pitchFamily="34" charset="0"/>
                <a:cs typeface="Arial" panose="020B0604020202020204" pitchFamily="34" charset="0"/>
              </a:rPr>
              <a:t>13%</a:t>
            </a:r>
            <a:r>
              <a:rPr lang="en-GB" sz="2000" b="0" i="0" dirty="0">
                <a:solidFill>
                  <a:srgbClr val="201F1E"/>
                </a:solidFill>
                <a:effectLst/>
                <a:latin typeface="Arial" panose="020B0604020202020204" pitchFamily="34" charset="0"/>
                <a:cs typeface="Arial" panose="020B0604020202020204" pitchFamily="34" charset="0"/>
              </a:rPr>
              <a:t> of disabled students categorised  group work as a positive experience; this compares to </a:t>
            </a:r>
            <a:r>
              <a:rPr lang="en-GB" sz="2000" b="1" i="0" dirty="0">
                <a:solidFill>
                  <a:srgbClr val="201F1E"/>
                </a:solidFill>
                <a:effectLst/>
                <a:latin typeface="Arial" panose="020B0604020202020204" pitchFamily="34" charset="0"/>
                <a:cs typeface="Arial" panose="020B0604020202020204" pitchFamily="34" charset="0"/>
              </a:rPr>
              <a:t>32.5%</a:t>
            </a:r>
            <a:r>
              <a:rPr lang="en-GB" sz="2000" b="0" i="0" dirty="0">
                <a:solidFill>
                  <a:srgbClr val="201F1E"/>
                </a:solidFill>
                <a:effectLst/>
                <a:latin typeface="Arial" panose="020B0604020202020204" pitchFamily="34" charset="0"/>
                <a:cs typeface="Arial" panose="020B0604020202020204" pitchFamily="34" charset="0"/>
              </a:rPr>
              <a:t> of non-disabled students.</a:t>
            </a:r>
            <a:endParaRPr lang="en-US" sz="2000" dirty="0"/>
          </a:p>
        </p:txBody>
      </p:sp>
      <p:sp>
        <p:nvSpPr>
          <p:cNvPr id="21" name="TextBox 20">
            <a:extLst>
              <a:ext uri="{FF2B5EF4-FFF2-40B4-BE49-F238E27FC236}">
                <a16:creationId xmlns:a16="http://schemas.microsoft.com/office/drawing/2014/main" id="{89D17199-CF76-44F3-B4FE-CFC41F27235C}"/>
              </a:ext>
            </a:extLst>
          </p:cNvPr>
          <p:cNvSpPr txBox="1"/>
          <p:nvPr/>
        </p:nvSpPr>
        <p:spPr>
          <a:xfrm>
            <a:off x="10670923" y="9227670"/>
            <a:ext cx="9730727" cy="461665"/>
          </a:xfrm>
          <a:prstGeom prst="rect">
            <a:avLst/>
          </a:prstGeom>
          <a:noFill/>
        </p:spPr>
        <p:txBody>
          <a:bodyPr wrap="square">
            <a:spAutoFit/>
          </a:bodyPr>
          <a:lstStyle/>
          <a:p>
            <a:r>
              <a:rPr lang="en-GB" sz="2400" b="1" i="0" dirty="0">
                <a:solidFill>
                  <a:srgbClr val="201F1E"/>
                </a:solidFill>
                <a:effectLst/>
                <a:latin typeface="Segoe UI" panose="020B0502040204020203" pitchFamily="34" charset="0"/>
              </a:rPr>
              <a:t>Ethnicity</a:t>
            </a:r>
            <a:endParaRPr lang="en-GB" sz="2400" b="1" dirty="0"/>
          </a:p>
        </p:txBody>
      </p:sp>
      <p:sp>
        <p:nvSpPr>
          <p:cNvPr id="22" name="TextBox 21">
            <a:extLst>
              <a:ext uri="{FF2B5EF4-FFF2-40B4-BE49-F238E27FC236}">
                <a16:creationId xmlns:a16="http://schemas.microsoft.com/office/drawing/2014/main" id="{5D8D3A33-3E5F-4024-A5AB-FF10ECF492D1}"/>
              </a:ext>
            </a:extLst>
          </p:cNvPr>
          <p:cNvSpPr txBox="1"/>
          <p:nvPr/>
        </p:nvSpPr>
        <p:spPr>
          <a:xfrm>
            <a:off x="10739526" y="583319"/>
            <a:ext cx="8546749" cy="3616375"/>
          </a:xfrm>
          <a:prstGeom prst="rect">
            <a:avLst/>
          </a:prstGeom>
          <a:noFill/>
        </p:spPr>
        <p:txBody>
          <a:bodyPr wrap="square" rtlCol="0">
            <a:spAutoFit/>
          </a:bodyPr>
          <a:lstStyle/>
          <a:p>
            <a:pPr algn="just"/>
            <a:r>
              <a:rPr lang="en-GB" sz="2000" dirty="0">
                <a:solidFill>
                  <a:srgbClr val="201F1E"/>
                </a:solidFill>
                <a:latin typeface="Arial" panose="020B0604020202020204" pitchFamily="34" charset="0"/>
                <a:cs typeface="Arial" panose="020B0604020202020204" pitchFamily="34" charset="0"/>
              </a:rPr>
              <a:t>Of the 140 students who were surveyed, 99 identified as female (70.7%) and 40 identified as male (28.6%). The higher number of female participants is representative of the overall gender-balance in that year group.</a:t>
            </a:r>
          </a:p>
          <a:p>
            <a:pPr algn="just"/>
            <a:endParaRPr lang="en-GB" sz="900" dirty="0">
              <a:solidFill>
                <a:srgbClr val="201F1E"/>
              </a:solidFill>
              <a:latin typeface="Arial" panose="020B0604020202020204" pitchFamily="34" charset="0"/>
              <a:cs typeface="Arial" panose="020B0604020202020204" pitchFamily="34" charset="0"/>
            </a:endParaRPr>
          </a:p>
          <a:p>
            <a:pPr algn="just"/>
            <a:r>
              <a:rPr lang="en-GB" sz="2000" dirty="0">
                <a:solidFill>
                  <a:srgbClr val="201F1E"/>
                </a:solidFill>
                <a:latin typeface="Arial" panose="020B0604020202020204" pitchFamily="34" charset="0"/>
                <a:cs typeface="Arial" panose="020B0604020202020204" pitchFamily="34" charset="0"/>
              </a:rPr>
              <a:t>Female students reported greater anxiety about group work compared to their male peers. </a:t>
            </a:r>
            <a:r>
              <a:rPr lang="en-GB" sz="2000" b="1" dirty="0">
                <a:solidFill>
                  <a:srgbClr val="201F1E"/>
                </a:solidFill>
                <a:latin typeface="Arial" panose="020B0604020202020204" pitchFamily="34" charset="0"/>
                <a:cs typeface="Arial" panose="020B0604020202020204" pitchFamily="34" charset="0"/>
              </a:rPr>
              <a:t>42.5%</a:t>
            </a:r>
            <a:r>
              <a:rPr lang="en-GB" sz="2000" dirty="0">
                <a:solidFill>
                  <a:srgbClr val="201F1E"/>
                </a:solidFill>
                <a:latin typeface="Arial" panose="020B0604020202020204" pitchFamily="34" charset="0"/>
                <a:cs typeface="Arial" panose="020B0604020202020204" pitchFamily="34" charset="0"/>
              </a:rPr>
              <a:t> of female students chose ‘1’ or ‘2’ on the 5-point Likert scale (anxious or very anxious), compared to </a:t>
            </a:r>
            <a:r>
              <a:rPr lang="en-GB" sz="2000" b="1" dirty="0">
                <a:solidFill>
                  <a:srgbClr val="201F1E"/>
                </a:solidFill>
                <a:latin typeface="Arial" panose="020B0604020202020204" pitchFamily="34" charset="0"/>
                <a:cs typeface="Arial" panose="020B0604020202020204" pitchFamily="34" charset="0"/>
              </a:rPr>
              <a:t>22.5%</a:t>
            </a:r>
            <a:r>
              <a:rPr lang="en-GB" sz="2000" dirty="0">
                <a:solidFill>
                  <a:srgbClr val="201F1E"/>
                </a:solidFill>
                <a:latin typeface="Arial" panose="020B0604020202020204" pitchFamily="34" charset="0"/>
                <a:cs typeface="Arial" panose="020B0604020202020204" pitchFamily="34" charset="0"/>
              </a:rPr>
              <a:t> of their male peers. The reverse was true at the other end of the scale, with 45% of male students being ‘relaxed’ or ‘very relaxed’ about group work, compared to </a:t>
            </a:r>
            <a:r>
              <a:rPr lang="en-GB" sz="2000" b="1" dirty="0">
                <a:solidFill>
                  <a:srgbClr val="201F1E"/>
                </a:solidFill>
                <a:latin typeface="Arial" panose="020B0604020202020204" pitchFamily="34" charset="0"/>
                <a:cs typeface="Arial" panose="020B0604020202020204" pitchFamily="34" charset="0"/>
              </a:rPr>
              <a:t>23.3%</a:t>
            </a:r>
            <a:r>
              <a:rPr lang="en-GB" sz="2000" dirty="0">
                <a:solidFill>
                  <a:srgbClr val="201F1E"/>
                </a:solidFill>
                <a:latin typeface="Arial" panose="020B0604020202020204" pitchFamily="34" charset="0"/>
                <a:cs typeface="Arial" panose="020B0604020202020204" pitchFamily="34" charset="0"/>
              </a:rPr>
              <a:t> of female students.</a:t>
            </a:r>
          </a:p>
          <a:p>
            <a:pPr algn="just"/>
            <a:r>
              <a:rPr lang="en-GB" sz="2000" b="0" i="0" dirty="0">
                <a:solidFill>
                  <a:srgbClr val="201F1E"/>
                </a:solidFill>
                <a:effectLst/>
                <a:latin typeface="Arial" panose="020B0604020202020204" pitchFamily="34" charset="0"/>
                <a:cs typeface="Arial" panose="020B0604020202020204" pitchFamily="34" charset="0"/>
              </a:rPr>
              <a:t>.</a:t>
            </a:r>
          </a:p>
        </p:txBody>
      </p:sp>
      <p:sp>
        <p:nvSpPr>
          <p:cNvPr id="23" name="TextBox 22">
            <a:extLst>
              <a:ext uri="{FF2B5EF4-FFF2-40B4-BE49-F238E27FC236}">
                <a16:creationId xmlns:a16="http://schemas.microsoft.com/office/drawing/2014/main" id="{7F6ED145-7D00-4248-8D0F-492F500FD7CC}"/>
              </a:ext>
            </a:extLst>
          </p:cNvPr>
          <p:cNvSpPr txBox="1"/>
          <p:nvPr/>
        </p:nvSpPr>
        <p:spPr>
          <a:xfrm>
            <a:off x="10767118" y="224124"/>
            <a:ext cx="9730727" cy="461665"/>
          </a:xfrm>
          <a:prstGeom prst="rect">
            <a:avLst/>
          </a:prstGeom>
          <a:noFill/>
        </p:spPr>
        <p:txBody>
          <a:bodyPr wrap="square">
            <a:spAutoFit/>
          </a:bodyPr>
          <a:lstStyle/>
          <a:p>
            <a:r>
              <a:rPr lang="en-GB" sz="2400" b="1" i="0" dirty="0">
                <a:solidFill>
                  <a:srgbClr val="201F1E"/>
                </a:solidFill>
                <a:effectLst/>
                <a:latin typeface="Segoe UI" panose="020B0502040204020203" pitchFamily="34" charset="0"/>
              </a:rPr>
              <a:t>Gender</a:t>
            </a:r>
            <a:endParaRPr lang="en-GB" sz="2400" b="1" dirty="0"/>
          </a:p>
        </p:txBody>
      </p:sp>
      <p:sp>
        <p:nvSpPr>
          <p:cNvPr id="24" name="TextBox 23">
            <a:extLst>
              <a:ext uri="{FF2B5EF4-FFF2-40B4-BE49-F238E27FC236}">
                <a16:creationId xmlns:a16="http://schemas.microsoft.com/office/drawing/2014/main" id="{AC8B0464-E992-4FD0-A0A8-41B49A8DD1D1}"/>
              </a:ext>
            </a:extLst>
          </p:cNvPr>
          <p:cNvSpPr txBox="1"/>
          <p:nvPr/>
        </p:nvSpPr>
        <p:spPr>
          <a:xfrm>
            <a:off x="20526030" y="16346567"/>
            <a:ext cx="8546749" cy="646331"/>
          </a:xfrm>
          <a:prstGeom prst="rect">
            <a:avLst/>
          </a:prstGeom>
          <a:solidFill>
            <a:schemeClr val="accent2">
              <a:lumMod val="20000"/>
              <a:lumOff val="80000"/>
            </a:schemeClr>
          </a:solidFill>
        </p:spPr>
        <p:txBody>
          <a:bodyPr wrap="square">
            <a:spAutoFit/>
          </a:bodyPr>
          <a:lstStyle/>
          <a:p>
            <a:r>
              <a:rPr lang="en-GB" sz="3600" b="1" i="0" dirty="0">
                <a:solidFill>
                  <a:srgbClr val="201F1E"/>
                </a:solidFill>
                <a:effectLst/>
                <a:latin typeface="Segoe UI" panose="020B0502040204020203" pitchFamily="34" charset="0"/>
              </a:rPr>
              <a:t>Discussion</a:t>
            </a:r>
            <a:endParaRPr lang="en-GB" sz="3600" b="1" dirty="0"/>
          </a:p>
        </p:txBody>
      </p:sp>
      <p:sp>
        <p:nvSpPr>
          <p:cNvPr id="26" name="TextBox 25">
            <a:extLst>
              <a:ext uri="{FF2B5EF4-FFF2-40B4-BE49-F238E27FC236}">
                <a16:creationId xmlns:a16="http://schemas.microsoft.com/office/drawing/2014/main" id="{65C258CF-03B6-4E3E-B294-59EA32C794F3}"/>
              </a:ext>
            </a:extLst>
          </p:cNvPr>
          <p:cNvSpPr txBox="1"/>
          <p:nvPr/>
        </p:nvSpPr>
        <p:spPr>
          <a:xfrm>
            <a:off x="10661101" y="9596480"/>
            <a:ext cx="8546749" cy="1938992"/>
          </a:xfrm>
          <a:prstGeom prst="rect">
            <a:avLst/>
          </a:prstGeom>
          <a:noFill/>
        </p:spPr>
        <p:txBody>
          <a:bodyPr wrap="square" rtlCol="0">
            <a:spAutoFit/>
          </a:bodyPr>
          <a:lstStyle/>
          <a:p>
            <a:pPr algn="just"/>
            <a:r>
              <a:rPr lang="en-GB" sz="2000" b="0" i="0" dirty="0">
                <a:solidFill>
                  <a:srgbClr val="201F1E"/>
                </a:solidFill>
                <a:effectLst/>
                <a:latin typeface="Arial" panose="020B0604020202020204" pitchFamily="34" charset="0"/>
                <a:cs typeface="Arial" panose="020B0604020202020204" pitchFamily="34" charset="0"/>
              </a:rPr>
              <a:t>Students were asked to identify their ethnicity from a range of options (based on categories used in the 2021 UK Government Census). 59% of students identified their ethnicity as non-white (or BAME). When BAME and non-BAME students were compared, </a:t>
            </a:r>
            <a:r>
              <a:rPr lang="en-GB" sz="2000" b="1" i="0" dirty="0">
                <a:solidFill>
                  <a:srgbClr val="201F1E"/>
                </a:solidFill>
                <a:effectLst/>
                <a:latin typeface="Arial" panose="020B0604020202020204" pitchFamily="34" charset="0"/>
                <a:cs typeface="Arial" panose="020B0604020202020204" pitchFamily="34" charset="0"/>
              </a:rPr>
              <a:t>28.2%</a:t>
            </a:r>
            <a:r>
              <a:rPr lang="en-GB" sz="2000" b="0" i="0" dirty="0">
                <a:solidFill>
                  <a:srgbClr val="201F1E"/>
                </a:solidFill>
                <a:effectLst/>
                <a:latin typeface="Arial" panose="020B0604020202020204" pitchFamily="34" charset="0"/>
                <a:cs typeface="Arial" panose="020B0604020202020204" pitchFamily="34" charset="0"/>
              </a:rPr>
              <a:t> of BAME students considered group work to be a </a:t>
            </a:r>
            <a:r>
              <a:rPr lang="en-GB" sz="2000" dirty="0">
                <a:solidFill>
                  <a:srgbClr val="201F1E"/>
                </a:solidFill>
                <a:latin typeface="Arial" panose="020B0604020202020204" pitchFamily="34" charset="0"/>
                <a:cs typeface="Arial" panose="020B0604020202020204" pitchFamily="34" charset="0"/>
              </a:rPr>
              <a:t>‘fair’ or ‘very fair’ </a:t>
            </a:r>
            <a:r>
              <a:rPr lang="en-GB" sz="2000" b="0" i="0" dirty="0">
                <a:solidFill>
                  <a:srgbClr val="201F1E"/>
                </a:solidFill>
                <a:effectLst/>
                <a:latin typeface="Arial" panose="020B0604020202020204" pitchFamily="34" charset="0"/>
                <a:cs typeface="Arial" panose="020B0604020202020204" pitchFamily="34" charset="0"/>
              </a:rPr>
              <a:t>method of assessment, compared to </a:t>
            </a:r>
            <a:r>
              <a:rPr lang="en-GB" sz="2000" b="1" i="0" dirty="0">
                <a:solidFill>
                  <a:srgbClr val="201F1E"/>
                </a:solidFill>
                <a:effectLst/>
                <a:latin typeface="Arial" panose="020B0604020202020204" pitchFamily="34" charset="0"/>
                <a:cs typeface="Arial" panose="020B0604020202020204" pitchFamily="34" charset="0"/>
              </a:rPr>
              <a:t>17.5% </a:t>
            </a:r>
            <a:r>
              <a:rPr lang="en-GB" sz="2000" b="0" i="0" dirty="0">
                <a:solidFill>
                  <a:srgbClr val="201F1E"/>
                </a:solidFill>
                <a:effectLst/>
                <a:latin typeface="Arial" panose="020B0604020202020204" pitchFamily="34" charset="0"/>
                <a:cs typeface="Arial" panose="020B0604020202020204" pitchFamily="34" charset="0"/>
              </a:rPr>
              <a:t>of non-BAME students. </a:t>
            </a:r>
          </a:p>
        </p:txBody>
      </p:sp>
      <p:graphicFrame>
        <p:nvGraphicFramePr>
          <p:cNvPr id="27" name="Chart 26">
            <a:extLst>
              <a:ext uri="{FF2B5EF4-FFF2-40B4-BE49-F238E27FC236}">
                <a16:creationId xmlns:a16="http://schemas.microsoft.com/office/drawing/2014/main" id="{F93A2918-1EC4-4D0C-9564-1F3FEE0F1056}"/>
              </a:ext>
            </a:extLst>
          </p:cNvPr>
          <p:cNvGraphicFramePr>
            <a:graphicFrameLocks/>
          </p:cNvGraphicFramePr>
          <p:nvPr>
            <p:extLst>
              <p:ext uri="{D42A27DB-BD31-4B8C-83A1-F6EECF244321}">
                <p14:modId xmlns:p14="http://schemas.microsoft.com/office/powerpoint/2010/main" val="136005408"/>
              </p:ext>
            </p:extLst>
          </p:nvPr>
        </p:nvGraphicFramePr>
        <p:xfrm>
          <a:off x="10653085" y="3895180"/>
          <a:ext cx="8546748" cy="4367904"/>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A3D8633F-86C9-44C4-8F92-C602DFDA19EC}"/>
              </a:ext>
            </a:extLst>
          </p:cNvPr>
          <p:cNvSpPr txBox="1"/>
          <p:nvPr/>
        </p:nvSpPr>
        <p:spPr>
          <a:xfrm>
            <a:off x="20497845" y="10596941"/>
            <a:ext cx="9730727" cy="461665"/>
          </a:xfrm>
          <a:prstGeom prst="rect">
            <a:avLst/>
          </a:prstGeom>
          <a:noFill/>
        </p:spPr>
        <p:txBody>
          <a:bodyPr wrap="square">
            <a:spAutoFit/>
          </a:bodyPr>
          <a:lstStyle/>
          <a:p>
            <a:r>
              <a:rPr lang="en-GB" sz="2400" b="1" i="0" dirty="0">
                <a:solidFill>
                  <a:srgbClr val="201F1E"/>
                </a:solidFill>
                <a:effectLst/>
                <a:latin typeface="Segoe UI" panose="020B0502040204020203" pitchFamily="34" charset="0"/>
              </a:rPr>
              <a:t>Employability</a:t>
            </a:r>
            <a:endParaRPr lang="en-GB" sz="2400" b="1" dirty="0"/>
          </a:p>
        </p:txBody>
      </p:sp>
      <p:sp>
        <p:nvSpPr>
          <p:cNvPr id="29" name="TextBox 28">
            <a:extLst>
              <a:ext uri="{FF2B5EF4-FFF2-40B4-BE49-F238E27FC236}">
                <a16:creationId xmlns:a16="http://schemas.microsoft.com/office/drawing/2014/main" id="{27FF30D3-4D79-4CD2-A9EE-A89CBFF822BE}"/>
              </a:ext>
            </a:extLst>
          </p:cNvPr>
          <p:cNvSpPr txBox="1"/>
          <p:nvPr/>
        </p:nvSpPr>
        <p:spPr>
          <a:xfrm>
            <a:off x="20497845" y="11075775"/>
            <a:ext cx="8523646" cy="707886"/>
          </a:xfrm>
          <a:prstGeom prst="rect">
            <a:avLst/>
          </a:prstGeom>
          <a:noFill/>
        </p:spPr>
        <p:txBody>
          <a:bodyPr wrap="square" rtlCol="0">
            <a:spAutoFit/>
          </a:bodyPr>
          <a:lstStyle/>
          <a:p>
            <a:pPr algn="just"/>
            <a:r>
              <a:rPr lang="en-GB" sz="2000" b="0" i="0" dirty="0">
                <a:solidFill>
                  <a:srgbClr val="201F1E"/>
                </a:solidFill>
                <a:effectLst/>
                <a:latin typeface="Arial" panose="020B0604020202020204" pitchFamily="34" charset="0"/>
                <a:cs typeface="Arial" panose="020B0604020202020204" pitchFamily="34" charset="0"/>
              </a:rPr>
              <a:t>Students were asked to rate how important group work is for employability skills. More than </a:t>
            </a:r>
            <a:r>
              <a:rPr lang="en-GB" sz="2000" b="1" i="0" dirty="0">
                <a:solidFill>
                  <a:srgbClr val="201F1E"/>
                </a:solidFill>
                <a:effectLst/>
                <a:latin typeface="Arial" panose="020B0604020202020204" pitchFamily="34" charset="0"/>
                <a:cs typeface="Arial" panose="020B0604020202020204" pitchFamily="34" charset="0"/>
              </a:rPr>
              <a:t>50%</a:t>
            </a:r>
            <a:r>
              <a:rPr lang="en-GB" sz="2000" b="0" i="0" dirty="0">
                <a:solidFill>
                  <a:srgbClr val="201F1E"/>
                </a:solidFill>
                <a:effectLst/>
                <a:latin typeface="Arial" panose="020B0604020202020204" pitchFamily="34" charset="0"/>
                <a:cs typeface="Arial" panose="020B0604020202020204" pitchFamily="34" charset="0"/>
              </a:rPr>
              <a:t> of students did not consider it to be important</a:t>
            </a:r>
          </a:p>
        </p:txBody>
      </p:sp>
      <p:graphicFrame>
        <p:nvGraphicFramePr>
          <p:cNvPr id="32" name="Chart 31">
            <a:extLst>
              <a:ext uri="{FF2B5EF4-FFF2-40B4-BE49-F238E27FC236}">
                <a16:creationId xmlns:a16="http://schemas.microsoft.com/office/drawing/2014/main" id="{44E7FA1A-3323-49CE-AC11-9AACD900F068}"/>
              </a:ext>
            </a:extLst>
          </p:cNvPr>
          <p:cNvGraphicFramePr>
            <a:graphicFrameLocks/>
          </p:cNvGraphicFramePr>
          <p:nvPr>
            <p:extLst>
              <p:ext uri="{D42A27DB-BD31-4B8C-83A1-F6EECF244321}">
                <p14:modId xmlns:p14="http://schemas.microsoft.com/office/powerpoint/2010/main" val="3208186381"/>
              </p:ext>
            </p:extLst>
          </p:nvPr>
        </p:nvGraphicFramePr>
        <p:xfrm>
          <a:off x="20446041" y="11890718"/>
          <a:ext cx="8401989" cy="4377017"/>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Box 33">
            <a:extLst>
              <a:ext uri="{FF2B5EF4-FFF2-40B4-BE49-F238E27FC236}">
                <a16:creationId xmlns:a16="http://schemas.microsoft.com/office/drawing/2014/main" id="{E3A0CA7D-ECA0-418E-BFF7-5FC7CEDAF345}"/>
              </a:ext>
            </a:extLst>
          </p:cNvPr>
          <p:cNvSpPr txBox="1"/>
          <p:nvPr/>
        </p:nvSpPr>
        <p:spPr>
          <a:xfrm>
            <a:off x="20475193" y="17099847"/>
            <a:ext cx="8568950" cy="4278094"/>
          </a:xfrm>
          <a:prstGeom prst="rect">
            <a:avLst/>
          </a:prstGeom>
          <a:noFill/>
        </p:spPr>
        <p:txBody>
          <a:bodyPr wrap="square">
            <a:spAutoFit/>
          </a:bodyPr>
          <a:lstStyle/>
          <a:p>
            <a:pPr algn="just"/>
            <a:r>
              <a:rPr lang="en-GB" sz="2000" b="0" i="0" dirty="0">
                <a:solidFill>
                  <a:srgbClr val="201F1E"/>
                </a:solidFill>
                <a:effectLst/>
                <a:latin typeface="Arial" panose="020B0604020202020204" pitchFamily="34" charset="0"/>
                <a:cs typeface="Arial" panose="020B0604020202020204" pitchFamily="34" charset="0"/>
              </a:rPr>
              <a:t>The present study sought to better understand if students’ experiences of group work varied according to gender, ethnicity and whether they had a disability. The results demonstrate that disabled students are </a:t>
            </a:r>
            <a:r>
              <a:rPr lang="en-GB" sz="2000" dirty="0">
                <a:solidFill>
                  <a:srgbClr val="201F1E"/>
                </a:solidFill>
                <a:latin typeface="Arial" panose="020B0604020202020204" pitchFamily="34" charset="0"/>
                <a:cs typeface="Arial" panose="020B0604020202020204" pitchFamily="34" charset="0"/>
              </a:rPr>
              <a:t>more likely to characterise group work as a negative experience (compared to non-disabled students), and female students report greater anxiety (compared to male </a:t>
            </a:r>
            <a:r>
              <a:rPr lang="en-GB" sz="2000">
                <a:solidFill>
                  <a:srgbClr val="201F1E"/>
                </a:solidFill>
                <a:latin typeface="Arial" panose="020B0604020202020204" pitchFamily="34" charset="0"/>
                <a:cs typeface="Arial" panose="020B0604020202020204" pitchFamily="34" charset="0"/>
              </a:rPr>
              <a:t>students). </a:t>
            </a:r>
            <a:r>
              <a:rPr lang="en-GB" sz="2000" dirty="0">
                <a:solidFill>
                  <a:srgbClr val="201F1E"/>
                </a:solidFill>
                <a:latin typeface="Arial" panose="020B0604020202020204" pitchFamily="34" charset="0"/>
                <a:cs typeface="Arial" panose="020B0604020202020204" pitchFamily="34" charset="0"/>
              </a:rPr>
              <a:t>BAME students, however, are generally more positive  about group work (compared to non-BAME students). When issues of intersectionality are included, it is apparent that female students with disabilities are the most disadvantaged by this form of assessment. It is vital that these kinds of differences are acknowledged and addressed; it further strengthens the call for a rich diet of assessment choice which can better accommodate a diverse student population.</a:t>
            </a:r>
          </a:p>
          <a:p>
            <a:pPr algn="just"/>
            <a:endParaRPr lang="en-GB" sz="1200" dirty="0">
              <a:solidFill>
                <a:srgbClr val="201F1E"/>
              </a:solidFill>
              <a:latin typeface="Arial" panose="020B0604020202020204" pitchFamily="34" charset="0"/>
              <a:cs typeface="Arial" panose="020B0604020202020204" pitchFamily="34" charset="0"/>
            </a:endParaRPr>
          </a:p>
          <a:p>
            <a:pPr algn="just"/>
            <a:r>
              <a:rPr lang="en-GB" sz="2000" dirty="0">
                <a:solidFill>
                  <a:srgbClr val="201F1E"/>
                </a:solidFill>
                <a:latin typeface="Arial" panose="020B0604020202020204" pitchFamily="34" charset="0"/>
                <a:cs typeface="Arial" panose="020B0604020202020204" pitchFamily="34" charset="0"/>
              </a:rPr>
              <a:t>. </a:t>
            </a:r>
            <a:endParaRPr lang="en-US" sz="2000" dirty="0"/>
          </a:p>
        </p:txBody>
      </p:sp>
      <p:graphicFrame>
        <p:nvGraphicFramePr>
          <p:cNvPr id="30" name="Chart 29">
            <a:extLst>
              <a:ext uri="{FF2B5EF4-FFF2-40B4-BE49-F238E27FC236}">
                <a16:creationId xmlns:a16="http://schemas.microsoft.com/office/drawing/2014/main" id="{C77C26BA-B790-41BB-BEFC-80461C901B73}"/>
              </a:ext>
            </a:extLst>
          </p:cNvPr>
          <p:cNvGraphicFramePr>
            <a:graphicFrameLocks/>
          </p:cNvGraphicFramePr>
          <p:nvPr>
            <p:extLst>
              <p:ext uri="{D42A27DB-BD31-4B8C-83A1-F6EECF244321}">
                <p14:modId xmlns:p14="http://schemas.microsoft.com/office/powerpoint/2010/main" val="3831206439"/>
              </p:ext>
            </p:extLst>
          </p:nvPr>
        </p:nvGraphicFramePr>
        <p:xfrm>
          <a:off x="20625305" y="195891"/>
          <a:ext cx="8348201" cy="4367904"/>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30">
            <a:extLst>
              <a:ext uri="{FF2B5EF4-FFF2-40B4-BE49-F238E27FC236}">
                <a16:creationId xmlns:a16="http://schemas.microsoft.com/office/drawing/2014/main" id="{355A4F9B-A4BE-4A6E-A5C5-BD08E5D55802}"/>
              </a:ext>
            </a:extLst>
          </p:cNvPr>
          <p:cNvSpPr txBox="1"/>
          <p:nvPr/>
        </p:nvSpPr>
        <p:spPr>
          <a:xfrm>
            <a:off x="10805244" y="19063182"/>
            <a:ext cx="9730727" cy="461665"/>
          </a:xfrm>
          <a:prstGeom prst="rect">
            <a:avLst/>
          </a:prstGeom>
          <a:noFill/>
        </p:spPr>
        <p:txBody>
          <a:bodyPr wrap="square">
            <a:spAutoFit/>
          </a:bodyPr>
          <a:lstStyle/>
          <a:p>
            <a:r>
              <a:rPr lang="en-GB" sz="2400" b="1" i="0" dirty="0">
                <a:solidFill>
                  <a:srgbClr val="201F1E"/>
                </a:solidFill>
                <a:effectLst/>
                <a:latin typeface="Segoe UI" panose="020B0502040204020203" pitchFamily="34" charset="0"/>
              </a:rPr>
              <a:t>Intersectionality</a:t>
            </a:r>
            <a:endParaRPr lang="en-GB" sz="2400" b="1" dirty="0"/>
          </a:p>
        </p:txBody>
      </p:sp>
      <p:sp>
        <p:nvSpPr>
          <p:cNvPr id="35" name="TextBox 34">
            <a:extLst>
              <a:ext uri="{FF2B5EF4-FFF2-40B4-BE49-F238E27FC236}">
                <a16:creationId xmlns:a16="http://schemas.microsoft.com/office/drawing/2014/main" id="{2A84A51B-DE41-463E-80DE-1D70D4941C18}"/>
              </a:ext>
            </a:extLst>
          </p:cNvPr>
          <p:cNvSpPr txBox="1"/>
          <p:nvPr/>
        </p:nvSpPr>
        <p:spPr>
          <a:xfrm>
            <a:off x="10824025" y="19509035"/>
            <a:ext cx="8546749" cy="1323439"/>
          </a:xfrm>
          <a:prstGeom prst="rect">
            <a:avLst/>
          </a:prstGeom>
          <a:solidFill>
            <a:schemeClr val="bg1"/>
          </a:solidFill>
        </p:spPr>
        <p:txBody>
          <a:bodyPr wrap="square" rtlCol="0">
            <a:spAutoFit/>
          </a:bodyPr>
          <a:lstStyle/>
          <a:p>
            <a:pPr algn="just"/>
            <a:r>
              <a:rPr lang="en-GB" sz="2000" b="0" i="0" dirty="0">
                <a:solidFill>
                  <a:srgbClr val="201F1E"/>
                </a:solidFill>
                <a:effectLst/>
                <a:latin typeface="Arial" panose="020B0604020202020204" pitchFamily="34" charset="0"/>
                <a:cs typeface="Arial" panose="020B0604020202020204" pitchFamily="34" charset="0"/>
              </a:rPr>
              <a:t>62% of female students in the study identi</a:t>
            </a:r>
            <a:r>
              <a:rPr lang="en-GB" sz="2000" dirty="0">
                <a:solidFill>
                  <a:srgbClr val="201F1E"/>
                </a:solidFill>
                <a:latin typeface="Arial" panose="020B0604020202020204" pitchFamily="34" charset="0"/>
                <a:cs typeface="Arial" panose="020B0604020202020204" pitchFamily="34" charset="0"/>
              </a:rPr>
              <a:t>fied their ethnicity as non-white. When BAME and non-BAME students were compared, BAME students were less slightly likely to be ‘anxious’ or ‘very anxious’ about group work; compared to non-BAME female students.</a:t>
            </a:r>
          </a:p>
        </p:txBody>
      </p:sp>
      <p:graphicFrame>
        <p:nvGraphicFramePr>
          <p:cNvPr id="36" name="Chart 35">
            <a:extLst>
              <a:ext uri="{FF2B5EF4-FFF2-40B4-BE49-F238E27FC236}">
                <a16:creationId xmlns:a16="http://schemas.microsoft.com/office/drawing/2014/main" id="{DD3CFBD1-1A8C-4219-8EAE-89A89279B0B0}"/>
              </a:ext>
            </a:extLst>
          </p:cNvPr>
          <p:cNvGraphicFramePr>
            <a:graphicFrameLocks/>
          </p:cNvGraphicFramePr>
          <p:nvPr>
            <p:extLst>
              <p:ext uri="{D42A27DB-BD31-4B8C-83A1-F6EECF244321}">
                <p14:modId xmlns:p14="http://schemas.microsoft.com/office/powerpoint/2010/main" val="2909847351"/>
              </p:ext>
            </p:extLst>
          </p:nvPr>
        </p:nvGraphicFramePr>
        <p:xfrm>
          <a:off x="10824026" y="11693210"/>
          <a:ext cx="8305823" cy="4542059"/>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Box 37">
            <a:extLst>
              <a:ext uri="{FF2B5EF4-FFF2-40B4-BE49-F238E27FC236}">
                <a16:creationId xmlns:a16="http://schemas.microsoft.com/office/drawing/2014/main" id="{D4C4EF50-AA05-42FB-8D5A-0C513ABFA9E6}"/>
              </a:ext>
            </a:extLst>
          </p:cNvPr>
          <p:cNvSpPr txBox="1"/>
          <p:nvPr/>
        </p:nvSpPr>
        <p:spPr>
          <a:xfrm>
            <a:off x="10824026" y="16332875"/>
            <a:ext cx="8546749" cy="1323439"/>
          </a:xfrm>
          <a:prstGeom prst="rect">
            <a:avLst/>
          </a:prstGeom>
          <a:noFill/>
        </p:spPr>
        <p:txBody>
          <a:bodyPr wrap="square" rtlCol="0">
            <a:spAutoFit/>
          </a:bodyPr>
          <a:lstStyle/>
          <a:p>
            <a:pPr algn="just"/>
            <a:r>
              <a:rPr lang="en-GB" sz="2000" b="0" i="0" dirty="0">
                <a:solidFill>
                  <a:srgbClr val="201F1E"/>
                </a:solidFill>
                <a:effectLst/>
                <a:latin typeface="Arial" panose="020B0604020202020204" pitchFamily="34" charset="0"/>
                <a:cs typeface="Arial" panose="020B0604020202020204" pitchFamily="34" charset="0"/>
              </a:rPr>
              <a:t>This difference was also seen (although to a lesser extent) when students where asked to characterize their overall experience of group work. BAME students were more likely to choose ‘positive’ or ‘very positive’ (</a:t>
            </a:r>
            <a:r>
              <a:rPr lang="en-GB" sz="2000" b="1" i="0" dirty="0">
                <a:solidFill>
                  <a:srgbClr val="201F1E"/>
                </a:solidFill>
                <a:effectLst/>
                <a:latin typeface="Arial" panose="020B0604020202020204" pitchFamily="34" charset="0"/>
                <a:cs typeface="Arial" panose="020B0604020202020204" pitchFamily="34" charset="0"/>
              </a:rPr>
              <a:t>32.6%</a:t>
            </a:r>
            <a:r>
              <a:rPr lang="en-GB" sz="2000" b="0" i="0" dirty="0">
                <a:solidFill>
                  <a:srgbClr val="201F1E"/>
                </a:solidFill>
                <a:effectLst/>
                <a:latin typeface="Arial" panose="020B0604020202020204" pitchFamily="34" charset="0"/>
                <a:cs typeface="Arial" panose="020B0604020202020204" pitchFamily="34" charset="0"/>
              </a:rPr>
              <a:t> compared to </a:t>
            </a:r>
            <a:r>
              <a:rPr lang="en-GB" sz="2000" b="1" i="0" dirty="0">
                <a:solidFill>
                  <a:srgbClr val="201F1E"/>
                </a:solidFill>
                <a:effectLst/>
                <a:latin typeface="Arial" panose="020B0604020202020204" pitchFamily="34" charset="0"/>
                <a:cs typeface="Arial" panose="020B0604020202020204" pitchFamily="34" charset="0"/>
              </a:rPr>
              <a:t>26.3</a:t>
            </a:r>
            <a:r>
              <a:rPr lang="en-GB" sz="2000" b="0" i="0" dirty="0">
                <a:solidFill>
                  <a:srgbClr val="201F1E"/>
                </a:solidFill>
                <a:effectLst/>
                <a:latin typeface="Arial" panose="020B0604020202020204" pitchFamily="34" charset="0"/>
                <a:cs typeface="Arial" panose="020B0604020202020204" pitchFamily="34" charset="0"/>
              </a:rPr>
              <a:t> % for non-BAME students). </a:t>
            </a:r>
          </a:p>
        </p:txBody>
      </p:sp>
      <p:pic>
        <p:nvPicPr>
          <p:cNvPr id="3" name="Picture 2">
            <a:extLst>
              <a:ext uri="{FF2B5EF4-FFF2-40B4-BE49-F238E27FC236}">
                <a16:creationId xmlns:a16="http://schemas.microsoft.com/office/drawing/2014/main" id="{7BB879B6-A35D-4A87-81A5-6D29E17BD566}"/>
              </a:ext>
            </a:extLst>
          </p:cNvPr>
          <p:cNvPicPr>
            <a:picLocks noChangeAspect="1"/>
          </p:cNvPicPr>
          <p:nvPr/>
        </p:nvPicPr>
        <p:blipFill>
          <a:blip r:embed="rId8"/>
          <a:stretch>
            <a:fillRect/>
          </a:stretch>
        </p:blipFill>
        <p:spPr>
          <a:xfrm>
            <a:off x="970351" y="226480"/>
            <a:ext cx="3581557" cy="1283562"/>
          </a:xfrm>
          <a:prstGeom prst="rect">
            <a:avLst/>
          </a:prstGeom>
        </p:spPr>
      </p:pic>
      <p:sp>
        <p:nvSpPr>
          <p:cNvPr id="33" name="TextBox 32">
            <a:extLst>
              <a:ext uri="{FF2B5EF4-FFF2-40B4-BE49-F238E27FC236}">
                <a16:creationId xmlns:a16="http://schemas.microsoft.com/office/drawing/2014/main" id="{5A560D28-DAD6-476B-B4B1-0D2B78F4BCC5}"/>
              </a:ext>
            </a:extLst>
          </p:cNvPr>
          <p:cNvSpPr txBox="1"/>
          <p:nvPr/>
        </p:nvSpPr>
        <p:spPr>
          <a:xfrm>
            <a:off x="10684204" y="8422178"/>
            <a:ext cx="8523646" cy="707886"/>
          </a:xfrm>
          <a:prstGeom prst="rect">
            <a:avLst/>
          </a:prstGeom>
          <a:noFill/>
        </p:spPr>
        <p:txBody>
          <a:bodyPr wrap="square" rtlCol="0">
            <a:spAutoFit/>
          </a:bodyPr>
          <a:lstStyle/>
          <a:p>
            <a:pPr algn="just"/>
            <a:r>
              <a:rPr lang="en-GB" sz="2000" b="0" i="0" dirty="0">
                <a:solidFill>
                  <a:srgbClr val="201F1E"/>
                </a:solidFill>
                <a:effectLst/>
                <a:latin typeface="Arial" panose="020B0604020202020204" pitchFamily="34" charset="0"/>
                <a:cs typeface="Arial" panose="020B0604020202020204" pitchFamily="34" charset="0"/>
              </a:rPr>
              <a:t>When asked about the effect on the grade awarded, </a:t>
            </a:r>
            <a:r>
              <a:rPr lang="en-GB" sz="2000" b="1" i="0" dirty="0">
                <a:solidFill>
                  <a:srgbClr val="201F1E"/>
                </a:solidFill>
                <a:effectLst/>
                <a:latin typeface="Arial" panose="020B0604020202020204" pitchFamily="34" charset="0"/>
                <a:cs typeface="Arial" panose="020B0604020202020204" pitchFamily="34" charset="0"/>
              </a:rPr>
              <a:t>28.8%</a:t>
            </a:r>
            <a:r>
              <a:rPr lang="en-GB" sz="2000" b="0" i="0" dirty="0">
                <a:solidFill>
                  <a:srgbClr val="201F1E"/>
                </a:solidFill>
                <a:effectLst/>
                <a:latin typeface="Arial" panose="020B0604020202020204" pitchFamily="34" charset="0"/>
                <a:cs typeface="Arial" panose="020B0604020202020204" pitchFamily="34" charset="0"/>
              </a:rPr>
              <a:t> of women reported that group work </a:t>
            </a:r>
            <a:r>
              <a:rPr lang="en-GB" sz="2000" b="1" i="0" dirty="0">
                <a:solidFill>
                  <a:srgbClr val="201F1E"/>
                </a:solidFill>
                <a:effectLst/>
                <a:latin typeface="Arial" panose="020B0604020202020204" pitchFamily="34" charset="0"/>
                <a:cs typeface="Arial" panose="020B0604020202020204" pitchFamily="34" charset="0"/>
              </a:rPr>
              <a:t>lowered</a:t>
            </a:r>
            <a:r>
              <a:rPr lang="en-GB" sz="2000" b="0" i="0" dirty="0">
                <a:solidFill>
                  <a:srgbClr val="201F1E"/>
                </a:solidFill>
                <a:effectLst/>
                <a:latin typeface="Arial" panose="020B0604020202020204" pitchFamily="34" charset="0"/>
                <a:cs typeface="Arial" panose="020B0604020202020204" pitchFamily="34" charset="0"/>
              </a:rPr>
              <a:t> their mark, compared to </a:t>
            </a:r>
            <a:r>
              <a:rPr lang="en-GB" sz="2000" b="1" i="0" dirty="0">
                <a:solidFill>
                  <a:srgbClr val="201F1E"/>
                </a:solidFill>
                <a:effectLst/>
                <a:latin typeface="Arial" panose="020B0604020202020204" pitchFamily="34" charset="0"/>
                <a:cs typeface="Arial" panose="020B0604020202020204" pitchFamily="34" charset="0"/>
              </a:rPr>
              <a:t>18.8%</a:t>
            </a:r>
            <a:r>
              <a:rPr lang="en-GB" sz="2000" b="0" i="0" dirty="0">
                <a:solidFill>
                  <a:srgbClr val="201F1E"/>
                </a:solidFill>
                <a:effectLst/>
                <a:latin typeface="Arial" panose="020B0604020202020204" pitchFamily="34" charset="0"/>
                <a:cs typeface="Arial" panose="020B0604020202020204" pitchFamily="34" charset="0"/>
              </a:rPr>
              <a:t> of men.</a:t>
            </a:r>
          </a:p>
        </p:txBody>
      </p:sp>
      <p:sp>
        <p:nvSpPr>
          <p:cNvPr id="37" name="TextBox 36">
            <a:extLst>
              <a:ext uri="{FF2B5EF4-FFF2-40B4-BE49-F238E27FC236}">
                <a16:creationId xmlns:a16="http://schemas.microsoft.com/office/drawing/2014/main" id="{FFBA25AA-B71F-4A8F-96D5-26D0078D685F}"/>
              </a:ext>
            </a:extLst>
          </p:cNvPr>
          <p:cNvSpPr txBox="1"/>
          <p:nvPr/>
        </p:nvSpPr>
        <p:spPr>
          <a:xfrm>
            <a:off x="10847129" y="17723384"/>
            <a:ext cx="8523646" cy="1015663"/>
          </a:xfrm>
          <a:prstGeom prst="rect">
            <a:avLst/>
          </a:prstGeom>
          <a:noFill/>
        </p:spPr>
        <p:txBody>
          <a:bodyPr wrap="square" rtlCol="0">
            <a:spAutoFit/>
          </a:bodyPr>
          <a:lstStyle/>
          <a:p>
            <a:pPr algn="just"/>
            <a:r>
              <a:rPr lang="en-GB" sz="2000" b="0" i="0" dirty="0">
                <a:solidFill>
                  <a:srgbClr val="201F1E"/>
                </a:solidFill>
                <a:effectLst/>
                <a:latin typeface="Arial" panose="020B0604020202020204" pitchFamily="34" charset="0"/>
                <a:cs typeface="Arial" panose="020B0604020202020204" pitchFamily="34" charset="0"/>
              </a:rPr>
              <a:t>In addition, when asked about the effect on the grade awarded, </a:t>
            </a:r>
            <a:r>
              <a:rPr lang="en-GB" sz="2000" b="1" i="0" dirty="0">
                <a:solidFill>
                  <a:srgbClr val="201F1E"/>
                </a:solidFill>
                <a:effectLst/>
                <a:latin typeface="Arial" panose="020B0604020202020204" pitchFamily="34" charset="0"/>
                <a:cs typeface="Arial" panose="020B0604020202020204" pitchFamily="34" charset="0"/>
              </a:rPr>
              <a:t>35.4%</a:t>
            </a:r>
            <a:r>
              <a:rPr lang="en-GB" sz="2000" b="0" i="0" dirty="0">
                <a:solidFill>
                  <a:srgbClr val="201F1E"/>
                </a:solidFill>
                <a:effectLst/>
                <a:latin typeface="Arial" panose="020B0604020202020204" pitchFamily="34" charset="0"/>
                <a:cs typeface="Arial" panose="020B0604020202020204" pitchFamily="34" charset="0"/>
              </a:rPr>
              <a:t> of BAME reported that group work </a:t>
            </a:r>
            <a:r>
              <a:rPr lang="en-GB" sz="2000" b="1" i="0" dirty="0">
                <a:solidFill>
                  <a:srgbClr val="201F1E"/>
                </a:solidFill>
                <a:effectLst/>
                <a:latin typeface="Arial" panose="020B0604020202020204" pitchFamily="34" charset="0"/>
                <a:cs typeface="Arial" panose="020B0604020202020204" pitchFamily="34" charset="0"/>
              </a:rPr>
              <a:t>improved</a:t>
            </a:r>
            <a:r>
              <a:rPr lang="en-GB" sz="2000" b="0" i="0" dirty="0">
                <a:solidFill>
                  <a:srgbClr val="201F1E"/>
                </a:solidFill>
                <a:effectLst/>
                <a:latin typeface="Arial" panose="020B0604020202020204" pitchFamily="34" charset="0"/>
                <a:cs typeface="Arial" panose="020B0604020202020204" pitchFamily="34" charset="0"/>
              </a:rPr>
              <a:t> their mark, compared to </a:t>
            </a:r>
            <a:r>
              <a:rPr lang="en-GB" sz="2000" b="1" i="0" dirty="0">
                <a:solidFill>
                  <a:srgbClr val="201F1E"/>
                </a:solidFill>
                <a:effectLst/>
                <a:latin typeface="Arial" panose="020B0604020202020204" pitchFamily="34" charset="0"/>
                <a:cs typeface="Arial" panose="020B0604020202020204" pitchFamily="34" charset="0"/>
              </a:rPr>
              <a:t>21.1%</a:t>
            </a:r>
            <a:r>
              <a:rPr lang="en-GB" sz="2000" b="0" i="0" dirty="0">
                <a:solidFill>
                  <a:srgbClr val="201F1E"/>
                </a:solidFill>
                <a:effectLst/>
                <a:latin typeface="Arial" panose="020B0604020202020204" pitchFamily="34" charset="0"/>
                <a:cs typeface="Arial" panose="020B0604020202020204" pitchFamily="34" charset="0"/>
              </a:rPr>
              <a:t> of Non-BAME students.</a:t>
            </a:r>
          </a:p>
        </p:txBody>
      </p:sp>
      <p:sp>
        <p:nvSpPr>
          <p:cNvPr id="41" name="TextBox 40">
            <a:extLst>
              <a:ext uri="{FF2B5EF4-FFF2-40B4-BE49-F238E27FC236}">
                <a16:creationId xmlns:a16="http://schemas.microsoft.com/office/drawing/2014/main" id="{46BAA769-A82D-4EEB-9B11-2BC0089D4A09}"/>
              </a:ext>
            </a:extLst>
          </p:cNvPr>
          <p:cNvSpPr txBox="1"/>
          <p:nvPr/>
        </p:nvSpPr>
        <p:spPr>
          <a:xfrm>
            <a:off x="20446041" y="4662988"/>
            <a:ext cx="8523646" cy="1323439"/>
          </a:xfrm>
          <a:prstGeom prst="rect">
            <a:avLst/>
          </a:prstGeom>
          <a:noFill/>
        </p:spPr>
        <p:txBody>
          <a:bodyPr wrap="square" rtlCol="0">
            <a:spAutoFit/>
          </a:bodyPr>
          <a:lstStyle/>
          <a:p>
            <a:pPr algn="just"/>
            <a:r>
              <a:rPr lang="en-GB" sz="2000" b="0" i="0" dirty="0">
                <a:solidFill>
                  <a:srgbClr val="201F1E"/>
                </a:solidFill>
                <a:effectLst/>
                <a:latin typeface="Arial" panose="020B0604020202020204" pitchFamily="34" charset="0"/>
                <a:cs typeface="Arial" panose="020B0604020202020204" pitchFamily="34" charset="0"/>
              </a:rPr>
              <a:t>When female students with a disability were asked how they would characteri</a:t>
            </a:r>
            <a:r>
              <a:rPr lang="en-GB" sz="2000" dirty="0">
                <a:solidFill>
                  <a:srgbClr val="201F1E"/>
                </a:solidFill>
                <a:latin typeface="Arial" panose="020B0604020202020204" pitchFamily="34" charset="0"/>
                <a:cs typeface="Arial" panose="020B0604020202020204" pitchFamily="34" charset="0"/>
              </a:rPr>
              <a:t>ze their experience of group work, </a:t>
            </a:r>
            <a:r>
              <a:rPr lang="en-GB" sz="2000" b="1" dirty="0">
                <a:solidFill>
                  <a:srgbClr val="201F1E"/>
                </a:solidFill>
                <a:latin typeface="Arial" panose="020B0604020202020204" pitchFamily="34" charset="0"/>
                <a:cs typeface="Arial" panose="020B0604020202020204" pitchFamily="34" charset="0"/>
              </a:rPr>
              <a:t>46.7%</a:t>
            </a:r>
            <a:r>
              <a:rPr lang="en-GB" sz="2000" dirty="0">
                <a:solidFill>
                  <a:srgbClr val="201F1E"/>
                </a:solidFill>
                <a:latin typeface="Arial" panose="020B0604020202020204" pitchFamily="34" charset="0"/>
                <a:cs typeface="Arial" panose="020B0604020202020204" pitchFamily="34" charset="0"/>
              </a:rPr>
              <a:t> described it as ‘negative’ or ‘very negative’ compared to </a:t>
            </a:r>
            <a:r>
              <a:rPr lang="en-GB" sz="2000" b="1" dirty="0">
                <a:latin typeface="Arial" panose="020B0604020202020204" pitchFamily="34" charset="0"/>
                <a:cs typeface="Arial" panose="020B0604020202020204" pitchFamily="34" charset="0"/>
              </a:rPr>
              <a:t>27.7%</a:t>
            </a:r>
            <a:r>
              <a:rPr lang="en-GB" sz="2000" dirty="0">
                <a:solidFill>
                  <a:srgbClr val="201F1E"/>
                </a:solidFill>
                <a:latin typeface="Arial" panose="020B0604020202020204" pitchFamily="34" charset="0"/>
                <a:cs typeface="Arial" panose="020B0604020202020204" pitchFamily="34" charset="0"/>
              </a:rPr>
              <a:t> of non-disabled female students.</a:t>
            </a:r>
            <a:endParaRPr lang="en-GB" sz="2000" b="0" i="0" dirty="0">
              <a:solidFill>
                <a:srgbClr val="201F1E"/>
              </a:solidFill>
              <a:effectLst/>
              <a:latin typeface="Arial" panose="020B0604020202020204" pitchFamily="34" charset="0"/>
              <a:cs typeface="Arial" panose="020B0604020202020204" pitchFamily="34" charset="0"/>
            </a:endParaRPr>
          </a:p>
        </p:txBody>
      </p:sp>
      <p:graphicFrame>
        <p:nvGraphicFramePr>
          <p:cNvPr id="43" name="Chart 42">
            <a:extLst>
              <a:ext uri="{FF2B5EF4-FFF2-40B4-BE49-F238E27FC236}">
                <a16:creationId xmlns:a16="http://schemas.microsoft.com/office/drawing/2014/main" id="{F17FF3E4-E2DE-45FA-946B-259D9FACD5F8}"/>
              </a:ext>
            </a:extLst>
          </p:cNvPr>
          <p:cNvGraphicFramePr>
            <a:graphicFrameLocks/>
          </p:cNvGraphicFramePr>
          <p:nvPr>
            <p:extLst>
              <p:ext uri="{D42A27DB-BD31-4B8C-83A1-F6EECF244321}">
                <p14:modId xmlns:p14="http://schemas.microsoft.com/office/powerpoint/2010/main" val="3691472938"/>
              </p:ext>
            </p:extLst>
          </p:nvPr>
        </p:nvGraphicFramePr>
        <p:xfrm>
          <a:off x="20497845" y="5888914"/>
          <a:ext cx="8690607" cy="4668821"/>
        </p:xfrm>
        <a:graphic>
          <a:graphicData uri="http://schemas.openxmlformats.org/drawingml/2006/chart">
            <c:chart xmlns:c="http://schemas.openxmlformats.org/drawingml/2006/chart" xmlns:r="http://schemas.openxmlformats.org/officeDocument/2006/relationships" r:id="rId9"/>
          </a:graphicData>
        </a:graphic>
      </p:graphicFrame>
      <p:sp>
        <p:nvSpPr>
          <p:cNvPr id="2" name="TextBox 1">
            <a:extLst>
              <a:ext uri="{FF2B5EF4-FFF2-40B4-BE49-F238E27FC236}">
                <a16:creationId xmlns:a16="http://schemas.microsoft.com/office/drawing/2014/main" id="{BFF80030-ED4B-47C4-B776-37025C9CE6A7}"/>
              </a:ext>
            </a:extLst>
          </p:cNvPr>
          <p:cNvSpPr txBox="1"/>
          <p:nvPr/>
        </p:nvSpPr>
        <p:spPr>
          <a:xfrm>
            <a:off x="5188621" y="1183064"/>
            <a:ext cx="4393875" cy="830997"/>
          </a:xfrm>
          <a:prstGeom prst="rect">
            <a:avLst/>
          </a:prstGeom>
          <a:noFill/>
        </p:spPr>
        <p:txBody>
          <a:bodyPr wrap="square" rtlCol="0">
            <a:spAutoFit/>
          </a:bodyPr>
          <a:lstStyle/>
          <a:p>
            <a:r>
              <a:rPr lang="en-US" sz="1600" dirty="0">
                <a:solidFill>
                  <a:schemeClr val="tx2"/>
                </a:solidFill>
                <a:latin typeface="+mn-lt"/>
              </a:rPr>
              <a:t>Authors: E. Conaghan, F. Hamilton</a:t>
            </a:r>
            <a:r>
              <a:rPr lang="en-US" sz="1600" dirty="0"/>
              <a:t>, A. Millmore, A. Newnham, S. Sinclair-Graham. School of Law, University of Reading, U.K.</a:t>
            </a:r>
            <a:endParaRPr lang="en-US" sz="1600" dirty="0">
              <a:solidFill>
                <a:schemeClr val="tx2"/>
              </a:solidFill>
              <a:latin typeface="+mn-lt"/>
            </a:endParaRPr>
          </a:p>
        </p:txBody>
      </p:sp>
    </p:spTree>
    <p:extLst>
      <p:ext uri="{BB962C8B-B14F-4D97-AF65-F5344CB8AC3E}">
        <p14:creationId xmlns:p14="http://schemas.microsoft.com/office/powerpoint/2010/main" val="39589667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6B1F1-07C8-777B-C80A-74F85F79A3FA}"/>
              </a:ext>
            </a:extLst>
          </p:cNvPr>
          <p:cNvSpPr>
            <a:spLocks noGrp="1"/>
          </p:cNvSpPr>
          <p:nvPr>
            <p:ph type="title"/>
          </p:nvPr>
        </p:nvSpPr>
        <p:spPr>
          <a:xfrm>
            <a:off x="1403460" y="2770932"/>
            <a:ext cx="27414563" cy="1038615"/>
          </a:xfrm>
        </p:spPr>
        <p:txBody>
          <a:bodyPr/>
          <a:lstStyle/>
          <a:p>
            <a:r>
              <a:rPr lang="en-GB" sz="11500" dirty="0"/>
              <a:t>Group work – key findings</a:t>
            </a:r>
          </a:p>
        </p:txBody>
      </p:sp>
      <p:sp>
        <p:nvSpPr>
          <p:cNvPr id="3" name="Slide Number Placeholder 2">
            <a:extLst>
              <a:ext uri="{FF2B5EF4-FFF2-40B4-BE49-F238E27FC236}">
                <a16:creationId xmlns:a16="http://schemas.microsoft.com/office/drawing/2014/main" id="{D3D13840-49E4-CD84-4041-C79FEB493022}"/>
              </a:ext>
            </a:extLst>
          </p:cNvPr>
          <p:cNvSpPr>
            <a:spLocks noGrp="1"/>
          </p:cNvSpPr>
          <p:nvPr>
            <p:ph type="sldNum" sz="quarter" idx="4"/>
          </p:nvPr>
        </p:nvSpPr>
        <p:spPr/>
        <p:txBody>
          <a:bodyPr/>
          <a:lstStyle/>
          <a:p>
            <a:fld id="{44C01B32-D1A0-401C-8867-70456BBB1E87}" type="slidenum">
              <a:rPr lang="en-GB" altLang="en-US" smtClean="0"/>
              <a:pPr/>
              <a:t>2</a:t>
            </a:fld>
            <a:endParaRPr lang="en-GB" altLang="en-US"/>
          </a:p>
        </p:txBody>
      </p:sp>
      <p:sp>
        <p:nvSpPr>
          <p:cNvPr id="4" name="Content Placeholder 3">
            <a:extLst>
              <a:ext uri="{FF2B5EF4-FFF2-40B4-BE49-F238E27FC236}">
                <a16:creationId xmlns:a16="http://schemas.microsoft.com/office/drawing/2014/main" id="{506AB1E0-2B5B-330D-D5EC-77A637E4234D}"/>
              </a:ext>
            </a:extLst>
          </p:cNvPr>
          <p:cNvSpPr>
            <a:spLocks noGrp="1"/>
          </p:cNvSpPr>
          <p:nvPr>
            <p:ph idx="11"/>
          </p:nvPr>
        </p:nvSpPr>
        <p:spPr>
          <a:xfrm>
            <a:off x="1382426" y="4499124"/>
            <a:ext cx="27414563" cy="14761640"/>
          </a:xfrm>
        </p:spPr>
        <p:txBody>
          <a:bodyPr/>
          <a:lstStyle/>
          <a:p>
            <a:pPr marL="0" indent="0">
              <a:buNone/>
            </a:pPr>
            <a:r>
              <a:rPr lang="en-GB" sz="5400" b="0" i="0" dirty="0">
                <a:solidFill>
                  <a:srgbClr val="FF0000"/>
                </a:solidFill>
                <a:effectLst/>
              </a:rPr>
              <a:t>Disability</a:t>
            </a:r>
          </a:p>
          <a:p>
            <a:r>
              <a:rPr lang="en-GB" sz="5400" b="0" i="0" dirty="0">
                <a:solidFill>
                  <a:srgbClr val="201F1E"/>
                </a:solidFill>
                <a:effectLst/>
              </a:rPr>
              <a:t>Disabled students reported a far more negative experience of group work (</a:t>
            </a:r>
            <a:r>
              <a:rPr lang="en-GB" sz="5400" b="1" i="0" dirty="0">
                <a:solidFill>
                  <a:srgbClr val="201F1E"/>
                </a:solidFill>
                <a:effectLst/>
              </a:rPr>
              <a:t>47.8%</a:t>
            </a:r>
            <a:r>
              <a:rPr lang="en-GB" sz="5400" b="0" i="0" dirty="0">
                <a:solidFill>
                  <a:srgbClr val="201F1E"/>
                </a:solidFill>
                <a:effectLst/>
              </a:rPr>
              <a:t> chose ‘1’ or ‘2’ on the 5-point Likert scale, with ‘1’ being defined as ‘very negative’. For non-disabled students, this percentage was </a:t>
            </a:r>
            <a:r>
              <a:rPr lang="en-GB" sz="5400" b="1" i="0" dirty="0">
                <a:solidFill>
                  <a:srgbClr val="201F1E"/>
                </a:solidFill>
                <a:effectLst/>
              </a:rPr>
              <a:t>21.4%</a:t>
            </a:r>
            <a:r>
              <a:rPr lang="en-GB" sz="5400" b="0" i="0" dirty="0">
                <a:solidFill>
                  <a:srgbClr val="201F1E"/>
                </a:solidFill>
                <a:effectLst/>
              </a:rPr>
              <a:t>) Only </a:t>
            </a:r>
            <a:r>
              <a:rPr lang="en-GB" sz="5400" b="1" i="0" dirty="0">
                <a:solidFill>
                  <a:srgbClr val="201F1E"/>
                </a:solidFill>
                <a:effectLst/>
              </a:rPr>
              <a:t>13%</a:t>
            </a:r>
            <a:r>
              <a:rPr lang="en-GB" sz="5400" b="0" i="0" dirty="0">
                <a:solidFill>
                  <a:srgbClr val="201F1E"/>
                </a:solidFill>
                <a:effectLst/>
              </a:rPr>
              <a:t> of disabled students categorised  group work as a positive experience; this compares to </a:t>
            </a:r>
            <a:r>
              <a:rPr lang="en-GB" sz="5400" b="1" i="0" dirty="0">
                <a:solidFill>
                  <a:srgbClr val="201F1E"/>
                </a:solidFill>
                <a:effectLst/>
              </a:rPr>
              <a:t>32.5%</a:t>
            </a:r>
            <a:r>
              <a:rPr lang="en-GB" sz="5400" b="0" i="0" dirty="0">
                <a:solidFill>
                  <a:srgbClr val="201F1E"/>
                </a:solidFill>
                <a:effectLst/>
              </a:rPr>
              <a:t> of non-disabled students.</a:t>
            </a:r>
          </a:p>
          <a:p>
            <a:pPr marL="0" indent="0">
              <a:buNone/>
            </a:pPr>
            <a:r>
              <a:rPr lang="en-GB" sz="5400" dirty="0">
                <a:solidFill>
                  <a:srgbClr val="FF0000"/>
                </a:solidFill>
              </a:rPr>
              <a:t>Gender</a:t>
            </a:r>
            <a:endParaRPr lang="en-GB" sz="5400" b="0" i="0" dirty="0">
              <a:solidFill>
                <a:srgbClr val="FF0000"/>
              </a:solidFill>
              <a:effectLst/>
            </a:endParaRPr>
          </a:p>
          <a:p>
            <a:r>
              <a:rPr lang="en-GB" sz="5400" dirty="0">
                <a:solidFill>
                  <a:srgbClr val="201F1E"/>
                </a:solidFill>
              </a:rPr>
              <a:t>Female students reported greater anxiety about group work compared to their male peers. </a:t>
            </a:r>
            <a:r>
              <a:rPr lang="en-GB" sz="5400" b="1" dirty="0">
                <a:solidFill>
                  <a:srgbClr val="201F1E"/>
                </a:solidFill>
              </a:rPr>
              <a:t>42.5%</a:t>
            </a:r>
            <a:r>
              <a:rPr lang="en-GB" sz="5400" dirty="0">
                <a:solidFill>
                  <a:srgbClr val="201F1E"/>
                </a:solidFill>
              </a:rPr>
              <a:t> of female students chose ‘1’ or ‘2’ on the 5-point Likert scale (anxious or very anxious), compared to </a:t>
            </a:r>
            <a:r>
              <a:rPr lang="en-GB" sz="5400" b="1" dirty="0">
                <a:solidFill>
                  <a:srgbClr val="201F1E"/>
                </a:solidFill>
              </a:rPr>
              <a:t>22.5%</a:t>
            </a:r>
            <a:r>
              <a:rPr lang="en-GB" sz="5400" dirty="0">
                <a:solidFill>
                  <a:srgbClr val="201F1E"/>
                </a:solidFill>
              </a:rPr>
              <a:t> of their male peers. The reverse was true at the other end of the scale, with 45% of male students being ‘relaxed’ or ‘very relaxed’ about group work, compared to </a:t>
            </a:r>
            <a:r>
              <a:rPr lang="en-GB" sz="5400" b="1" dirty="0">
                <a:solidFill>
                  <a:srgbClr val="201F1E"/>
                </a:solidFill>
              </a:rPr>
              <a:t>23.3%</a:t>
            </a:r>
            <a:r>
              <a:rPr lang="en-GB" sz="5400" dirty="0">
                <a:solidFill>
                  <a:srgbClr val="201F1E"/>
                </a:solidFill>
              </a:rPr>
              <a:t> of female students</a:t>
            </a:r>
          </a:p>
          <a:p>
            <a:pPr marL="0" indent="0">
              <a:buNone/>
            </a:pPr>
            <a:r>
              <a:rPr lang="en-GB" sz="5400" dirty="0">
                <a:solidFill>
                  <a:srgbClr val="FF0000"/>
                </a:solidFill>
              </a:rPr>
              <a:t>Gender + Disability</a:t>
            </a:r>
          </a:p>
          <a:p>
            <a:r>
              <a:rPr lang="en-GB" sz="5400" b="0" i="0" dirty="0">
                <a:solidFill>
                  <a:srgbClr val="201F1E"/>
                </a:solidFill>
                <a:effectLst/>
                <a:latin typeface="Arial" panose="020B0604020202020204" pitchFamily="34" charset="0"/>
                <a:cs typeface="Arial" panose="020B0604020202020204" pitchFamily="34" charset="0"/>
              </a:rPr>
              <a:t>When </a:t>
            </a:r>
            <a:r>
              <a:rPr lang="en-GB" sz="5400" b="1" i="0" dirty="0">
                <a:solidFill>
                  <a:srgbClr val="201F1E"/>
                </a:solidFill>
                <a:effectLst/>
                <a:latin typeface="Arial" panose="020B0604020202020204" pitchFamily="34" charset="0"/>
                <a:cs typeface="Arial" panose="020B0604020202020204" pitchFamily="34" charset="0"/>
              </a:rPr>
              <a:t>female</a:t>
            </a:r>
            <a:r>
              <a:rPr lang="en-GB" sz="5400" b="0" i="0" dirty="0">
                <a:solidFill>
                  <a:srgbClr val="201F1E"/>
                </a:solidFill>
                <a:effectLst/>
                <a:latin typeface="Arial" panose="020B0604020202020204" pitchFamily="34" charset="0"/>
                <a:cs typeface="Arial" panose="020B0604020202020204" pitchFamily="34" charset="0"/>
              </a:rPr>
              <a:t> students with a </a:t>
            </a:r>
            <a:r>
              <a:rPr lang="en-GB" sz="5400" b="1" i="0" dirty="0">
                <a:solidFill>
                  <a:srgbClr val="201F1E"/>
                </a:solidFill>
                <a:effectLst/>
                <a:latin typeface="Arial" panose="020B0604020202020204" pitchFamily="34" charset="0"/>
                <a:cs typeface="Arial" panose="020B0604020202020204" pitchFamily="34" charset="0"/>
              </a:rPr>
              <a:t>disability</a:t>
            </a:r>
            <a:r>
              <a:rPr lang="en-GB" sz="5400" b="0" i="0" dirty="0">
                <a:solidFill>
                  <a:srgbClr val="201F1E"/>
                </a:solidFill>
                <a:effectLst/>
                <a:latin typeface="Arial" panose="020B0604020202020204" pitchFamily="34" charset="0"/>
                <a:cs typeface="Arial" panose="020B0604020202020204" pitchFamily="34" charset="0"/>
              </a:rPr>
              <a:t> were asked how they would characteri</a:t>
            </a:r>
            <a:r>
              <a:rPr lang="en-GB" sz="5400" dirty="0">
                <a:solidFill>
                  <a:srgbClr val="201F1E"/>
                </a:solidFill>
                <a:latin typeface="Arial" panose="020B0604020202020204" pitchFamily="34" charset="0"/>
                <a:cs typeface="Arial" panose="020B0604020202020204" pitchFamily="34" charset="0"/>
              </a:rPr>
              <a:t>ze their experience of group work, </a:t>
            </a:r>
            <a:r>
              <a:rPr lang="en-GB" sz="5400" b="1" dirty="0">
                <a:solidFill>
                  <a:srgbClr val="201F1E"/>
                </a:solidFill>
                <a:latin typeface="Arial" panose="020B0604020202020204" pitchFamily="34" charset="0"/>
                <a:cs typeface="Arial" panose="020B0604020202020204" pitchFamily="34" charset="0"/>
              </a:rPr>
              <a:t>46.7%</a:t>
            </a:r>
            <a:r>
              <a:rPr lang="en-GB" sz="5400" dirty="0">
                <a:solidFill>
                  <a:srgbClr val="201F1E"/>
                </a:solidFill>
                <a:latin typeface="Arial" panose="020B0604020202020204" pitchFamily="34" charset="0"/>
                <a:cs typeface="Arial" panose="020B0604020202020204" pitchFamily="34" charset="0"/>
              </a:rPr>
              <a:t> described it as ‘negative’ or ‘very negative’ compared to </a:t>
            </a:r>
            <a:r>
              <a:rPr lang="en-GB" sz="5400" b="1" dirty="0">
                <a:latin typeface="Arial" panose="020B0604020202020204" pitchFamily="34" charset="0"/>
                <a:cs typeface="Arial" panose="020B0604020202020204" pitchFamily="34" charset="0"/>
              </a:rPr>
              <a:t>27.7%</a:t>
            </a:r>
            <a:r>
              <a:rPr lang="en-GB" sz="5400" dirty="0">
                <a:solidFill>
                  <a:srgbClr val="201F1E"/>
                </a:solidFill>
                <a:latin typeface="Arial" panose="020B0604020202020204" pitchFamily="34" charset="0"/>
                <a:cs typeface="Arial" panose="020B0604020202020204" pitchFamily="34" charset="0"/>
              </a:rPr>
              <a:t> of non-disabled female students.</a:t>
            </a:r>
            <a:endParaRPr lang="en-GB" sz="5400" b="0" i="0" dirty="0">
              <a:solidFill>
                <a:srgbClr val="201F1E"/>
              </a:solidFill>
              <a:effectLst/>
              <a:latin typeface="Arial" panose="020B0604020202020204" pitchFamily="34" charset="0"/>
              <a:cs typeface="Arial" panose="020B0604020202020204" pitchFamily="34" charset="0"/>
            </a:endParaRPr>
          </a:p>
          <a:p>
            <a:endParaRPr lang="en-GB" sz="5400" dirty="0"/>
          </a:p>
        </p:txBody>
      </p:sp>
    </p:spTree>
    <p:extLst>
      <p:ext uri="{BB962C8B-B14F-4D97-AF65-F5344CB8AC3E}">
        <p14:creationId xmlns:p14="http://schemas.microsoft.com/office/powerpoint/2010/main" val="433583492"/>
      </p:ext>
    </p:extLst>
  </p:cSld>
  <p:clrMapOvr>
    <a:masterClrMapping/>
  </p:clrMapOvr>
  <p:transition>
    <p:fade/>
  </p:transition>
</p:sld>
</file>

<file path=ppt/theme/theme1.xml><?xml version="1.0" encoding="utf-8"?>
<a:theme xmlns:a="http://schemas.openxmlformats.org/drawingml/2006/main" name="UoR Theme">
  <a:themeElements>
    <a:clrScheme name="Custom 1">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B30DEDDB-CD2F-4B41-B102-188A90ADC8C4}"/>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C9DC04A4-0CAC-4C88-9061-C3D883DD65D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4477A58FB42749A4C9F0C4F09FB973" ma:contentTypeVersion="11" ma:contentTypeDescription="Create a new document." ma:contentTypeScope="" ma:versionID="93768a56636c35b50b1309ea7a469454">
  <xsd:schema xmlns:xsd="http://www.w3.org/2001/XMLSchema" xmlns:xs="http://www.w3.org/2001/XMLSchema" xmlns:p="http://schemas.microsoft.com/office/2006/metadata/properties" xmlns:ns2="b59c3c00-d2d8-455f-91d7-ed27b4b34a84" xmlns:ns3="44224872-f721-4cce-a778-85390bdc4374" targetNamespace="http://schemas.microsoft.com/office/2006/metadata/properties" ma:root="true" ma:fieldsID="597ca51519975c6a0f311e3e60227192" ns2:_="" ns3:_="">
    <xsd:import namespace="b59c3c00-d2d8-455f-91d7-ed27b4b34a84"/>
    <xsd:import namespace="44224872-f721-4cce-a778-85390bdc43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9c3c00-d2d8-455f-91d7-ed27b4b34a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224872-f721-4cce-a778-85390bdc437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F82F17-E89A-4CBC-A960-B2507065375B}">
  <ds:schemaRefs>
    <ds:schemaRef ds:uri="http://schemas.microsoft.com/sharepoint/v3/contenttype/forms"/>
  </ds:schemaRefs>
</ds:datastoreItem>
</file>

<file path=customXml/itemProps2.xml><?xml version="1.0" encoding="utf-8"?>
<ds:datastoreItem xmlns:ds="http://schemas.openxmlformats.org/officeDocument/2006/customXml" ds:itemID="{B162BA9A-47B5-46F9-AC87-879827F2E742}">
  <ds:schemaRefs>
    <ds:schemaRef ds:uri="6128228f-e935-49ed-90d9-028deb5095cb"/>
    <ds:schemaRef ds:uri="http://schemas.microsoft.com/office/2006/documentManagement/types"/>
    <ds:schemaRef ds:uri="25a7cf85-0bdb-488c-bee3-c5a12f3d4e16"/>
    <ds:schemaRef ds:uri="http://www.w3.org/XML/1998/namespace"/>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188692E-1893-4B67-8606-76A01E8764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9c3c00-d2d8-455f-91d7-ed27b4b34a84"/>
    <ds:schemaRef ds:uri="44224872-f721-4cce-a778-85390bdc43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UoR_PPT_standard_updated_Dec_2019</Template>
  <TotalTime>1680</TotalTime>
  <Words>1252</Words>
  <Application>Microsoft Office PowerPoint</Application>
  <PresentationFormat>Custom</PresentationFormat>
  <Paragraphs>53</Paragraphs>
  <Slides>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vt:i4>
      </vt:variant>
    </vt:vector>
  </HeadingPairs>
  <TitlesOfParts>
    <vt:vector size="9" baseType="lpstr">
      <vt:lpstr>Arial</vt:lpstr>
      <vt:lpstr>Segoe UI</vt:lpstr>
      <vt:lpstr>Effra</vt:lpstr>
      <vt:lpstr>Arial Bold</vt:lpstr>
      <vt:lpstr>Raleway</vt:lpstr>
      <vt:lpstr>UoR Theme</vt:lpstr>
      <vt:lpstr>1_UoR Theme off-white background</vt:lpstr>
      <vt:lpstr>PowerPoint Presentation</vt:lpstr>
      <vt:lpstr>Group work – key findings</vt:lpstr>
    </vt:vector>
  </TitlesOfParts>
  <Company>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Jones</dc:creator>
  <cp:lastModifiedBy>Jennie Chetcuti</cp:lastModifiedBy>
  <cp:revision>21</cp:revision>
  <cp:lastPrinted>2006-09-19T14:59:33Z</cp:lastPrinted>
  <dcterms:created xsi:type="dcterms:W3CDTF">2021-05-28T09:51:26Z</dcterms:created>
  <dcterms:modified xsi:type="dcterms:W3CDTF">2022-10-06T08:32:40Z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0x010100974477A58FB42749A4C9F0C4F09FB973</vt:lpwstr>
  </property>
</Properties>
</file>