
<file path=[Content_Types].xml><?xml version="1.0" encoding="utf-8"?>
<Types xmlns="http://schemas.openxmlformats.org/package/2006/content-types"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17.xml" ContentType="application/vnd.openxmlformats-officedocument.presentationml.slide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notesMasters/notesMaster1.xml" ContentType="application/vnd.openxmlformats-officedocument.presentationml.notesMaster+xml"/>
  <Default Extension="fntdata" ContentType="application/x-fontdata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handoutMasters/handoutMaster1.xml" ContentType="application/vnd.openxmlformats-officedocument.presentationml.handoutMaster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embedTrueTypeFonts="1">
  <p:sldMasterIdLst>
    <p:sldMasterId id="2147483648" r:id="rId1"/>
  </p:sldMasterIdLst>
  <p:notesMasterIdLst>
    <p:notesMasterId r:id="rId19"/>
  </p:notesMasterIdLst>
  <p:handoutMasterIdLst>
    <p:handoutMasterId r:id="rId20"/>
  </p:handoutMasterIdLst>
  <p:sldIdLst>
    <p:sldId id="256" r:id="rId2"/>
    <p:sldId id="257" r:id="rId3"/>
    <p:sldId id="271" r:id="rId4"/>
    <p:sldId id="272" r:id="rId5"/>
    <p:sldId id="274" r:id="rId6"/>
    <p:sldId id="273" r:id="rId7"/>
    <p:sldId id="276" r:id="rId8"/>
    <p:sldId id="278" r:id="rId9"/>
    <p:sldId id="282" r:id="rId10"/>
    <p:sldId id="285" r:id="rId11"/>
    <p:sldId id="280" r:id="rId12"/>
    <p:sldId id="277" r:id="rId13"/>
    <p:sldId id="281" r:id="rId14"/>
    <p:sldId id="279" r:id="rId15"/>
    <p:sldId id="283" r:id="rId16"/>
    <p:sldId id="275" r:id="rId17"/>
    <p:sldId id="284" r:id="rId18"/>
  </p:sldIdLst>
  <p:sldSz cx="9144000" cy="6858000" type="screen4x3"/>
  <p:notesSz cx="6718300" cy="9867900"/>
  <p:embeddedFontLst>
    <p:embeddedFont>
      <p:font typeface="Rdg Vesta" charset="0"/>
      <p:regular r:id="rId21"/>
      <p:bold r:id="rId22"/>
      <p:italic r:id="rId23"/>
      <p:boldItalic r:id="rId24"/>
    </p:embeddedFont>
  </p:embeddedFontLst>
  <p:defaultTextStyle>
    <a:defPPr>
      <a:defRPr lang="en-GB"/>
    </a:defPPr>
    <a:lvl1pPr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5pPr>
    <a:lvl6pPr marL="2286000" algn="l" defTabSz="914400" rtl="0" eaLnBrk="1" latinLnBrk="0" hangingPunct="1"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6pPr>
    <a:lvl7pPr marL="2743200" algn="l" defTabSz="914400" rtl="0" eaLnBrk="1" latinLnBrk="0" hangingPunct="1"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7pPr>
    <a:lvl8pPr marL="3200400" algn="l" defTabSz="914400" rtl="0" eaLnBrk="1" latinLnBrk="0" hangingPunct="1"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8pPr>
    <a:lvl9pPr marL="3657600" algn="l" defTabSz="914400" rtl="0" eaLnBrk="1" latinLnBrk="0" hangingPunct="1">
      <a:defRPr sz="2400" kern="1200">
        <a:solidFill>
          <a:schemeClr val="tx1"/>
        </a:solidFill>
        <a:latin typeface="Rdg Vesta" pitchFamily="2" charset="0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D799A1"/>
    <a:srgbClr val="BF0071"/>
    <a:srgbClr val="7EAF35"/>
    <a:srgbClr val="F3F3F3"/>
    <a:srgbClr val="F0F0F0"/>
    <a:srgbClr val="EEEEEE"/>
    <a:srgbClr val="FDFDFD"/>
    <a:srgbClr val="FFFFFF"/>
  </p:clrMru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showOutlineIcons="0">
    <p:restoredLeft sz="16484" autoAdjust="0"/>
    <p:restoredTop sz="95990" autoAdjust="0"/>
  </p:normalViewPr>
  <p:slideViewPr>
    <p:cSldViewPr showGuides="1">
      <p:cViewPr>
        <p:scale>
          <a:sx n="50" d="100"/>
          <a:sy n="50" d="100"/>
        </p:scale>
        <p:origin x="-1062" y="-66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90" d="100"/>
        <a:sy n="90" d="100"/>
      </p:scale>
      <p:origin x="0" y="0"/>
    </p:cViewPr>
  </p:sorterViewPr>
  <p:notesViewPr>
    <p:cSldViewPr showGuides="1">
      <p:cViewPr varScale="1">
        <p:scale>
          <a:sx n="66" d="100"/>
          <a:sy n="66" d="100"/>
        </p:scale>
        <p:origin x="0" y="0"/>
      </p:cViewPr>
      <p:guideLst/>
    </p:cSldViewPr>
  </p:notesViewPr>
  <p:gridSpacing cx="73736200" cy="7373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font" Target="fonts/font1.fntdata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handoutMaster" Target="handoutMasters/handoutMaster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font" Target="fonts/font4.fntdata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font" Target="fonts/font3.fntdata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font" Target="fonts/font2.fntdata"/><Relationship Id="rId27" Type="http://schemas.openxmlformats.org/officeDocument/2006/relationships/theme" Target="theme/theme1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5977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11475" cy="493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ctr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459779" name="Rectangle 3"/>
          <p:cNvSpPr>
            <a:spLocks noGrp="1" noChangeArrowheads="1"/>
          </p:cNvSpPr>
          <p:nvPr>
            <p:ph type="dt" sz="quarter" idx="1"/>
          </p:nvPr>
        </p:nvSpPr>
        <p:spPr bwMode="auto">
          <a:xfrm>
            <a:off x="3806825" y="0"/>
            <a:ext cx="2911475" cy="493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ctr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459780" name="Rectangle 4"/>
          <p:cNvSpPr>
            <a:spLocks noGrp="1" noChangeArrowheads="1"/>
          </p:cNvSpPr>
          <p:nvPr>
            <p:ph type="ftr" sz="quarter" idx="2"/>
          </p:nvPr>
        </p:nvSpPr>
        <p:spPr bwMode="auto">
          <a:xfrm>
            <a:off x="0" y="9374188"/>
            <a:ext cx="2911475" cy="493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b" anchorCtr="0" compatLnSpc="1">
            <a:prstTxWarp prst="textNoShape">
              <a:avLst/>
            </a:prstTxWarp>
          </a:bodyPr>
          <a:lstStyle>
            <a:lvl1pPr>
              <a:defRPr sz="1200">
                <a:solidFill>
                  <a:schemeClr val="bg1"/>
                </a:solidFill>
              </a:defRPr>
            </a:lvl1pPr>
          </a:lstStyle>
          <a:p>
            <a:endParaRPr lang="en-GB"/>
          </a:p>
        </p:txBody>
      </p:sp>
      <p:sp>
        <p:nvSpPr>
          <p:cNvPr id="459781" name="Rectangle 5"/>
          <p:cNvSpPr>
            <a:spLocks noGrp="1" noChangeArrowheads="1"/>
          </p:cNvSpPr>
          <p:nvPr>
            <p:ph type="sldNum" sz="quarter" idx="3"/>
          </p:nvPr>
        </p:nvSpPr>
        <p:spPr bwMode="auto">
          <a:xfrm>
            <a:off x="3806825" y="9374188"/>
            <a:ext cx="2911475" cy="493712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b" anchorCtr="0" compatLnSpc="1">
            <a:prstTxWarp prst="textNoShape">
              <a:avLst/>
            </a:prstTxWarp>
          </a:bodyPr>
          <a:lstStyle>
            <a:lvl1pPr algn="r">
              <a:defRPr sz="1200">
                <a:solidFill>
                  <a:schemeClr val="bg1"/>
                </a:solidFill>
              </a:defRPr>
            </a:lvl1pPr>
          </a:lstStyle>
          <a:p>
            <a:fld id="{0A4F423D-243E-499B-B98C-EF2AE00B9429}" type="slidenum">
              <a:rPr lang="en-GB"/>
              <a:pPr/>
              <a:t>‹#›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218" name="Rectangle 2"/>
          <p:cNvSpPr>
            <a:spLocks noGrp="1" noChangeArrowheads="1"/>
          </p:cNvSpPr>
          <p:nvPr>
            <p:ph type="hdr" sz="quarter"/>
          </p:nvPr>
        </p:nvSpPr>
        <p:spPr bwMode="auto">
          <a:xfrm>
            <a:off x="0" y="0"/>
            <a:ext cx="2911475" cy="493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t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GB"/>
          </a:p>
        </p:txBody>
      </p:sp>
      <p:sp>
        <p:nvSpPr>
          <p:cNvPr id="9219" name="Rectangle 3"/>
          <p:cNvSpPr>
            <a:spLocks noGrp="1" noChangeArrowheads="1"/>
          </p:cNvSpPr>
          <p:nvPr>
            <p:ph type="dt" idx="1"/>
          </p:nvPr>
        </p:nvSpPr>
        <p:spPr bwMode="auto">
          <a:xfrm>
            <a:off x="3805238" y="0"/>
            <a:ext cx="2911475" cy="493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t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endParaRPr lang="en-GB"/>
          </a:p>
        </p:txBody>
      </p:sp>
      <p:sp>
        <p:nvSpPr>
          <p:cNvPr id="9220" name="Rectangle 4"/>
          <p:cNvSpPr>
            <a:spLocks noGrp="1" noRot="1" noChangeAspect="1" noChangeArrowheads="1" noTextEdit="1"/>
          </p:cNvSpPr>
          <p:nvPr>
            <p:ph type="sldImg" idx="2"/>
          </p:nvPr>
        </p:nvSpPr>
        <p:spPr bwMode="auto">
          <a:xfrm>
            <a:off x="893763" y="739775"/>
            <a:ext cx="4933950" cy="3700463"/>
          </a:xfrm>
          <a:prstGeom prst="rect">
            <a:avLst/>
          </a:prstGeom>
          <a:noFill/>
          <a:ln w="9525">
            <a:solidFill>
              <a:srgbClr val="000000"/>
            </a:solidFill>
            <a:miter lim="800000"/>
            <a:headEnd/>
            <a:tailEnd/>
          </a:ln>
          <a:effectLst/>
        </p:spPr>
      </p:sp>
      <p:sp>
        <p:nvSpPr>
          <p:cNvPr id="9221" name="Rectangle 5"/>
          <p:cNvSpPr>
            <a:spLocks noGrp="1" noChangeArrowheads="1"/>
          </p:cNvSpPr>
          <p:nvPr>
            <p:ph type="body" sz="quarter" idx="3"/>
          </p:nvPr>
        </p:nvSpPr>
        <p:spPr bwMode="auto">
          <a:xfrm>
            <a:off x="671513" y="4687888"/>
            <a:ext cx="5375275" cy="4440237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GB" smtClean="0"/>
              <a:t>Click to edit Master text styles</a:t>
            </a:r>
          </a:p>
          <a:p>
            <a:pPr lvl="1"/>
            <a:r>
              <a:rPr lang="en-GB" smtClean="0"/>
              <a:t>Second level</a:t>
            </a:r>
          </a:p>
          <a:p>
            <a:pPr lvl="2"/>
            <a:r>
              <a:rPr lang="en-GB" smtClean="0"/>
              <a:t>Third level</a:t>
            </a:r>
          </a:p>
          <a:p>
            <a:pPr lvl="3"/>
            <a:r>
              <a:rPr lang="en-GB" smtClean="0"/>
              <a:t>Fourth level</a:t>
            </a:r>
          </a:p>
          <a:p>
            <a:pPr lvl="4"/>
            <a:r>
              <a:rPr lang="en-GB" smtClean="0"/>
              <a:t>Fifth level</a:t>
            </a:r>
          </a:p>
        </p:txBody>
      </p:sp>
      <p:sp>
        <p:nvSpPr>
          <p:cNvPr id="9222" name="Rectangle 6"/>
          <p:cNvSpPr>
            <a:spLocks noGrp="1" noChangeArrowheads="1"/>
          </p:cNvSpPr>
          <p:nvPr>
            <p:ph type="ftr" sz="quarter" idx="4"/>
          </p:nvPr>
        </p:nvSpPr>
        <p:spPr bwMode="auto">
          <a:xfrm>
            <a:off x="0" y="9372600"/>
            <a:ext cx="2911475" cy="493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b" anchorCtr="0" compatLnSpc="1">
            <a:prstTxWarp prst="textNoShape">
              <a:avLst/>
            </a:prstTxWarp>
          </a:bodyPr>
          <a:lstStyle>
            <a:lvl1pPr>
              <a:defRPr sz="1200"/>
            </a:lvl1pPr>
          </a:lstStyle>
          <a:p>
            <a:endParaRPr lang="en-GB"/>
          </a:p>
        </p:txBody>
      </p:sp>
      <p:sp>
        <p:nvSpPr>
          <p:cNvPr id="9223" name="Rectangle 7"/>
          <p:cNvSpPr>
            <a:spLocks noGrp="1" noChangeArrowheads="1"/>
          </p:cNvSpPr>
          <p:nvPr>
            <p:ph type="sldNum" sz="quarter" idx="5"/>
          </p:nvPr>
        </p:nvSpPr>
        <p:spPr bwMode="auto">
          <a:xfrm>
            <a:off x="3805238" y="9372600"/>
            <a:ext cx="2911475" cy="493713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34" tIns="45716" rIns="91434" bIns="45716" numCol="1" anchor="b" anchorCtr="0" compatLnSpc="1">
            <a:prstTxWarp prst="textNoShape">
              <a:avLst/>
            </a:prstTxWarp>
          </a:bodyPr>
          <a:lstStyle>
            <a:lvl1pPr algn="r">
              <a:defRPr sz="1200"/>
            </a:lvl1pPr>
          </a:lstStyle>
          <a:p>
            <a:fld id="{406C63B2-BBE8-4C2F-A17E-A460922BD511}" type="slidenum">
              <a:rPr lang="en-GB"/>
              <a:pPr/>
              <a:t>‹#›</a:t>
            </a:fld>
            <a:endParaRPr lang="en-GB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notesStyle>
    <a:lvl1pPr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Rdg Vesta" pitchFamily="2" charset="0"/>
        <a:ea typeface="+mn-ea"/>
        <a:cs typeface="+mn-cs"/>
      </a:defRPr>
    </a:lvl1pPr>
    <a:lvl2pPr marL="4572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Rdg Vesta" pitchFamily="2" charset="0"/>
        <a:ea typeface="+mn-ea"/>
        <a:cs typeface="+mn-cs"/>
      </a:defRPr>
    </a:lvl2pPr>
    <a:lvl3pPr marL="9144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Rdg Vesta" pitchFamily="2" charset="0"/>
        <a:ea typeface="+mn-ea"/>
        <a:cs typeface="+mn-cs"/>
      </a:defRPr>
    </a:lvl3pPr>
    <a:lvl4pPr marL="13716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Rdg Vesta" pitchFamily="2" charset="0"/>
        <a:ea typeface="+mn-ea"/>
        <a:cs typeface="+mn-cs"/>
      </a:defRPr>
    </a:lvl4pPr>
    <a:lvl5pPr marL="1828800" algn="l" rtl="0" fontAlgn="base">
      <a:spcBef>
        <a:spcPct val="30000"/>
      </a:spcBef>
      <a:spcAft>
        <a:spcPct val="0"/>
      </a:spcAft>
      <a:defRPr sz="1200" kern="1200">
        <a:solidFill>
          <a:schemeClr val="tx1"/>
        </a:solidFill>
        <a:latin typeface="Rdg Vesta" pitchFamily="2" charset="0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Relationship Id="rId4" Type="http://schemas.openxmlformats.org/officeDocument/2006/relationships/image" Target="../media/image2.png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showMasterPhAnim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115" name="Picture 43" descr="black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526338" y="441325"/>
            <a:ext cx="1177925" cy="384175"/>
          </a:xfrm>
          <a:prstGeom prst="rect">
            <a:avLst/>
          </a:prstGeom>
          <a:noFill/>
        </p:spPr>
      </p:pic>
      <p:sp>
        <p:nvSpPr>
          <p:cNvPr id="3116" name="Rectangle 44"/>
          <p:cNvSpPr>
            <a:spLocks noChangeArrowheads="1"/>
          </p:cNvSpPr>
          <p:nvPr/>
        </p:nvSpPr>
        <p:spPr bwMode="hidden">
          <a:xfrm>
            <a:off x="0" y="0"/>
            <a:ext cx="9144000" cy="6884988"/>
          </a:xfrm>
          <a:prstGeom prst="rect">
            <a:avLst/>
          </a:prstGeom>
          <a:solidFill>
            <a:schemeClr val="bg2"/>
          </a:solidFill>
          <a:ln w="9525" algn="ctr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pPr algn="ctr"/>
            <a:endParaRPr lang="en-US" sz="8600">
              <a:solidFill>
                <a:schemeClr val="bg1"/>
              </a:solidFill>
            </a:endParaRPr>
          </a:p>
        </p:txBody>
      </p:sp>
      <p:pic>
        <p:nvPicPr>
          <p:cNvPr id="3117" name="Picture 45" descr="R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0" y="1588"/>
            <a:ext cx="6156325" cy="6884987"/>
          </a:xfrm>
          <a:prstGeom prst="rect">
            <a:avLst/>
          </a:prstGeom>
          <a:noFill/>
        </p:spPr>
      </p:pic>
      <p:sp>
        <p:nvSpPr>
          <p:cNvPr id="3083" name="Rectangle 11"/>
          <p:cNvSpPr>
            <a:spLocks noGrp="1" noChangeArrowheads="1"/>
          </p:cNvSpPr>
          <p:nvPr>
            <p:ph type="ctrTitle"/>
          </p:nvPr>
        </p:nvSpPr>
        <p:spPr>
          <a:xfrm>
            <a:off x="755650" y="2987675"/>
            <a:ext cx="7920038" cy="2387600"/>
          </a:xfrm>
        </p:spPr>
        <p:txBody>
          <a:bodyPr wrap="square"/>
          <a:lstStyle>
            <a:lvl1pPr>
              <a:lnSpc>
                <a:spcPct val="90000"/>
              </a:lnSpc>
              <a:tabLst>
                <a:tab pos="4038600" algn="l"/>
              </a:tabLst>
              <a:defRPr sz="8200">
                <a:solidFill>
                  <a:srgbClr val="FFFFFF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GB" dirty="0"/>
          </a:p>
        </p:txBody>
      </p:sp>
      <p:sp>
        <p:nvSpPr>
          <p:cNvPr id="3084" name="Rectangle 12"/>
          <p:cNvSpPr>
            <a:spLocks noGrp="1" noChangeArrowheads="1"/>
          </p:cNvSpPr>
          <p:nvPr>
            <p:ph type="subTitle" idx="1"/>
          </p:nvPr>
        </p:nvSpPr>
        <p:spPr>
          <a:xfrm>
            <a:off x="755650" y="5373688"/>
            <a:ext cx="7920038" cy="925512"/>
          </a:xfrm>
        </p:spPr>
        <p:txBody>
          <a:bodyPr/>
          <a:lstStyle>
            <a:lvl1pPr marL="0" indent="0">
              <a:buFontTx/>
              <a:buNone/>
              <a:defRPr sz="3600">
                <a:solidFill>
                  <a:srgbClr val="FFFFFF"/>
                </a:solidFill>
              </a:defRPr>
            </a:lvl1pPr>
          </a:lstStyle>
          <a:p>
            <a:r>
              <a:rPr lang="en-US" smtClean="0"/>
              <a:t>Click to edit Master subtitle style</a:t>
            </a:r>
            <a:endParaRPr lang="en-GB"/>
          </a:p>
        </p:txBody>
      </p:sp>
      <p:sp>
        <p:nvSpPr>
          <p:cNvPr id="3089" name="Rectangle 17"/>
          <p:cNvSpPr>
            <a:spLocks noGrp="1" noChangeArrowheads="1"/>
          </p:cNvSpPr>
          <p:nvPr>
            <p:ph type="dt" sz="half" idx="2"/>
          </p:nvPr>
        </p:nvSpPr>
        <p:spPr bwMode="auto">
          <a:xfrm>
            <a:off x="755650" y="6519863"/>
            <a:ext cx="1773238" cy="476250"/>
          </a:xfrm>
          <a:prstGeom prst="rect">
            <a:avLst/>
          </a:prstGeom>
          <a:noFill/>
          <a:ln>
            <a:miter lim="800000"/>
            <a:headEnd/>
            <a:tailEnd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>
              <a:defRPr sz="1400">
                <a:solidFill>
                  <a:srgbClr val="FFFFFF"/>
                </a:solidFill>
              </a:defRPr>
            </a:lvl1pPr>
          </a:lstStyle>
          <a:p>
            <a:fld id="{49575D27-B736-406E-9B58-7DBF5810BE38}" type="datetime4">
              <a:rPr lang="en-GB"/>
              <a:pPr/>
              <a:t>09 December 2010</a:t>
            </a:fld>
            <a:endParaRPr lang="en-GB"/>
          </a:p>
        </p:txBody>
      </p:sp>
      <p:sp>
        <p:nvSpPr>
          <p:cNvPr id="3090" name="Rectangle 18"/>
          <p:cNvSpPr>
            <a:spLocks noChangeArrowheads="1"/>
          </p:cNvSpPr>
          <p:nvPr/>
        </p:nvSpPr>
        <p:spPr bwMode="auto">
          <a:xfrm>
            <a:off x="2555875" y="6519863"/>
            <a:ext cx="4392613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pPr algn="ctr"/>
            <a:r>
              <a:rPr lang="en-GB" sz="1400" dirty="0">
                <a:solidFill>
                  <a:srgbClr val="FFFFFF"/>
                </a:solidFill>
              </a:rPr>
              <a:t>© University of Reading </a:t>
            </a:r>
            <a:r>
              <a:rPr lang="en-GB" sz="1400" dirty="0" smtClean="0">
                <a:solidFill>
                  <a:srgbClr val="FFFFFF"/>
                </a:solidFill>
              </a:rPr>
              <a:t>2010</a:t>
            </a:r>
            <a:endParaRPr lang="en-GB" sz="1400" dirty="0">
              <a:solidFill>
                <a:srgbClr val="FFFFFF"/>
              </a:solidFill>
            </a:endParaRPr>
          </a:p>
        </p:txBody>
      </p:sp>
      <p:sp>
        <p:nvSpPr>
          <p:cNvPr id="3091" name="Text Box 19"/>
          <p:cNvSpPr txBox="1">
            <a:spLocks noChangeArrowheads="1"/>
          </p:cNvSpPr>
          <p:nvPr/>
        </p:nvSpPr>
        <p:spPr bwMode="auto">
          <a:xfrm>
            <a:off x="5292725" y="6519863"/>
            <a:ext cx="3446463" cy="304800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 algn="r">
              <a:spcBef>
                <a:spcPct val="50000"/>
              </a:spcBef>
            </a:pPr>
            <a:r>
              <a:rPr lang="en-GB" sz="1400" b="1" dirty="0" smtClean="0">
                <a:solidFill>
                  <a:srgbClr val="FFFFFF"/>
                </a:solidFill>
              </a:rPr>
              <a:t>www.reading.ac.uk/bioinf</a:t>
            </a:r>
            <a:endParaRPr lang="en-GB" sz="1400" b="1" dirty="0">
              <a:solidFill>
                <a:srgbClr val="FFFFFF"/>
              </a:solidFill>
            </a:endParaRPr>
          </a:p>
        </p:txBody>
      </p:sp>
      <p:sp>
        <p:nvSpPr>
          <p:cNvPr id="3110" name="Text Box 38"/>
          <p:cNvSpPr txBox="1">
            <a:spLocks noChangeArrowheads="1"/>
          </p:cNvSpPr>
          <p:nvPr/>
        </p:nvSpPr>
        <p:spPr bwMode="auto">
          <a:xfrm>
            <a:off x="855663" y="333375"/>
            <a:ext cx="3671887" cy="1492716"/>
          </a:xfrm>
          <a:prstGeom prst="rect">
            <a:avLst/>
          </a:prstGeom>
          <a:noFill/>
          <a:ln w="9525" algn="ctr">
            <a:noFill/>
            <a:miter lim="800000"/>
            <a:headEnd/>
            <a:tailEnd/>
          </a:ln>
          <a:effectLst/>
        </p:spPr>
        <p:txBody>
          <a:bodyPr>
            <a:spAutoFit/>
          </a:bodyPr>
          <a:lstStyle/>
          <a:p>
            <a:pPr>
              <a:spcBef>
                <a:spcPct val="50000"/>
              </a:spcBef>
            </a:pPr>
            <a:r>
              <a:rPr lang="en-GB" sz="1300" b="1" dirty="0" smtClean="0">
                <a:solidFill>
                  <a:srgbClr val="FFFFFF"/>
                </a:solidFill>
              </a:rPr>
              <a:t>Dr</a:t>
            </a:r>
            <a:r>
              <a:rPr lang="en-GB" sz="1300" b="1" baseline="0" dirty="0" smtClean="0">
                <a:solidFill>
                  <a:srgbClr val="FFFFFF"/>
                </a:solidFill>
              </a:rPr>
              <a:t> Liam J McGuffin</a:t>
            </a:r>
          </a:p>
          <a:p>
            <a:pPr>
              <a:spcBef>
                <a:spcPct val="50000"/>
              </a:spcBef>
            </a:pPr>
            <a:r>
              <a:rPr lang="en-GB" sz="1300" b="1" baseline="0" dirty="0" smtClean="0">
                <a:solidFill>
                  <a:srgbClr val="FFFFFF"/>
                </a:solidFill>
              </a:rPr>
              <a:t>RCUK Academic Fellow</a:t>
            </a:r>
          </a:p>
          <a:p>
            <a:pPr>
              <a:spcBef>
                <a:spcPct val="50000"/>
              </a:spcBef>
            </a:pPr>
            <a:r>
              <a:rPr lang="en-GB" sz="1300" b="1" baseline="0" dirty="0" smtClean="0">
                <a:solidFill>
                  <a:srgbClr val="FFFFFF"/>
                </a:solidFill>
              </a:rPr>
              <a:t>Biomedical Sciences Division</a:t>
            </a:r>
          </a:p>
          <a:p>
            <a:pPr>
              <a:spcBef>
                <a:spcPct val="50000"/>
              </a:spcBef>
            </a:pPr>
            <a:r>
              <a:rPr lang="en-GB" sz="1300" b="1" baseline="0" dirty="0" smtClean="0">
                <a:solidFill>
                  <a:srgbClr val="FFFFFF"/>
                </a:solidFill>
              </a:rPr>
              <a:t>School of Biological Sciences</a:t>
            </a:r>
          </a:p>
          <a:p>
            <a:pPr>
              <a:spcBef>
                <a:spcPct val="50000"/>
              </a:spcBef>
            </a:pPr>
            <a:r>
              <a:rPr lang="en-GB" sz="1300" b="1" baseline="0" dirty="0" smtClean="0">
                <a:solidFill>
                  <a:srgbClr val="FFFFFF"/>
                </a:solidFill>
              </a:rPr>
              <a:t>l.j.mcguffin@reading.ac.uk</a:t>
            </a:r>
          </a:p>
        </p:txBody>
      </p:sp>
      <p:pic>
        <p:nvPicPr>
          <p:cNvPr id="3124" name="Picture 52" descr="Rdg Device Reversed"/>
          <p:cNvPicPr>
            <a:picLocks noChangeAspect="1" noChangeArrowheads="1"/>
          </p:cNvPicPr>
          <p:nvPr userDrawn="1"/>
        </p:nvPicPr>
        <p:blipFill>
          <a:blip r:embed="rId4" cstate="print"/>
          <a:srcRect/>
          <a:stretch>
            <a:fillRect/>
          </a:stretch>
        </p:blipFill>
        <p:spPr bwMode="hidden">
          <a:xfrm>
            <a:off x="7524750" y="439738"/>
            <a:ext cx="1184275" cy="385762"/>
          </a:xfrm>
          <a:prstGeom prst="rect">
            <a:avLst/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</p:pic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2000"/>
                                        <p:tgtEl>
                                          <p:spTgt spid="308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10" presetClass="entr" presetSubtype="0" fill="hold" grpId="0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2000"/>
                                        <p:tgtEl>
                                          <p:spTgt spid="3084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8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4" dur="2000"/>
                                        <p:tgtEl>
                                          <p:spTgt spid="308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9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2000"/>
                                        <p:tgtEl>
                                          <p:spTgt spid="309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8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9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0" dur="2000"/>
                                        <p:tgtEl>
                                          <p:spTgt spid="309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83" grpId="0"/>
      <p:bldP spid="3084" grpId="0" build="p">
        <p:tmplLst>
          <p:tmpl lvl="1">
            <p:tnLst>
              <p:par>
                <p:cTn presetID="10" presetClass="entr" presetSubtype="0" fill="hold" nodeType="after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3084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2000"/>
                        <p:tgtEl>
                          <p:spTgt spid="3084"/>
                        </p:tgtEl>
                      </p:cBhvr>
                    </p:animEffect>
                  </p:childTnLst>
                </p:cTn>
              </p:par>
            </p:tnLst>
          </p:tmpl>
        </p:tmplLst>
      </p:bldP>
      <p:bldP spid="3089" grpId="0" animBg="1"/>
      <p:bldP spid="3090" grpId="0"/>
      <p:bldP spid="3091" grpId="0"/>
    </p:bldLst>
  </p:timing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BFF21C0B-AF4B-4A73-9D09-71D4D80981DF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/>
            </a:lvl1pPr>
            <a:lvl2pPr marL="457200" indent="0">
              <a:buNone/>
              <a:defRPr sz="1800"/>
            </a:lvl2pPr>
            <a:lvl3pPr marL="914400" indent="0">
              <a:buNone/>
              <a:defRPr sz="1600"/>
            </a:lvl3pPr>
            <a:lvl4pPr marL="1371600" indent="0">
              <a:buNone/>
              <a:defRPr sz="1400"/>
            </a:lvl4pPr>
            <a:lvl5pPr marL="1828800" indent="0">
              <a:buNone/>
              <a:defRPr sz="1400"/>
            </a:lvl5pPr>
            <a:lvl6pPr marL="2286000" indent="0">
              <a:buNone/>
              <a:defRPr sz="1400"/>
            </a:lvl6pPr>
            <a:lvl7pPr marL="2743200" indent="0">
              <a:buNone/>
              <a:defRPr sz="1400"/>
            </a:lvl7pPr>
            <a:lvl8pPr marL="3200400" indent="0">
              <a:buNone/>
              <a:defRPr sz="1400"/>
            </a:lvl8pPr>
            <a:lvl9pPr marL="3657600" indent="0">
              <a:buNone/>
              <a:defRPr sz="14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CE3C2A77-2B5D-4598-89E2-0F2E3137C3B1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755650" y="1600200"/>
            <a:ext cx="3889375" cy="4343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97425" y="1600200"/>
            <a:ext cx="3889375" cy="4343400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D8D5D974-AC9E-4CE5-86C2-86F0B09FD0CC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91B58D44-D1AB-452D-BFF2-9F5559B41FDF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8799E3F0-D763-44D5-9CF9-2735BF8AF9B1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Number Placeholder 1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63EDE7C9-0B44-4F7C-96EA-22EE28321F1D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53F99D91-BDCA-48FF-86E5-7F64452E71FF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en-US" smtClean="0"/>
              <a:t>Click icon to add picture</a:t>
            </a:r>
            <a:endParaRPr lang="en-GB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07211B9F-EDE1-419D-9515-35E8551464CB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9FED38B7-19A9-4C51-8DCE-6A93D4B8A693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704013" y="274638"/>
            <a:ext cx="1982787" cy="566896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GB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755650" y="274638"/>
            <a:ext cx="5795963" cy="566896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>
            <a:lvl1pPr>
              <a:defRPr/>
            </a:lvl1pPr>
          </a:lstStyle>
          <a:p>
            <a:fld id="{3BA24E86-5423-4DB3-82B4-A25065C38F50}" type="slidenum">
              <a:rPr lang="en-GB"/>
              <a:pPr/>
              <a:t>‹#›</a:t>
            </a:fld>
            <a:endParaRPr lang="en-GB"/>
          </a:p>
        </p:txBody>
      </p:sp>
    </p:spTree>
  </p:cSld>
  <p:clrMapOvr>
    <a:masterClrMapping/>
  </p:clrMapOvr>
  <p:transition advClick="0">
    <p:fade/>
  </p:transition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77" name="Picture 53" descr="Device-black"/>
          <p:cNvPicPr>
            <a:picLocks noChangeAspect="1" noChangeArrowheads="1"/>
          </p:cNvPicPr>
          <p:nvPr/>
        </p:nvPicPr>
        <p:blipFill>
          <a:blip r:embed="rId13" cstate="print"/>
          <a:srcRect/>
          <a:stretch>
            <a:fillRect/>
          </a:stretch>
        </p:blipFill>
        <p:spPr bwMode="auto">
          <a:xfrm>
            <a:off x="7524750" y="438150"/>
            <a:ext cx="1184275" cy="387350"/>
          </a:xfrm>
          <a:prstGeom prst="rect">
            <a:avLst/>
          </a:prstGeom>
          <a:noFill/>
        </p:spPr>
      </p:pic>
      <p:sp>
        <p:nvSpPr>
          <p:cNvPr id="1026" name="Rectangle 2"/>
          <p:cNvSpPr>
            <a:spLocks noGrp="1" noChangeArrowheads="1"/>
          </p:cNvSpPr>
          <p:nvPr>
            <p:ph type="title"/>
          </p:nvPr>
        </p:nvSpPr>
        <p:spPr bwMode="auto">
          <a:xfrm>
            <a:off x="755650" y="274638"/>
            <a:ext cx="6192838" cy="11430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none" lIns="91440" tIns="45720" rIns="91440" bIns="45720" numCol="1" anchor="b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title style</a:t>
            </a:r>
            <a:endParaRPr lang="en-GB" smtClean="0"/>
          </a:p>
        </p:txBody>
      </p:sp>
      <p:sp>
        <p:nvSpPr>
          <p:cNvPr id="1027" name="Rectangle 3"/>
          <p:cNvSpPr>
            <a:spLocks noGrp="1" noChangeArrowheads="1"/>
          </p:cNvSpPr>
          <p:nvPr>
            <p:ph type="body" idx="1"/>
          </p:nvPr>
        </p:nvSpPr>
        <p:spPr bwMode="auto">
          <a:xfrm>
            <a:off x="755650" y="1600200"/>
            <a:ext cx="7931150" cy="434340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GB" smtClean="0"/>
          </a:p>
        </p:txBody>
      </p:sp>
      <p:sp>
        <p:nvSpPr>
          <p:cNvPr id="1037" name="Rectangle 13"/>
          <p:cNvSpPr>
            <a:spLocks noGrp="1" noChangeArrowheads="1"/>
          </p:cNvSpPr>
          <p:nvPr>
            <p:ph type="sldNum" sz="quarter" idx="4"/>
          </p:nvPr>
        </p:nvSpPr>
        <p:spPr bwMode="auto">
          <a:xfrm>
            <a:off x="8072438" y="6519863"/>
            <a:ext cx="676275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>
            <a:lvl1pPr algn="r">
              <a:defRPr sz="1400"/>
            </a:lvl1pPr>
          </a:lstStyle>
          <a:p>
            <a:fld id="{650AED61-D5F3-4203-8B1D-97C7F06CC9E4}" type="slidenum">
              <a:rPr lang="en-GB"/>
              <a:pPr/>
              <a:t>‹#›</a:t>
            </a:fld>
            <a:endParaRPr lang="en-GB"/>
          </a:p>
        </p:txBody>
      </p:sp>
      <p:sp>
        <p:nvSpPr>
          <p:cNvPr id="1043" name="Rectangle 19"/>
          <p:cNvSpPr>
            <a:spLocks noChangeArrowheads="1"/>
          </p:cNvSpPr>
          <p:nvPr/>
        </p:nvSpPr>
        <p:spPr bwMode="auto">
          <a:xfrm>
            <a:off x="755650" y="6519863"/>
            <a:ext cx="6337300" cy="4762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/>
          <a:lstStyle/>
          <a:p>
            <a:endParaRPr lang="en-GB" sz="1400" dirty="0"/>
          </a:p>
        </p:txBody>
      </p:sp>
      <p:sp>
        <p:nvSpPr>
          <p:cNvPr id="1080" name="AutoShape 56">
            <a:hlinkClick r:id="" action="ppaction://hlinkshowjump?jump=firstslide" highlightClick="1"/>
          </p:cNvPr>
          <p:cNvSpPr>
            <a:spLocks noChangeArrowheads="1"/>
          </p:cNvSpPr>
          <p:nvPr/>
        </p:nvSpPr>
        <p:spPr bwMode="auto">
          <a:xfrm>
            <a:off x="323850" y="-242888"/>
            <a:ext cx="720725" cy="719138"/>
          </a:xfrm>
          <a:prstGeom prst="actionButtonHome">
            <a:avLst/>
          </a:prstGeom>
          <a:noFill/>
          <a:ln w="9525">
            <a:noFill/>
            <a:miter lim="800000"/>
            <a:headEnd/>
            <a:tailEnd/>
          </a:ln>
          <a:effectLst/>
        </p:spPr>
        <p:txBody>
          <a:bodyPr wrap="none" anchor="ctr"/>
          <a:lstStyle/>
          <a:p>
            <a:endParaRPr lang="en-GB"/>
          </a:p>
        </p:txBody>
      </p:sp>
      <p:pic>
        <p:nvPicPr>
          <p:cNvPr id="1081" name="Picture 57" descr="Rdg Device Reversed"/>
          <p:cNvPicPr>
            <a:picLocks noChangeAspect="1" noChangeArrowheads="1"/>
          </p:cNvPicPr>
          <p:nvPr/>
        </p:nvPicPr>
        <p:blipFill>
          <a:blip r:embed="rId14" cstate="print"/>
          <a:srcRect/>
          <a:stretch>
            <a:fillRect/>
          </a:stretch>
        </p:blipFill>
        <p:spPr bwMode="hidden">
          <a:xfrm>
            <a:off x="7524750" y="438150"/>
            <a:ext cx="1184275" cy="385763"/>
          </a:xfrm>
          <a:prstGeom prst="rect">
            <a:avLst/>
          </a:prstGeom>
          <a:solidFill>
            <a:schemeClr val="accent1"/>
          </a:solidFill>
          <a:ln w="9525">
            <a:noFill/>
            <a:miter lim="800000"/>
            <a:headEnd/>
            <a:tailEnd/>
          </a:ln>
        </p:spPr>
      </p:pic>
    </p:spTree>
  </p:cSld>
  <p:clrMap bg1="dk2" tx1="lt1" bg2="dk1" tx2="lt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00"/>
                                        <p:tgtEl>
                                          <p:spTgt spid="10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2" dur="1000"/>
                                        <p:tgtEl>
                                          <p:spTgt spid="102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102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2" dur="1000"/>
                                        <p:tgtEl>
                                          <p:spTgt spid="102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7" dur="1000"/>
                                        <p:tgtEl>
                                          <p:spTgt spid="102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1000"/>
                                        <p:tgtEl>
                                          <p:spTgt spid="102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26" grpId="0"/>
      <p:bldP spid="1027" grpId="0" build="p" bldLvl="5">
        <p:tmplLst>
          <p:tmpl lvl="1">
            <p:tnLst>
              <p:par>
                <p:cTn presetID="10" presetClass="entr" presetSubtype="0" fill="hold" nodeType="click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02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027"/>
                        </p:tgtEl>
                      </p:cBhvr>
                    </p:animEffect>
                  </p:childTnLst>
                </p:cTn>
              </p:par>
            </p:tnLst>
          </p:tmpl>
          <p:tmpl lvl="2">
            <p:tnLst>
              <p:par>
                <p:cTn presetID="10" presetClass="entr" presetSubtype="0" fill="hold" nodeType="click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02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027"/>
                        </p:tgtEl>
                      </p:cBhvr>
                    </p:animEffect>
                  </p:childTnLst>
                </p:cTn>
              </p:par>
            </p:tnLst>
          </p:tmpl>
          <p:tmpl lvl="3">
            <p:tnLst>
              <p:par>
                <p:cTn presetID="10" presetClass="entr" presetSubtype="0" fill="hold" nodeType="click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02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027"/>
                        </p:tgtEl>
                      </p:cBhvr>
                    </p:animEffect>
                  </p:childTnLst>
                </p:cTn>
              </p:par>
            </p:tnLst>
          </p:tmpl>
          <p:tmpl lvl="4">
            <p:tnLst>
              <p:par>
                <p:cTn presetID="10" presetClass="entr" presetSubtype="0" fill="hold" nodeType="click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02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027"/>
                        </p:tgtEl>
                      </p:cBhvr>
                    </p:animEffect>
                  </p:childTnLst>
                </p:cTn>
              </p:par>
            </p:tnLst>
          </p:tmpl>
          <p:tmpl lvl="5">
            <p:tnLst>
              <p:par>
                <p:cTn presetID="10" presetClass="entr" presetSubtype="0" fill="hold" nodeType="clickEffect">
                  <p:stCondLst>
                    <p:cond delay="0"/>
                  </p:stCondLst>
                  <p:childTnLst>
                    <p:set>
                      <p:cBhvr>
                        <p:cTn dur="1" fill="hold">
                          <p:stCondLst>
                            <p:cond delay="0"/>
                          </p:stCondLst>
                        </p:cTn>
                        <p:tgtEl>
                          <p:spTgt spid="1027"/>
                        </p:tgtEl>
                        <p:attrNameLst>
                          <p:attrName>style.visibility</p:attrName>
                        </p:attrNameLst>
                      </p:cBhvr>
                      <p:to>
                        <p:strVal val="visible"/>
                      </p:to>
                    </p:set>
                    <p:animEffect transition="in" filter="fade">
                      <p:cBhvr>
                        <p:cTn dur="1000"/>
                        <p:tgtEl>
                          <p:spTgt spid="1027"/>
                        </p:tgtEl>
                      </p:cBhvr>
                    </p:animEffect>
                  </p:childTnLst>
                </p:cTn>
              </p:par>
            </p:tnLst>
          </p:tmpl>
        </p:tmplLst>
      </p:bldP>
    </p:bldLst>
  </p:timing>
  <p:hf hdr="0" ftr="0" dt="0"/>
  <p:txStyles>
    <p:titleStyle>
      <a:lvl1pPr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+mj-lt"/>
          <a:ea typeface="+mj-ea"/>
          <a:cs typeface="+mj-cs"/>
        </a:defRPr>
      </a:lvl1pPr>
      <a:lvl2pPr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2pPr>
      <a:lvl3pPr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3pPr>
      <a:lvl4pPr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4pPr>
      <a:lvl5pPr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5pPr>
      <a:lvl6pPr marL="4572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6pPr>
      <a:lvl7pPr marL="9144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7pPr>
      <a:lvl8pPr marL="13716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8pPr>
      <a:lvl9pPr marL="1828800" algn="l" rtl="0" eaLnBrk="1" fontAlgn="base" hangingPunct="1">
        <a:spcBef>
          <a:spcPct val="0"/>
        </a:spcBef>
        <a:spcAft>
          <a:spcPct val="0"/>
        </a:spcAft>
        <a:defRPr sz="3600">
          <a:solidFill>
            <a:schemeClr val="tx2"/>
          </a:solidFill>
          <a:latin typeface="Rdg Vesta" pitchFamily="2" charset="0"/>
        </a:defRPr>
      </a:lvl9pPr>
    </p:titleStyle>
    <p:bodyStyle>
      <a:lvl1pPr marL="342900" indent="-342900" algn="l" rtl="0" eaLnBrk="1" fontAlgn="base" hangingPunct="1">
        <a:lnSpc>
          <a:spcPct val="110000"/>
        </a:lnSpc>
        <a:spcBef>
          <a:spcPct val="20000"/>
        </a:spcBef>
        <a:spcAft>
          <a:spcPct val="0"/>
        </a:spcAft>
        <a:buClr>
          <a:schemeClr val="tx2"/>
        </a:buClr>
        <a:buChar char="•"/>
        <a:defRPr sz="24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Font typeface="Rdg Vesta" pitchFamily="2" charset="0"/>
        <a:buChar char="–"/>
        <a:defRPr sz="2000">
          <a:solidFill>
            <a:schemeClr val="tx1"/>
          </a:solidFill>
          <a:latin typeface="+mn-lt"/>
        </a:defRPr>
      </a:lvl2pPr>
      <a:lvl3pPr marL="1143000" indent="-22860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Char char="•"/>
        <a:defRPr sz="2000">
          <a:solidFill>
            <a:schemeClr val="tx1"/>
          </a:solidFill>
          <a:latin typeface="+mn-lt"/>
        </a:defRPr>
      </a:lvl3pPr>
      <a:lvl4pPr marL="1600200" indent="-22860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Font typeface="Rdg Vesta" pitchFamily="2" charset="0"/>
        <a:buChar char="–"/>
        <a:defRPr sz="2000">
          <a:solidFill>
            <a:schemeClr val="tx1"/>
          </a:solidFill>
          <a:latin typeface="+mn-lt"/>
        </a:defRPr>
      </a:lvl4pPr>
      <a:lvl5pPr marL="2057400" indent="-22860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Font typeface="Rdg Vesta" pitchFamily="2" charset="0"/>
        <a:buChar char="»"/>
        <a:defRPr sz="2000">
          <a:solidFill>
            <a:schemeClr val="tx1"/>
          </a:solidFill>
          <a:latin typeface="+mn-lt"/>
        </a:defRPr>
      </a:lvl5pPr>
      <a:lvl6pPr marL="2514600" indent="-22860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Font typeface="Rdg Vesta" pitchFamily="2" charset="0"/>
        <a:buChar char="»"/>
        <a:defRPr sz="2000">
          <a:solidFill>
            <a:schemeClr val="tx1"/>
          </a:solidFill>
          <a:latin typeface="+mn-lt"/>
        </a:defRPr>
      </a:lvl6pPr>
      <a:lvl7pPr marL="2971800" indent="-22860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Font typeface="Rdg Vesta" pitchFamily="2" charset="0"/>
        <a:buChar char="»"/>
        <a:defRPr sz="2000">
          <a:solidFill>
            <a:schemeClr val="tx1"/>
          </a:solidFill>
          <a:latin typeface="+mn-lt"/>
        </a:defRPr>
      </a:lvl7pPr>
      <a:lvl8pPr marL="3429000" indent="-22860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Font typeface="Rdg Vesta" pitchFamily="2" charset="0"/>
        <a:buChar char="»"/>
        <a:defRPr sz="2000">
          <a:solidFill>
            <a:schemeClr val="tx1"/>
          </a:solidFill>
          <a:latin typeface="+mn-lt"/>
        </a:defRPr>
      </a:lvl8pPr>
      <a:lvl9pPr marL="3886200" indent="-228600" algn="l" rtl="0" eaLnBrk="1" fontAlgn="base" hangingPunct="1">
        <a:lnSpc>
          <a:spcPct val="110000"/>
        </a:lnSpc>
        <a:spcBef>
          <a:spcPct val="10000"/>
        </a:spcBef>
        <a:spcAft>
          <a:spcPct val="0"/>
        </a:spcAft>
        <a:buClr>
          <a:schemeClr val="tx2"/>
        </a:buClr>
        <a:buFont typeface="Rdg Vesta" pitchFamily="2" charset="0"/>
        <a:buChar char="»"/>
        <a:defRPr sz="2000">
          <a:solidFill>
            <a:schemeClr val="tx1"/>
          </a:solidFill>
          <a:latin typeface="+mn-lt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Rectangle 17"/>
          <p:cNvSpPr>
            <a:spLocks noGrp="1" noChangeArrowheads="1"/>
          </p:cNvSpPr>
          <p:nvPr>
            <p:ph type="dt" sz="half" idx="2"/>
          </p:nvPr>
        </p:nvSpPr>
        <p:spPr>
          <a:ln/>
        </p:spPr>
        <p:txBody>
          <a:bodyPr/>
          <a:lstStyle/>
          <a:p>
            <a:fld id="{49575D27-B736-406E-9B58-7DBF5810BE38}" type="datetime4">
              <a:rPr lang="en-GB"/>
              <a:pPr/>
              <a:t>09 December 2010</a:t>
            </a:fld>
            <a:endParaRPr lang="en-GB"/>
          </a:p>
        </p:txBody>
      </p:sp>
      <p:sp>
        <p:nvSpPr>
          <p:cNvPr id="534530" name="Rectangle 2"/>
          <p:cNvSpPr>
            <a:spLocks noGrp="1" noChangeArrowheads="1"/>
          </p:cNvSpPr>
          <p:nvPr>
            <p:ph type="ctrTitle"/>
          </p:nvPr>
        </p:nvSpPr>
        <p:spPr>
          <a:xfrm>
            <a:off x="785786" y="1484784"/>
            <a:ext cx="7920038" cy="2387600"/>
          </a:xfrm>
        </p:spPr>
        <p:txBody>
          <a:bodyPr/>
          <a:lstStyle/>
          <a:p>
            <a:r>
              <a:rPr lang="en-US" sz="5400" dirty="0" smtClean="0"/>
              <a:t>Methods:</a:t>
            </a:r>
            <a:br>
              <a:rPr lang="en-US" sz="5400" dirty="0" smtClean="0"/>
            </a:br>
            <a:r>
              <a:rPr lang="en-US" sz="5400" dirty="0" smtClean="0"/>
              <a:t>The </a:t>
            </a:r>
            <a:r>
              <a:rPr lang="en-US" sz="5400" dirty="0" err="1" smtClean="0"/>
              <a:t>IntFOLD</a:t>
            </a:r>
            <a:r>
              <a:rPr lang="en-US" sz="5400" dirty="0" smtClean="0"/>
              <a:t> Server</a:t>
            </a:r>
            <a:endParaRPr lang="en-US" sz="5400" dirty="0"/>
          </a:p>
        </p:txBody>
      </p:sp>
      <p:sp>
        <p:nvSpPr>
          <p:cNvPr id="534531" name="Rectangle 3"/>
          <p:cNvSpPr>
            <a:spLocks noGrp="1" noChangeArrowheads="1"/>
          </p:cNvSpPr>
          <p:nvPr>
            <p:ph type="subTitle" idx="1"/>
          </p:nvPr>
        </p:nvSpPr>
        <p:spPr>
          <a:xfrm>
            <a:off x="539552" y="4591720"/>
            <a:ext cx="7920038" cy="925512"/>
          </a:xfrm>
        </p:spPr>
        <p:txBody>
          <a:bodyPr/>
          <a:lstStyle/>
          <a:p>
            <a:pPr lvl="0" algn="r"/>
            <a:r>
              <a:rPr lang="en-US" dirty="0" smtClean="0"/>
              <a:t>Group 275, </a:t>
            </a:r>
            <a:r>
              <a:rPr lang="en-US" dirty="0" err="1" smtClean="0"/>
              <a:t>IntFOLD</a:t>
            </a:r>
            <a:r>
              <a:rPr lang="en-US" dirty="0" smtClean="0"/>
              <a:t>-TS</a:t>
            </a:r>
          </a:p>
          <a:p>
            <a:pPr algn="r"/>
            <a:r>
              <a:rPr lang="en-US" dirty="0" smtClean="0"/>
              <a:t>Liam McGuffin </a:t>
            </a:r>
            <a:r>
              <a:rPr lang="en-US" i="1" dirty="0" smtClean="0"/>
              <a:t>et al</a:t>
            </a:r>
            <a:r>
              <a:rPr lang="en-US" dirty="0" smtClean="0"/>
              <a:t>.</a:t>
            </a:r>
            <a:endParaRPr lang="en-US" dirty="0"/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91A1861-FDAE-41BD-8ACE-3FA8C5B506B1}" type="slidenum">
              <a:rPr lang="en-GB"/>
              <a:pPr/>
              <a:t>2</a:t>
            </a:fld>
            <a:endParaRPr lang="en-GB"/>
          </a:p>
        </p:txBody>
      </p:sp>
      <p:sp>
        <p:nvSpPr>
          <p:cNvPr id="535554" name="Rectangle 2"/>
          <p:cNvSpPr>
            <a:spLocks noGrp="1" noChangeArrowheads="1"/>
          </p:cNvSpPr>
          <p:nvPr>
            <p:ph type="title"/>
          </p:nvPr>
        </p:nvSpPr>
        <p:spPr>
          <a:xfrm>
            <a:off x="428596" y="214290"/>
            <a:ext cx="6192838" cy="1143000"/>
          </a:xfrm>
        </p:spPr>
        <p:txBody>
          <a:bodyPr/>
          <a:lstStyle/>
          <a:p>
            <a:r>
              <a:rPr lang="en-US" dirty="0" smtClean="0"/>
              <a:t>Outline</a:t>
            </a:r>
            <a:endParaRPr lang="en-US" dirty="0"/>
          </a:p>
        </p:txBody>
      </p:sp>
      <p:sp>
        <p:nvSpPr>
          <p:cNvPr id="535555" name="Rectangle 3"/>
          <p:cNvSpPr>
            <a:spLocks noGrp="1" noChangeArrowheads="1"/>
          </p:cNvSpPr>
          <p:nvPr>
            <p:ph type="body" idx="1"/>
          </p:nvPr>
        </p:nvSpPr>
        <p:spPr>
          <a:xfrm>
            <a:off x="398492" y="1514492"/>
            <a:ext cx="8388350" cy="4343400"/>
          </a:xfrm>
        </p:spPr>
        <p:txBody>
          <a:bodyPr/>
          <a:lstStyle/>
          <a:p>
            <a:r>
              <a:rPr lang="en-US" dirty="0" smtClean="0"/>
              <a:t>What is the </a:t>
            </a:r>
            <a:r>
              <a:rPr lang="en-US" dirty="0" err="1" smtClean="0"/>
              <a:t>IntFOLD</a:t>
            </a:r>
            <a:r>
              <a:rPr lang="en-US" dirty="0" smtClean="0"/>
              <a:t> server? </a:t>
            </a:r>
          </a:p>
          <a:p>
            <a:r>
              <a:rPr lang="en-US" dirty="0" smtClean="0"/>
              <a:t>Principles of methodology</a:t>
            </a:r>
          </a:p>
          <a:p>
            <a:r>
              <a:rPr lang="en-US" dirty="0" smtClean="0"/>
              <a:t>How does it work? Focus on </a:t>
            </a:r>
            <a:r>
              <a:rPr lang="en-US" dirty="0" err="1" smtClean="0"/>
              <a:t>IntFOLD</a:t>
            </a:r>
            <a:r>
              <a:rPr lang="en-US" dirty="0" smtClean="0"/>
              <a:t>-TS</a:t>
            </a:r>
          </a:p>
          <a:p>
            <a:r>
              <a:rPr lang="en-US" dirty="0" smtClean="0"/>
              <a:t>Inputs and Outputs</a:t>
            </a:r>
          </a:p>
          <a:p>
            <a:r>
              <a:rPr lang="en-US" dirty="0" smtClean="0"/>
              <a:t>Limitations, weaknesses and future</a:t>
            </a: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What is the </a:t>
            </a:r>
            <a:r>
              <a:rPr lang="en-GB" dirty="0" err="1" smtClean="0"/>
              <a:t>IntFOLD</a:t>
            </a:r>
            <a:r>
              <a:rPr lang="en-GB" dirty="0" smtClean="0"/>
              <a:t> server?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Fully automated, integrated pipeline for prediction of structure and function from sequence </a:t>
            </a:r>
          </a:p>
          <a:p>
            <a:r>
              <a:rPr lang="en-GB" dirty="0" smtClean="0"/>
              <a:t>Integrates tools we developed for CASP9:</a:t>
            </a:r>
          </a:p>
          <a:p>
            <a:pPr lvl="1"/>
            <a:r>
              <a:rPr lang="en-GB" dirty="0" err="1" smtClean="0"/>
              <a:t>IntFOLD</a:t>
            </a:r>
            <a:r>
              <a:rPr lang="en-GB" dirty="0" smtClean="0"/>
              <a:t>-TS (nFOLD4)</a:t>
            </a:r>
          </a:p>
          <a:p>
            <a:pPr lvl="1"/>
            <a:r>
              <a:rPr lang="en-GB" dirty="0" err="1" smtClean="0"/>
              <a:t>IntFOLD</a:t>
            </a:r>
            <a:r>
              <a:rPr lang="en-GB" dirty="0" smtClean="0"/>
              <a:t>-QA (</a:t>
            </a:r>
            <a:r>
              <a:rPr lang="en-GB" dirty="0" err="1" smtClean="0"/>
              <a:t>ModFOLD</a:t>
            </a:r>
            <a:r>
              <a:rPr lang="en-GB" dirty="0" smtClean="0"/>
              <a:t> 3.0)</a:t>
            </a:r>
          </a:p>
          <a:p>
            <a:pPr lvl="1"/>
            <a:r>
              <a:rPr lang="en-GB" dirty="0" err="1" smtClean="0"/>
              <a:t>IntFOLD</a:t>
            </a:r>
            <a:r>
              <a:rPr lang="en-GB" dirty="0" smtClean="0"/>
              <a:t>-DR (</a:t>
            </a:r>
            <a:r>
              <a:rPr lang="en-GB" dirty="0" err="1" smtClean="0"/>
              <a:t>DISOclust</a:t>
            </a:r>
            <a:r>
              <a:rPr lang="en-GB" dirty="0" smtClean="0"/>
              <a:t> 2.0)</a:t>
            </a:r>
          </a:p>
          <a:p>
            <a:pPr lvl="1"/>
            <a:r>
              <a:rPr lang="en-GB" dirty="0" err="1" smtClean="0"/>
              <a:t>IntFOLD</a:t>
            </a:r>
            <a:r>
              <a:rPr lang="en-GB" dirty="0" smtClean="0"/>
              <a:t>-FN (</a:t>
            </a:r>
            <a:r>
              <a:rPr lang="en-GB" dirty="0" err="1" smtClean="0"/>
              <a:t>FunFOLD</a:t>
            </a:r>
            <a:r>
              <a:rPr lang="en-GB" dirty="0" smtClean="0"/>
              <a:t> 1.0)</a:t>
            </a:r>
          </a:p>
          <a:p>
            <a:pPr lvl="1">
              <a:buNone/>
            </a:pPr>
            <a:r>
              <a:rPr lang="en-GB" dirty="0" smtClean="0"/>
              <a:t> Also </a:t>
            </a:r>
            <a:r>
              <a:rPr lang="en-GB" dirty="0" err="1" smtClean="0"/>
              <a:t>IntFOLD</a:t>
            </a:r>
            <a:r>
              <a:rPr lang="en-GB" dirty="0" smtClean="0"/>
              <a:t>-DP (</a:t>
            </a:r>
            <a:r>
              <a:rPr lang="en-GB" dirty="0" err="1" smtClean="0"/>
              <a:t>DomFOLD</a:t>
            </a:r>
            <a:r>
              <a:rPr lang="en-GB" dirty="0" smtClean="0"/>
              <a:t> 3.0)</a:t>
            </a:r>
          </a:p>
          <a:p>
            <a:r>
              <a:rPr lang="en-GB" dirty="0" smtClean="0"/>
              <a:t>Machine readable and graphical output</a:t>
            </a:r>
          </a:p>
          <a:p>
            <a:r>
              <a:rPr lang="en-GB" dirty="0" smtClean="0"/>
              <a:t>Version 1.0 available soon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3</a:t>
            </a:fld>
            <a:endParaRPr lang="en-GB"/>
          </a:p>
        </p:txBody>
      </p:sp>
      <p:sp>
        <p:nvSpPr>
          <p:cNvPr id="5" name="TextBox 4"/>
          <p:cNvSpPr txBox="1"/>
          <p:nvPr/>
        </p:nvSpPr>
        <p:spPr>
          <a:xfrm>
            <a:off x="1763688" y="5838363"/>
            <a:ext cx="5597494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http://www.reading.ac.uk/bioinf/IntFOLD/</a:t>
            </a:r>
          </a:p>
          <a:p>
            <a:endParaRPr lang="en-GB" dirty="0"/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Principles of methodology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Quality assessment is key, underpins all methods</a:t>
            </a:r>
          </a:p>
          <a:p>
            <a:r>
              <a:rPr lang="en-GB" dirty="0" smtClean="0"/>
              <a:t>Multiple models </a:t>
            </a:r>
          </a:p>
          <a:p>
            <a:pPr lvl="1"/>
            <a:r>
              <a:rPr lang="en-GB" dirty="0" smtClean="0"/>
              <a:t>Multiple templates</a:t>
            </a:r>
          </a:p>
          <a:p>
            <a:pPr lvl="1"/>
            <a:r>
              <a:rPr lang="en-GB" dirty="0" smtClean="0"/>
              <a:t>Alternative alignment methods</a:t>
            </a:r>
          </a:p>
          <a:p>
            <a:r>
              <a:rPr lang="en-GB" dirty="0" smtClean="0"/>
              <a:t>Measurement of model variation</a:t>
            </a:r>
          </a:p>
          <a:p>
            <a:r>
              <a:rPr lang="en-GB" dirty="0" smtClean="0"/>
              <a:t>Integration equals efficiency </a:t>
            </a:r>
          </a:p>
          <a:p>
            <a:pPr>
              <a:buNone/>
            </a:pPr>
            <a:r>
              <a:rPr lang="en-GB" dirty="0" smtClean="0"/>
              <a:t>	(manpower, CPU power, visualisation)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4</a:t>
            </a:fld>
            <a:endParaRPr lang="en-GB"/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5</a:t>
            </a:fld>
            <a:endParaRPr lang="en-GB"/>
          </a:p>
        </p:txBody>
      </p:sp>
      <p:sp>
        <p:nvSpPr>
          <p:cNvPr id="5" name="Rectangle 4"/>
          <p:cNvSpPr/>
          <p:nvPr/>
        </p:nvSpPr>
        <p:spPr bwMode="auto">
          <a:xfrm>
            <a:off x="1071538" y="1952149"/>
            <a:ext cx="8001056" cy="762471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Generate 40 new</a:t>
            </a:r>
            <a:r>
              <a:rPr kumimoji="0" lang="en-GB" sz="2400" b="0" i="0" u="none" strike="noStrike" cap="none" normalizeH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 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models</a:t>
            </a:r>
          </a:p>
        </p:txBody>
      </p:sp>
      <p:sp>
        <p:nvSpPr>
          <p:cNvPr id="6" name="Rectangle 5"/>
          <p:cNvSpPr/>
          <p:nvPr/>
        </p:nvSpPr>
        <p:spPr bwMode="auto">
          <a:xfrm>
            <a:off x="1071538" y="2793702"/>
            <a:ext cx="8001056" cy="864096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Model Quality Assessment - ModFOLDclust2</a:t>
            </a:r>
          </a:p>
        </p:txBody>
      </p:sp>
      <p:sp>
        <p:nvSpPr>
          <p:cNvPr id="9" name="Rectangle 8"/>
          <p:cNvSpPr/>
          <p:nvPr/>
        </p:nvSpPr>
        <p:spPr bwMode="auto">
          <a:xfrm>
            <a:off x="6015042" y="2505670"/>
            <a:ext cx="914400" cy="914400"/>
          </a:xfrm>
          <a:prstGeom prst="rect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179512" y="-387424"/>
            <a:ext cx="6192838" cy="1143000"/>
          </a:xfrm>
        </p:spPr>
        <p:txBody>
          <a:bodyPr/>
          <a:lstStyle/>
          <a:p>
            <a:r>
              <a:rPr lang="en-GB" dirty="0" smtClean="0"/>
              <a:t>How does it work? </a:t>
            </a:r>
            <a:endParaRPr lang="en-GB" dirty="0"/>
          </a:p>
        </p:txBody>
      </p:sp>
      <p:sp>
        <p:nvSpPr>
          <p:cNvPr id="13" name="Rectangle 12"/>
          <p:cNvSpPr/>
          <p:nvPr/>
        </p:nvSpPr>
        <p:spPr bwMode="auto">
          <a:xfrm>
            <a:off x="5701898" y="4521894"/>
            <a:ext cx="1656184" cy="72008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err="1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DISOclust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 2.0</a:t>
            </a:r>
          </a:p>
        </p:txBody>
      </p:sp>
      <p:sp>
        <p:nvSpPr>
          <p:cNvPr id="14" name="Rectangle 13"/>
          <p:cNvSpPr/>
          <p:nvPr/>
        </p:nvSpPr>
        <p:spPr bwMode="auto">
          <a:xfrm>
            <a:off x="2414642" y="4521894"/>
            <a:ext cx="1584176" cy="72008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err="1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DomFOLD</a:t>
            </a: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 3.0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15" name="Rectangle 14"/>
          <p:cNvSpPr/>
          <p:nvPr/>
        </p:nvSpPr>
        <p:spPr bwMode="auto">
          <a:xfrm>
            <a:off x="4059394" y="4521894"/>
            <a:ext cx="1584176" cy="72008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err="1" smtClean="0">
                <a:solidFill>
                  <a:schemeClr val="accent2">
                    <a:lumMod val="10000"/>
                  </a:schemeClr>
                </a:solidFill>
              </a:rPr>
              <a:t>FunFOLD</a:t>
            </a:r>
            <a:endParaRPr lang="en-GB" dirty="0" smtClean="0">
              <a:solidFill>
                <a:schemeClr val="accent2">
                  <a:lumMod val="10000"/>
                </a:schemeClr>
              </a:solidFill>
            </a:endParaRPr>
          </a:p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1.0</a:t>
            </a:r>
          </a:p>
        </p:txBody>
      </p:sp>
      <p:sp>
        <p:nvSpPr>
          <p:cNvPr id="16" name="Down Arrow 15"/>
          <p:cNvSpPr/>
          <p:nvPr/>
        </p:nvSpPr>
        <p:spPr bwMode="auto">
          <a:xfrm>
            <a:off x="1478538" y="5301207"/>
            <a:ext cx="432048" cy="690463"/>
          </a:xfrm>
          <a:prstGeom prst="down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18" name="Down Arrow 17"/>
          <p:cNvSpPr/>
          <p:nvPr/>
        </p:nvSpPr>
        <p:spPr bwMode="auto">
          <a:xfrm>
            <a:off x="2918698" y="5301209"/>
            <a:ext cx="432048" cy="690462"/>
          </a:xfrm>
          <a:prstGeom prst="down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20" name="Rectangle 19"/>
          <p:cNvSpPr/>
          <p:nvPr/>
        </p:nvSpPr>
        <p:spPr bwMode="auto">
          <a:xfrm>
            <a:off x="1071538" y="3717032"/>
            <a:ext cx="1271096" cy="749697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Top 5</a:t>
            </a:r>
          </a:p>
        </p:txBody>
      </p:sp>
      <p:sp>
        <p:nvSpPr>
          <p:cNvPr id="21" name="Rectangle 20"/>
          <p:cNvSpPr/>
          <p:nvPr/>
        </p:nvSpPr>
        <p:spPr bwMode="auto">
          <a:xfrm>
            <a:off x="1071538" y="951111"/>
            <a:ext cx="3714776" cy="72008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Target Sequence</a:t>
            </a:r>
          </a:p>
        </p:txBody>
      </p:sp>
      <p:sp>
        <p:nvSpPr>
          <p:cNvPr id="22" name="Rectangle 21"/>
          <p:cNvSpPr/>
          <p:nvPr/>
        </p:nvSpPr>
        <p:spPr bwMode="auto">
          <a:xfrm>
            <a:off x="4857752" y="951111"/>
            <a:ext cx="4214810" cy="72008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3D model/s (optional)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23" name="Rectangle 22"/>
          <p:cNvSpPr/>
          <p:nvPr/>
        </p:nvSpPr>
        <p:spPr bwMode="auto">
          <a:xfrm>
            <a:off x="2414642" y="3717032"/>
            <a:ext cx="1584176" cy="749697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Top 1</a:t>
            </a:r>
          </a:p>
        </p:txBody>
      </p:sp>
      <p:sp>
        <p:nvSpPr>
          <p:cNvPr id="24" name="Rectangle 23"/>
          <p:cNvSpPr/>
          <p:nvPr/>
        </p:nvSpPr>
        <p:spPr bwMode="auto">
          <a:xfrm>
            <a:off x="4059394" y="3717032"/>
            <a:ext cx="1584176" cy="749697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Top 1+</a:t>
            </a:r>
          </a:p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templates</a:t>
            </a:r>
          </a:p>
        </p:txBody>
      </p:sp>
      <p:sp>
        <p:nvSpPr>
          <p:cNvPr id="25" name="Rectangle 24"/>
          <p:cNvSpPr/>
          <p:nvPr/>
        </p:nvSpPr>
        <p:spPr bwMode="auto">
          <a:xfrm>
            <a:off x="5701898" y="3717032"/>
            <a:ext cx="1656184" cy="749697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All models and errors</a:t>
            </a:r>
          </a:p>
        </p:txBody>
      </p:sp>
      <p:sp>
        <p:nvSpPr>
          <p:cNvPr id="31" name="Rectangle 30"/>
          <p:cNvSpPr/>
          <p:nvPr/>
        </p:nvSpPr>
        <p:spPr bwMode="auto">
          <a:xfrm>
            <a:off x="1071538" y="4538737"/>
            <a:ext cx="1271096" cy="690463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n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FOLD</a:t>
            </a: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4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33" name="TextBox 32"/>
          <p:cNvSpPr txBox="1"/>
          <p:nvPr/>
        </p:nvSpPr>
        <p:spPr>
          <a:xfrm>
            <a:off x="1406530" y="6063679"/>
            <a:ext cx="49564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TS</a:t>
            </a:r>
            <a:endParaRPr lang="en-GB" dirty="0"/>
          </a:p>
        </p:txBody>
      </p:sp>
      <p:sp>
        <p:nvSpPr>
          <p:cNvPr id="34" name="TextBox 33"/>
          <p:cNvSpPr txBox="1"/>
          <p:nvPr/>
        </p:nvSpPr>
        <p:spPr>
          <a:xfrm>
            <a:off x="2846690" y="6063679"/>
            <a:ext cx="55496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DP</a:t>
            </a:r>
            <a:endParaRPr lang="en-GB" dirty="0"/>
          </a:p>
        </p:txBody>
      </p:sp>
      <p:sp>
        <p:nvSpPr>
          <p:cNvPr id="35" name="TextBox 34"/>
          <p:cNvSpPr txBox="1"/>
          <p:nvPr/>
        </p:nvSpPr>
        <p:spPr>
          <a:xfrm>
            <a:off x="4574882" y="6063679"/>
            <a:ext cx="52931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FN</a:t>
            </a:r>
            <a:endParaRPr lang="en-GB" dirty="0"/>
          </a:p>
        </p:txBody>
      </p:sp>
      <p:sp>
        <p:nvSpPr>
          <p:cNvPr id="36" name="TextBox 35"/>
          <p:cNvSpPr txBox="1"/>
          <p:nvPr/>
        </p:nvSpPr>
        <p:spPr>
          <a:xfrm>
            <a:off x="6303074" y="6063679"/>
            <a:ext cx="575799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DR</a:t>
            </a:r>
            <a:endParaRPr lang="en-GB" dirty="0"/>
          </a:p>
        </p:txBody>
      </p:sp>
      <p:sp>
        <p:nvSpPr>
          <p:cNvPr id="38" name="TextBox 37"/>
          <p:cNvSpPr txBox="1"/>
          <p:nvPr/>
        </p:nvSpPr>
        <p:spPr>
          <a:xfrm>
            <a:off x="7858148" y="6063679"/>
            <a:ext cx="59824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QA</a:t>
            </a:r>
            <a:endParaRPr lang="en-GB" dirty="0"/>
          </a:p>
        </p:txBody>
      </p:sp>
      <p:sp>
        <p:nvSpPr>
          <p:cNvPr id="39" name="TextBox 38"/>
          <p:cNvSpPr txBox="1"/>
          <p:nvPr/>
        </p:nvSpPr>
        <p:spPr>
          <a:xfrm>
            <a:off x="-32" y="1071546"/>
            <a:ext cx="1019574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Inputs</a:t>
            </a:r>
            <a:endParaRPr lang="en-GB" dirty="0"/>
          </a:p>
        </p:txBody>
      </p:sp>
      <p:sp>
        <p:nvSpPr>
          <p:cNvPr id="40" name="TextBox 39"/>
          <p:cNvSpPr txBox="1"/>
          <p:nvPr/>
        </p:nvSpPr>
        <p:spPr>
          <a:xfrm>
            <a:off x="-34770" y="6021288"/>
            <a:ext cx="127445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Outputs</a:t>
            </a:r>
            <a:endParaRPr lang="en-GB" dirty="0"/>
          </a:p>
        </p:txBody>
      </p:sp>
      <p:sp>
        <p:nvSpPr>
          <p:cNvPr id="41" name="Down Arrow 40"/>
          <p:cNvSpPr/>
          <p:nvPr/>
        </p:nvSpPr>
        <p:spPr bwMode="auto">
          <a:xfrm>
            <a:off x="2630666" y="1700808"/>
            <a:ext cx="432048" cy="216024"/>
          </a:xfrm>
          <a:prstGeom prst="down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42" name="Down Arrow 41"/>
          <p:cNvSpPr/>
          <p:nvPr/>
        </p:nvSpPr>
        <p:spPr bwMode="auto">
          <a:xfrm>
            <a:off x="6568844" y="1700808"/>
            <a:ext cx="432048" cy="216024"/>
          </a:xfrm>
          <a:prstGeom prst="down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43" name="Down Arrow 42"/>
          <p:cNvSpPr/>
          <p:nvPr/>
        </p:nvSpPr>
        <p:spPr bwMode="auto">
          <a:xfrm>
            <a:off x="6303074" y="5301208"/>
            <a:ext cx="432048" cy="690463"/>
          </a:xfrm>
          <a:prstGeom prst="down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44" name="Down Arrow 43"/>
          <p:cNvSpPr/>
          <p:nvPr/>
        </p:nvSpPr>
        <p:spPr bwMode="auto">
          <a:xfrm>
            <a:off x="4646890" y="5301208"/>
            <a:ext cx="432048" cy="690463"/>
          </a:xfrm>
          <a:prstGeom prst="down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32" name="Rectangle 31"/>
          <p:cNvSpPr/>
          <p:nvPr/>
        </p:nvSpPr>
        <p:spPr bwMode="auto">
          <a:xfrm>
            <a:off x="7416410" y="4519614"/>
            <a:ext cx="1656184" cy="72008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err="1" smtClean="0">
                <a:solidFill>
                  <a:schemeClr val="accent2">
                    <a:lumMod val="10000"/>
                  </a:schemeClr>
                </a:solidFill>
              </a:rPr>
              <a:t>ModFOLD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 3.0</a:t>
            </a:r>
          </a:p>
        </p:txBody>
      </p:sp>
      <p:sp>
        <p:nvSpPr>
          <p:cNvPr id="45" name="Rectangle 44"/>
          <p:cNvSpPr/>
          <p:nvPr/>
        </p:nvSpPr>
        <p:spPr bwMode="auto">
          <a:xfrm>
            <a:off x="7416410" y="3714752"/>
            <a:ext cx="1656184" cy="749697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All models and errors</a:t>
            </a:r>
          </a:p>
        </p:txBody>
      </p:sp>
      <p:sp>
        <p:nvSpPr>
          <p:cNvPr id="46" name="Down Arrow 45"/>
          <p:cNvSpPr/>
          <p:nvPr/>
        </p:nvSpPr>
        <p:spPr bwMode="auto">
          <a:xfrm>
            <a:off x="7929586" y="5357826"/>
            <a:ext cx="432048" cy="690463"/>
          </a:xfrm>
          <a:prstGeom prst="down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" name="Flowchart: Magnetic Disk 47"/>
          <p:cNvSpPr/>
          <p:nvPr/>
        </p:nvSpPr>
        <p:spPr bwMode="auto">
          <a:xfrm>
            <a:off x="7668344" y="2771800"/>
            <a:ext cx="1152128" cy="792088"/>
          </a:xfrm>
          <a:prstGeom prst="flowChartMagneticDisk">
            <a:avLst/>
          </a:prstGeom>
          <a:solidFill>
            <a:schemeClr val="tx1"/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PDB70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51370" y="44624"/>
            <a:ext cx="6192838" cy="638944"/>
          </a:xfrm>
        </p:spPr>
        <p:txBody>
          <a:bodyPr/>
          <a:lstStyle/>
          <a:p>
            <a:r>
              <a:rPr lang="en-GB" dirty="0" err="1" smtClean="0"/>
              <a:t>IntFOLD</a:t>
            </a:r>
            <a:r>
              <a:rPr lang="en-GB" dirty="0" smtClean="0"/>
              <a:t>-TS (nFOLD4)</a:t>
            </a: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6</a:t>
            </a:fld>
            <a:endParaRPr lang="en-GB"/>
          </a:p>
        </p:txBody>
      </p:sp>
      <p:sp>
        <p:nvSpPr>
          <p:cNvPr id="12" name="Rectangle 11"/>
          <p:cNvSpPr/>
          <p:nvPr/>
        </p:nvSpPr>
        <p:spPr bwMode="auto">
          <a:xfrm>
            <a:off x="251520" y="1331640"/>
            <a:ext cx="1440160" cy="4526252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nFOLD4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16" name="Rectangle 15"/>
          <p:cNvSpPr/>
          <p:nvPr/>
        </p:nvSpPr>
        <p:spPr bwMode="auto">
          <a:xfrm>
            <a:off x="4283968" y="2500306"/>
            <a:ext cx="1512168" cy="500066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SP3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17" name="Rectangle 16"/>
          <p:cNvSpPr/>
          <p:nvPr/>
        </p:nvSpPr>
        <p:spPr bwMode="auto">
          <a:xfrm>
            <a:off x="5940152" y="3347864"/>
            <a:ext cx="914400" cy="914400"/>
          </a:xfrm>
          <a:prstGeom prst="rect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22" name="Rectangle 21"/>
          <p:cNvSpPr/>
          <p:nvPr/>
        </p:nvSpPr>
        <p:spPr bwMode="auto">
          <a:xfrm>
            <a:off x="1763688" y="3638184"/>
            <a:ext cx="2448272" cy="648072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Build</a:t>
            </a:r>
            <a:r>
              <a:rPr kumimoji="0" lang="en-GB" sz="2400" b="0" i="0" u="none" strike="noStrike" cap="none" normalizeH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 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40 models</a:t>
            </a:r>
          </a:p>
        </p:txBody>
      </p:sp>
      <p:sp>
        <p:nvSpPr>
          <p:cNvPr id="23" name="Rectangle 22"/>
          <p:cNvSpPr/>
          <p:nvPr/>
        </p:nvSpPr>
        <p:spPr bwMode="auto">
          <a:xfrm>
            <a:off x="1763688" y="4357694"/>
            <a:ext cx="2448272" cy="1500198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Model quality </a:t>
            </a: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a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ssessment</a:t>
            </a:r>
          </a:p>
        </p:txBody>
      </p:sp>
      <p:sp>
        <p:nvSpPr>
          <p:cNvPr id="26" name="Rectangle 25"/>
          <p:cNvSpPr/>
          <p:nvPr/>
        </p:nvSpPr>
        <p:spPr bwMode="auto">
          <a:xfrm>
            <a:off x="5940152" y="3347864"/>
            <a:ext cx="914400" cy="914400"/>
          </a:xfrm>
          <a:prstGeom prst="rect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27" name="Rectangle 26"/>
          <p:cNvSpPr/>
          <p:nvPr/>
        </p:nvSpPr>
        <p:spPr bwMode="auto">
          <a:xfrm>
            <a:off x="5868144" y="2483768"/>
            <a:ext cx="1512168" cy="516604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SPARKS2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36" name="Rectangle 35"/>
          <p:cNvSpPr/>
          <p:nvPr/>
        </p:nvSpPr>
        <p:spPr bwMode="auto">
          <a:xfrm>
            <a:off x="4283968" y="3071810"/>
            <a:ext cx="1512168" cy="500066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err="1" smtClean="0">
                <a:solidFill>
                  <a:schemeClr val="accent2">
                    <a:lumMod val="10000"/>
                  </a:schemeClr>
                </a:solidFill>
              </a:rPr>
              <a:t>HHsearch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37" name="Rectangle 36"/>
          <p:cNvSpPr/>
          <p:nvPr/>
        </p:nvSpPr>
        <p:spPr bwMode="auto">
          <a:xfrm>
            <a:off x="5868144" y="3059262"/>
            <a:ext cx="1512168" cy="512614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COMA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38" name="Rectangle 37"/>
          <p:cNvSpPr/>
          <p:nvPr/>
        </p:nvSpPr>
        <p:spPr bwMode="auto">
          <a:xfrm>
            <a:off x="1763688" y="2483768"/>
            <a:ext cx="2448272" cy="1088108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Sequence-structure alignments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39" name="Rectangle 38"/>
          <p:cNvSpPr/>
          <p:nvPr/>
        </p:nvSpPr>
        <p:spPr bwMode="auto">
          <a:xfrm>
            <a:off x="4283968" y="836712"/>
            <a:ext cx="3096344" cy="432048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Target Sequence</a:t>
            </a:r>
          </a:p>
        </p:txBody>
      </p:sp>
      <p:sp>
        <p:nvSpPr>
          <p:cNvPr id="40" name="Right Arrow 39"/>
          <p:cNvSpPr/>
          <p:nvPr/>
        </p:nvSpPr>
        <p:spPr bwMode="auto">
          <a:xfrm>
            <a:off x="3275856" y="3419872"/>
            <a:ext cx="978408" cy="484632"/>
          </a:xfrm>
          <a:prstGeom prst="rightArrow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47" name="Flowchart: Magnetic Disk 46"/>
          <p:cNvSpPr/>
          <p:nvPr/>
        </p:nvSpPr>
        <p:spPr bwMode="auto">
          <a:xfrm>
            <a:off x="7668344" y="2276872"/>
            <a:ext cx="1152128" cy="720080"/>
          </a:xfrm>
          <a:prstGeom prst="flowChartMagneticDisk">
            <a:avLst/>
          </a:prstGeom>
          <a:solidFill>
            <a:schemeClr val="tx1"/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PDB40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49" name="Flowchart: Magnetic Disk 48"/>
          <p:cNvSpPr/>
          <p:nvPr/>
        </p:nvSpPr>
        <p:spPr bwMode="auto">
          <a:xfrm>
            <a:off x="7668344" y="1124744"/>
            <a:ext cx="1152128" cy="720080"/>
          </a:xfrm>
          <a:prstGeom prst="flowChartMagneticDisk">
            <a:avLst/>
          </a:prstGeom>
          <a:solidFill>
            <a:schemeClr val="tx1"/>
          </a:solidFill>
          <a:ln w="9525" cap="flat" cmpd="sng" algn="ctr">
            <a:solidFill>
              <a:schemeClr val="accent1"/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NR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50" name="Rectangle 49"/>
          <p:cNvSpPr/>
          <p:nvPr/>
        </p:nvSpPr>
        <p:spPr bwMode="auto">
          <a:xfrm>
            <a:off x="4283968" y="5353836"/>
            <a:ext cx="3096344" cy="504056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Add B-factors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51" name="Rectangle 50"/>
          <p:cNvSpPr/>
          <p:nvPr/>
        </p:nvSpPr>
        <p:spPr bwMode="auto">
          <a:xfrm>
            <a:off x="4283968" y="5925910"/>
            <a:ext cx="3096344" cy="432048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TS </a:t>
            </a: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f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ile</a:t>
            </a:r>
            <a:r>
              <a:rPr kumimoji="0" lang="en-GB" sz="2400" b="0" i="0" u="none" strike="noStrike" cap="none" normalizeH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 </a:t>
            </a: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with t</a:t>
            </a: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op</a:t>
            </a:r>
            <a:r>
              <a:rPr kumimoji="0" lang="en-GB" sz="2400" b="0" i="0" u="none" strike="noStrike" cap="none" normalizeH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 5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52" name="Rectangle 51"/>
          <p:cNvSpPr/>
          <p:nvPr/>
        </p:nvSpPr>
        <p:spPr bwMode="auto">
          <a:xfrm>
            <a:off x="4283968" y="1331640"/>
            <a:ext cx="3096344" cy="36004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PSI-BLAST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53" name="Rectangle 52"/>
          <p:cNvSpPr/>
          <p:nvPr/>
        </p:nvSpPr>
        <p:spPr bwMode="auto">
          <a:xfrm>
            <a:off x="4283968" y="1763688"/>
            <a:ext cx="3096344" cy="648072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PSIPRED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54" name="Rectangle 53"/>
          <p:cNvSpPr/>
          <p:nvPr/>
        </p:nvSpPr>
        <p:spPr bwMode="auto">
          <a:xfrm>
            <a:off x="4283968" y="3642376"/>
            <a:ext cx="3096344" cy="643880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Single + multi templates (modeller)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55" name="Left Arrow 54"/>
          <p:cNvSpPr/>
          <p:nvPr/>
        </p:nvSpPr>
        <p:spPr bwMode="auto">
          <a:xfrm>
            <a:off x="7380312" y="2627784"/>
            <a:ext cx="288032" cy="144016"/>
          </a:xfrm>
          <a:prstGeom prst="left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56" name="Left Arrow 55"/>
          <p:cNvSpPr/>
          <p:nvPr/>
        </p:nvSpPr>
        <p:spPr bwMode="auto">
          <a:xfrm>
            <a:off x="7380312" y="3131840"/>
            <a:ext cx="288032" cy="144016"/>
          </a:xfrm>
          <a:prstGeom prst="left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57" name="Left Arrow 56"/>
          <p:cNvSpPr/>
          <p:nvPr/>
        </p:nvSpPr>
        <p:spPr bwMode="auto">
          <a:xfrm>
            <a:off x="7380312" y="1412776"/>
            <a:ext cx="288032" cy="144016"/>
          </a:xfrm>
          <a:prstGeom prst="leftArrow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GB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58" name="Rectangle 57"/>
          <p:cNvSpPr/>
          <p:nvPr/>
        </p:nvSpPr>
        <p:spPr bwMode="auto">
          <a:xfrm>
            <a:off x="4283968" y="4350284"/>
            <a:ext cx="3096344" cy="936104"/>
          </a:xfrm>
          <a:prstGeom prst="rect">
            <a:avLst/>
          </a:prstGeom>
          <a:solidFill>
            <a:schemeClr val="tx1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ModFOLDclust2 –</a:t>
            </a:r>
            <a:r>
              <a:rPr kumimoji="0" lang="en-GB" sz="2400" b="0" i="0" u="none" strike="noStrike" cap="none" normalizeH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 global and local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59" name="Rectangle 58"/>
          <p:cNvSpPr/>
          <p:nvPr/>
        </p:nvSpPr>
        <p:spPr bwMode="auto">
          <a:xfrm>
            <a:off x="1763688" y="1763688"/>
            <a:ext cx="2448272" cy="648072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kumimoji="0" lang="en-GB" sz="2400" b="0" i="0" u="none" strike="noStrike" cap="none" normalizeH="0" baseline="0" dirty="0" smtClean="0">
                <a:ln>
                  <a:noFill/>
                </a:ln>
                <a:solidFill>
                  <a:schemeClr val="accent2">
                    <a:lumMod val="10000"/>
                  </a:schemeClr>
                </a:solidFill>
                <a:effectLst/>
                <a:latin typeface="Rdg Vesta" pitchFamily="2" charset="0"/>
              </a:rPr>
              <a:t>Secondary structure</a:t>
            </a:r>
          </a:p>
        </p:txBody>
      </p:sp>
      <p:sp>
        <p:nvSpPr>
          <p:cNvPr id="60" name="Rectangle 59"/>
          <p:cNvSpPr/>
          <p:nvPr/>
        </p:nvSpPr>
        <p:spPr bwMode="auto">
          <a:xfrm>
            <a:off x="1763688" y="1331640"/>
            <a:ext cx="2448272" cy="360040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Sequence-profile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62" name="Rectangle 61"/>
          <p:cNvSpPr/>
          <p:nvPr/>
        </p:nvSpPr>
        <p:spPr bwMode="auto">
          <a:xfrm>
            <a:off x="1763688" y="836712"/>
            <a:ext cx="2448272" cy="432048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Input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  <p:sp>
        <p:nvSpPr>
          <p:cNvPr id="63" name="Rectangle 62"/>
          <p:cNvSpPr/>
          <p:nvPr/>
        </p:nvSpPr>
        <p:spPr bwMode="auto">
          <a:xfrm>
            <a:off x="1763688" y="5925910"/>
            <a:ext cx="2448272" cy="432048"/>
          </a:xfrm>
          <a:prstGeom prst="rect">
            <a:avLst/>
          </a:prstGeom>
          <a:solidFill>
            <a:schemeClr val="accent2"/>
          </a:solidFill>
          <a:ln w="9525" cap="flat" cmpd="sng" algn="ctr">
            <a:noFill/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ctr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r>
              <a:rPr lang="en-GB" dirty="0" smtClean="0">
                <a:solidFill>
                  <a:schemeClr val="accent2">
                    <a:lumMod val="10000"/>
                  </a:schemeClr>
                </a:solidFill>
              </a:rPr>
              <a:t>Output</a:t>
            </a:r>
            <a:endParaRPr kumimoji="0" lang="en-GB" sz="2400" b="0" i="0" u="none" strike="noStrike" cap="none" normalizeH="0" baseline="0" dirty="0" smtClean="0">
              <a:ln>
                <a:noFill/>
              </a:ln>
              <a:solidFill>
                <a:schemeClr val="accent2">
                  <a:lumMod val="10000"/>
                </a:schemeClr>
              </a:solidFill>
              <a:effectLst/>
              <a:latin typeface="Rdg Vesta" pitchFamily="2" charset="0"/>
            </a:endParaRP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7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51520" y="-285776"/>
            <a:ext cx="6192838" cy="1143000"/>
          </a:xfrm>
        </p:spPr>
        <p:txBody>
          <a:bodyPr/>
          <a:lstStyle/>
          <a:p>
            <a:r>
              <a:rPr lang="en-GB" dirty="0" smtClean="0"/>
              <a:t>Inputs</a:t>
            </a:r>
            <a:endParaRPr lang="en-GB" dirty="0"/>
          </a:p>
        </p:txBody>
      </p:sp>
      <p:pic>
        <p:nvPicPr>
          <p:cNvPr id="9" name="Picture 8" descr="IntFOLD_form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7224" y="1120477"/>
            <a:ext cx="5292080" cy="5476875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6643702" y="2714620"/>
            <a:ext cx="1955600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Sequence </a:t>
            </a:r>
          </a:p>
          <a:p>
            <a:r>
              <a:rPr lang="en-GB" dirty="0" smtClean="0"/>
              <a:t>(mandatory!)</a:t>
            </a:r>
            <a:endParaRPr lang="en-US" dirty="0"/>
          </a:p>
        </p:txBody>
      </p:sp>
      <p:sp>
        <p:nvSpPr>
          <p:cNvPr id="6" name="TextBox 5"/>
          <p:cNvSpPr txBox="1"/>
          <p:nvPr/>
        </p:nvSpPr>
        <p:spPr>
          <a:xfrm>
            <a:off x="6643702" y="3429000"/>
            <a:ext cx="1524776" cy="156966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Model/s</a:t>
            </a:r>
          </a:p>
          <a:p>
            <a:r>
              <a:rPr lang="en-GB" dirty="0" smtClean="0"/>
              <a:t>Email</a:t>
            </a:r>
          </a:p>
          <a:p>
            <a:r>
              <a:rPr lang="en-GB" dirty="0" smtClean="0"/>
              <a:t>Name</a:t>
            </a:r>
          </a:p>
          <a:p>
            <a:r>
              <a:rPr lang="en-GB" dirty="0" smtClean="0"/>
              <a:t>(optional)</a:t>
            </a:r>
            <a:endParaRPr lang="en-US" dirty="0"/>
          </a:p>
        </p:txBody>
      </p:sp>
      <p:cxnSp>
        <p:nvCxnSpPr>
          <p:cNvPr id="13" name="Straight Arrow Connector 12"/>
          <p:cNvCxnSpPr/>
          <p:nvPr/>
        </p:nvCxnSpPr>
        <p:spPr bwMode="auto">
          <a:xfrm rot="10800000" flipV="1">
            <a:off x="5214942" y="3214686"/>
            <a:ext cx="1143008" cy="71438"/>
          </a:xfrm>
          <a:prstGeom prst="straightConnector1">
            <a:avLst/>
          </a:prstGeom>
          <a:noFill/>
          <a:ln w="9525" cap="flat" cmpd="sng" algn="ctr">
            <a:noFill/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5" name="Straight Arrow Connector 14"/>
          <p:cNvCxnSpPr/>
          <p:nvPr/>
        </p:nvCxnSpPr>
        <p:spPr bwMode="auto">
          <a:xfrm rot="10800000" flipV="1">
            <a:off x="4000496" y="3357557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19" name="Straight Arrow Connector 18"/>
          <p:cNvCxnSpPr/>
          <p:nvPr/>
        </p:nvCxnSpPr>
        <p:spPr bwMode="auto">
          <a:xfrm rot="10800000">
            <a:off x="4000496" y="4000504"/>
            <a:ext cx="2571768" cy="1588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20" name="Straight Arrow Connector 19"/>
          <p:cNvCxnSpPr/>
          <p:nvPr/>
        </p:nvCxnSpPr>
        <p:spPr bwMode="auto">
          <a:xfrm rot="10800000">
            <a:off x="4000496" y="3714752"/>
            <a:ext cx="2571768" cy="1588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21" name="Straight Arrow Connector 20"/>
          <p:cNvCxnSpPr/>
          <p:nvPr/>
        </p:nvCxnSpPr>
        <p:spPr bwMode="auto">
          <a:xfrm rot="10800000">
            <a:off x="4000496" y="4214818"/>
            <a:ext cx="2571768" cy="1588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3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5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6" dur="5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7" presetID="2" presetClass="entr" presetSubtype="2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9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0" dur="5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  <p:bldP spid="6" grpId="0"/>
    </p:bld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8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51520" y="-162272"/>
            <a:ext cx="6192838" cy="1143000"/>
          </a:xfrm>
        </p:spPr>
        <p:txBody>
          <a:bodyPr/>
          <a:lstStyle/>
          <a:p>
            <a:r>
              <a:rPr lang="en-GB" dirty="0" smtClean="0"/>
              <a:t>Outputs: summary 1 – TS and QA</a:t>
            </a:r>
            <a:endParaRPr lang="en-GB" dirty="0"/>
          </a:p>
        </p:txBody>
      </p:sp>
      <p:pic>
        <p:nvPicPr>
          <p:cNvPr id="5" name="Picture 4" descr="IntFOLD_results1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7224" y="1120477"/>
            <a:ext cx="5292080" cy="5476875"/>
          </a:xfrm>
          <a:prstGeom prst="rect">
            <a:avLst/>
          </a:prstGeom>
        </p:spPr>
      </p:pic>
      <p:sp>
        <p:nvSpPr>
          <p:cNvPr id="9" name="TextBox 8"/>
          <p:cNvSpPr txBox="1"/>
          <p:nvPr/>
        </p:nvSpPr>
        <p:spPr>
          <a:xfrm>
            <a:off x="6643702" y="2786058"/>
            <a:ext cx="2435026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err="1" smtClean="0"/>
              <a:t>Parseable</a:t>
            </a:r>
            <a:r>
              <a:rPr lang="en-GB" dirty="0" smtClean="0"/>
              <a:t>  results</a:t>
            </a:r>
          </a:p>
          <a:p>
            <a:r>
              <a:rPr lang="en-GB" dirty="0" smtClean="0"/>
              <a:t>(CASP format)</a:t>
            </a:r>
          </a:p>
        </p:txBody>
      </p:sp>
      <p:cxnSp>
        <p:nvCxnSpPr>
          <p:cNvPr id="11" name="Straight Arrow Connector 10"/>
          <p:cNvCxnSpPr/>
          <p:nvPr/>
        </p:nvCxnSpPr>
        <p:spPr bwMode="auto">
          <a:xfrm rot="10800000" flipV="1">
            <a:off x="4000496" y="3188422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12" name="TextBox 11"/>
          <p:cNvSpPr txBox="1"/>
          <p:nvPr/>
        </p:nvSpPr>
        <p:spPr>
          <a:xfrm>
            <a:off x="6643702" y="2181517"/>
            <a:ext cx="241765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Links  to graphics</a:t>
            </a:r>
          </a:p>
        </p:txBody>
      </p:sp>
      <p:cxnSp>
        <p:nvCxnSpPr>
          <p:cNvPr id="13" name="Straight Arrow Connector 12"/>
          <p:cNvCxnSpPr/>
          <p:nvPr/>
        </p:nvCxnSpPr>
        <p:spPr bwMode="auto">
          <a:xfrm rot="10800000" flipV="1">
            <a:off x="4000496" y="2428863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17" name="Right Brace 16"/>
          <p:cNvSpPr/>
          <p:nvPr/>
        </p:nvSpPr>
        <p:spPr bwMode="auto">
          <a:xfrm>
            <a:off x="6000760" y="3714752"/>
            <a:ext cx="500066" cy="2714644"/>
          </a:xfrm>
          <a:prstGeom prst="rightBrace">
            <a:avLst>
              <a:gd name="adj1" fmla="val 46428"/>
              <a:gd name="adj2" fmla="val 50000"/>
            </a:avLst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  <p:sp>
        <p:nvSpPr>
          <p:cNvPr id="18" name="TextBox 17"/>
          <p:cNvSpPr txBox="1"/>
          <p:nvPr/>
        </p:nvSpPr>
        <p:spPr>
          <a:xfrm>
            <a:off x="6572264" y="4500570"/>
            <a:ext cx="2032544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Top 5 models,</a:t>
            </a:r>
          </a:p>
          <a:p>
            <a:r>
              <a:rPr lang="en-GB" dirty="0" smtClean="0"/>
              <a:t>Global scores,</a:t>
            </a:r>
          </a:p>
          <a:p>
            <a:r>
              <a:rPr lang="en-GB" dirty="0" smtClean="0"/>
              <a:t>Local errors</a:t>
            </a: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>
                      <p:stCondLst>
                        <p:cond delay="indefinite"/>
                      </p:stCondLst>
                      <p:childTnLst>
                        <p:par>
                          <p:cTn id="24" fill="hold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2" grpId="0"/>
      <p:bldP spid="17" grpId="0" animBg="1"/>
      <p:bldP spid="18" grpId="0"/>
    </p:bld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9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51520" y="-171400"/>
            <a:ext cx="6192838" cy="1143000"/>
          </a:xfrm>
        </p:spPr>
        <p:txBody>
          <a:bodyPr/>
          <a:lstStyle/>
          <a:p>
            <a:r>
              <a:rPr lang="en-GB" dirty="0" smtClean="0"/>
              <a:t>Outputs: QA plot view</a:t>
            </a:r>
            <a:endParaRPr lang="en-GB" dirty="0"/>
          </a:p>
        </p:txBody>
      </p:sp>
      <p:pic>
        <p:nvPicPr>
          <p:cNvPr id="5" name="Picture 4" descr="IntFOLD_results_QAplot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7224" y="1120477"/>
            <a:ext cx="5292080" cy="5476875"/>
          </a:xfrm>
          <a:prstGeom prst="rect">
            <a:avLst/>
          </a:prstGeom>
        </p:spPr>
      </p:pic>
      <p:cxnSp>
        <p:nvCxnSpPr>
          <p:cNvPr id="6" name="Straight Arrow Connector 5"/>
          <p:cNvCxnSpPr/>
          <p:nvPr/>
        </p:nvCxnSpPr>
        <p:spPr bwMode="auto">
          <a:xfrm rot="10800000" flipV="1">
            <a:off x="3929058" y="2500307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8" name="Straight Arrow Connector 7"/>
          <p:cNvCxnSpPr/>
          <p:nvPr/>
        </p:nvCxnSpPr>
        <p:spPr bwMode="auto">
          <a:xfrm rot="10800000" flipV="1">
            <a:off x="3929059" y="3929066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9" name="TextBox 8"/>
          <p:cNvSpPr txBox="1"/>
          <p:nvPr/>
        </p:nvSpPr>
        <p:spPr>
          <a:xfrm>
            <a:off x="6500826" y="2097937"/>
            <a:ext cx="273664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x = residue number</a:t>
            </a:r>
          </a:p>
          <a:p>
            <a:r>
              <a:rPr lang="en-GB" dirty="0" smtClean="0"/>
              <a:t>y = error (Å)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6558036" y="3526697"/>
            <a:ext cx="2145139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Download plot</a:t>
            </a:r>
          </a:p>
          <a:p>
            <a:r>
              <a:rPr lang="en-GB" dirty="0" smtClean="0"/>
              <a:t>(PostScript)</a:t>
            </a: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</p:bld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10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51520" y="-162272"/>
            <a:ext cx="6192838" cy="1143000"/>
          </a:xfrm>
        </p:spPr>
        <p:txBody>
          <a:bodyPr/>
          <a:lstStyle/>
          <a:p>
            <a:r>
              <a:rPr lang="en-GB" dirty="0" smtClean="0"/>
              <a:t>Outputs: summary 1 – TS and QA</a:t>
            </a:r>
            <a:endParaRPr lang="en-GB" dirty="0"/>
          </a:p>
        </p:txBody>
      </p:sp>
      <p:pic>
        <p:nvPicPr>
          <p:cNvPr id="5" name="Picture 4" descr="IntFOLD_results1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1556" y="1120477"/>
            <a:ext cx="5292080" cy="5476875"/>
          </a:xfrm>
          <a:prstGeom prst="rect">
            <a:avLst/>
          </a:prstGeom>
        </p:spPr>
      </p:pic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11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51520" y="-171400"/>
            <a:ext cx="6192838" cy="1143000"/>
          </a:xfrm>
        </p:spPr>
        <p:txBody>
          <a:bodyPr/>
          <a:lstStyle/>
          <a:p>
            <a:r>
              <a:rPr lang="en-GB" dirty="0" smtClean="0"/>
              <a:t>Outputs: QA model view</a:t>
            </a:r>
            <a:endParaRPr lang="en-GB" dirty="0"/>
          </a:p>
        </p:txBody>
      </p:sp>
      <p:pic>
        <p:nvPicPr>
          <p:cNvPr id="6" name="Picture 5" descr="IntFOLD_results_QA_model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7224" y="1120477"/>
            <a:ext cx="5292080" cy="5476875"/>
          </a:xfrm>
          <a:prstGeom prst="rect">
            <a:avLst/>
          </a:prstGeom>
        </p:spPr>
      </p:pic>
      <p:cxnSp>
        <p:nvCxnSpPr>
          <p:cNvPr id="8" name="Straight Arrow Connector 7"/>
          <p:cNvCxnSpPr/>
          <p:nvPr/>
        </p:nvCxnSpPr>
        <p:spPr bwMode="auto">
          <a:xfrm rot="10800000" flipV="1">
            <a:off x="3929058" y="3500439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9" name="Straight Arrow Connector 8"/>
          <p:cNvCxnSpPr/>
          <p:nvPr/>
        </p:nvCxnSpPr>
        <p:spPr bwMode="auto">
          <a:xfrm rot="10800000" flipV="1">
            <a:off x="3929059" y="4929198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12" name="TextBox 11"/>
          <p:cNvSpPr txBox="1"/>
          <p:nvPr/>
        </p:nvSpPr>
        <p:spPr>
          <a:xfrm>
            <a:off x="6572264" y="2857496"/>
            <a:ext cx="2525050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Download model</a:t>
            </a:r>
          </a:p>
          <a:p>
            <a:r>
              <a:rPr lang="en-GB" dirty="0" smtClean="0"/>
              <a:t>with errors  in </a:t>
            </a:r>
          </a:p>
          <a:p>
            <a:r>
              <a:rPr lang="en-GB" dirty="0" smtClean="0"/>
              <a:t>B-factor column</a:t>
            </a:r>
          </a:p>
        </p:txBody>
      </p:sp>
      <p:sp>
        <p:nvSpPr>
          <p:cNvPr id="13" name="TextBox 12"/>
          <p:cNvSpPr txBox="1"/>
          <p:nvPr/>
        </p:nvSpPr>
        <p:spPr>
          <a:xfrm>
            <a:off x="6558036" y="4526829"/>
            <a:ext cx="229165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Interactive view</a:t>
            </a:r>
          </a:p>
          <a:p>
            <a:r>
              <a:rPr lang="en-GB" dirty="0" smtClean="0"/>
              <a:t>(</a:t>
            </a:r>
            <a:r>
              <a:rPr lang="en-GB" dirty="0" err="1" smtClean="0"/>
              <a:t>Jmol</a:t>
            </a:r>
            <a:r>
              <a:rPr lang="en-GB" dirty="0" smtClean="0"/>
              <a:t>)</a:t>
            </a: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  <p:bldP spid="13" grpId="0"/>
    </p:bld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12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179512" y="-171400"/>
            <a:ext cx="6192838" cy="1143000"/>
          </a:xfrm>
        </p:spPr>
        <p:txBody>
          <a:bodyPr/>
          <a:lstStyle/>
          <a:p>
            <a:r>
              <a:rPr lang="en-GB" dirty="0" smtClean="0"/>
              <a:t>Outputs: summary 2 – DR and DP</a:t>
            </a:r>
            <a:endParaRPr lang="en-GB" dirty="0"/>
          </a:p>
        </p:txBody>
      </p:sp>
      <p:pic>
        <p:nvPicPr>
          <p:cNvPr id="5" name="Picture 4" descr="IntFOLD_results2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7224" y="1124744"/>
            <a:ext cx="5292080" cy="5476875"/>
          </a:xfrm>
          <a:prstGeom prst="rect">
            <a:avLst/>
          </a:prstGeom>
        </p:spPr>
      </p:pic>
      <p:cxnSp>
        <p:nvCxnSpPr>
          <p:cNvPr id="6" name="Straight Arrow Connector 5"/>
          <p:cNvCxnSpPr/>
          <p:nvPr/>
        </p:nvCxnSpPr>
        <p:spPr bwMode="auto">
          <a:xfrm rot="10800000">
            <a:off x="4786314" y="3429000"/>
            <a:ext cx="1500198" cy="1588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8" name="TextBox 7"/>
          <p:cNvSpPr txBox="1"/>
          <p:nvPr/>
        </p:nvSpPr>
        <p:spPr>
          <a:xfrm>
            <a:off x="6215074" y="3000372"/>
            <a:ext cx="2443298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x = residue num</a:t>
            </a:r>
          </a:p>
          <a:p>
            <a:r>
              <a:rPr lang="en-GB" dirty="0" smtClean="0"/>
              <a:t>y = disorder </a:t>
            </a:r>
            <a:r>
              <a:rPr lang="en-GB" dirty="0" err="1" smtClean="0"/>
              <a:t>prob</a:t>
            </a:r>
            <a:endParaRPr lang="en-GB" dirty="0" smtClean="0"/>
          </a:p>
        </p:txBody>
      </p:sp>
      <p:cxnSp>
        <p:nvCxnSpPr>
          <p:cNvPr id="15" name="Straight Arrow Connector 14"/>
          <p:cNvCxnSpPr/>
          <p:nvPr/>
        </p:nvCxnSpPr>
        <p:spPr bwMode="auto">
          <a:xfrm rot="10800000">
            <a:off x="4771908" y="5572140"/>
            <a:ext cx="1500198" cy="1588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16" name="TextBox 15"/>
          <p:cNvSpPr txBox="1"/>
          <p:nvPr/>
        </p:nvSpPr>
        <p:spPr>
          <a:xfrm>
            <a:off x="6200668" y="5324789"/>
            <a:ext cx="266932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Domain prediction</a:t>
            </a: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16" grpId="0"/>
    </p:bld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13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179512" y="-171400"/>
            <a:ext cx="6192838" cy="1143000"/>
          </a:xfrm>
        </p:spPr>
        <p:txBody>
          <a:bodyPr/>
          <a:lstStyle/>
          <a:p>
            <a:r>
              <a:rPr lang="en-GB" dirty="0" smtClean="0"/>
              <a:t>Outputs: DP model view</a:t>
            </a:r>
            <a:endParaRPr lang="en-GB" dirty="0"/>
          </a:p>
        </p:txBody>
      </p:sp>
      <p:pic>
        <p:nvPicPr>
          <p:cNvPr id="5" name="Picture 4" descr="IntFOLD_results_DP_model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7224" y="1142984"/>
            <a:ext cx="5292080" cy="5476875"/>
          </a:xfrm>
          <a:prstGeom prst="rect">
            <a:avLst/>
          </a:prstGeom>
        </p:spPr>
      </p:pic>
      <p:cxnSp>
        <p:nvCxnSpPr>
          <p:cNvPr id="6" name="Straight Arrow Connector 5"/>
          <p:cNvCxnSpPr/>
          <p:nvPr/>
        </p:nvCxnSpPr>
        <p:spPr bwMode="auto">
          <a:xfrm rot="10800000" flipV="1">
            <a:off x="3929058" y="3500439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8" name="Straight Arrow Connector 7"/>
          <p:cNvCxnSpPr/>
          <p:nvPr/>
        </p:nvCxnSpPr>
        <p:spPr bwMode="auto">
          <a:xfrm rot="10800000" flipV="1">
            <a:off x="3929059" y="4929198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9" name="TextBox 8"/>
          <p:cNvSpPr txBox="1"/>
          <p:nvPr/>
        </p:nvSpPr>
        <p:spPr>
          <a:xfrm>
            <a:off x="6572264" y="2857496"/>
            <a:ext cx="2620589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Download model</a:t>
            </a:r>
          </a:p>
          <a:p>
            <a:r>
              <a:rPr lang="en-GB" dirty="0" smtClean="0"/>
              <a:t>with domain num</a:t>
            </a:r>
          </a:p>
          <a:p>
            <a:r>
              <a:rPr lang="en-GB" dirty="0" smtClean="0"/>
              <a:t>in B-factor column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6558036" y="4526829"/>
            <a:ext cx="229165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Interactive view</a:t>
            </a:r>
          </a:p>
          <a:p>
            <a:r>
              <a:rPr lang="en-GB" dirty="0" smtClean="0"/>
              <a:t>(</a:t>
            </a:r>
            <a:r>
              <a:rPr lang="en-GB" dirty="0" err="1" smtClean="0"/>
              <a:t>Jmol</a:t>
            </a:r>
            <a:r>
              <a:rPr lang="en-GB" dirty="0" smtClean="0"/>
              <a:t>)</a:t>
            </a: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14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251520" y="-171400"/>
            <a:ext cx="6192838" cy="1143000"/>
          </a:xfrm>
        </p:spPr>
        <p:txBody>
          <a:bodyPr/>
          <a:lstStyle/>
          <a:p>
            <a:r>
              <a:rPr lang="en-GB" dirty="0" smtClean="0"/>
              <a:t>Outputs: summary 3 – FN &amp; full QA</a:t>
            </a:r>
            <a:endParaRPr lang="en-GB" dirty="0"/>
          </a:p>
        </p:txBody>
      </p:sp>
      <p:pic>
        <p:nvPicPr>
          <p:cNvPr id="6" name="Picture 5" descr="IntFOLD_results3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1556" y="1120477"/>
            <a:ext cx="5292080" cy="5476875"/>
          </a:xfrm>
          <a:prstGeom prst="rect">
            <a:avLst/>
          </a:prstGeom>
        </p:spPr>
      </p:pic>
      <p:cxnSp>
        <p:nvCxnSpPr>
          <p:cNvPr id="5" name="Straight Arrow Connector 4"/>
          <p:cNvCxnSpPr/>
          <p:nvPr/>
        </p:nvCxnSpPr>
        <p:spPr bwMode="auto">
          <a:xfrm rot="10800000">
            <a:off x="4214810" y="2571744"/>
            <a:ext cx="2214578" cy="1588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8" name="TextBox 7"/>
          <p:cNvSpPr txBox="1"/>
          <p:nvPr/>
        </p:nvSpPr>
        <p:spPr>
          <a:xfrm>
            <a:off x="6572264" y="2169375"/>
            <a:ext cx="212109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err="1" smtClean="0"/>
              <a:t>Ligand</a:t>
            </a:r>
            <a:r>
              <a:rPr lang="en-GB" dirty="0" smtClean="0"/>
              <a:t> binding</a:t>
            </a:r>
          </a:p>
          <a:p>
            <a:r>
              <a:rPr lang="en-GB" dirty="0" smtClean="0"/>
              <a:t>residues</a:t>
            </a:r>
          </a:p>
        </p:txBody>
      </p:sp>
      <p:sp>
        <p:nvSpPr>
          <p:cNvPr id="10" name="TextBox 9"/>
          <p:cNvSpPr txBox="1"/>
          <p:nvPr/>
        </p:nvSpPr>
        <p:spPr>
          <a:xfrm>
            <a:off x="6444895" y="4643446"/>
            <a:ext cx="2699137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Quality assessment</a:t>
            </a:r>
          </a:p>
          <a:p>
            <a:r>
              <a:rPr lang="en-GB" dirty="0" smtClean="0"/>
              <a:t>for all models</a:t>
            </a:r>
          </a:p>
        </p:txBody>
      </p:sp>
      <p:sp>
        <p:nvSpPr>
          <p:cNvPr id="11" name="Right Brace 10"/>
          <p:cNvSpPr/>
          <p:nvPr/>
        </p:nvSpPr>
        <p:spPr bwMode="auto">
          <a:xfrm>
            <a:off x="6000760" y="3714752"/>
            <a:ext cx="500066" cy="2714644"/>
          </a:xfrm>
          <a:prstGeom prst="rightBrace">
            <a:avLst>
              <a:gd name="adj1" fmla="val 46428"/>
              <a:gd name="adj2" fmla="val 50000"/>
            </a:avLst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none" w="med" len="med"/>
          </a:ln>
          <a:effectLst/>
        </p:spPr>
        <p:txBody>
          <a:bodyPr vert="horz" wrap="square" lIns="91440" tIns="45720" rIns="91440" bIns="45720" numCol="1" rtlCol="0" anchor="ctr" anchorCtr="0" compatLnSpc="1">
            <a:prstTxWarp prst="textNoShape">
              <a:avLst/>
            </a:prstTxWarp>
          </a:bodyPr>
          <a:lstStyle/>
          <a:p>
            <a:pPr marL="0" marR="0" indent="0" algn="l" defTabSz="914400" rtl="0" eaLnBrk="1" fontAlgn="base" latinLnBrk="0" hangingPunct="1">
              <a:lnSpc>
                <a:spcPct val="100000"/>
              </a:lnSpc>
              <a:spcBef>
                <a:spcPct val="0"/>
              </a:spcBef>
              <a:spcAft>
                <a:spcPct val="0"/>
              </a:spcAft>
              <a:buClrTx/>
              <a:buSzTx/>
              <a:buFontTx/>
              <a:buNone/>
              <a:tabLst/>
            </a:pPr>
            <a:endParaRPr kumimoji="0" lang="en-US" sz="2400" b="0" i="0" u="none" strike="noStrike" cap="none" normalizeH="0" baseline="0" smtClean="0">
              <a:ln>
                <a:noFill/>
              </a:ln>
              <a:solidFill>
                <a:schemeClr val="tx1"/>
              </a:solidFill>
              <a:effectLst/>
              <a:latin typeface="Rdg Vesta" pitchFamily="2" charset="0"/>
            </a:endParaRP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1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8" grpId="0"/>
      <p:bldP spid="10" grpId="0"/>
      <p:bldP spid="11" grpId="0" animBg="1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15</a:t>
            </a:fld>
            <a:endParaRPr lang="en-GB"/>
          </a:p>
        </p:txBody>
      </p:sp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179512" y="-171400"/>
            <a:ext cx="6192838" cy="1143000"/>
          </a:xfrm>
        </p:spPr>
        <p:txBody>
          <a:bodyPr/>
          <a:lstStyle/>
          <a:p>
            <a:r>
              <a:rPr lang="en-GB" dirty="0" smtClean="0"/>
              <a:t>Outputs: FN model view</a:t>
            </a:r>
            <a:endParaRPr lang="en-GB" dirty="0"/>
          </a:p>
        </p:txBody>
      </p:sp>
      <p:pic>
        <p:nvPicPr>
          <p:cNvPr id="6" name="Picture 5" descr="IntFOLD_results_FN_model.png"/>
          <p:cNvPicPr>
            <a:picLocks noChangeAspect="1"/>
          </p:cNvPicPr>
          <p:nvPr/>
        </p:nvPicPr>
        <p:blipFill>
          <a:blip r:embed="rId2" cstate="print"/>
          <a:srcRect r="42125"/>
          <a:stretch>
            <a:fillRect/>
          </a:stretch>
        </p:blipFill>
        <p:spPr>
          <a:xfrm>
            <a:off x="851556" y="1120477"/>
            <a:ext cx="5292080" cy="5476875"/>
          </a:xfrm>
          <a:prstGeom prst="rect">
            <a:avLst/>
          </a:prstGeom>
        </p:spPr>
      </p:pic>
      <p:cxnSp>
        <p:nvCxnSpPr>
          <p:cNvPr id="5" name="Straight Arrow Connector 4"/>
          <p:cNvCxnSpPr/>
          <p:nvPr/>
        </p:nvCxnSpPr>
        <p:spPr bwMode="auto">
          <a:xfrm rot="10800000" flipV="1">
            <a:off x="3929058" y="3500439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cxnSp>
        <p:nvCxnSpPr>
          <p:cNvPr id="8" name="Straight Arrow Connector 7"/>
          <p:cNvCxnSpPr/>
          <p:nvPr/>
        </p:nvCxnSpPr>
        <p:spPr bwMode="auto">
          <a:xfrm rot="10800000" flipV="1">
            <a:off x="3929059" y="4929198"/>
            <a:ext cx="2571768" cy="1"/>
          </a:xfrm>
          <a:prstGeom prst="straightConnector1">
            <a:avLst/>
          </a:prstGeom>
          <a:noFill/>
          <a:ln w="44450" cap="flat" cmpd="sng" algn="ctr">
            <a:solidFill>
              <a:schemeClr val="accent2">
                <a:lumMod val="10000"/>
              </a:schemeClr>
            </a:solidFill>
            <a:prstDash val="solid"/>
            <a:round/>
            <a:headEnd type="none" w="med" len="med"/>
            <a:tailEnd type="arrow"/>
          </a:ln>
          <a:effectLst/>
        </p:spPr>
      </p:cxnSp>
      <p:sp>
        <p:nvSpPr>
          <p:cNvPr id="9" name="TextBox 8"/>
          <p:cNvSpPr txBox="1"/>
          <p:nvPr/>
        </p:nvSpPr>
        <p:spPr>
          <a:xfrm>
            <a:off x="6572264" y="2857496"/>
            <a:ext cx="2525050" cy="120032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Download model</a:t>
            </a:r>
          </a:p>
          <a:p>
            <a:r>
              <a:rPr lang="en-GB" dirty="0" smtClean="0"/>
              <a:t>with all probable</a:t>
            </a:r>
          </a:p>
          <a:p>
            <a:r>
              <a:rPr lang="en-GB" dirty="0" err="1" smtClean="0"/>
              <a:t>ligands</a:t>
            </a:r>
            <a:endParaRPr lang="en-GB" dirty="0" smtClean="0"/>
          </a:p>
        </p:txBody>
      </p:sp>
      <p:sp>
        <p:nvSpPr>
          <p:cNvPr id="10" name="TextBox 9"/>
          <p:cNvSpPr txBox="1"/>
          <p:nvPr/>
        </p:nvSpPr>
        <p:spPr>
          <a:xfrm>
            <a:off x="6558036" y="4526829"/>
            <a:ext cx="2291653" cy="8309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GB" dirty="0" smtClean="0"/>
              <a:t>Interactive view</a:t>
            </a:r>
          </a:p>
          <a:p>
            <a:r>
              <a:rPr lang="en-GB" dirty="0" smtClean="0"/>
              <a:t>(</a:t>
            </a:r>
            <a:r>
              <a:rPr lang="en-GB" dirty="0" err="1" smtClean="0"/>
              <a:t>Jmol</a:t>
            </a:r>
            <a:r>
              <a:rPr lang="en-GB" dirty="0" smtClean="0"/>
              <a:t>)</a:t>
            </a:r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9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2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w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9" grpId="0"/>
      <p:bldP spid="10" grpId="0"/>
    </p:bld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Limitations, weaknesses  and future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GB" dirty="0" smtClean="0"/>
              <a:t>Relatively  slow , ~1 hour for results  – fair queuing system implemented – no batch jobs</a:t>
            </a:r>
          </a:p>
          <a:p>
            <a:r>
              <a:rPr lang="en-GB" dirty="0" smtClean="0"/>
              <a:t>Template based modelling only</a:t>
            </a:r>
          </a:p>
          <a:p>
            <a:r>
              <a:rPr lang="en-GB" dirty="0" smtClean="0"/>
              <a:t>Function prediction - ligand binding residues only</a:t>
            </a:r>
          </a:p>
          <a:p>
            <a:r>
              <a:rPr lang="en-GB" dirty="0" smtClean="0"/>
              <a:t>Relies on </a:t>
            </a:r>
            <a:r>
              <a:rPr lang="en-GB" dirty="0" smtClean="0"/>
              <a:t>model </a:t>
            </a:r>
            <a:r>
              <a:rPr lang="en-GB" dirty="0" smtClean="0"/>
              <a:t>q</a:t>
            </a:r>
            <a:r>
              <a:rPr lang="en-GB" dirty="0" smtClean="0"/>
              <a:t>uality </a:t>
            </a:r>
            <a:r>
              <a:rPr lang="en-GB" dirty="0" smtClean="0"/>
              <a:t>assessment – sometimes wrong!</a:t>
            </a:r>
          </a:p>
          <a:p>
            <a:r>
              <a:rPr lang="en-GB" dirty="0" smtClean="0"/>
              <a:t>Not all results are integrated, some things left up to user</a:t>
            </a:r>
          </a:p>
          <a:p>
            <a:pPr lvl="1"/>
            <a:r>
              <a:rPr lang="en-GB" dirty="0" smtClean="0"/>
              <a:t>Using ModFOLDclust2 to improve </a:t>
            </a:r>
            <a:r>
              <a:rPr lang="en-GB" dirty="0" err="1" smtClean="0"/>
              <a:t>FunFOLD</a:t>
            </a:r>
            <a:endParaRPr lang="en-GB" dirty="0" smtClean="0"/>
          </a:p>
          <a:p>
            <a:pPr lvl="1"/>
            <a:r>
              <a:rPr lang="en-GB" dirty="0" smtClean="0"/>
              <a:t>Using </a:t>
            </a:r>
            <a:r>
              <a:rPr lang="en-GB" dirty="0" err="1" smtClean="0"/>
              <a:t>DISOclust</a:t>
            </a:r>
            <a:r>
              <a:rPr lang="en-GB" dirty="0" smtClean="0"/>
              <a:t> results to improve </a:t>
            </a:r>
            <a:r>
              <a:rPr lang="en-GB" dirty="0" err="1" smtClean="0"/>
              <a:t>FunFOLD</a:t>
            </a:r>
            <a:endParaRPr lang="en-GB" dirty="0" smtClean="0"/>
          </a:p>
          <a:p>
            <a:pPr lvl="1"/>
            <a:r>
              <a:rPr lang="en-GB" dirty="0" smtClean="0"/>
              <a:t>Using </a:t>
            </a:r>
            <a:r>
              <a:rPr lang="en-GB" dirty="0" err="1" smtClean="0"/>
              <a:t>FunFOLD</a:t>
            </a:r>
            <a:r>
              <a:rPr lang="en-GB" dirty="0" smtClean="0"/>
              <a:t> to improve ModFOLDclust2</a:t>
            </a:r>
          </a:p>
          <a:p>
            <a:r>
              <a:rPr lang="en-GB" dirty="0" smtClean="0"/>
              <a:t>Better multi-template modelling using local errors</a:t>
            </a:r>
          </a:p>
          <a:p>
            <a:pPr>
              <a:buNone/>
            </a:pPr>
            <a:endParaRPr lang="en-GB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16</a:t>
            </a:fld>
            <a:endParaRPr lang="en-GB"/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GB" dirty="0" smtClean="0"/>
              <a:t>Acknowledgements</a:t>
            </a:r>
            <a:endParaRPr lang="en-GB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buNone/>
            </a:pPr>
            <a:r>
              <a:rPr lang="en-GB" dirty="0" smtClean="0"/>
              <a:t>The group:</a:t>
            </a:r>
          </a:p>
          <a:p>
            <a:r>
              <a:rPr lang="en-GB" dirty="0" smtClean="0"/>
              <a:t>Daniel Roche (PhD student)</a:t>
            </a:r>
          </a:p>
          <a:p>
            <a:r>
              <a:rPr lang="en-GB" dirty="0" smtClean="0"/>
              <a:t>Stuart </a:t>
            </a:r>
            <a:r>
              <a:rPr lang="en-GB" dirty="0" err="1" smtClean="0"/>
              <a:t>Tetchner</a:t>
            </a:r>
            <a:r>
              <a:rPr lang="en-GB" dirty="0" smtClean="0"/>
              <a:t> (BSc student)</a:t>
            </a:r>
          </a:p>
          <a:p>
            <a:pPr>
              <a:buNone/>
            </a:pPr>
            <a:endParaRPr lang="en-GB" dirty="0" smtClean="0"/>
          </a:p>
          <a:p>
            <a:pPr>
              <a:buNone/>
            </a:pPr>
            <a:r>
              <a:rPr lang="en-GB" dirty="0" smtClean="0"/>
              <a:t>Funding:</a:t>
            </a:r>
          </a:p>
          <a:p>
            <a:r>
              <a:rPr lang="en-GB" dirty="0" smtClean="0"/>
              <a:t>Research Councils UK Academic Fellowship (LM)</a:t>
            </a:r>
          </a:p>
          <a:p>
            <a:r>
              <a:rPr lang="en-GB" dirty="0" smtClean="0"/>
              <a:t>University of Reading Faculty Studentship (DR)</a:t>
            </a:r>
          </a:p>
          <a:p>
            <a:pPr>
              <a:buNone/>
            </a:pPr>
            <a:endParaRPr lang="en-GB" dirty="0" smtClean="0"/>
          </a:p>
          <a:p>
            <a:pPr>
              <a:buNone/>
            </a:pPr>
            <a:r>
              <a:rPr lang="en-GB" dirty="0" smtClean="0"/>
              <a:t>Everyone who voted!</a:t>
            </a:r>
            <a:endParaRPr lang="en-GB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BFF21C0B-AF4B-4A73-9D09-71D4D80981DF}" type="slidenum">
              <a:rPr lang="en-GB" smtClean="0"/>
              <a:pPr/>
              <a:t>17</a:t>
            </a:fld>
            <a:endParaRPr lang="en-GB"/>
          </a:p>
        </p:txBody>
      </p:sp>
    </p:spTree>
  </p:cSld>
  <p:clrMapOvr>
    <a:masterClrMapping/>
  </p:clrMapOvr>
  <p:transition advClick="0">
    <p:fade/>
  </p:transition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Rdg_PP_with_R_COLOUR_slides">
  <a:themeElements>
    <a:clrScheme name="Bright colours jl 4">
      <a:dk1>
        <a:srgbClr val="0F5C9D"/>
      </a:dk1>
      <a:lt1>
        <a:srgbClr val="FFFFFF"/>
      </a:lt1>
      <a:dk2>
        <a:srgbClr val="0F5C9D"/>
      </a:dk2>
      <a:lt2>
        <a:srgbClr val="FFFFFF"/>
      </a:lt2>
      <a:accent1>
        <a:srgbClr val="0F5C9D"/>
      </a:accent1>
      <a:accent2>
        <a:srgbClr val="DDDDDD"/>
      </a:accent2>
      <a:accent3>
        <a:srgbClr val="AAB5CC"/>
      </a:accent3>
      <a:accent4>
        <a:srgbClr val="DADADA"/>
      </a:accent4>
      <a:accent5>
        <a:srgbClr val="AAB5CC"/>
      </a:accent5>
      <a:accent6>
        <a:srgbClr val="C8C8C8"/>
      </a:accent6>
      <a:hlink>
        <a:srgbClr val="D1E8FB"/>
      </a:hlink>
      <a:folHlink>
        <a:srgbClr val="DDDDDD"/>
      </a:folHlink>
    </a:clrScheme>
    <a:fontScheme name="Bright colours jl">
      <a:majorFont>
        <a:latin typeface="Rdg Vesta"/>
        <a:ea typeface=""/>
        <a:cs typeface=""/>
      </a:majorFont>
      <a:minorFont>
        <a:latin typeface="Rdg Vesta"/>
        <a:ea typeface=""/>
        <a:cs typeface="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Rdg Vesta" pitchFamily="2" charset="0"/>
          </a:defRPr>
        </a:defPPr>
      </a:lstStyle>
    </a:spDef>
    <a:lnDef>
      <a:spPr bwMode="auto">
        <a:xfrm>
          <a:off x="0" y="0"/>
          <a:ext cx="1" cy="1"/>
        </a:xfrm>
        <a:custGeom>
          <a:avLst/>
          <a:gdLst/>
          <a:ahLst/>
          <a:cxnLst/>
          <a:rect l="0" t="0" r="0" b="0"/>
          <a:pathLst/>
        </a:custGeom>
        <a:noFill/>
        <a:ln w="9525" cap="flat" cmpd="sng" algn="ctr">
          <a:noFill/>
          <a:prstDash val="solid"/>
          <a:round/>
          <a:headEnd type="none" w="med" len="med"/>
          <a:tailEnd type="none" w="med" len="med"/>
        </a:ln>
        <a:effectLst/>
      </a:spPr>
      <a:bodyPr vert="horz" wrap="square" lIns="91440" tIns="45720" rIns="91440" bIns="45720" numCol="1" anchor="ctr" anchorCtr="0" compatLnSpc="1">
        <a:prstTxWarp prst="textNoShape">
          <a:avLst/>
        </a:prstTxWarp>
      </a:bodyPr>
      <a:lstStyle>
        <a:defPPr marL="0" marR="0" indent="0" algn="l" defTabSz="914400" rtl="0" eaLnBrk="1" fontAlgn="base" latinLnBrk="0" hangingPunct="1">
          <a:lnSpc>
            <a:spcPct val="100000"/>
          </a:lnSpc>
          <a:spcBef>
            <a:spcPct val="0"/>
          </a:spcBef>
          <a:spcAft>
            <a:spcPct val="0"/>
          </a:spcAft>
          <a:buClrTx/>
          <a:buSzTx/>
          <a:buFontTx/>
          <a:buNone/>
          <a:tabLst/>
          <a:defRPr kumimoji="0" lang="en-GB" sz="2400" b="0" i="0" u="none" strike="noStrike" cap="none" normalizeH="0" baseline="0" smtClean="0">
            <a:ln>
              <a:noFill/>
            </a:ln>
            <a:solidFill>
              <a:schemeClr val="tx1"/>
            </a:solidFill>
            <a:effectLst/>
            <a:latin typeface="Rdg Vesta" pitchFamily="2" charset="0"/>
          </a:defRPr>
        </a:defPPr>
      </a:lstStyle>
    </a:lnDef>
  </a:objectDefaults>
  <a:extraClrSchemeLst>
    <a:extraClrScheme>
      <a:clrScheme name="Bright colours jl 1">
        <a:dk1>
          <a:srgbClr val="FF661C"/>
        </a:dk1>
        <a:lt1>
          <a:srgbClr val="FFFFFF"/>
        </a:lt1>
        <a:dk2>
          <a:srgbClr val="FF661C"/>
        </a:dk2>
        <a:lt2>
          <a:srgbClr val="FFFFFF"/>
        </a:lt2>
        <a:accent1>
          <a:srgbClr val="FF6600"/>
        </a:accent1>
        <a:accent2>
          <a:srgbClr val="DDDDDD"/>
        </a:accent2>
        <a:accent3>
          <a:srgbClr val="FFB8AB"/>
        </a:accent3>
        <a:accent4>
          <a:srgbClr val="DADADA"/>
        </a:accent4>
        <a:accent5>
          <a:srgbClr val="FFB8AA"/>
        </a:accent5>
        <a:accent6>
          <a:srgbClr val="C8C8C8"/>
        </a:accent6>
        <a:hlink>
          <a:srgbClr val="FFE1CD"/>
        </a:hlink>
        <a:folHlink>
          <a:srgbClr val="DDDDDD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right colours jl 2">
        <a:dk1>
          <a:srgbClr val="BF0071"/>
        </a:dk1>
        <a:lt1>
          <a:srgbClr val="FFFFFF"/>
        </a:lt1>
        <a:dk2>
          <a:srgbClr val="BF0071"/>
        </a:dk2>
        <a:lt2>
          <a:srgbClr val="FFFFFF"/>
        </a:lt2>
        <a:accent1>
          <a:srgbClr val="BF0071"/>
        </a:accent1>
        <a:accent2>
          <a:srgbClr val="DDDDDD"/>
        </a:accent2>
        <a:accent3>
          <a:srgbClr val="DCAABB"/>
        </a:accent3>
        <a:accent4>
          <a:srgbClr val="DADADA"/>
        </a:accent4>
        <a:accent5>
          <a:srgbClr val="DCAABB"/>
        </a:accent5>
        <a:accent6>
          <a:srgbClr val="C8C8C8"/>
        </a:accent6>
        <a:hlink>
          <a:srgbClr val="FFCDEB"/>
        </a:hlink>
        <a:folHlink>
          <a:srgbClr val="DDDDDD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right colours jl 3">
        <a:dk1>
          <a:srgbClr val="12AD2B"/>
        </a:dk1>
        <a:lt1>
          <a:srgbClr val="FFFFFF"/>
        </a:lt1>
        <a:dk2>
          <a:srgbClr val="12AD2B"/>
        </a:dk2>
        <a:lt2>
          <a:srgbClr val="FFFFFF"/>
        </a:lt2>
        <a:accent1>
          <a:srgbClr val="12AD2B"/>
        </a:accent1>
        <a:accent2>
          <a:srgbClr val="DDDDDD"/>
        </a:accent2>
        <a:accent3>
          <a:srgbClr val="AAD3AC"/>
        </a:accent3>
        <a:accent4>
          <a:srgbClr val="DADADA"/>
        </a:accent4>
        <a:accent5>
          <a:srgbClr val="AAD3AC"/>
        </a:accent5>
        <a:accent6>
          <a:srgbClr val="C8C8C8"/>
        </a:accent6>
        <a:hlink>
          <a:srgbClr val="D2FAD9"/>
        </a:hlink>
        <a:folHlink>
          <a:srgbClr val="DDDDDD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right colours jl 4">
        <a:dk1>
          <a:srgbClr val="0F5C9D"/>
        </a:dk1>
        <a:lt1>
          <a:srgbClr val="FFFFFF"/>
        </a:lt1>
        <a:dk2>
          <a:srgbClr val="0F5C9D"/>
        </a:dk2>
        <a:lt2>
          <a:srgbClr val="FFFFFF"/>
        </a:lt2>
        <a:accent1>
          <a:srgbClr val="0F5C9D"/>
        </a:accent1>
        <a:accent2>
          <a:srgbClr val="DDDDDD"/>
        </a:accent2>
        <a:accent3>
          <a:srgbClr val="AAB5CC"/>
        </a:accent3>
        <a:accent4>
          <a:srgbClr val="DADADA"/>
        </a:accent4>
        <a:accent5>
          <a:srgbClr val="AAB5CC"/>
        </a:accent5>
        <a:accent6>
          <a:srgbClr val="C8C8C8"/>
        </a:accent6>
        <a:hlink>
          <a:srgbClr val="D1E8FB"/>
        </a:hlink>
        <a:folHlink>
          <a:srgbClr val="DDDDDD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right colours jl 5">
        <a:dk1>
          <a:srgbClr val="642864"/>
        </a:dk1>
        <a:lt1>
          <a:srgbClr val="FFFFFF"/>
        </a:lt1>
        <a:dk2>
          <a:srgbClr val="642864"/>
        </a:dk2>
        <a:lt2>
          <a:srgbClr val="FFFFFF"/>
        </a:lt2>
        <a:accent1>
          <a:srgbClr val="642864"/>
        </a:accent1>
        <a:accent2>
          <a:srgbClr val="DDDDDD"/>
        </a:accent2>
        <a:accent3>
          <a:srgbClr val="B8ACB8"/>
        </a:accent3>
        <a:accent4>
          <a:srgbClr val="DADADA"/>
        </a:accent4>
        <a:accent5>
          <a:srgbClr val="B8ACB8"/>
        </a:accent5>
        <a:accent6>
          <a:srgbClr val="C8C8C8"/>
        </a:accent6>
        <a:hlink>
          <a:srgbClr val="F1DBF1"/>
        </a:hlink>
        <a:folHlink>
          <a:srgbClr val="DDDDDD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right colours jl 6">
        <a:dk1>
          <a:srgbClr val="0D2647"/>
        </a:dk1>
        <a:lt1>
          <a:srgbClr val="FFFFFF"/>
        </a:lt1>
        <a:dk2>
          <a:srgbClr val="0D2647"/>
        </a:dk2>
        <a:lt2>
          <a:srgbClr val="FFFFFF"/>
        </a:lt2>
        <a:accent1>
          <a:srgbClr val="0D2647"/>
        </a:accent1>
        <a:accent2>
          <a:srgbClr val="DDDDDD"/>
        </a:accent2>
        <a:accent3>
          <a:srgbClr val="AAACB1"/>
        </a:accent3>
        <a:accent4>
          <a:srgbClr val="DADADA"/>
        </a:accent4>
        <a:accent5>
          <a:srgbClr val="AAACB1"/>
        </a:accent5>
        <a:accent6>
          <a:srgbClr val="C8C8C8"/>
        </a:accent6>
        <a:hlink>
          <a:srgbClr val="D5E4F7"/>
        </a:hlink>
        <a:folHlink>
          <a:srgbClr val="DDDDDD"/>
        </a:folHlink>
      </a:clrScheme>
      <a:clrMap bg1="dk2" tx1="lt1" bg2="dk1" tx2="lt2" accent1="accent1" accent2="accent2" accent3="accent3" accent4="accent4" accent5="accent5" accent6="accent6" hlink="hlink" folHlink="folHlink"/>
    </a:extraClrScheme>
    <a:extraClrScheme>
      <a:clrScheme name="Bright colours jl 7">
        <a:dk1>
          <a:srgbClr val="60003B"/>
        </a:dk1>
        <a:lt1>
          <a:srgbClr val="FFFFFF"/>
        </a:lt1>
        <a:dk2>
          <a:srgbClr val="60003B"/>
        </a:dk2>
        <a:lt2>
          <a:srgbClr val="FFFFFF"/>
        </a:lt2>
        <a:accent1>
          <a:srgbClr val="60003B"/>
        </a:accent1>
        <a:accent2>
          <a:srgbClr val="DDDDDD"/>
        </a:accent2>
        <a:accent3>
          <a:srgbClr val="B6AAAF"/>
        </a:accent3>
        <a:accent4>
          <a:srgbClr val="DADADA"/>
        </a:accent4>
        <a:accent5>
          <a:srgbClr val="B6AAAF"/>
        </a:accent5>
        <a:accent6>
          <a:srgbClr val="C8C8C8"/>
        </a:accent6>
        <a:hlink>
          <a:srgbClr val="FFCDEB"/>
        </a:hlink>
        <a:folHlink>
          <a:srgbClr val="DDDDDD"/>
        </a:folHlink>
      </a:clrScheme>
      <a:clrMap bg1="dk2" tx1="lt1" bg2="dk1" tx2="lt2" accent1="accent1" accent2="accent2" accent3="accent3" accent4="accent4" accent5="accent5" accent6="accent6" hlink="hlink" folHlink="folHlink"/>
    </a:extraClrScheme>
  </a:extraClrSchemeLst>
</a:theme>
</file>

<file path=ppt/theme/theme2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">
      <a:dk1>
        <a:srgbClr val="000000"/>
      </a:dk1>
      <a:lt1>
        <a:srgbClr val="FFFFFF"/>
      </a:lt1>
      <a:dk2>
        <a:srgbClr val="000000"/>
      </a:dk2>
      <a:lt2>
        <a:srgbClr val="808080"/>
      </a:lt2>
      <a:accent1>
        <a:srgbClr val="BBE0E3"/>
      </a:accent1>
      <a:accent2>
        <a:srgbClr val="333399"/>
      </a:accent2>
      <a:accent3>
        <a:srgbClr val="FFFFFF"/>
      </a:accent3>
      <a:accent4>
        <a:srgbClr val="000000"/>
      </a:accent4>
      <a:accent5>
        <a:srgbClr val="DAEDEF"/>
      </a:accent5>
      <a:accent6>
        <a:srgbClr val="2D2D8A"/>
      </a:accent6>
      <a:hlink>
        <a:srgbClr val="009999"/>
      </a:hlink>
      <a:folHlink>
        <a:srgbClr val="99CC0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Rdg_PP_with_R_COLOUR_slides</Template>
  <TotalTime>1096</TotalTime>
  <Words>510</Words>
  <Application>Microsoft Office PowerPoint</Application>
  <PresentationFormat>On-screen Show (4:3)</PresentationFormat>
  <Paragraphs>159</Paragraphs>
  <Slides>17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2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17</vt:i4>
      </vt:variant>
    </vt:vector>
  </HeadingPairs>
  <TitlesOfParts>
    <vt:vector size="20" baseType="lpstr">
      <vt:lpstr>Arial</vt:lpstr>
      <vt:lpstr>Rdg Vesta</vt:lpstr>
      <vt:lpstr>Rdg_PP_with_R_COLOUR_slides</vt:lpstr>
      <vt:lpstr>Methods: The IntFOLD Server</vt:lpstr>
      <vt:lpstr>Outline</vt:lpstr>
      <vt:lpstr>What is the IntFOLD server?</vt:lpstr>
      <vt:lpstr>Principles of methodology</vt:lpstr>
      <vt:lpstr>How does it work? </vt:lpstr>
      <vt:lpstr>IntFOLD-TS (nFOLD4)</vt:lpstr>
      <vt:lpstr>Inputs</vt:lpstr>
      <vt:lpstr>Outputs: summary 1 – TS and QA</vt:lpstr>
      <vt:lpstr>Outputs: QA plot view</vt:lpstr>
      <vt:lpstr>Outputs: summary 1 – TS and QA</vt:lpstr>
      <vt:lpstr>Outputs: QA model view</vt:lpstr>
      <vt:lpstr>Outputs: summary 2 – DR and DP</vt:lpstr>
      <vt:lpstr>Outputs: DP model view</vt:lpstr>
      <vt:lpstr>Outputs: summary 3 – FN &amp; full QA</vt:lpstr>
      <vt:lpstr>Outputs: FN model view</vt:lpstr>
      <vt:lpstr>Limitations, weaknesses  and future</vt:lpstr>
      <vt:lpstr>Acknowledgements</vt:lpstr>
    </vt:vector>
  </TitlesOfParts>
  <Company>University of Reading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Current state of the art in protein model quality estimation tools</dc:title>
  <dc:creator>Liam McGuffin</dc:creator>
  <cp:lastModifiedBy>Valued Acer Customer</cp:lastModifiedBy>
  <cp:revision>253</cp:revision>
  <cp:lastPrinted>2006-09-19T14:59:33Z</cp:lastPrinted>
  <dcterms:created xsi:type="dcterms:W3CDTF">2010-06-08T14:07:29Z</dcterms:created>
  <dcterms:modified xsi:type="dcterms:W3CDTF">2010-12-09T14:46:14Z</dcterms:modified>
</cp:coreProperties>
</file>