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20"/>
  </p:handoutMasterIdLst>
  <p:sldIdLst>
    <p:sldId id="256" r:id="rId2"/>
    <p:sldId id="257" r:id="rId3"/>
    <p:sldId id="259" r:id="rId4"/>
    <p:sldId id="258" r:id="rId5"/>
    <p:sldId id="270" r:id="rId6"/>
    <p:sldId id="272" r:id="rId7"/>
    <p:sldId id="273" r:id="rId8"/>
    <p:sldId id="260" r:id="rId9"/>
    <p:sldId id="261" r:id="rId10"/>
    <p:sldId id="274" r:id="rId11"/>
    <p:sldId id="264" r:id="rId12"/>
    <p:sldId id="267" r:id="rId13"/>
    <p:sldId id="269" r:id="rId14"/>
    <p:sldId id="266" r:id="rId15"/>
    <p:sldId id="265" r:id="rId16"/>
    <p:sldId id="275" r:id="rId17"/>
    <p:sldId id="262" r:id="rId18"/>
    <p:sldId id="271"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08" y="9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293" cy="496961"/>
          </a:xfrm>
          <a:prstGeom prst="rect">
            <a:avLst/>
          </a:prstGeom>
        </p:spPr>
        <p:txBody>
          <a:bodyPr vert="horz" lIns="90452" tIns="45226" rIns="90452" bIns="45226" rtlCol="0"/>
          <a:lstStyle>
            <a:lvl1pPr algn="l">
              <a:defRPr sz="1200"/>
            </a:lvl1pPr>
          </a:lstStyle>
          <a:p>
            <a:endParaRPr lang="en-GB"/>
          </a:p>
        </p:txBody>
      </p:sp>
      <p:sp>
        <p:nvSpPr>
          <p:cNvPr id="3" name="Date Placeholder 2"/>
          <p:cNvSpPr>
            <a:spLocks noGrp="1"/>
          </p:cNvSpPr>
          <p:nvPr>
            <p:ph type="dt" sz="quarter" idx="1"/>
          </p:nvPr>
        </p:nvSpPr>
        <p:spPr>
          <a:xfrm>
            <a:off x="3850816" y="0"/>
            <a:ext cx="2945293" cy="496961"/>
          </a:xfrm>
          <a:prstGeom prst="rect">
            <a:avLst/>
          </a:prstGeom>
        </p:spPr>
        <p:txBody>
          <a:bodyPr vert="horz" lIns="90452" tIns="45226" rIns="90452" bIns="45226" rtlCol="0"/>
          <a:lstStyle>
            <a:lvl1pPr algn="r">
              <a:defRPr sz="1200"/>
            </a:lvl1pPr>
          </a:lstStyle>
          <a:p>
            <a:fld id="{9E2DD05D-67A7-4DF3-9F47-1AF2CD383587}" type="datetimeFigureOut">
              <a:rPr lang="en-GB" smtClean="0"/>
              <a:t>19/07/2018</a:t>
            </a:fld>
            <a:endParaRPr lang="en-GB"/>
          </a:p>
        </p:txBody>
      </p:sp>
      <p:sp>
        <p:nvSpPr>
          <p:cNvPr id="4" name="Footer Placeholder 3"/>
          <p:cNvSpPr>
            <a:spLocks noGrp="1"/>
          </p:cNvSpPr>
          <p:nvPr>
            <p:ph type="ftr" sz="quarter" idx="2"/>
          </p:nvPr>
        </p:nvSpPr>
        <p:spPr>
          <a:xfrm>
            <a:off x="1" y="9428104"/>
            <a:ext cx="2945293" cy="496961"/>
          </a:xfrm>
          <a:prstGeom prst="rect">
            <a:avLst/>
          </a:prstGeom>
        </p:spPr>
        <p:txBody>
          <a:bodyPr vert="horz" lIns="90452" tIns="45226" rIns="90452" bIns="45226" rtlCol="0" anchor="b"/>
          <a:lstStyle>
            <a:lvl1pPr algn="l">
              <a:defRPr sz="1200"/>
            </a:lvl1pPr>
          </a:lstStyle>
          <a:p>
            <a:endParaRPr lang="en-GB"/>
          </a:p>
        </p:txBody>
      </p:sp>
      <p:sp>
        <p:nvSpPr>
          <p:cNvPr id="5" name="Slide Number Placeholder 4"/>
          <p:cNvSpPr>
            <a:spLocks noGrp="1"/>
          </p:cNvSpPr>
          <p:nvPr>
            <p:ph type="sldNum" sz="quarter" idx="3"/>
          </p:nvPr>
        </p:nvSpPr>
        <p:spPr>
          <a:xfrm>
            <a:off x="3850816" y="9428104"/>
            <a:ext cx="2945293" cy="496961"/>
          </a:xfrm>
          <a:prstGeom prst="rect">
            <a:avLst/>
          </a:prstGeom>
        </p:spPr>
        <p:txBody>
          <a:bodyPr vert="horz" lIns="90452" tIns="45226" rIns="90452" bIns="45226" rtlCol="0" anchor="b"/>
          <a:lstStyle>
            <a:lvl1pPr algn="r">
              <a:defRPr sz="1200"/>
            </a:lvl1pPr>
          </a:lstStyle>
          <a:p>
            <a:fld id="{2F02B918-6C81-49B8-81A8-C018C68DF694}" type="slidenum">
              <a:rPr lang="en-GB" smtClean="0"/>
              <a:t>‹#›</a:t>
            </a:fld>
            <a:endParaRPr lang="en-GB"/>
          </a:p>
        </p:txBody>
      </p:sp>
    </p:spTree>
    <p:extLst>
      <p:ext uri="{BB962C8B-B14F-4D97-AF65-F5344CB8AC3E}">
        <p14:creationId xmlns:p14="http://schemas.microsoft.com/office/powerpoint/2010/main" val="37297333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160EA64-D806-43AC-9DF2-F8C432F32B4C}" type="datetimeFigureOut">
              <a:rPr lang="en-US" smtClean="0"/>
              <a:t>7/19/2018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F9C37B-1D36-470B-8223-D6C91242EC14}"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C6F52A-A82B-47A2-A83A-8C4C91F2D59F}"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70A7B3-6521-4DCA-87E5-044747A908C1}"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134690-1557-4C89-A502-4959FE7FAD70}"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7D4976-E339-4826-83B7-FBD03F55ECF8}"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037C31-9E7A-4F99-8774-A0E530DE1A42}"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BE4249-C0D0-4B06-8692-E8BB871AF64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8A7A6979-0714-4377-B894-6BE4C2D6E202}"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60EA64-D806-43AC-9DF2-F8C432F32B4C}" type="datetimeFigureOut">
              <a:rPr lang="en-US" smtClean="0"/>
              <a:t>7/19/2018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7A6979-0714-4377-B894-6BE4C2D6E202}"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adlet.com/dashboa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168aBCeHIN4"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pa.org/ed/precollege/psn/2017/09/soft-skill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10555-8CF8-481A-96D3-4E09313014E9}"/>
              </a:ext>
            </a:extLst>
          </p:cNvPr>
          <p:cNvSpPr>
            <a:spLocks noGrp="1"/>
          </p:cNvSpPr>
          <p:nvPr>
            <p:ph type="ctrTitle"/>
          </p:nvPr>
        </p:nvSpPr>
        <p:spPr>
          <a:xfrm>
            <a:off x="711200" y="1371599"/>
            <a:ext cx="10468864" cy="2319867"/>
          </a:xfrm>
        </p:spPr>
        <p:txBody>
          <a:bodyPr>
            <a:noAutofit/>
          </a:bodyPr>
          <a:lstStyle/>
          <a:p>
            <a:pPr algn="ctr"/>
            <a:r>
              <a:rPr lang="en-GB" sz="4400" dirty="0" smtClean="0">
                <a:solidFill>
                  <a:schemeClr val="tx1"/>
                </a:solidFill>
              </a:rPr>
              <a:t/>
            </a:r>
            <a:br>
              <a:rPr lang="en-GB" sz="4400" dirty="0" smtClean="0">
                <a:solidFill>
                  <a:schemeClr val="tx1"/>
                </a:solidFill>
              </a:rPr>
            </a:br>
            <a:r>
              <a:rPr lang="en-GB" sz="4400" dirty="0">
                <a:solidFill>
                  <a:schemeClr val="tx1"/>
                </a:solidFill>
              </a:rPr>
              <a:t/>
            </a:r>
            <a:br>
              <a:rPr lang="en-GB" sz="4400" dirty="0">
                <a:solidFill>
                  <a:schemeClr val="tx1"/>
                </a:solidFill>
              </a:rPr>
            </a:br>
            <a:r>
              <a:rPr lang="en-GB" sz="4400" dirty="0" smtClean="0">
                <a:solidFill>
                  <a:schemeClr val="tx1"/>
                </a:solidFill>
              </a:rPr>
              <a:t>Developing ‘soft’ transferable skills to achieve ‘hard’ targets through cultural and community engagement </a:t>
            </a:r>
            <a:endParaRPr lang="en-GB" sz="4400" dirty="0">
              <a:solidFill>
                <a:schemeClr val="tx1"/>
              </a:solidFill>
            </a:endParaRPr>
          </a:p>
        </p:txBody>
      </p:sp>
      <p:sp>
        <p:nvSpPr>
          <p:cNvPr id="3" name="Subtitle 2">
            <a:extLst>
              <a:ext uri="{FF2B5EF4-FFF2-40B4-BE49-F238E27FC236}">
                <a16:creationId xmlns:a16="http://schemas.microsoft.com/office/drawing/2014/main" xmlns="" id="{2DECE595-A50D-4025-8FEE-D44190850947}"/>
              </a:ext>
            </a:extLst>
          </p:cNvPr>
          <p:cNvSpPr>
            <a:spLocks noGrp="1"/>
          </p:cNvSpPr>
          <p:nvPr>
            <p:ph type="subTitle" idx="1"/>
          </p:nvPr>
        </p:nvSpPr>
        <p:spPr>
          <a:xfrm>
            <a:off x="1600200" y="4352544"/>
            <a:ext cx="8991600" cy="1591056"/>
          </a:xfrm>
        </p:spPr>
        <p:txBody>
          <a:bodyPr>
            <a:normAutofit fontScale="92500" lnSpcReduction="20000"/>
          </a:bodyPr>
          <a:lstStyle/>
          <a:p>
            <a:pPr algn="l"/>
            <a:endParaRPr lang="en-GB" sz="2000" dirty="0" smtClean="0">
              <a:solidFill>
                <a:schemeClr val="bg1"/>
              </a:solidFill>
              <a:latin typeface="Arial" panose="020B0604020202020204" pitchFamily="34" charset="0"/>
              <a:cs typeface="Arial" panose="020B0604020202020204" pitchFamily="34" charset="0"/>
            </a:endParaRPr>
          </a:p>
          <a:p>
            <a:pPr algn="l"/>
            <a:endParaRPr lang="en-GB" sz="2000" dirty="0">
              <a:solidFill>
                <a:schemeClr val="bg1"/>
              </a:solidFill>
              <a:latin typeface="Arial" panose="020B0604020202020204" pitchFamily="34" charset="0"/>
              <a:cs typeface="Arial" panose="020B0604020202020204" pitchFamily="34" charset="0"/>
            </a:endParaRPr>
          </a:p>
          <a:p>
            <a:pPr algn="l"/>
            <a:endParaRPr lang="en-GB" sz="2000" dirty="0" smtClean="0">
              <a:solidFill>
                <a:schemeClr val="bg1"/>
              </a:solidFill>
              <a:latin typeface="Arial" panose="020B0604020202020204" pitchFamily="34" charset="0"/>
              <a:cs typeface="Arial" panose="020B0604020202020204" pitchFamily="34" charset="0"/>
            </a:endParaRPr>
          </a:p>
          <a:p>
            <a:pPr algn="l"/>
            <a:r>
              <a:rPr lang="en-GB" sz="2000" dirty="0" smtClean="0">
                <a:solidFill>
                  <a:schemeClr val="bg1"/>
                </a:solidFill>
                <a:latin typeface="Arial" panose="020B0604020202020204" pitchFamily="34" charset="0"/>
                <a:cs typeface="Arial" panose="020B0604020202020204" pitchFamily="34" charset="0"/>
              </a:rPr>
              <a:t>Felicia Heard &amp; Dr Rebecca Hooker, INTO, University of Exeter</a:t>
            </a:r>
          </a:p>
          <a:p>
            <a:pPr algn="l"/>
            <a:r>
              <a:rPr lang="en-GB" sz="2000" dirty="0" err="1" smtClean="0">
                <a:solidFill>
                  <a:schemeClr val="bg1"/>
                </a:solidFill>
                <a:latin typeface="Arial" panose="020B0604020202020204" pitchFamily="34" charset="0"/>
                <a:cs typeface="Arial" panose="020B0604020202020204" pitchFamily="34" charset="0"/>
              </a:rPr>
              <a:t>InForm</a:t>
            </a:r>
            <a:r>
              <a:rPr lang="en-GB" sz="2000" dirty="0" smtClean="0">
                <a:solidFill>
                  <a:schemeClr val="bg1"/>
                </a:solidFill>
                <a:latin typeface="Arial" panose="020B0604020202020204" pitchFamily="34" charset="0"/>
                <a:cs typeface="Arial" panose="020B0604020202020204" pitchFamily="34" charset="0"/>
              </a:rPr>
              <a:t> Conference, Birmingham, Saturday 30</a:t>
            </a:r>
            <a:r>
              <a:rPr lang="en-GB" sz="2000" baseline="30000" dirty="0" smtClean="0">
                <a:solidFill>
                  <a:schemeClr val="bg1"/>
                </a:solidFill>
                <a:latin typeface="Arial" panose="020B0604020202020204" pitchFamily="34" charset="0"/>
                <a:cs typeface="Arial" panose="020B0604020202020204" pitchFamily="34" charset="0"/>
              </a:rPr>
              <a:t>th</a:t>
            </a:r>
            <a:r>
              <a:rPr lang="en-GB" sz="2000" dirty="0" smtClean="0">
                <a:solidFill>
                  <a:schemeClr val="bg1"/>
                </a:solidFill>
                <a:latin typeface="Arial" panose="020B0604020202020204" pitchFamily="34" charset="0"/>
                <a:cs typeface="Arial" panose="020B0604020202020204" pitchFamily="34" charset="0"/>
              </a:rPr>
              <a:t> June, 2018</a:t>
            </a:r>
            <a:endParaRPr lang="en-GB" sz="2000" dirty="0">
              <a:solidFill>
                <a:schemeClr val="bg1"/>
              </a:solidFill>
              <a:latin typeface="Arial" panose="020B0604020202020204" pitchFamily="34" charset="0"/>
              <a:cs typeface="Arial" panose="020B0604020202020204" pitchFamily="34" charset="0"/>
            </a:endParaRPr>
          </a:p>
        </p:txBody>
      </p:sp>
      <p:pic>
        <p:nvPicPr>
          <p:cNvPr id="2050" name="Picture 2" descr="https://the-shortlisted.co.uk/wp-content/uploads/2017/11/Soft-Skills-Hard-Results_Ebook-Luca-Mastella-2-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774" y="4645328"/>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815842" y="110066"/>
            <a:ext cx="1969616" cy="1181100"/>
          </a:xfrm>
          <a:prstGeom prst="rect">
            <a:avLst/>
          </a:prstGeom>
        </p:spPr>
      </p:pic>
    </p:spTree>
    <p:extLst>
      <p:ext uri="{BB962C8B-B14F-4D97-AF65-F5344CB8AC3E}">
        <p14:creationId xmlns:p14="http://schemas.microsoft.com/office/powerpoint/2010/main" val="184236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98" y="704088"/>
            <a:ext cx="10972800" cy="1143000"/>
          </a:xfrm>
        </p:spPr>
        <p:txBody>
          <a:bodyPr/>
          <a:lstStyle/>
          <a:p>
            <a:pPr algn="ctr"/>
            <a:r>
              <a:rPr lang="en-GB" dirty="0" smtClean="0"/>
              <a:t> Assessment</a:t>
            </a:r>
            <a:endParaRPr lang="en-GB" dirty="0"/>
          </a:p>
        </p:txBody>
      </p:sp>
      <p:sp>
        <p:nvSpPr>
          <p:cNvPr id="3" name="Content Placeholder 2"/>
          <p:cNvSpPr>
            <a:spLocks noGrp="1"/>
          </p:cNvSpPr>
          <p:nvPr>
            <p:ph idx="1"/>
          </p:nvPr>
        </p:nvSpPr>
        <p:spPr/>
        <p:txBody>
          <a:bodyPr/>
          <a:lstStyle/>
          <a:p>
            <a:endParaRPr lang="en-GB" sz="3200" dirty="0" smtClean="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a:p>
            <a:pPr marL="514350" indent="-514350">
              <a:buAutoNum type="alphaLcPeriod"/>
            </a:pPr>
            <a:endParaRPr lang="en-GB" sz="3200" dirty="0" smtClean="0">
              <a:latin typeface="Arial" panose="020B0604020202020204" pitchFamily="34" charset="0"/>
              <a:cs typeface="Arial" panose="020B0604020202020204" pitchFamily="34" charset="0"/>
            </a:endParaRPr>
          </a:p>
          <a:p>
            <a:pPr marL="0" indent="0" algn="ctr">
              <a:buNone/>
            </a:pP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No formal assessment with a grade</a:t>
            </a:r>
            <a:endParaRPr lang="en-GB" sz="3200" dirty="0">
              <a:latin typeface="Arial" panose="020B0604020202020204" pitchFamily="34" charset="0"/>
              <a:cs typeface="Arial" panose="020B0604020202020204" pitchFamily="34" charset="0"/>
            </a:endParaRPr>
          </a:p>
          <a:p>
            <a:pPr marL="514350" indent="-514350">
              <a:buAutoNum type="alphaLcPeriod"/>
            </a:pPr>
            <a:r>
              <a:rPr lang="en-GB" sz="3200" dirty="0" smtClean="0">
                <a:latin typeface="Arial" panose="020B0604020202020204" pitchFamily="34" charset="0"/>
                <a:cs typeface="Arial" panose="020B0604020202020204" pitchFamily="34" charset="0"/>
              </a:rPr>
              <a:t>Formative </a:t>
            </a:r>
            <a:r>
              <a:rPr lang="en-GB" sz="3200" dirty="0">
                <a:latin typeface="Arial" panose="020B0604020202020204" pitchFamily="34" charset="0"/>
                <a:cs typeface="Arial" panose="020B0604020202020204" pitchFamily="34" charset="0"/>
              </a:rPr>
              <a:t>seminar: </a:t>
            </a:r>
            <a:r>
              <a:rPr lang="en-GB" sz="3200" dirty="0" smtClean="0">
                <a:latin typeface="Arial" panose="020B0604020202020204" pitchFamily="34" charset="0"/>
                <a:cs typeface="Arial" panose="020B0604020202020204" pitchFamily="34" charset="0"/>
              </a:rPr>
              <a:t>Weekly </a:t>
            </a:r>
            <a:r>
              <a:rPr lang="en-GB" sz="3200" dirty="0">
                <a:latin typeface="Arial" panose="020B0604020202020204" pitchFamily="34" charset="0"/>
                <a:cs typeface="Arial" panose="020B0604020202020204" pitchFamily="34" charset="0"/>
              </a:rPr>
              <a:t>Community Engagement tasks </a:t>
            </a:r>
          </a:p>
          <a:p>
            <a:pPr marL="514350" indent="-514350">
              <a:buAutoNum type="alphaLcPeriod"/>
            </a:pPr>
            <a:r>
              <a:rPr lang="en-GB" sz="3200" dirty="0">
                <a:latin typeface="Arial" panose="020B0604020202020204" pitchFamily="34" charset="0"/>
                <a:cs typeface="Arial" panose="020B0604020202020204" pitchFamily="34" charset="0"/>
              </a:rPr>
              <a:t>Summative seminar: Community Engagement project</a:t>
            </a:r>
          </a:p>
          <a:p>
            <a:endParaRPr lang="en-GB" sz="2400" dirty="0">
              <a:latin typeface="Arial" panose="020B0604020202020204" pitchFamily="34" charset="0"/>
              <a:cs typeface="Arial" panose="020B0604020202020204" pitchFamily="34" charset="0"/>
            </a:endParaRPr>
          </a:p>
          <a:p>
            <a:endParaRPr lang="en-GB" dirty="0"/>
          </a:p>
        </p:txBody>
      </p:sp>
      <p:pic>
        <p:nvPicPr>
          <p:cNvPr id="2050" name="Picture 2" descr="C:\Users\Robin\AppData\Local\Microsoft\Windows\INetCache\IE\KE7TU663\stud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856" y="1771048"/>
            <a:ext cx="1667882" cy="188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6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16635" y="221741"/>
            <a:ext cx="11127677" cy="1420791"/>
          </a:xfrm>
        </p:spPr>
        <p:txBody>
          <a:bodyPr>
            <a:normAutofit/>
          </a:bodyPr>
          <a:lstStyle/>
          <a:p>
            <a:r>
              <a:rPr lang="en-GB" sz="4000" b="1" dirty="0">
                <a:latin typeface="Arial" panose="020B0604020202020204" pitchFamily="34" charset="0"/>
                <a:cs typeface="Arial" panose="020B0604020202020204" pitchFamily="34" charset="0"/>
              </a:rPr>
              <a:t>Engagement and communicative language skills </a:t>
            </a:r>
            <a:r>
              <a:rPr lang="en-GB" sz="4000" b="1" dirty="0" smtClean="0">
                <a:latin typeface="Arial" panose="020B0604020202020204" pitchFamily="34" charset="0"/>
                <a:cs typeface="Arial" panose="020B0604020202020204" pitchFamily="34" charset="0"/>
              </a:rPr>
              <a:t>(ECLS)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580769"/>
            <a:ext cx="11127677" cy="4219957"/>
          </a:xfrm>
        </p:spPr>
        <p:txBody>
          <a:bodyPr>
            <a:normAutofit/>
          </a:bodyPr>
          <a:lstStyle/>
          <a:p>
            <a:pPr marL="0" indent="0">
              <a:buNone/>
            </a:pPr>
            <a:r>
              <a:rPr lang="en-GB" sz="2800" b="1" dirty="0">
                <a:latin typeface="Arial" panose="020B0604020202020204" pitchFamily="34" charset="0"/>
                <a:cs typeface="Arial" panose="020B0604020202020204" pitchFamily="34" charset="0"/>
              </a:rPr>
              <a:t>Example completed tasks: Weekly Community Engagement </a:t>
            </a:r>
            <a:r>
              <a:rPr lang="en-GB" sz="2800" b="1" dirty="0" smtClean="0">
                <a:latin typeface="Arial" panose="020B0604020202020204" pitchFamily="34" charset="0"/>
                <a:cs typeface="Arial" panose="020B0604020202020204" pitchFamily="34" charset="0"/>
              </a:rPr>
              <a:t>Tasks via </a:t>
            </a:r>
            <a:r>
              <a:rPr lang="en-GB" sz="2800" b="1" dirty="0" smtClean="0">
                <a:latin typeface="Arial" panose="020B0604020202020204" pitchFamily="34" charset="0"/>
                <a:cs typeface="Arial" panose="020B0604020202020204" pitchFamily="34" charset="0"/>
                <a:hlinkClick r:id="rId2"/>
              </a:rPr>
              <a:t>Padlet</a:t>
            </a:r>
            <a:endParaRPr lang="en-GB" sz="2800" b="1"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7A39D673-71DB-4B95-947A-6B0E3003A1CB}"/>
              </a:ext>
            </a:extLst>
          </p:cNvPr>
          <p:cNvSpPr txBox="1"/>
          <p:nvPr/>
        </p:nvSpPr>
        <p:spPr>
          <a:xfrm>
            <a:off x="689505" y="2984810"/>
            <a:ext cx="3257550" cy="3477875"/>
          </a:xfrm>
          <a:prstGeom prst="rect">
            <a:avLst/>
          </a:prstGeom>
          <a:solidFill>
            <a:srgbClr val="FFC000"/>
          </a:solidFill>
          <a:ln>
            <a:solidFill>
              <a:srgbClr val="7030A0"/>
            </a:solidFill>
          </a:ln>
        </p:spPr>
        <p:txBody>
          <a:bodyPr wrap="square" rtlCol="0">
            <a:spAutoFit/>
          </a:bodyPr>
          <a:lstStyle/>
          <a:p>
            <a:r>
              <a:rPr lang="en-GB" sz="2000" dirty="0">
                <a:latin typeface="Arial" panose="020B0604020202020204" pitchFamily="34" charset="0"/>
                <a:cs typeface="Arial" panose="020B0604020202020204" pitchFamily="34" charset="0"/>
              </a:rPr>
              <a:t>I went to the cinema museum with my classmates,  and teacher </a:t>
            </a:r>
            <a:r>
              <a:rPr lang="en-GB" sz="2000" dirty="0" err="1">
                <a:latin typeface="Arial" panose="020B0604020202020204" pitchFamily="34" charset="0"/>
                <a:cs typeface="Arial" panose="020B0604020202020204" pitchFamily="34" charset="0"/>
              </a:rPr>
              <a:t>Janey</a:t>
            </a:r>
            <a:r>
              <a:rPr lang="en-GB" sz="2000" dirty="0" smtClean="0">
                <a:latin typeface="Arial" panose="020B0604020202020204" pitchFamily="34" charset="0"/>
                <a:cs typeface="Arial" panose="020B0604020202020204" pitchFamily="34" charset="0"/>
              </a:rPr>
              <a:t>. we </a:t>
            </a:r>
            <a:r>
              <a:rPr lang="en-GB" sz="2000" dirty="0">
                <a:latin typeface="Arial" panose="020B0604020202020204" pitchFamily="34" charset="0"/>
                <a:cs typeface="Arial" panose="020B0604020202020204" pitchFamily="34" charset="0"/>
              </a:rPr>
              <a:t>asked some questions, and we saw artists photos and how to make movies, and I asked one question about children. If children want to visit this museum how can they enjoy it</a:t>
            </a:r>
          </a:p>
        </p:txBody>
      </p:sp>
      <p:sp>
        <p:nvSpPr>
          <p:cNvPr id="6" name="TextBox 5">
            <a:extLst>
              <a:ext uri="{FF2B5EF4-FFF2-40B4-BE49-F238E27FC236}">
                <a16:creationId xmlns:a16="http://schemas.microsoft.com/office/drawing/2014/main" xmlns="" id="{F767679A-4397-423D-970A-52515C75A4AB}"/>
              </a:ext>
            </a:extLst>
          </p:cNvPr>
          <p:cNvSpPr txBox="1"/>
          <p:nvPr/>
        </p:nvSpPr>
        <p:spPr>
          <a:xfrm>
            <a:off x="4302654" y="3182541"/>
            <a:ext cx="3400425" cy="3170099"/>
          </a:xfrm>
          <a:prstGeom prst="rect">
            <a:avLst/>
          </a:prstGeom>
          <a:solidFill>
            <a:srgbClr val="FFC000"/>
          </a:solidFill>
          <a:ln>
            <a:solidFill>
              <a:srgbClr val="C00000"/>
            </a:solidFill>
          </a:ln>
        </p:spPr>
        <p:txBody>
          <a:bodyPr wrap="square" rtlCol="0">
            <a:spAutoFit/>
          </a:bodyPr>
          <a:lstStyle/>
          <a:p>
            <a:r>
              <a:rPr lang="en-GB" sz="2000" dirty="0">
                <a:latin typeface="Arial" panose="020B0604020202020204" pitchFamily="34" charset="0"/>
                <a:cs typeface="Arial" panose="020B0604020202020204" pitchFamily="34" charset="0"/>
              </a:rPr>
              <a:t>I visited Tourist Information Centre on </a:t>
            </a:r>
            <a:r>
              <a:rPr lang="en-GB" sz="2000" dirty="0" err="1">
                <a:latin typeface="Arial" panose="020B0604020202020204" pitchFamily="34" charset="0"/>
                <a:cs typeface="Arial" panose="020B0604020202020204" pitchFamily="34" charset="0"/>
              </a:rPr>
              <a:t>friday</a:t>
            </a:r>
            <a:r>
              <a:rPr lang="en-GB" sz="2000" dirty="0">
                <a:latin typeface="Arial" panose="020B0604020202020204" pitchFamily="34" charset="0"/>
                <a:cs typeface="Arial" panose="020B0604020202020204" pitchFamily="34" charset="0"/>
              </a:rPr>
              <a:t> last week. I asked some questions about Cathedral </a:t>
            </a:r>
            <a:r>
              <a:rPr lang="en-GB" sz="2000" dirty="0" err="1">
                <a:latin typeface="Arial" panose="020B0604020202020204" pitchFamily="34" charset="0"/>
                <a:cs typeface="Arial" panose="020B0604020202020204" pitchFamily="34" charset="0"/>
              </a:rPr>
              <a:t>Church.In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addition,I</a:t>
            </a:r>
            <a:r>
              <a:rPr lang="en-GB" sz="2000" dirty="0">
                <a:latin typeface="Arial" panose="020B0604020202020204" pitchFamily="34" charset="0"/>
                <a:cs typeface="Arial" panose="020B0604020202020204" pitchFamily="34" charset="0"/>
              </a:rPr>
              <a:t> know some history of this church with </a:t>
            </a:r>
            <a:r>
              <a:rPr lang="en-GB" sz="2000" dirty="0" err="1">
                <a:latin typeface="Arial" panose="020B0604020202020204" pitchFamily="34" charset="0"/>
                <a:cs typeface="Arial" panose="020B0604020202020204" pitchFamily="34" charset="0"/>
              </a:rPr>
              <a:t>help.I</a:t>
            </a:r>
            <a:r>
              <a:rPr lang="en-GB" sz="2000" dirty="0">
                <a:latin typeface="Arial" panose="020B0604020202020204" pitchFamily="34" charset="0"/>
                <a:cs typeface="Arial" panose="020B0604020202020204" pitchFamily="34" charset="0"/>
              </a:rPr>
              <a:t> think it was a precious experience for </a:t>
            </a:r>
            <a:r>
              <a:rPr lang="en-GB" sz="2000" dirty="0" err="1">
                <a:latin typeface="Arial" panose="020B0604020202020204" pitchFamily="34" charset="0"/>
                <a:cs typeface="Arial" panose="020B0604020202020204" pitchFamily="34" charset="0"/>
              </a:rPr>
              <a:t>me.It</a:t>
            </a:r>
            <a:r>
              <a:rPr lang="en-GB" sz="2000" dirty="0">
                <a:latin typeface="Arial" panose="020B0604020202020204" pitchFamily="34" charset="0"/>
                <a:cs typeface="Arial" panose="020B0604020202020204" pitchFamily="34" charset="0"/>
              </a:rPr>
              <a:t> help me have a chance to connect with local person. </a:t>
            </a:r>
          </a:p>
        </p:txBody>
      </p:sp>
      <p:sp>
        <p:nvSpPr>
          <p:cNvPr id="7" name="TextBox 6">
            <a:extLst>
              <a:ext uri="{FF2B5EF4-FFF2-40B4-BE49-F238E27FC236}">
                <a16:creationId xmlns:a16="http://schemas.microsoft.com/office/drawing/2014/main" xmlns="" id="{21AB6378-E1E4-4ACB-BEDE-ABD2111F6A05}"/>
              </a:ext>
            </a:extLst>
          </p:cNvPr>
          <p:cNvSpPr txBox="1"/>
          <p:nvPr/>
        </p:nvSpPr>
        <p:spPr>
          <a:xfrm>
            <a:off x="8083020" y="2984810"/>
            <a:ext cx="3629023" cy="2862322"/>
          </a:xfrm>
          <a:prstGeom prst="rect">
            <a:avLst/>
          </a:prstGeom>
          <a:solidFill>
            <a:srgbClr val="FFC000"/>
          </a:solidFill>
          <a:ln>
            <a:solidFill>
              <a:srgbClr val="FFC000"/>
            </a:solidFill>
          </a:ln>
        </p:spPr>
        <p:txBody>
          <a:bodyPr wrap="square" rtlCol="0">
            <a:spAutoFit/>
          </a:bodyPr>
          <a:lstStyle/>
          <a:p>
            <a:r>
              <a:rPr lang="en-GB" sz="2000" dirty="0">
                <a:latin typeface="Arial" panose="020B0604020202020204" pitchFamily="34" charset="0"/>
                <a:cs typeface="Arial" panose="020B0604020202020204" pitchFamily="34" charset="0"/>
              </a:rPr>
              <a:t>Last Friday we went to city centre at Queen Street to visit </a:t>
            </a:r>
            <a:r>
              <a:rPr lang="en-GB" sz="2000" dirty="0" err="1">
                <a:latin typeface="Arial" panose="020B0604020202020204" pitchFamily="34" charset="0"/>
                <a:cs typeface="Arial" panose="020B0604020202020204" pitchFamily="34" charset="0"/>
              </a:rPr>
              <a:t>resturant</a:t>
            </a:r>
            <a:r>
              <a:rPr lang="en-GB" sz="2000" dirty="0">
                <a:latin typeface="Arial" panose="020B0604020202020204" pitchFamily="34" charset="0"/>
                <a:cs typeface="Arial" panose="020B0604020202020204" pitchFamily="34" charset="0"/>
              </a:rPr>
              <a:t>  or café . We were exiting and had a good experience to do some practice speaking with </a:t>
            </a:r>
            <a:r>
              <a:rPr lang="en-GB" sz="2000" dirty="0" err="1">
                <a:latin typeface="Arial" panose="020B0604020202020204" pitchFamily="34" charset="0"/>
                <a:cs typeface="Arial" panose="020B0604020202020204" pitchFamily="34" charset="0"/>
              </a:rPr>
              <a:t>naitve</a:t>
            </a:r>
            <a:r>
              <a:rPr lang="en-GB" sz="2000" dirty="0">
                <a:latin typeface="Arial" panose="020B0604020202020204" pitchFamily="34" charset="0"/>
                <a:cs typeface="Arial" panose="020B0604020202020204" pitchFamily="34" charset="0"/>
              </a:rPr>
              <a:t> people. We learned to do conversation ,and do graph about that -speaking lesson.</a:t>
            </a:r>
          </a:p>
        </p:txBody>
      </p:sp>
    </p:spTree>
    <p:extLst>
      <p:ext uri="{BB962C8B-B14F-4D97-AF65-F5344CB8AC3E}">
        <p14:creationId xmlns:p14="http://schemas.microsoft.com/office/powerpoint/2010/main" val="2751836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16635" y="221742"/>
            <a:ext cx="11127677" cy="1188720"/>
          </a:xfrm>
        </p:spPr>
        <p:txBody>
          <a:bodyPr>
            <a:normAutofit fontScale="90000"/>
          </a:bodyPr>
          <a:lstStyle/>
          <a:p>
            <a:r>
              <a:rPr lang="en-GB" sz="4000" b="1" dirty="0">
                <a:latin typeface="Arial" panose="020B0604020202020204" pitchFamily="34" charset="0"/>
                <a:cs typeface="Arial" panose="020B0604020202020204" pitchFamily="34" charset="0"/>
              </a:rPr>
              <a:t>Engagement and communicative language skills (</a:t>
            </a:r>
            <a:r>
              <a:rPr lang="en-GB" sz="4000" b="1" dirty="0" err="1">
                <a:latin typeface="Arial" panose="020B0604020202020204" pitchFamily="34" charset="0"/>
                <a:cs typeface="Arial" panose="020B0604020202020204" pitchFamily="34" charset="0"/>
              </a:rPr>
              <a:t>ecls</a:t>
            </a:r>
            <a:r>
              <a:rPr lang="en-GB" sz="40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585913"/>
            <a:ext cx="11127677" cy="5129212"/>
          </a:xfrm>
        </p:spPr>
        <p:txBody>
          <a:bodyPr>
            <a:normAutofit/>
          </a:bodyPr>
          <a:lstStyle/>
          <a:p>
            <a:pPr marL="0" indent="0">
              <a:buNone/>
            </a:pPr>
            <a:r>
              <a:rPr lang="en-GB" sz="2800" b="1" dirty="0">
                <a:latin typeface="Arial" panose="020B0604020202020204" pitchFamily="34" charset="0"/>
                <a:cs typeface="Arial" panose="020B0604020202020204" pitchFamily="34" charset="0"/>
              </a:rPr>
              <a:t>Example completed tasks: Community Engagement Project</a:t>
            </a: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D132B8A4-5579-410F-92CF-BCAB6F25C212}"/>
              </a:ext>
            </a:extLst>
          </p:cNvPr>
          <p:cNvSpPr txBox="1"/>
          <p:nvPr/>
        </p:nvSpPr>
        <p:spPr>
          <a:xfrm>
            <a:off x="516634" y="2303859"/>
            <a:ext cx="5984179" cy="3785652"/>
          </a:xfrm>
          <a:prstGeom prst="rect">
            <a:avLst/>
          </a:prstGeom>
          <a:solidFill>
            <a:schemeClr val="bg1">
              <a:lumMod val="75000"/>
            </a:schemeClr>
          </a:solidFill>
          <a:ln w="9525">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On 26th July 2017, I visited the Royal Albert Memorial Museum in Exeter. … I decided to talk about the air raid shelter also known as the Anderson shelter in social and industrial history. …The purpose of the shelter is to protect people from German’s bomb threats from September 1940 to May 1941. …</a:t>
            </a:r>
          </a:p>
          <a:p>
            <a:r>
              <a:rPr lang="en-GB" sz="2000" dirty="0">
                <a:solidFill>
                  <a:srgbClr val="7030A0"/>
                </a:solidFill>
                <a:latin typeface="Arial" panose="020B0604020202020204" pitchFamily="34" charset="0"/>
                <a:cs typeface="Arial" panose="020B0604020202020204" pitchFamily="34" charset="0"/>
              </a:rPr>
              <a:t>I found it unbelievable </a:t>
            </a:r>
            <a:r>
              <a:rPr lang="en-GB" sz="2000" dirty="0">
                <a:latin typeface="Arial" panose="020B0604020202020204" pitchFamily="34" charset="0"/>
                <a:cs typeface="Arial" panose="020B0604020202020204" pitchFamily="34" charset="0"/>
              </a:rPr>
              <a:t>to stand in front of an Anderson shelter which was created 78 years ago to protect civilians. </a:t>
            </a:r>
            <a:r>
              <a:rPr lang="en-GB" sz="2000" dirty="0">
                <a:solidFill>
                  <a:srgbClr val="7030A0"/>
                </a:solidFill>
                <a:latin typeface="Arial" panose="020B0604020202020204" pitchFamily="34" charset="0"/>
                <a:cs typeface="Arial" panose="020B0604020202020204" pitchFamily="34" charset="0"/>
              </a:rPr>
              <a:t>I felt exhilarated because I was unaware of an invention created to protect civilians from bombs….</a:t>
            </a:r>
          </a:p>
        </p:txBody>
      </p:sp>
      <p:sp>
        <p:nvSpPr>
          <p:cNvPr id="9" name="TextBox 8">
            <a:extLst>
              <a:ext uri="{FF2B5EF4-FFF2-40B4-BE49-F238E27FC236}">
                <a16:creationId xmlns:a16="http://schemas.microsoft.com/office/drawing/2014/main" xmlns="" id="{ED9B6CE8-F4C1-48CD-BAEE-71CCC8FD6781}"/>
              </a:ext>
            </a:extLst>
          </p:cNvPr>
          <p:cNvSpPr txBox="1"/>
          <p:nvPr/>
        </p:nvSpPr>
        <p:spPr>
          <a:xfrm>
            <a:off x="6743701" y="2461021"/>
            <a:ext cx="4900610" cy="1938992"/>
          </a:xfrm>
          <a:prstGeom prst="rect">
            <a:avLst/>
          </a:prstGeom>
          <a:solidFill>
            <a:schemeClr val="bg1">
              <a:lumMod val="75000"/>
            </a:schemeClr>
          </a:solidFill>
          <a:ln w="3175">
            <a:solidFill>
              <a:schemeClr val="bg1">
                <a:lumMod val="75000"/>
              </a:schemeClr>
            </a:solidFill>
          </a:ln>
        </p:spPr>
        <p:txBody>
          <a:bodyPr wrap="square" rtlCol="0">
            <a:spAutoFit/>
          </a:bodyPr>
          <a:lstStyle/>
          <a:p>
            <a:r>
              <a:rPr lang="en-GB" sz="2000" dirty="0">
                <a:solidFill>
                  <a:srgbClr val="7030A0"/>
                </a:solidFill>
                <a:latin typeface="Arial" panose="020B0604020202020204" pitchFamily="34" charset="0"/>
                <a:cs typeface="Arial" panose="020B0604020202020204" pitchFamily="34" charset="0"/>
              </a:rPr>
              <a:t>Although it was difficult and unpleasant for British citizens to stay up the whole night in a narrow Anderson shelter, it was a great idea to protect individuals. ...</a:t>
            </a:r>
            <a:r>
              <a:rPr lang="en-GB" sz="2000" dirty="0">
                <a:latin typeface="Arial" panose="020B0604020202020204" pitchFamily="34" charset="0"/>
                <a:cs typeface="Arial" panose="020B0604020202020204" pitchFamily="34" charset="0"/>
              </a:rPr>
              <a:t>This invention was clever because the shelters were made out of steel to protect people.</a:t>
            </a:r>
          </a:p>
        </p:txBody>
      </p:sp>
    </p:spTree>
    <p:extLst>
      <p:ext uri="{BB962C8B-B14F-4D97-AF65-F5344CB8AC3E}">
        <p14:creationId xmlns:p14="http://schemas.microsoft.com/office/powerpoint/2010/main" val="213352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32161" y="0"/>
            <a:ext cx="11127677" cy="1463125"/>
          </a:xfrm>
        </p:spPr>
        <p:txBody>
          <a:bodyPr>
            <a:normAutofit/>
          </a:bodyPr>
          <a:lstStyle/>
          <a:p>
            <a:pPr algn="ctr"/>
            <a:r>
              <a:rPr lang="en-GB" sz="4000" b="1" dirty="0">
                <a:latin typeface="Arial" panose="020B0604020202020204" pitchFamily="34" charset="0"/>
                <a:cs typeface="Arial" panose="020B0604020202020204" pitchFamily="34" charset="0"/>
              </a:rPr>
              <a:t>Engagement and communicative language skills </a:t>
            </a:r>
            <a:r>
              <a:rPr lang="en-GB" sz="4000" b="1" dirty="0" smtClean="0">
                <a:latin typeface="Arial" panose="020B0604020202020204" pitchFamily="34" charset="0"/>
                <a:cs typeface="Arial" panose="020B0604020202020204" pitchFamily="34" charset="0"/>
              </a:rPr>
              <a:t>(ECLS)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413933"/>
            <a:ext cx="11127677" cy="5301192"/>
          </a:xfrm>
        </p:spPr>
        <p:txBody>
          <a:bodyPr>
            <a:normAutofit/>
          </a:bodyPr>
          <a:lstStyle/>
          <a:p>
            <a:pPr marL="0" indent="0">
              <a:buNone/>
            </a:pPr>
            <a:r>
              <a:rPr lang="en-GB" sz="2800" b="1" dirty="0">
                <a:latin typeface="Arial" panose="020B0604020202020204" pitchFamily="34" charset="0"/>
                <a:cs typeface="Arial" panose="020B0604020202020204" pitchFamily="34" charset="0"/>
              </a:rPr>
              <a:t>Example completed tasks: Presentation</a:t>
            </a: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A9344BD9-B1B4-486E-A25A-A9FC8E8A789B}"/>
              </a:ext>
            </a:extLst>
          </p:cNvPr>
          <p:cNvPicPr>
            <a:picLocks noChangeAspect="1"/>
          </p:cNvPicPr>
          <p:nvPr/>
        </p:nvPicPr>
        <p:blipFill>
          <a:blip r:embed="rId2"/>
          <a:stretch>
            <a:fillRect/>
          </a:stretch>
        </p:blipFill>
        <p:spPr>
          <a:xfrm>
            <a:off x="516634" y="1879178"/>
            <a:ext cx="3886466" cy="2186137"/>
          </a:xfrm>
          <a:prstGeom prst="rect">
            <a:avLst/>
          </a:prstGeom>
        </p:spPr>
      </p:pic>
      <p:pic>
        <p:nvPicPr>
          <p:cNvPr id="5" name="Picture 4">
            <a:extLst>
              <a:ext uri="{FF2B5EF4-FFF2-40B4-BE49-F238E27FC236}">
                <a16:creationId xmlns:a16="http://schemas.microsoft.com/office/drawing/2014/main" xmlns="" id="{DCBC4E36-36F0-4589-A70F-7018F06BD011}"/>
              </a:ext>
            </a:extLst>
          </p:cNvPr>
          <p:cNvPicPr>
            <a:picLocks noChangeAspect="1"/>
          </p:cNvPicPr>
          <p:nvPr/>
        </p:nvPicPr>
        <p:blipFill>
          <a:blip r:embed="rId3"/>
          <a:stretch>
            <a:fillRect/>
          </a:stretch>
        </p:blipFill>
        <p:spPr>
          <a:xfrm>
            <a:off x="6133833" y="1879178"/>
            <a:ext cx="5510477" cy="3099643"/>
          </a:xfrm>
          <a:prstGeom prst="rect">
            <a:avLst/>
          </a:prstGeom>
        </p:spPr>
      </p:pic>
      <p:pic>
        <p:nvPicPr>
          <p:cNvPr id="6" name="Picture 5">
            <a:extLst>
              <a:ext uri="{FF2B5EF4-FFF2-40B4-BE49-F238E27FC236}">
                <a16:creationId xmlns:a16="http://schemas.microsoft.com/office/drawing/2014/main" xmlns="" id="{DFD0D477-BB9D-4146-85D3-045297686389}"/>
              </a:ext>
            </a:extLst>
          </p:cNvPr>
          <p:cNvPicPr>
            <a:picLocks noChangeAspect="1"/>
          </p:cNvPicPr>
          <p:nvPr/>
        </p:nvPicPr>
        <p:blipFill>
          <a:blip r:embed="rId4"/>
          <a:stretch>
            <a:fillRect/>
          </a:stretch>
        </p:blipFill>
        <p:spPr>
          <a:xfrm>
            <a:off x="4013729" y="3649937"/>
            <a:ext cx="4474235" cy="3208063"/>
          </a:xfrm>
          <a:prstGeom prst="rect">
            <a:avLst/>
          </a:prstGeom>
        </p:spPr>
      </p:pic>
    </p:spTree>
    <p:extLst>
      <p:ext uri="{BB962C8B-B14F-4D97-AF65-F5344CB8AC3E}">
        <p14:creationId xmlns:p14="http://schemas.microsoft.com/office/powerpoint/2010/main" val="418420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16635" y="221742"/>
            <a:ext cx="11127677" cy="1188720"/>
          </a:xfrm>
        </p:spPr>
        <p:txBody>
          <a:bodyPr>
            <a:normAutofit fontScale="90000"/>
          </a:bodyPr>
          <a:lstStyle/>
          <a:p>
            <a:r>
              <a:rPr lang="en-GB" sz="4000" b="1" dirty="0">
                <a:latin typeface="Arial" panose="020B0604020202020204" pitchFamily="34" charset="0"/>
                <a:cs typeface="Arial" panose="020B0604020202020204" pitchFamily="34" charset="0"/>
              </a:rPr>
              <a:t>Engagement and </a:t>
            </a:r>
            <a:r>
              <a:rPr lang="en-GB" sz="4000" b="1" dirty="0" smtClean="0">
                <a:latin typeface="Arial" panose="020B0604020202020204" pitchFamily="34" charset="0"/>
                <a:cs typeface="Arial" panose="020B0604020202020204" pitchFamily="34" charset="0"/>
              </a:rPr>
              <a:t>Communicative </a:t>
            </a:r>
            <a:r>
              <a:rPr lang="en-GB" sz="4000" b="1" dirty="0">
                <a:latin typeface="Arial" panose="020B0604020202020204" pitchFamily="34" charset="0"/>
                <a:cs typeface="Arial" panose="020B0604020202020204" pitchFamily="34" charset="0"/>
              </a:rPr>
              <a:t>L</a:t>
            </a:r>
            <a:r>
              <a:rPr lang="en-GB" sz="4000" b="1" dirty="0" smtClean="0">
                <a:latin typeface="Arial" panose="020B0604020202020204" pitchFamily="34" charset="0"/>
                <a:cs typeface="Arial" panose="020B0604020202020204" pitchFamily="34" charset="0"/>
              </a:rPr>
              <a:t>anguage </a:t>
            </a:r>
            <a:r>
              <a:rPr lang="en-GB" sz="4000" b="1" dirty="0">
                <a:latin typeface="Arial" panose="020B0604020202020204" pitchFamily="34" charset="0"/>
                <a:cs typeface="Arial" panose="020B0604020202020204" pitchFamily="34" charset="0"/>
              </a:rPr>
              <a:t>S</a:t>
            </a:r>
            <a:r>
              <a:rPr lang="en-GB" sz="4000" b="1" dirty="0" smtClean="0">
                <a:latin typeface="Arial" panose="020B0604020202020204" pitchFamily="34" charset="0"/>
                <a:cs typeface="Arial" panose="020B0604020202020204" pitchFamily="34" charset="0"/>
              </a:rPr>
              <a:t>kills (ECLS)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909381"/>
            <a:ext cx="11127677" cy="4219957"/>
          </a:xfrm>
        </p:spPr>
        <p:txBody>
          <a:bodyPr>
            <a:normAutofit/>
          </a:bodyPr>
          <a:lstStyle/>
          <a:p>
            <a:pPr marL="0" indent="0">
              <a:buNone/>
            </a:pPr>
            <a:r>
              <a:rPr lang="en-GB" sz="2800" b="1" dirty="0">
                <a:latin typeface="Arial" panose="020B0604020202020204" pitchFamily="34" charset="0"/>
                <a:cs typeface="Arial" panose="020B0604020202020204" pitchFamily="34" charset="0"/>
              </a:rPr>
              <a:t>Student </a:t>
            </a:r>
            <a:r>
              <a:rPr lang="en-GB" sz="2800" b="1" dirty="0" smtClean="0">
                <a:latin typeface="Arial" panose="020B0604020202020204" pitchFamily="34" charset="0"/>
                <a:cs typeface="Arial" panose="020B0604020202020204" pitchFamily="34" charset="0"/>
              </a:rPr>
              <a:t>feedback: </a:t>
            </a:r>
            <a:r>
              <a:rPr lang="en-GB" sz="2800" b="1" dirty="0" smtClean="0">
                <a:latin typeface="Arial" panose="020B0604020202020204" pitchFamily="34" charset="0"/>
                <a:cs typeface="Arial" panose="020B0604020202020204" pitchFamily="34" charset="0"/>
                <a:hlinkClick r:id="rId2"/>
              </a:rPr>
              <a:t>Helen</a:t>
            </a:r>
            <a:endParaRPr lang="en-GB" sz="2800" b="1"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E053620-7470-4DC8-B04C-663FEACAB4A0}"/>
              </a:ext>
            </a:extLst>
          </p:cNvPr>
          <p:cNvPicPr>
            <a:picLocks noChangeAspect="1"/>
          </p:cNvPicPr>
          <p:nvPr/>
        </p:nvPicPr>
        <p:blipFill>
          <a:blip r:embed="rId3"/>
          <a:stretch>
            <a:fillRect/>
          </a:stretch>
        </p:blipFill>
        <p:spPr>
          <a:xfrm>
            <a:off x="709180" y="2599892"/>
            <a:ext cx="1201016" cy="1201016"/>
          </a:xfrm>
          <a:prstGeom prst="rect">
            <a:avLst/>
          </a:prstGeom>
        </p:spPr>
      </p:pic>
      <p:sp>
        <p:nvSpPr>
          <p:cNvPr id="7" name="Speech Bubble: Rectangle 6">
            <a:extLst>
              <a:ext uri="{FF2B5EF4-FFF2-40B4-BE49-F238E27FC236}">
                <a16:creationId xmlns:a16="http://schemas.microsoft.com/office/drawing/2014/main" xmlns="" id="{E4470080-4648-48FE-BAD8-5749F7772FFB}"/>
              </a:ext>
            </a:extLst>
          </p:cNvPr>
          <p:cNvSpPr/>
          <p:nvPr/>
        </p:nvSpPr>
        <p:spPr>
          <a:xfrm>
            <a:off x="2400299" y="2828924"/>
            <a:ext cx="3800475" cy="2571751"/>
          </a:xfrm>
          <a:prstGeom prst="wedgeRectCallout">
            <a:avLst>
              <a:gd name="adj1" fmla="val -67772"/>
              <a:gd name="adj2" fmla="val -37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6C831291-9709-48F4-A1CE-43288EDF3ADE}"/>
              </a:ext>
            </a:extLst>
          </p:cNvPr>
          <p:cNvPicPr>
            <a:picLocks noChangeAspect="1"/>
          </p:cNvPicPr>
          <p:nvPr/>
        </p:nvPicPr>
        <p:blipFill>
          <a:blip r:embed="rId4"/>
          <a:stretch>
            <a:fillRect/>
          </a:stretch>
        </p:blipFill>
        <p:spPr>
          <a:xfrm>
            <a:off x="10660584" y="2295479"/>
            <a:ext cx="1121761" cy="1066892"/>
          </a:xfrm>
          <a:prstGeom prst="rect">
            <a:avLst/>
          </a:prstGeom>
        </p:spPr>
      </p:pic>
      <p:sp>
        <p:nvSpPr>
          <p:cNvPr id="10" name="Speech Bubble: Rectangle with Corners Rounded 9">
            <a:extLst>
              <a:ext uri="{FF2B5EF4-FFF2-40B4-BE49-F238E27FC236}">
                <a16:creationId xmlns:a16="http://schemas.microsoft.com/office/drawing/2014/main" xmlns="" id="{808737BB-1124-4298-8DCA-838C2A309374}"/>
              </a:ext>
            </a:extLst>
          </p:cNvPr>
          <p:cNvSpPr/>
          <p:nvPr/>
        </p:nvSpPr>
        <p:spPr>
          <a:xfrm>
            <a:off x="6729412" y="2471738"/>
            <a:ext cx="3614737" cy="2757487"/>
          </a:xfrm>
          <a:prstGeom prst="wedgeRoundRectCallout">
            <a:avLst>
              <a:gd name="adj1" fmla="val 61999"/>
              <a:gd name="adj2" fmla="val -478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716384" y="2962141"/>
            <a:ext cx="3206839" cy="2308324"/>
          </a:xfrm>
          <a:prstGeom prst="rect">
            <a:avLst/>
          </a:prstGeom>
          <a:solidFill>
            <a:srgbClr val="FFFF00"/>
          </a:solid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The new thing I learnt this week </a:t>
            </a:r>
          </a:p>
          <a:p>
            <a:r>
              <a:rPr lang="en-GB" dirty="0">
                <a:solidFill>
                  <a:srgbClr val="FF0000"/>
                </a:solidFill>
                <a:latin typeface="Arial" panose="020B0604020202020204" pitchFamily="34" charset="0"/>
                <a:cs typeface="Arial" panose="020B0604020202020204" pitchFamily="34" charset="0"/>
              </a:rPr>
              <a:t>is we need to say </a:t>
            </a:r>
          </a:p>
          <a:p>
            <a:r>
              <a:rPr lang="en-GB" dirty="0">
                <a:solidFill>
                  <a:srgbClr val="FF0000"/>
                </a:solidFill>
                <a:latin typeface="Arial" panose="020B0604020202020204" pitchFamily="34" charset="0"/>
                <a:cs typeface="Arial" panose="020B0604020202020204" pitchFamily="34" charset="0"/>
              </a:rPr>
              <a:t>"Sorry, I am not certain about this, </a:t>
            </a:r>
            <a:r>
              <a:rPr lang="en-GB" dirty="0" smtClean="0">
                <a:solidFill>
                  <a:srgbClr val="FF0000"/>
                </a:solidFill>
                <a:latin typeface="Arial" panose="020B0604020202020204" pitchFamily="34" charset="0"/>
                <a:cs typeface="Arial" panose="020B0604020202020204" pitchFamily="34" charset="0"/>
              </a:rPr>
              <a:t>maybe </a:t>
            </a:r>
            <a:r>
              <a:rPr lang="en-GB" dirty="0">
                <a:solidFill>
                  <a:srgbClr val="FF0000"/>
                </a:solidFill>
                <a:latin typeface="Arial" panose="020B0604020202020204" pitchFamily="34" charset="0"/>
                <a:cs typeface="Arial" panose="020B0604020202020204" pitchFamily="34" charset="0"/>
              </a:rPr>
              <a:t>I can recommend you to </a:t>
            </a:r>
          </a:p>
          <a:p>
            <a:r>
              <a:rPr lang="en-GB" dirty="0">
                <a:solidFill>
                  <a:srgbClr val="FF0000"/>
                </a:solidFill>
                <a:latin typeface="Arial" panose="020B0604020202020204" pitchFamily="34" charset="0"/>
                <a:cs typeface="Arial" panose="020B0604020202020204" pitchFamily="34" charset="0"/>
              </a:rPr>
              <a:t>search it..."</a:t>
            </a:r>
          </a:p>
          <a:p>
            <a:endParaRPr lang="en-GB" dirty="0"/>
          </a:p>
        </p:txBody>
      </p:sp>
      <p:sp>
        <p:nvSpPr>
          <p:cNvPr id="6" name="TextBox 5"/>
          <p:cNvSpPr txBox="1"/>
          <p:nvPr/>
        </p:nvSpPr>
        <p:spPr>
          <a:xfrm>
            <a:off x="7070501" y="2962141"/>
            <a:ext cx="2910626" cy="2031325"/>
          </a:xfrm>
          <a:prstGeom prst="rect">
            <a:avLst/>
          </a:prstGeom>
          <a:solidFill>
            <a:srgbClr val="FFFF00"/>
          </a:solid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It's my presentation </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I felt very excited during make our presentation. I shared my precious memory to our class. It was fantastic. </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I would like do it again</a:t>
            </a:r>
          </a:p>
        </p:txBody>
      </p:sp>
    </p:spTree>
    <p:extLst>
      <p:ext uri="{BB962C8B-B14F-4D97-AF65-F5344CB8AC3E}">
        <p14:creationId xmlns:p14="http://schemas.microsoft.com/office/powerpoint/2010/main" val="243714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16635" y="221741"/>
            <a:ext cx="11127677" cy="1674435"/>
          </a:xfrm>
        </p:spPr>
        <p:txBody>
          <a:bodyPr>
            <a:normAutofit/>
          </a:bodyPr>
          <a:lstStyle/>
          <a:p>
            <a:pPr algn="ctr"/>
            <a:r>
              <a:rPr lang="en-GB" sz="4000" b="1" dirty="0">
                <a:latin typeface="Arial" panose="020B0604020202020204" pitchFamily="34" charset="0"/>
                <a:cs typeface="Arial" panose="020B0604020202020204" pitchFamily="34" charset="0"/>
              </a:rPr>
              <a:t>Engagement and communicative language skills </a:t>
            </a:r>
            <a:r>
              <a:rPr lang="en-GB" sz="4000" b="1" dirty="0" smtClean="0">
                <a:latin typeface="Arial" panose="020B0604020202020204" pitchFamily="34" charset="0"/>
                <a:cs typeface="Arial" panose="020B0604020202020204" pitchFamily="34" charset="0"/>
              </a:rPr>
              <a:t>(ECLS)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909381"/>
            <a:ext cx="11127677" cy="4219957"/>
          </a:xfrm>
        </p:spPr>
        <p:txBody>
          <a:bodyPr>
            <a:normAutofit/>
          </a:bodyPr>
          <a:lstStyle/>
          <a:p>
            <a:pPr marL="0" indent="0">
              <a:buNone/>
            </a:pPr>
            <a:r>
              <a:rPr lang="en-GB" sz="2800" b="1" dirty="0">
                <a:solidFill>
                  <a:schemeClr val="tx2">
                    <a:lumMod val="75000"/>
                  </a:schemeClr>
                </a:solidFill>
                <a:latin typeface="Arial" panose="020B0604020202020204" pitchFamily="34" charset="0"/>
                <a:cs typeface="Arial" panose="020B0604020202020204" pitchFamily="34" charset="0"/>
              </a:rPr>
              <a:t>Unexpected </a:t>
            </a:r>
            <a:r>
              <a:rPr lang="en-GB" sz="2800" b="1" dirty="0" smtClean="0">
                <a:solidFill>
                  <a:schemeClr val="tx2">
                    <a:lumMod val="75000"/>
                  </a:schemeClr>
                </a:solidFill>
                <a:latin typeface="Arial" panose="020B0604020202020204" pitchFamily="34" charset="0"/>
                <a:cs typeface="Arial" panose="020B0604020202020204" pitchFamily="34" charset="0"/>
              </a:rPr>
              <a:t>outcomes - soft skills:</a:t>
            </a:r>
          </a:p>
          <a:p>
            <a:r>
              <a:rPr lang="en-GB" sz="2800" b="1" dirty="0" smtClean="0">
                <a:solidFill>
                  <a:schemeClr val="tx2">
                    <a:lumMod val="75000"/>
                  </a:schemeClr>
                </a:solidFill>
                <a:latin typeface="Arial" panose="020B0604020202020204" pitchFamily="34" charset="0"/>
                <a:cs typeface="Arial" panose="020B0604020202020204" pitchFamily="34" charset="0"/>
              </a:rPr>
              <a:t>Courtesy</a:t>
            </a:r>
          </a:p>
          <a:p>
            <a:r>
              <a:rPr lang="en-GB" sz="2800" b="1" dirty="0" smtClean="0">
                <a:solidFill>
                  <a:schemeClr val="tx2">
                    <a:lumMod val="75000"/>
                  </a:schemeClr>
                </a:solidFill>
                <a:latin typeface="Arial" panose="020B0604020202020204" pitchFamily="34" charset="0"/>
                <a:cs typeface="Arial" panose="020B0604020202020204" pitchFamily="34" charset="0"/>
              </a:rPr>
              <a:t>Confidence</a:t>
            </a:r>
          </a:p>
          <a:p>
            <a:r>
              <a:rPr lang="en-GB" sz="2800" b="1" dirty="0" smtClean="0">
                <a:solidFill>
                  <a:schemeClr val="tx2">
                    <a:lumMod val="75000"/>
                  </a:schemeClr>
                </a:solidFill>
                <a:latin typeface="Arial" panose="020B0604020202020204" pitchFamily="34" charset="0"/>
                <a:cs typeface="Arial" panose="020B0604020202020204" pitchFamily="34" charset="0"/>
              </a:rPr>
              <a:t>Curiosity</a:t>
            </a:r>
          </a:p>
          <a:p>
            <a:r>
              <a:rPr lang="en-GB" sz="2800" b="1" dirty="0" smtClean="0">
                <a:solidFill>
                  <a:schemeClr val="tx2">
                    <a:lumMod val="75000"/>
                  </a:schemeClr>
                </a:solidFill>
                <a:latin typeface="Arial" panose="020B0604020202020204" pitchFamily="34" charset="0"/>
                <a:cs typeface="Arial" panose="020B0604020202020204" pitchFamily="34" charset="0"/>
              </a:rPr>
              <a:t>Enthusiasm</a:t>
            </a:r>
          </a:p>
          <a:p>
            <a:r>
              <a:rPr lang="en-GB" sz="2800" b="1" dirty="0" smtClean="0">
                <a:solidFill>
                  <a:schemeClr val="tx2">
                    <a:lumMod val="75000"/>
                  </a:schemeClr>
                </a:solidFill>
                <a:latin typeface="Arial" panose="020B0604020202020204" pitchFamily="34" charset="0"/>
                <a:cs typeface="Arial" panose="020B0604020202020204" pitchFamily="34" charset="0"/>
              </a:rPr>
              <a:t>Working in a team</a:t>
            </a:r>
          </a:p>
          <a:p>
            <a:r>
              <a:rPr lang="en-GB" sz="2800" b="1" dirty="0" smtClean="0">
                <a:solidFill>
                  <a:schemeClr val="tx2">
                    <a:lumMod val="75000"/>
                  </a:schemeClr>
                </a:solidFill>
                <a:latin typeface="Arial" panose="020B0604020202020204" pitchFamily="34" charset="0"/>
                <a:cs typeface="Arial" panose="020B0604020202020204" pitchFamily="34" charset="0"/>
              </a:rPr>
              <a:t>Communication skills</a:t>
            </a:r>
          </a:p>
          <a:p>
            <a:r>
              <a:rPr lang="en-GB" sz="2800" b="1" dirty="0" smtClean="0">
                <a:solidFill>
                  <a:schemeClr val="tx2">
                    <a:lumMod val="75000"/>
                  </a:schemeClr>
                </a:solidFill>
                <a:latin typeface="Arial" panose="020B0604020202020204" pitchFamily="34" charset="0"/>
                <a:cs typeface="Arial" panose="020B0604020202020204" pitchFamily="34" charset="0"/>
              </a:rPr>
              <a:t>Comfortable feeling</a:t>
            </a:r>
            <a:endParaRPr lang="en-GB" sz="2800" b="1" dirty="0">
              <a:solidFill>
                <a:schemeClr val="tx2">
                  <a:lumMod val="75000"/>
                </a:schemeClr>
              </a:solidFill>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pic>
        <p:nvPicPr>
          <p:cNvPr id="8" name="Picture 2" descr="C:\Users\Robin\AppData\Local\Microsoft\Windows\INetCache\IE\FZMQ7RYT\greeting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899" y="2994826"/>
            <a:ext cx="2647765" cy="244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22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What the teacher said............</a:t>
            </a:r>
            <a:endParaRPr lang="en-GB" dirty="0"/>
          </a:p>
        </p:txBody>
      </p:sp>
      <p:sp>
        <p:nvSpPr>
          <p:cNvPr id="3" name="Content Placeholder 2"/>
          <p:cNvSpPr>
            <a:spLocks noGrp="1"/>
          </p:cNvSpPr>
          <p:nvPr>
            <p:ph idx="1"/>
          </p:nvPr>
        </p:nvSpPr>
        <p:spPr>
          <a:xfrm>
            <a:off x="3291840" y="2076452"/>
            <a:ext cx="8739739" cy="3727247"/>
          </a:xfrm>
        </p:spPr>
        <p:txBody>
          <a:bodyPr>
            <a:normAutofit fontScale="92500"/>
          </a:bodyPr>
          <a:lstStyle/>
          <a:p>
            <a:pPr marL="0" indent="0">
              <a:buNone/>
            </a:pPr>
            <a:r>
              <a:rPr lang="en-GB" b="1" dirty="0" smtClean="0">
                <a:solidFill>
                  <a:schemeClr val="tx2">
                    <a:lumMod val="75000"/>
                  </a:schemeClr>
                </a:solidFill>
              </a:rPr>
              <a:t>“</a:t>
            </a:r>
            <a:r>
              <a:rPr lang="en-GB" b="1" i="1" dirty="0" smtClean="0">
                <a:solidFill>
                  <a:schemeClr val="tx2">
                    <a:lumMod val="75000"/>
                  </a:schemeClr>
                </a:solidFill>
              </a:rPr>
              <a:t>The students from </a:t>
            </a:r>
            <a:r>
              <a:rPr lang="en-GB" b="1" i="1" dirty="0" err="1" smtClean="0">
                <a:solidFill>
                  <a:schemeClr val="tx2">
                    <a:lumMod val="75000"/>
                  </a:schemeClr>
                </a:solidFill>
              </a:rPr>
              <a:t>Duryard</a:t>
            </a:r>
            <a:r>
              <a:rPr lang="en-GB" b="1" i="1" dirty="0" smtClean="0">
                <a:solidFill>
                  <a:schemeClr val="tx2">
                    <a:lumMod val="75000"/>
                  </a:schemeClr>
                </a:solidFill>
              </a:rPr>
              <a:t> definitely showed a level of professionalism in their presentations”</a:t>
            </a:r>
          </a:p>
          <a:p>
            <a:pPr marL="0" indent="0">
              <a:buNone/>
            </a:pPr>
            <a:endParaRPr lang="en-GB" b="1" i="1" dirty="0" smtClean="0"/>
          </a:p>
          <a:p>
            <a:pPr marL="0" indent="0">
              <a:buNone/>
            </a:pPr>
            <a:r>
              <a:rPr lang="en-GB" b="1" i="1" dirty="0" smtClean="0">
                <a:solidFill>
                  <a:schemeClr val="tx2">
                    <a:lumMod val="75000"/>
                  </a:schemeClr>
                </a:solidFill>
              </a:rPr>
              <a:t>“ Mon (Thailand) had a tremendous advantage with her presentations”</a:t>
            </a:r>
          </a:p>
          <a:p>
            <a:pPr marL="0" indent="0">
              <a:buNone/>
            </a:pPr>
            <a:endParaRPr lang="en-GB" b="1" i="1" dirty="0" smtClean="0">
              <a:solidFill>
                <a:schemeClr val="tx2">
                  <a:lumMod val="75000"/>
                </a:schemeClr>
              </a:solidFill>
            </a:endParaRPr>
          </a:p>
          <a:p>
            <a:pPr marL="0" indent="0">
              <a:buNone/>
            </a:pPr>
            <a:r>
              <a:rPr lang="en-GB" b="1" i="1" dirty="0" smtClean="0">
                <a:solidFill>
                  <a:schemeClr val="tx2">
                    <a:lumMod val="75000"/>
                  </a:schemeClr>
                </a:solidFill>
              </a:rPr>
              <a:t>“ James (China) was quiet but his advanced presentation skills were the one area of strength which we could work on. We used it as a ‘crowbar’ to get him to do some work</a:t>
            </a:r>
            <a:r>
              <a:rPr lang="en-GB" b="1" dirty="0" smtClean="0">
                <a:solidFill>
                  <a:schemeClr val="tx2">
                    <a:lumMod val="75000"/>
                  </a:schemeClr>
                </a:solidFill>
              </a:rPr>
              <a:t>” </a:t>
            </a:r>
            <a:endParaRPr lang="en-GB" b="1" dirty="0">
              <a:solidFill>
                <a:schemeClr val="tx2">
                  <a:lumMod val="75000"/>
                </a:schemeClr>
              </a:solidFill>
            </a:endParaRPr>
          </a:p>
        </p:txBody>
      </p:sp>
      <p:pic>
        <p:nvPicPr>
          <p:cNvPr id="4098" name="Picture 2" descr="C:\Users\Robin\AppData\Local\Microsoft\Windows\INetCache\IE\KE7TU663\demonstrat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56" y="2049984"/>
            <a:ext cx="2415657" cy="375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3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16635" y="221741"/>
            <a:ext cx="11127677" cy="1693685"/>
          </a:xfrm>
        </p:spPr>
        <p:txBody>
          <a:bodyPr>
            <a:normAutofit/>
          </a:bodyPr>
          <a:lstStyle/>
          <a:p>
            <a:pPr algn="ctr"/>
            <a:r>
              <a:rPr lang="en-GB" sz="4000" b="1" dirty="0">
                <a:latin typeface="Arial" panose="020B0604020202020204" pitchFamily="34" charset="0"/>
                <a:cs typeface="Arial" panose="020B0604020202020204" pitchFamily="34" charset="0"/>
              </a:rPr>
              <a:t>Engagement and communicative language skills </a:t>
            </a:r>
            <a:r>
              <a:rPr lang="en-GB" sz="4000" b="1" dirty="0" smtClean="0">
                <a:latin typeface="Arial" panose="020B0604020202020204" pitchFamily="34" charset="0"/>
                <a:cs typeface="Arial" panose="020B0604020202020204" pitchFamily="34" charset="0"/>
              </a:rPr>
              <a:t>(ECLS)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909381"/>
            <a:ext cx="11127677" cy="4219957"/>
          </a:xfrm>
        </p:spPr>
        <p:txBody>
          <a:bodyPr>
            <a:normAutofit/>
          </a:bodyPr>
          <a:lstStyle/>
          <a:p>
            <a:pPr marL="0" indent="0">
              <a:buNone/>
            </a:pPr>
            <a:r>
              <a:rPr lang="en-GB" sz="2800" b="1" dirty="0">
                <a:solidFill>
                  <a:schemeClr val="tx1"/>
                </a:solidFill>
                <a:latin typeface="Arial" panose="020B0604020202020204" pitchFamily="34" charset="0"/>
                <a:cs typeface="Arial" panose="020B0604020202020204" pitchFamily="34" charset="0"/>
              </a:rPr>
              <a:t>Issues </a:t>
            </a:r>
            <a:r>
              <a:rPr lang="en-GB" sz="2800" b="1" dirty="0" smtClean="0">
                <a:solidFill>
                  <a:schemeClr val="tx1"/>
                </a:solidFill>
                <a:latin typeface="Arial" panose="020B0604020202020204" pitchFamily="34" charset="0"/>
                <a:cs typeface="Arial" panose="020B0604020202020204" pitchFamily="34" charset="0"/>
              </a:rPr>
              <a:t>(+) and (-)</a:t>
            </a:r>
            <a:endParaRPr lang="en-GB" sz="2800" b="1" dirty="0">
              <a:solidFill>
                <a:schemeClr val="tx1"/>
              </a:solidFill>
              <a:latin typeface="Arial" panose="020B0604020202020204" pitchFamily="34" charset="0"/>
              <a:cs typeface="Arial" panose="020B0604020202020204" pitchFamily="34" charset="0"/>
            </a:endParaRPr>
          </a:p>
          <a:p>
            <a:r>
              <a:rPr lang="en-GB" sz="2800" dirty="0">
                <a:solidFill>
                  <a:schemeClr val="tx1"/>
                </a:solidFill>
                <a:latin typeface="Arial" panose="020B0604020202020204" pitchFamily="34" charset="0"/>
                <a:cs typeface="Arial" panose="020B0604020202020204" pitchFamily="34" charset="0"/>
              </a:rPr>
              <a:t>Not </a:t>
            </a:r>
            <a:r>
              <a:rPr lang="en-GB" sz="2800" dirty="0" smtClean="0">
                <a:solidFill>
                  <a:schemeClr val="tx1"/>
                </a:solidFill>
                <a:latin typeface="Arial" panose="020B0604020202020204" pitchFamily="34" charset="0"/>
                <a:cs typeface="Arial" panose="020B0604020202020204" pitchFamily="34" charset="0"/>
              </a:rPr>
              <a:t>formally assessed - </a:t>
            </a:r>
            <a:r>
              <a:rPr lang="en-GB" sz="2800" dirty="0">
                <a:solidFill>
                  <a:schemeClr val="tx1"/>
                </a:solidFill>
                <a:latin typeface="Arial" panose="020B0604020202020204" pitchFamily="34" charset="0"/>
                <a:cs typeface="Arial" panose="020B0604020202020204" pitchFamily="34" charset="0"/>
              </a:rPr>
              <a:t>some students do not consider the module to be </a:t>
            </a:r>
            <a:r>
              <a:rPr lang="en-GB" sz="2800" dirty="0" smtClean="0">
                <a:solidFill>
                  <a:schemeClr val="tx1"/>
                </a:solidFill>
                <a:latin typeface="Arial" panose="020B0604020202020204" pitchFamily="34" charset="0"/>
                <a:cs typeface="Arial" panose="020B0604020202020204" pitchFamily="34" charset="0"/>
              </a:rPr>
              <a:t>important and of value</a:t>
            </a:r>
          </a:p>
          <a:p>
            <a:r>
              <a:rPr lang="en-GB" sz="2800" dirty="0" smtClean="0">
                <a:latin typeface="Arial" panose="020B0604020202020204" pitchFamily="34" charset="0"/>
                <a:cs typeface="Arial" panose="020B0604020202020204" pitchFamily="34" charset="0"/>
              </a:rPr>
              <a:t>Practising and rehearsal build confidence and comfort</a:t>
            </a:r>
          </a:p>
          <a:p>
            <a:r>
              <a:rPr lang="en-GB" sz="2800" dirty="0" smtClean="0">
                <a:solidFill>
                  <a:schemeClr val="tx1"/>
                </a:solidFill>
                <a:latin typeface="Arial" panose="020B0604020202020204" pitchFamily="34" charset="0"/>
                <a:cs typeface="Arial" panose="020B0604020202020204" pitchFamily="34" charset="0"/>
              </a:rPr>
              <a:t>Time more constructively spent on developing hard skills?</a:t>
            </a:r>
          </a:p>
          <a:p>
            <a:r>
              <a:rPr lang="en-GB" sz="2800" dirty="0" smtClean="0">
                <a:latin typeface="Arial" panose="020B0604020202020204" pitchFamily="34" charset="0"/>
                <a:cs typeface="Arial" panose="020B0604020202020204" pitchFamily="34" charset="0"/>
              </a:rPr>
              <a:t>Evaluating personality and behaviour realistic?</a:t>
            </a:r>
          </a:p>
          <a:p>
            <a:r>
              <a:rPr lang="en-GB" sz="2800" dirty="0" smtClean="0">
                <a:solidFill>
                  <a:schemeClr val="tx1"/>
                </a:solidFill>
                <a:latin typeface="Arial" panose="020B0604020202020204" pitchFamily="34" charset="0"/>
                <a:cs typeface="Arial" panose="020B0604020202020204" pitchFamily="34" charset="0"/>
              </a:rPr>
              <a:t>Exposure to authentic communicative situations beneficial but</a:t>
            </a:r>
          </a:p>
          <a:p>
            <a:pPr marL="0" indent="0">
              <a:buNone/>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difficult to resource</a:t>
            </a:r>
            <a:endParaRPr lang="en-GB" sz="2800" dirty="0" smtClean="0">
              <a:solidFill>
                <a:schemeClr val="tx1"/>
              </a:solidFill>
              <a:latin typeface="Arial" panose="020B0604020202020204" pitchFamily="34" charset="0"/>
              <a:cs typeface="Arial" panose="020B0604020202020204" pitchFamily="34" charset="0"/>
            </a:endParaRPr>
          </a:p>
          <a:p>
            <a:endParaRPr lang="en-GB" sz="2800" dirty="0" smtClean="0">
              <a:solidFill>
                <a:schemeClr val="tx1"/>
              </a:solidFill>
              <a:latin typeface="Arial" panose="020B0604020202020204" pitchFamily="34" charset="0"/>
              <a:cs typeface="Arial" panose="020B0604020202020204" pitchFamily="34" charset="0"/>
            </a:endParaRPr>
          </a:p>
          <a:p>
            <a:endParaRPr lang="en-GB"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19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References</a:t>
            </a:r>
            <a:endParaRPr lang="en-GB" dirty="0"/>
          </a:p>
        </p:txBody>
      </p:sp>
      <p:sp>
        <p:nvSpPr>
          <p:cNvPr id="3" name="Content Placeholder 2"/>
          <p:cNvSpPr>
            <a:spLocks noGrp="1"/>
          </p:cNvSpPr>
          <p:nvPr>
            <p:ph idx="1"/>
          </p:nvPr>
        </p:nvSpPr>
        <p:spPr/>
        <p:txBody>
          <a:bodyPr/>
          <a:lstStyle/>
          <a:p>
            <a:pPr fontAlgn="base"/>
            <a:endParaRPr lang="en-GB" dirty="0" smtClean="0"/>
          </a:p>
          <a:p>
            <a:pPr fontAlgn="base"/>
            <a:r>
              <a:rPr lang="en-GB" b="1" dirty="0" smtClean="0"/>
              <a:t>Robles, M. M. (2012). </a:t>
            </a:r>
            <a:r>
              <a:rPr lang="en-GB" dirty="0" smtClean="0"/>
              <a:t>Executive perceptions of the top 10 soft skills needed in today's workplace. </a:t>
            </a:r>
            <a:r>
              <a:rPr lang="en-GB" i="1" dirty="0" smtClean="0"/>
              <a:t>Business Communication Quarterly, 75</a:t>
            </a:r>
            <a:r>
              <a:rPr lang="en-GB" dirty="0" smtClean="0"/>
              <a:t> (4) 453–465.</a:t>
            </a:r>
          </a:p>
          <a:p>
            <a:r>
              <a:rPr lang="en-GB" b="1" dirty="0" smtClean="0"/>
              <a:t>Appleby, D (2017). </a:t>
            </a:r>
            <a:r>
              <a:rPr lang="en-GB" dirty="0" smtClean="0"/>
              <a:t>‘</a:t>
            </a:r>
            <a:r>
              <a:rPr lang="en-GB" i="1" dirty="0" smtClean="0"/>
              <a:t>The soft skills college students need to succeed now and in the future. Transferable skills for success in college and the workplace.’ </a:t>
            </a:r>
            <a:r>
              <a:rPr lang="en-GB" dirty="0" smtClean="0"/>
              <a:t>American Psychological Association. Psychology Student </a:t>
            </a:r>
            <a:r>
              <a:rPr lang="en-GB" dirty="0"/>
              <a:t>Network. </a:t>
            </a:r>
            <a:r>
              <a:rPr lang="en-GB" dirty="0">
                <a:hlinkClick r:id="rId2"/>
              </a:rPr>
              <a:t>http://</a:t>
            </a:r>
            <a:r>
              <a:rPr lang="en-GB" dirty="0" smtClean="0">
                <a:hlinkClick r:id="rId2"/>
              </a:rPr>
              <a:t>www.apa.org/ed/precollege/psn/2017/09/soft-skills.aspx</a:t>
            </a:r>
            <a:endParaRPr lang="en-GB" dirty="0" smtClean="0"/>
          </a:p>
          <a:p>
            <a:pPr marL="0" indent="0">
              <a:buNone/>
            </a:pPr>
            <a:r>
              <a:rPr lang="en-GB" dirty="0"/>
              <a:t> </a:t>
            </a:r>
            <a:r>
              <a:rPr lang="en-GB" dirty="0" smtClean="0"/>
              <a:t>   Accessed 28</a:t>
            </a:r>
            <a:r>
              <a:rPr lang="en-GB" baseline="30000" dirty="0" smtClean="0"/>
              <a:t>th</a:t>
            </a:r>
            <a:r>
              <a:rPr lang="en-GB" dirty="0" smtClean="0"/>
              <a:t> June, 2018.</a:t>
            </a:r>
          </a:p>
        </p:txBody>
      </p:sp>
    </p:spTree>
    <p:extLst>
      <p:ext uri="{BB962C8B-B14F-4D97-AF65-F5344CB8AC3E}">
        <p14:creationId xmlns:p14="http://schemas.microsoft.com/office/powerpoint/2010/main" val="3443848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32161" y="674966"/>
            <a:ext cx="11127677" cy="1188720"/>
          </a:xfrm>
        </p:spPr>
        <p:txBody>
          <a:bodyPr>
            <a:normAutofit/>
          </a:bodyPr>
          <a:lstStyle/>
          <a:p>
            <a:r>
              <a:rPr lang="en-GB" sz="4000" b="1"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909381"/>
            <a:ext cx="11127677" cy="4219957"/>
          </a:xfrm>
        </p:spPr>
        <p:txBody>
          <a:bodyPr>
            <a:normAutofit/>
          </a:bodyPr>
          <a:lstStyle/>
          <a:p>
            <a:pPr marL="0" indent="0">
              <a:buNone/>
            </a:pPr>
            <a:endParaRPr lang="en-GB" sz="2800" dirty="0" smtClean="0">
              <a:latin typeface="Arial" panose="020B0604020202020204" pitchFamily="34" charset="0"/>
              <a:cs typeface="Arial" panose="020B0604020202020204" pitchFamily="34" charset="0"/>
            </a:endParaRPr>
          </a:p>
          <a:p>
            <a:r>
              <a:rPr lang="en-GB" sz="3200" dirty="0" smtClean="0">
                <a:solidFill>
                  <a:schemeClr val="accent1">
                    <a:lumMod val="75000"/>
                  </a:schemeClr>
                </a:solidFill>
                <a:latin typeface="Arial" panose="020B0604020202020204" pitchFamily="34" charset="0"/>
                <a:cs typeface="Arial" panose="020B0604020202020204" pitchFamily="34" charset="0"/>
              </a:rPr>
              <a:t>What are soft skills?</a:t>
            </a:r>
          </a:p>
          <a:p>
            <a:r>
              <a:rPr lang="en-GB" sz="3200" dirty="0" smtClean="0">
                <a:solidFill>
                  <a:schemeClr val="accent1">
                    <a:lumMod val="75000"/>
                  </a:schemeClr>
                </a:solidFill>
                <a:latin typeface="Arial" panose="020B0604020202020204" pitchFamily="34" charset="0"/>
                <a:cs typeface="Arial" panose="020B0604020202020204" pitchFamily="34" charset="0"/>
              </a:rPr>
              <a:t>Ways of developing them</a:t>
            </a:r>
            <a:r>
              <a:rPr lang="en-GB" sz="3200" dirty="0">
                <a:solidFill>
                  <a:schemeClr val="accent1">
                    <a:lumMod val="75000"/>
                  </a:schemeClr>
                </a:solidFill>
                <a:latin typeface="Arial" panose="020B0604020202020204" pitchFamily="34" charset="0"/>
                <a:cs typeface="Arial" panose="020B0604020202020204" pitchFamily="34" charset="0"/>
              </a:rPr>
              <a:t>?</a:t>
            </a:r>
          </a:p>
          <a:p>
            <a:r>
              <a:rPr lang="en-GB" sz="3200" dirty="0">
                <a:solidFill>
                  <a:schemeClr val="accent1">
                    <a:lumMod val="75000"/>
                  </a:schemeClr>
                </a:solidFill>
                <a:latin typeface="Arial" panose="020B0604020202020204" pitchFamily="34" charset="0"/>
                <a:cs typeface="Arial" panose="020B0604020202020204" pitchFamily="34" charset="0"/>
              </a:rPr>
              <a:t>Engagement and </a:t>
            </a:r>
            <a:r>
              <a:rPr lang="en-GB" sz="3200" dirty="0" smtClean="0">
                <a:solidFill>
                  <a:schemeClr val="accent1">
                    <a:lumMod val="75000"/>
                  </a:schemeClr>
                </a:solidFill>
                <a:latin typeface="Arial" panose="020B0604020202020204" pitchFamily="34" charset="0"/>
                <a:cs typeface="Arial" panose="020B0604020202020204" pitchFamily="34" charset="0"/>
              </a:rPr>
              <a:t>Communicative </a:t>
            </a:r>
            <a:r>
              <a:rPr lang="en-GB" sz="3200" dirty="0">
                <a:solidFill>
                  <a:schemeClr val="accent1">
                    <a:lumMod val="75000"/>
                  </a:schemeClr>
                </a:solidFill>
                <a:latin typeface="Arial" panose="020B0604020202020204" pitchFamily="34" charset="0"/>
                <a:cs typeface="Arial" panose="020B0604020202020204" pitchFamily="34" charset="0"/>
              </a:rPr>
              <a:t>Language Skills (ECLS)</a:t>
            </a:r>
          </a:p>
          <a:p>
            <a:r>
              <a:rPr lang="en-GB" sz="3200" dirty="0">
                <a:solidFill>
                  <a:schemeClr val="accent1">
                    <a:lumMod val="75000"/>
                  </a:schemeClr>
                </a:solidFill>
                <a:latin typeface="Arial" panose="020B0604020202020204" pitchFamily="34" charset="0"/>
                <a:cs typeface="Arial" panose="020B0604020202020204" pitchFamily="34" charset="0"/>
              </a:rPr>
              <a:t>Unexpected </a:t>
            </a:r>
            <a:r>
              <a:rPr lang="en-GB" sz="3200" dirty="0" smtClean="0">
                <a:solidFill>
                  <a:schemeClr val="accent1">
                    <a:lumMod val="75000"/>
                  </a:schemeClr>
                </a:solidFill>
                <a:latin typeface="Arial" panose="020B0604020202020204" pitchFamily="34" charset="0"/>
                <a:cs typeface="Arial" panose="020B0604020202020204" pitchFamily="34" charset="0"/>
              </a:rPr>
              <a:t>outcomes </a:t>
            </a:r>
          </a:p>
          <a:p>
            <a:r>
              <a:rPr lang="en-GB" sz="3200" dirty="0" smtClean="0">
                <a:solidFill>
                  <a:schemeClr val="accent1">
                    <a:lumMod val="75000"/>
                  </a:schemeClr>
                </a:solidFill>
                <a:latin typeface="Arial" panose="020B0604020202020204" pitchFamily="34" charset="0"/>
                <a:cs typeface="Arial" panose="020B0604020202020204" pitchFamily="34" charset="0"/>
              </a:rPr>
              <a:t>Issues for consideration</a:t>
            </a:r>
            <a:endParaRPr lang="en-GB" sz="3200"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descr="C:\Users\Robin\AppData\Local\Microsoft\Windows\INetCache\IE\KE7TU663\soft-skills-sli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158" y="4554289"/>
            <a:ext cx="3643906" cy="204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9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32161" y="404260"/>
            <a:ext cx="11127677" cy="933651"/>
          </a:xfrm>
        </p:spPr>
        <p:txBody>
          <a:bodyPr>
            <a:normAutofit/>
          </a:bodyPr>
          <a:lstStyle/>
          <a:p>
            <a:pPr algn="ctr"/>
            <a:r>
              <a:rPr lang="en-GB" sz="4000" b="1" dirty="0">
                <a:latin typeface="Arial" panose="020B0604020202020204" pitchFamily="34" charset="0"/>
                <a:cs typeface="Arial" panose="020B0604020202020204" pitchFamily="34" charset="0"/>
              </a:rPr>
              <a:t> </a:t>
            </a:r>
            <a:r>
              <a:rPr lang="en-GB" sz="4000" b="1" dirty="0" smtClean="0">
                <a:latin typeface="Arial" panose="020B0604020202020204" pitchFamily="34" charset="0"/>
                <a:cs typeface="Arial" panose="020B0604020202020204" pitchFamily="34" charset="0"/>
              </a:rPr>
              <a:t>What are ‘soft skills’?</a:t>
            </a:r>
            <a:endParaRPr lang="en-GB" sz="4000" b="1" dirty="0">
              <a:latin typeface="Arial" panose="020B0604020202020204" pitchFamily="34" charset="0"/>
              <a:cs typeface="Arial" panose="020B0604020202020204" pitchFamily="34" charset="0"/>
            </a:endParaRPr>
          </a:p>
        </p:txBody>
      </p:sp>
      <p:pic>
        <p:nvPicPr>
          <p:cNvPr id="4" name="Content Placeholder 3" descr="Why YOU need &lt;strong&gt;Soft Skills&lt;/strong&gt; | Training Magazine Middle Eas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8294" y="1507472"/>
            <a:ext cx="5189366" cy="5189366"/>
          </a:xfrm>
        </p:spPr>
      </p:pic>
      <p:pic>
        <p:nvPicPr>
          <p:cNvPr id="5" name="Picture 3" descr="C:\Users\Robin\AppData\Local\Microsoft\Windows\INetCache\IE\VI1HL8NK\character-trait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682" y="1966483"/>
            <a:ext cx="5286407" cy="331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32161" y="1796994"/>
            <a:ext cx="11127677" cy="4952941"/>
          </a:xfrm>
        </p:spPr>
        <p:txBody>
          <a:bodyPr>
            <a:normAutofit/>
          </a:bodyPr>
          <a:lstStyle/>
          <a:p>
            <a:r>
              <a:rPr lang="en-GB" sz="4000" b="1" dirty="0" smtClean="0">
                <a:ln w="22225">
                  <a:solidFill>
                    <a:schemeClr val="accent2"/>
                  </a:solidFill>
                  <a:prstDash val="solid"/>
                </a:ln>
                <a:solidFill>
                  <a:schemeClr val="accent2">
                    <a:lumMod val="40000"/>
                    <a:lumOff val="60000"/>
                  </a:schemeClr>
                </a:solidFill>
              </a:rPr>
              <a:t>      Conflict </a:t>
            </a:r>
            <a:r>
              <a:rPr lang="en-GB" sz="4000" b="1" dirty="0">
                <a:ln w="22225">
                  <a:solidFill>
                    <a:schemeClr val="accent2"/>
                  </a:solidFill>
                  <a:prstDash val="solid"/>
                </a:ln>
                <a:solidFill>
                  <a:schemeClr val="accent2">
                    <a:lumMod val="40000"/>
                    <a:lumOff val="60000"/>
                  </a:schemeClr>
                </a:solidFill>
              </a:rPr>
              <a:t>management</a:t>
            </a:r>
            <a:br>
              <a:rPr lang="en-GB" sz="4000" b="1" dirty="0">
                <a:ln w="22225">
                  <a:solidFill>
                    <a:schemeClr val="accent2"/>
                  </a:solidFill>
                  <a:prstDash val="solid"/>
                </a:ln>
                <a:solidFill>
                  <a:schemeClr val="accent2">
                    <a:lumMod val="40000"/>
                    <a:lumOff val="60000"/>
                  </a:schemeClr>
                </a:solidFill>
              </a:rPr>
            </a:br>
            <a:r>
              <a:rPr lang="en-GB" sz="4000" b="1" dirty="0" smtClean="0">
                <a:ln w="22225">
                  <a:solidFill>
                    <a:schemeClr val="accent2"/>
                  </a:solidFill>
                  <a:prstDash val="solid"/>
                </a:ln>
                <a:solidFill>
                  <a:schemeClr val="accent2">
                    <a:lumMod val="40000"/>
                    <a:lumOff val="60000"/>
                  </a:schemeClr>
                </a:solidFill>
              </a:rPr>
              <a:t>      Self-awareness</a:t>
            </a:r>
            <a:r>
              <a:rPr lang="en-GB" sz="4000" b="1" dirty="0">
                <a:ln w="22225">
                  <a:solidFill>
                    <a:schemeClr val="accent2"/>
                  </a:solidFill>
                  <a:prstDash val="solid"/>
                </a:ln>
                <a:solidFill>
                  <a:schemeClr val="accent2">
                    <a:lumMod val="40000"/>
                    <a:lumOff val="60000"/>
                  </a:schemeClr>
                </a:solidFill>
              </a:rPr>
              <a:t/>
            </a:r>
            <a:br>
              <a:rPr lang="en-GB" sz="4000" b="1" dirty="0">
                <a:ln w="22225">
                  <a:solidFill>
                    <a:schemeClr val="accent2"/>
                  </a:solidFill>
                  <a:prstDash val="solid"/>
                </a:ln>
                <a:solidFill>
                  <a:schemeClr val="accent2">
                    <a:lumMod val="40000"/>
                    <a:lumOff val="60000"/>
                  </a:schemeClr>
                </a:solidFill>
              </a:rPr>
            </a:br>
            <a:r>
              <a:rPr lang="en-GB" sz="4000" b="1" dirty="0" smtClean="0">
                <a:ln w="22225">
                  <a:solidFill>
                    <a:schemeClr val="accent2"/>
                  </a:solidFill>
                  <a:prstDash val="solid"/>
                </a:ln>
                <a:solidFill>
                  <a:schemeClr val="accent2">
                    <a:lumMod val="40000"/>
                    <a:lumOff val="60000"/>
                  </a:schemeClr>
                </a:solidFill>
              </a:rPr>
              <a:t>      Self-management</a:t>
            </a:r>
            <a:r>
              <a:rPr lang="en-GB" sz="4000" b="1" dirty="0">
                <a:ln w="22225">
                  <a:solidFill>
                    <a:schemeClr val="accent2"/>
                  </a:solidFill>
                  <a:prstDash val="solid"/>
                </a:ln>
                <a:solidFill>
                  <a:schemeClr val="accent2">
                    <a:lumMod val="40000"/>
                    <a:lumOff val="60000"/>
                  </a:schemeClr>
                </a:solidFill>
              </a:rPr>
              <a:t/>
            </a:r>
            <a:br>
              <a:rPr lang="en-GB" sz="4000" b="1" dirty="0">
                <a:ln w="22225">
                  <a:solidFill>
                    <a:schemeClr val="accent2"/>
                  </a:solidFill>
                  <a:prstDash val="solid"/>
                </a:ln>
                <a:solidFill>
                  <a:schemeClr val="accent2">
                    <a:lumMod val="40000"/>
                    <a:lumOff val="60000"/>
                  </a:schemeClr>
                </a:solidFill>
              </a:rPr>
            </a:br>
            <a:r>
              <a:rPr lang="en-GB" sz="4000" b="1" dirty="0" smtClean="0">
                <a:ln w="22225">
                  <a:solidFill>
                    <a:schemeClr val="accent2"/>
                  </a:solidFill>
                  <a:prstDash val="solid"/>
                </a:ln>
                <a:solidFill>
                  <a:schemeClr val="accent2">
                    <a:lumMod val="40000"/>
                    <a:lumOff val="60000"/>
                  </a:schemeClr>
                </a:solidFill>
              </a:rPr>
              <a:t>      Cultural </a:t>
            </a:r>
            <a:r>
              <a:rPr lang="en-GB" sz="4000" b="1" dirty="0">
                <a:ln w="22225">
                  <a:solidFill>
                    <a:schemeClr val="accent2"/>
                  </a:solidFill>
                  <a:prstDash val="solid"/>
                </a:ln>
                <a:solidFill>
                  <a:schemeClr val="accent2">
                    <a:lumMod val="40000"/>
                    <a:lumOff val="60000"/>
                  </a:schemeClr>
                </a:solidFill>
              </a:rPr>
              <a:t>awareness</a:t>
            </a:r>
            <a:br>
              <a:rPr lang="en-GB" sz="4000" b="1" dirty="0">
                <a:ln w="22225">
                  <a:solidFill>
                    <a:schemeClr val="accent2"/>
                  </a:solidFill>
                  <a:prstDash val="solid"/>
                </a:ln>
                <a:solidFill>
                  <a:schemeClr val="accent2">
                    <a:lumMod val="40000"/>
                    <a:lumOff val="60000"/>
                  </a:schemeClr>
                </a:solidFill>
              </a:rPr>
            </a:br>
            <a:r>
              <a:rPr lang="en-GB" sz="4000" b="1" dirty="0" smtClean="0">
                <a:ln w="22225">
                  <a:solidFill>
                    <a:schemeClr val="accent2"/>
                  </a:solidFill>
                  <a:prstDash val="solid"/>
                </a:ln>
                <a:solidFill>
                  <a:schemeClr val="accent2">
                    <a:lumMod val="40000"/>
                    <a:lumOff val="60000"/>
                  </a:schemeClr>
                </a:solidFill>
              </a:rPr>
              <a:t>      Teamwork </a:t>
            </a:r>
            <a:r>
              <a:rPr lang="en-GB" sz="4000" b="1" dirty="0">
                <a:ln w="22225">
                  <a:solidFill>
                    <a:schemeClr val="accent2"/>
                  </a:solidFill>
                  <a:prstDash val="solid"/>
                </a:ln>
                <a:solidFill>
                  <a:schemeClr val="accent2">
                    <a:lumMod val="40000"/>
                    <a:lumOff val="60000"/>
                  </a:schemeClr>
                </a:solidFill>
              </a:rPr>
              <a:t>abilities</a:t>
            </a:r>
            <a:br>
              <a:rPr lang="en-GB" sz="4000" b="1" dirty="0">
                <a:ln w="22225">
                  <a:solidFill>
                    <a:schemeClr val="accent2"/>
                  </a:solidFill>
                  <a:prstDash val="solid"/>
                </a:ln>
                <a:solidFill>
                  <a:schemeClr val="accent2">
                    <a:lumMod val="40000"/>
                    <a:lumOff val="60000"/>
                  </a:schemeClr>
                </a:solidFill>
              </a:rPr>
            </a:br>
            <a:r>
              <a:rPr lang="en-GB" sz="4000" b="1" dirty="0" smtClean="0">
                <a:ln w="22225">
                  <a:solidFill>
                    <a:schemeClr val="accent2"/>
                  </a:solidFill>
                  <a:prstDash val="solid"/>
                </a:ln>
                <a:solidFill>
                  <a:schemeClr val="accent2">
                    <a:lumMod val="40000"/>
                    <a:lumOff val="60000"/>
                  </a:schemeClr>
                </a:solidFill>
              </a:rPr>
              <a:t>      Project Management</a:t>
            </a:r>
            <a:br>
              <a:rPr lang="en-GB" sz="4000" b="1" dirty="0" smtClean="0">
                <a:ln w="22225">
                  <a:solidFill>
                    <a:schemeClr val="accent2"/>
                  </a:solidFill>
                  <a:prstDash val="solid"/>
                </a:ln>
                <a:solidFill>
                  <a:schemeClr val="accent2">
                    <a:lumMod val="40000"/>
                    <a:lumOff val="60000"/>
                  </a:schemeClr>
                </a:solidFill>
              </a:rPr>
            </a:br>
            <a:r>
              <a:rPr lang="en-GB" sz="4000" b="1" dirty="0" smtClean="0">
                <a:ln w="22225">
                  <a:solidFill>
                    <a:schemeClr val="accent2"/>
                  </a:solidFill>
                  <a:prstDash val="solid"/>
                </a:ln>
                <a:solidFill>
                  <a:schemeClr val="accent2">
                    <a:lumMod val="40000"/>
                    <a:lumOff val="60000"/>
                  </a:schemeClr>
                </a:solidFill>
              </a:rPr>
              <a:t>  </a:t>
            </a:r>
            <a:endParaRPr lang="en-GB"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09599" y="1134533"/>
            <a:ext cx="11438467" cy="5190067"/>
          </a:xfrm>
        </p:spPr>
        <p:txBody>
          <a:bodyPr/>
          <a:lstStyle/>
          <a:p>
            <a:r>
              <a:rPr lang="en-GB" dirty="0" smtClean="0"/>
              <a:t>    </a:t>
            </a:r>
            <a:r>
              <a:rPr lang="en-GB" sz="3600" b="1" dirty="0" smtClean="0">
                <a:solidFill>
                  <a:schemeClr val="tx2">
                    <a:lumMod val="75000"/>
                  </a:schemeClr>
                </a:solidFill>
              </a:rPr>
              <a:t>Another list of ‘soft skills’.................</a:t>
            </a:r>
            <a:endParaRPr lang="en-GB" sz="3600" b="1" dirty="0">
              <a:solidFill>
                <a:schemeClr val="tx2">
                  <a:lumMod val="75000"/>
                </a:schemeClr>
              </a:solidFill>
            </a:endParaRPr>
          </a:p>
        </p:txBody>
      </p:sp>
      <p:pic>
        <p:nvPicPr>
          <p:cNvPr id="4" name="Content Placeholder 3" descr="Book: &lt;strong&gt;Soft Skills&lt;/strong&gt;: The software developer's life manual b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933" y="1205252"/>
            <a:ext cx="4461933" cy="4455138"/>
          </a:xfrm>
          <a:prstGeom prst="rect">
            <a:avLst/>
          </a:prstGeom>
        </p:spPr>
      </p:pic>
    </p:spTree>
    <p:extLst>
      <p:ext uri="{BB962C8B-B14F-4D97-AF65-F5344CB8AC3E}">
        <p14:creationId xmlns:p14="http://schemas.microsoft.com/office/powerpoint/2010/main" val="367069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Definition of ‘Soft Skills’</a:t>
            </a:r>
            <a:endParaRPr lang="en-GB" dirty="0"/>
          </a:p>
        </p:txBody>
      </p:sp>
      <p:sp>
        <p:nvSpPr>
          <p:cNvPr id="3" name="Content Placeholder 2"/>
          <p:cNvSpPr>
            <a:spLocks noGrp="1"/>
          </p:cNvSpPr>
          <p:nvPr>
            <p:ph idx="1"/>
          </p:nvPr>
        </p:nvSpPr>
        <p:spPr>
          <a:xfrm>
            <a:off x="609600" y="904775"/>
            <a:ext cx="11582400" cy="5419825"/>
          </a:xfrm>
        </p:spPr>
        <p:txBody>
          <a:bodyPr/>
          <a:lstStyle/>
          <a:p>
            <a:endParaRPr lang="en-GB" dirty="0" smtClean="0"/>
          </a:p>
          <a:p>
            <a:endParaRPr lang="en-GB" dirty="0"/>
          </a:p>
          <a:p>
            <a:pPr marL="0" indent="0" algn="ctr">
              <a:buNone/>
            </a:pPr>
            <a:endParaRPr lang="en-GB" sz="3600" dirty="0" smtClean="0">
              <a:solidFill>
                <a:schemeClr val="bg2">
                  <a:lumMod val="25000"/>
                </a:schemeClr>
              </a:solidFill>
              <a:latin typeface="Arial Black" panose="020B0A04020102020204" pitchFamily="34" charset="0"/>
            </a:endParaRPr>
          </a:p>
          <a:p>
            <a:pPr marL="0" indent="0" algn="ctr">
              <a:buNone/>
            </a:pPr>
            <a:r>
              <a:rPr lang="en-GB" sz="3600" dirty="0" smtClean="0">
                <a:solidFill>
                  <a:schemeClr val="bg2">
                    <a:lumMod val="25000"/>
                  </a:schemeClr>
                </a:solidFill>
                <a:latin typeface="Arial Black" panose="020B0A04020102020204" pitchFamily="34" charset="0"/>
              </a:rPr>
              <a:t>“Character traits, attitudes and </a:t>
            </a:r>
            <a:r>
              <a:rPr lang="en-GB" sz="3600" dirty="0" err="1" smtClean="0">
                <a:solidFill>
                  <a:schemeClr val="bg2">
                    <a:lumMod val="25000"/>
                  </a:schemeClr>
                </a:solidFill>
                <a:latin typeface="Arial Black" panose="020B0A04020102020204" pitchFamily="34" charset="0"/>
              </a:rPr>
              <a:t>behaviors</a:t>
            </a:r>
            <a:r>
              <a:rPr lang="en-GB" sz="3600" dirty="0" smtClean="0">
                <a:solidFill>
                  <a:schemeClr val="bg2">
                    <a:lumMod val="25000"/>
                  </a:schemeClr>
                </a:solidFill>
                <a:latin typeface="Arial Black" panose="020B0A04020102020204" pitchFamily="34" charset="0"/>
              </a:rPr>
              <a:t> – rather than technical aptitudes</a:t>
            </a:r>
            <a:r>
              <a:rPr lang="en-GB" dirty="0" smtClean="0">
                <a:solidFill>
                  <a:schemeClr val="bg2">
                    <a:lumMod val="25000"/>
                  </a:schemeClr>
                </a:solidFill>
                <a:latin typeface="Arial Black" panose="020B0A04020102020204" pitchFamily="34" charset="0"/>
              </a:rPr>
              <a:t>”</a:t>
            </a:r>
          </a:p>
          <a:p>
            <a:pPr marL="0" indent="0" algn="ctr">
              <a:buNone/>
            </a:pPr>
            <a:r>
              <a:rPr lang="en-GB" sz="2000" dirty="0" smtClean="0">
                <a:solidFill>
                  <a:schemeClr val="bg2">
                    <a:lumMod val="25000"/>
                  </a:schemeClr>
                </a:solidFill>
                <a:latin typeface="Arial Black" panose="020B0A04020102020204" pitchFamily="34" charset="0"/>
              </a:rPr>
              <a:t>(Robles, 2017)</a:t>
            </a:r>
            <a:endParaRPr lang="en-GB" sz="2000" dirty="0">
              <a:solidFill>
                <a:schemeClr val="bg2">
                  <a:lumMod val="25000"/>
                </a:schemeClr>
              </a:solidFill>
              <a:latin typeface="Arial Black" panose="020B0A04020102020204" pitchFamily="34" charset="0"/>
            </a:endParaRPr>
          </a:p>
        </p:txBody>
      </p:sp>
      <p:pic>
        <p:nvPicPr>
          <p:cNvPr id="1030" name="Picture 6" descr="C:\Users\Robin\AppData\Local\Microsoft\Windows\INetCache\IE\26T1SWV3\Two-guys_complementing-tie-3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451" y="3791310"/>
            <a:ext cx="877206" cy="877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obin\AppData\Local\Microsoft\Windows\INetCache\IE\KE7TU663\team_leadership_3d_character_stock__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609" y="4312118"/>
            <a:ext cx="3918782" cy="223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30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413470"/>
          </a:xfrm>
        </p:spPr>
        <p:txBody>
          <a:bodyPr>
            <a:normAutofit fontScale="90000"/>
          </a:bodyPr>
          <a:lstStyle/>
          <a:p>
            <a:pPr algn="ctr"/>
            <a:r>
              <a:rPr lang="en-GB" dirty="0" smtClean="0"/>
              <a:t>  </a:t>
            </a:r>
            <a:r>
              <a:rPr lang="en-GB" b="1" dirty="0" smtClean="0"/>
              <a:t>Soft Skills College Students Need Now and in the Future</a:t>
            </a:r>
            <a:endParaRPr lang="en-GB" b="1" dirty="0"/>
          </a:p>
        </p:txBody>
      </p:sp>
      <p:sp>
        <p:nvSpPr>
          <p:cNvPr id="4" name="Content Placeholder 3"/>
          <p:cNvSpPr>
            <a:spLocks noGrp="1"/>
          </p:cNvSpPr>
          <p:nvPr>
            <p:ph sz="half" idx="1"/>
          </p:nvPr>
        </p:nvSpPr>
        <p:spPr/>
        <p:txBody>
          <a:bodyPr>
            <a:normAutofit/>
          </a:bodyPr>
          <a:lstStyle/>
          <a:p>
            <a:endParaRPr lang="en-GB" sz="3200" dirty="0" smtClean="0"/>
          </a:p>
          <a:p>
            <a:r>
              <a:rPr lang="en-GB" sz="3200" dirty="0" smtClean="0"/>
              <a:t>Motivation /Commitment</a:t>
            </a:r>
          </a:p>
          <a:p>
            <a:r>
              <a:rPr lang="en-GB" sz="3200" dirty="0" smtClean="0"/>
              <a:t>Thinking/ Reflective skills</a:t>
            </a:r>
          </a:p>
          <a:p>
            <a:r>
              <a:rPr lang="en-GB" sz="3200" dirty="0" smtClean="0"/>
              <a:t>Enthusiasm</a:t>
            </a:r>
          </a:p>
          <a:p>
            <a:r>
              <a:rPr lang="en-GB" sz="3200" dirty="0" smtClean="0"/>
              <a:t>Ambition</a:t>
            </a:r>
          </a:p>
          <a:p>
            <a:r>
              <a:rPr lang="en-GB" sz="3200" dirty="0" smtClean="0"/>
              <a:t>Preparation</a:t>
            </a:r>
            <a:endParaRPr lang="en-GB" sz="3200" dirty="0"/>
          </a:p>
        </p:txBody>
      </p:sp>
      <p:sp>
        <p:nvSpPr>
          <p:cNvPr id="5" name="Content Placeholder 4"/>
          <p:cNvSpPr>
            <a:spLocks noGrp="1"/>
          </p:cNvSpPr>
          <p:nvPr>
            <p:ph sz="half" idx="2"/>
          </p:nvPr>
        </p:nvSpPr>
        <p:spPr/>
        <p:txBody>
          <a:bodyPr>
            <a:normAutofit/>
          </a:bodyPr>
          <a:lstStyle/>
          <a:p>
            <a:endParaRPr lang="en-GB" sz="3200" dirty="0" smtClean="0"/>
          </a:p>
          <a:p>
            <a:r>
              <a:rPr lang="en-GB" sz="3200" smtClean="0"/>
              <a:t>Goals</a:t>
            </a:r>
            <a:endParaRPr lang="en-GB" sz="3200" dirty="0" smtClean="0"/>
          </a:p>
          <a:p>
            <a:r>
              <a:rPr lang="en-GB" sz="3200" dirty="0" smtClean="0"/>
              <a:t>Talents</a:t>
            </a:r>
          </a:p>
          <a:p>
            <a:r>
              <a:rPr lang="en-GB" sz="3200" dirty="0" smtClean="0"/>
              <a:t>Attendance</a:t>
            </a:r>
          </a:p>
          <a:p>
            <a:r>
              <a:rPr lang="en-GB" sz="3200" dirty="0" smtClean="0"/>
              <a:t>Interpersonal Skills</a:t>
            </a:r>
          </a:p>
          <a:p>
            <a:pPr marL="0" indent="0">
              <a:buNone/>
            </a:pPr>
            <a:r>
              <a:rPr lang="en-GB" sz="2000" dirty="0" smtClean="0">
                <a:solidFill>
                  <a:schemeClr val="bg2">
                    <a:lumMod val="25000"/>
                  </a:schemeClr>
                </a:solidFill>
                <a:latin typeface="Arial" panose="020B0604020202020204" pitchFamily="34" charset="0"/>
                <a:cs typeface="Arial" panose="020B0604020202020204" pitchFamily="34" charset="0"/>
              </a:rPr>
              <a:t>(Appleby, 2017)</a:t>
            </a:r>
            <a:endParaRPr lang="en-GB" sz="20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64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How do Students Demonstrate ‘Soft Skills’</a:t>
            </a:r>
            <a:endParaRPr lang="en-GB" dirty="0"/>
          </a:p>
        </p:txBody>
      </p:sp>
      <p:sp>
        <p:nvSpPr>
          <p:cNvPr id="3" name="Content Placeholder 2"/>
          <p:cNvSpPr>
            <a:spLocks noGrp="1"/>
          </p:cNvSpPr>
          <p:nvPr>
            <p:ph sz="half" idx="1"/>
          </p:nvPr>
        </p:nvSpPr>
        <p:spPr>
          <a:xfrm>
            <a:off x="711199" y="1929710"/>
            <a:ext cx="5708851" cy="4730972"/>
          </a:xfrm>
        </p:spPr>
        <p:txBody>
          <a:bodyPr>
            <a:normAutofit fontScale="92500" lnSpcReduction="10000"/>
          </a:bodyPr>
          <a:lstStyle/>
          <a:p>
            <a:r>
              <a:rPr lang="en-GB" dirty="0" smtClean="0"/>
              <a:t>Positive attitude and hard work</a:t>
            </a:r>
          </a:p>
          <a:p>
            <a:r>
              <a:rPr lang="en-GB" dirty="0" smtClean="0"/>
              <a:t>Go beyond the basic requirements of the task, e.g. seeking out extra readings</a:t>
            </a:r>
          </a:p>
          <a:p>
            <a:r>
              <a:rPr lang="en-GB" dirty="0" smtClean="0"/>
              <a:t>Motivated about future careers</a:t>
            </a:r>
          </a:p>
          <a:p>
            <a:r>
              <a:rPr lang="en-GB" dirty="0" smtClean="0"/>
              <a:t>Excited and realistic about the future</a:t>
            </a:r>
          </a:p>
          <a:p>
            <a:r>
              <a:rPr lang="en-GB" dirty="0" smtClean="0"/>
              <a:t>Perceive education as an investment for the future</a:t>
            </a:r>
          </a:p>
          <a:p>
            <a:r>
              <a:rPr lang="en-GB" dirty="0" smtClean="0"/>
              <a:t>Think- connect past experiences to</a:t>
            </a:r>
          </a:p>
          <a:p>
            <a:pPr marL="0" indent="0">
              <a:buNone/>
            </a:pPr>
            <a:r>
              <a:rPr lang="en-GB" dirty="0"/>
              <a:t> </a:t>
            </a:r>
            <a:r>
              <a:rPr lang="en-GB" dirty="0" smtClean="0"/>
              <a:t>   present and future/ problem solve</a:t>
            </a:r>
          </a:p>
          <a:p>
            <a:pPr marL="0" indent="0">
              <a:buNone/>
            </a:pPr>
            <a:r>
              <a:rPr lang="en-GB" dirty="0"/>
              <a:t> </a:t>
            </a:r>
            <a:r>
              <a:rPr lang="en-GB" dirty="0" smtClean="0"/>
              <a:t>   Reflect on past experiences</a:t>
            </a:r>
          </a:p>
          <a:p>
            <a:pPr marL="0" indent="0">
              <a:buNone/>
            </a:pPr>
            <a:r>
              <a:rPr lang="en-GB" dirty="0"/>
              <a:t> </a:t>
            </a:r>
            <a:r>
              <a:rPr lang="en-GB" dirty="0" smtClean="0"/>
              <a:t>  </a:t>
            </a:r>
          </a:p>
        </p:txBody>
      </p:sp>
      <p:sp>
        <p:nvSpPr>
          <p:cNvPr id="4" name="Content Placeholder 3"/>
          <p:cNvSpPr>
            <a:spLocks noGrp="1"/>
          </p:cNvSpPr>
          <p:nvPr>
            <p:ph sz="half" idx="2"/>
          </p:nvPr>
        </p:nvSpPr>
        <p:spPr>
          <a:xfrm>
            <a:off x="6890618" y="1761423"/>
            <a:ext cx="6004025" cy="4622377"/>
          </a:xfrm>
        </p:spPr>
        <p:txBody>
          <a:bodyPr>
            <a:normAutofit fontScale="92500" lnSpcReduction="10000"/>
          </a:bodyPr>
          <a:lstStyle/>
          <a:p>
            <a:r>
              <a:rPr lang="en-GB" dirty="0" smtClean="0"/>
              <a:t>Ask questions</a:t>
            </a:r>
          </a:p>
          <a:p>
            <a:r>
              <a:rPr lang="en-GB" dirty="0" smtClean="0"/>
              <a:t>Make thoughtful comments</a:t>
            </a:r>
          </a:p>
          <a:p>
            <a:r>
              <a:rPr lang="en-GB" dirty="0" smtClean="0"/>
              <a:t>Pursue extra information for understanding</a:t>
            </a:r>
          </a:p>
          <a:p>
            <a:r>
              <a:rPr lang="en-GB" dirty="0" smtClean="0"/>
              <a:t>Make good decisions about classes/</a:t>
            </a:r>
          </a:p>
          <a:p>
            <a:pPr marL="0" indent="0">
              <a:buNone/>
            </a:pPr>
            <a:r>
              <a:rPr lang="en-GB" dirty="0"/>
              <a:t> </a:t>
            </a:r>
            <a:r>
              <a:rPr lang="en-GB" dirty="0" smtClean="0"/>
              <a:t>   what to study/ time management</a:t>
            </a:r>
          </a:p>
          <a:p>
            <a:r>
              <a:rPr lang="en-GB" dirty="0" smtClean="0"/>
              <a:t>Attend class conscientiously</a:t>
            </a:r>
            <a:endParaRPr lang="en-GB" dirty="0"/>
          </a:p>
          <a:p>
            <a:r>
              <a:rPr lang="en-GB" dirty="0" smtClean="0"/>
              <a:t>Are prepared</a:t>
            </a:r>
          </a:p>
          <a:p>
            <a:r>
              <a:rPr lang="en-GB" dirty="0" smtClean="0"/>
              <a:t>Complete assignments carefully accurately</a:t>
            </a:r>
          </a:p>
          <a:p>
            <a:r>
              <a:rPr lang="en-GB" dirty="0" smtClean="0"/>
              <a:t>Use talents wisely</a:t>
            </a:r>
            <a:endParaRPr lang="en-GB" dirty="0"/>
          </a:p>
        </p:txBody>
      </p:sp>
    </p:spTree>
    <p:extLst>
      <p:ext uri="{BB962C8B-B14F-4D97-AF65-F5344CB8AC3E}">
        <p14:creationId xmlns:p14="http://schemas.microsoft.com/office/powerpoint/2010/main" val="82762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516635" y="914399"/>
            <a:ext cx="11127677" cy="1289786"/>
          </a:xfrm>
        </p:spPr>
        <p:txBody>
          <a:bodyPr>
            <a:normAutofit fontScale="90000"/>
          </a:bodyPr>
          <a:lstStyle/>
          <a:p>
            <a:pPr algn="ct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en-GB" sz="4000" b="1" dirty="0" smtClean="0">
                <a:latin typeface="Arial" panose="020B0604020202020204" pitchFamily="34" charset="0"/>
                <a:cs typeface="Arial" panose="020B0604020202020204" pitchFamily="34" charset="0"/>
              </a:rPr>
              <a:t>Engagement </a:t>
            </a:r>
            <a:r>
              <a:rPr lang="en-GB" sz="4000" b="1" dirty="0">
                <a:latin typeface="Arial" panose="020B0604020202020204" pitchFamily="34" charset="0"/>
                <a:cs typeface="Arial" panose="020B0604020202020204" pitchFamily="34" charset="0"/>
              </a:rPr>
              <a:t>and </a:t>
            </a:r>
            <a:r>
              <a:rPr lang="en-GB" sz="4000" b="1" dirty="0" smtClean="0">
                <a:latin typeface="Arial" panose="020B0604020202020204" pitchFamily="34" charset="0"/>
                <a:cs typeface="Arial" panose="020B0604020202020204" pitchFamily="34" charset="0"/>
              </a:rPr>
              <a:t>Communicative </a:t>
            </a:r>
            <a:r>
              <a:rPr lang="en-GB" sz="4000" b="1" dirty="0">
                <a:latin typeface="Arial" panose="020B0604020202020204" pitchFamily="34" charset="0"/>
                <a:cs typeface="Arial" panose="020B0604020202020204" pitchFamily="34" charset="0"/>
              </a:rPr>
              <a:t>L</a:t>
            </a:r>
            <a:r>
              <a:rPr lang="en-GB" sz="4000" b="1" dirty="0" smtClean="0">
                <a:latin typeface="Arial" panose="020B0604020202020204" pitchFamily="34" charset="0"/>
                <a:cs typeface="Arial" panose="020B0604020202020204" pitchFamily="34" charset="0"/>
              </a:rPr>
              <a:t>anguage </a:t>
            </a:r>
            <a:r>
              <a:rPr lang="en-GB" sz="4000" b="1" dirty="0">
                <a:latin typeface="Arial" panose="020B0604020202020204" pitchFamily="34" charset="0"/>
                <a:cs typeface="Arial" panose="020B0604020202020204" pitchFamily="34" charset="0"/>
              </a:rPr>
              <a:t>S</a:t>
            </a:r>
            <a:r>
              <a:rPr lang="en-GB" sz="4000" b="1" dirty="0" smtClean="0">
                <a:latin typeface="Arial" panose="020B0604020202020204" pitchFamily="34" charset="0"/>
                <a:cs typeface="Arial" panose="020B0604020202020204" pitchFamily="34" charset="0"/>
              </a:rPr>
              <a:t>kills (ECLS)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909381"/>
            <a:ext cx="11127677" cy="4219957"/>
          </a:xfrm>
        </p:spPr>
        <p:txBody>
          <a:bodyPr>
            <a:normAutofit/>
          </a:bodyPr>
          <a:lstStyle/>
          <a:p>
            <a:pPr marL="0" indent="0">
              <a:buNone/>
            </a:pPr>
            <a:endParaRPr lang="en-GB" sz="2800" b="1" dirty="0" smtClean="0">
              <a:latin typeface="Arial" panose="020B0604020202020204" pitchFamily="34" charset="0"/>
              <a:cs typeface="Arial" panose="020B0604020202020204" pitchFamily="34" charset="0"/>
            </a:endParaRPr>
          </a:p>
          <a:p>
            <a:pPr marL="0" indent="0">
              <a:buNone/>
            </a:pPr>
            <a:r>
              <a:rPr lang="en-GB" sz="2800" b="1" dirty="0" smtClean="0">
                <a:solidFill>
                  <a:schemeClr val="tx2">
                    <a:lumMod val="75000"/>
                  </a:schemeClr>
                </a:solidFill>
                <a:latin typeface="Arial" panose="020B0604020202020204" pitchFamily="34" charset="0"/>
                <a:cs typeface="Arial" panose="020B0604020202020204" pitchFamily="34" charset="0"/>
              </a:rPr>
              <a:t>Aims</a:t>
            </a:r>
            <a:endParaRPr lang="en-GB" sz="2800" b="1" dirty="0">
              <a:solidFill>
                <a:schemeClr val="tx2">
                  <a:lumMod val="75000"/>
                </a:schemeClr>
              </a:solidFill>
              <a:latin typeface="Arial" panose="020B0604020202020204" pitchFamily="34" charset="0"/>
              <a:cs typeface="Arial" panose="020B0604020202020204" pitchFamily="34" charset="0"/>
            </a:endParaRPr>
          </a:p>
          <a:p>
            <a:r>
              <a:rPr lang="en-GB" sz="2800" dirty="0">
                <a:solidFill>
                  <a:schemeClr val="tx2">
                    <a:lumMod val="75000"/>
                  </a:schemeClr>
                </a:solidFill>
                <a:latin typeface="Arial" panose="020B0604020202020204" pitchFamily="34" charset="0"/>
                <a:cs typeface="Arial" panose="020B0604020202020204" pitchFamily="34" charset="0"/>
              </a:rPr>
              <a:t>P</a:t>
            </a:r>
            <a:r>
              <a:rPr lang="en-GB" sz="2800" dirty="0" smtClean="0">
                <a:solidFill>
                  <a:schemeClr val="tx2">
                    <a:lumMod val="75000"/>
                  </a:schemeClr>
                </a:solidFill>
                <a:latin typeface="Arial" panose="020B0604020202020204" pitchFamily="34" charset="0"/>
                <a:cs typeface="Arial" panose="020B0604020202020204" pitchFamily="34" charset="0"/>
              </a:rPr>
              <a:t>rovide </a:t>
            </a:r>
            <a:r>
              <a:rPr lang="en-GB" sz="2800" dirty="0">
                <a:solidFill>
                  <a:schemeClr val="tx2">
                    <a:lumMod val="75000"/>
                  </a:schemeClr>
                </a:solidFill>
                <a:latin typeface="Arial" panose="020B0604020202020204" pitchFamily="34" charset="0"/>
                <a:cs typeface="Arial" panose="020B0604020202020204" pitchFamily="34" charset="0"/>
              </a:rPr>
              <a:t>opportunities for </a:t>
            </a:r>
            <a:r>
              <a:rPr lang="en-GB" sz="2800" dirty="0" smtClean="0">
                <a:solidFill>
                  <a:schemeClr val="tx2">
                    <a:lumMod val="75000"/>
                  </a:schemeClr>
                </a:solidFill>
                <a:latin typeface="Arial" panose="020B0604020202020204" pitchFamily="34" charset="0"/>
                <a:cs typeface="Arial" panose="020B0604020202020204" pitchFamily="34" charset="0"/>
              </a:rPr>
              <a:t>students’ interaction </a:t>
            </a:r>
            <a:r>
              <a:rPr lang="en-GB" sz="2800" dirty="0">
                <a:solidFill>
                  <a:schemeClr val="tx2">
                    <a:lumMod val="75000"/>
                  </a:schemeClr>
                </a:solidFill>
                <a:latin typeface="Arial" panose="020B0604020202020204" pitchFamily="34" charset="0"/>
                <a:cs typeface="Arial" panose="020B0604020202020204" pitchFamily="34" charset="0"/>
              </a:rPr>
              <a:t>with native speakers of English</a:t>
            </a:r>
          </a:p>
          <a:p>
            <a:r>
              <a:rPr lang="en-GB" sz="2800" dirty="0">
                <a:solidFill>
                  <a:schemeClr val="tx2">
                    <a:lumMod val="75000"/>
                  </a:schemeClr>
                </a:solidFill>
                <a:latin typeface="Arial" panose="020B0604020202020204" pitchFamily="34" charset="0"/>
                <a:cs typeface="Arial" panose="020B0604020202020204" pitchFamily="34" charset="0"/>
              </a:rPr>
              <a:t>H</a:t>
            </a:r>
            <a:r>
              <a:rPr lang="en-GB" sz="2800" dirty="0" smtClean="0">
                <a:solidFill>
                  <a:schemeClr val="tx2">
                    <a:lumMod val="75000"/>
                  </a:schemeClr>
                </a:solidFill>
                <a:latin typeface="Arial" panose="020B0604020202020204" pitchFamily="34" charset="0"/>
                <a:cs typeface="Arial" panose="020B0604020202020204" pitchFamily="34" charset="0"/>
              </a:rPr>
              <a:t>elp </a:t>
            </a:r>
            <a:r>
              <a:rPr lang="en-GB" sz="2800" dirty="0">
                <a:solidFill>
                  <a:schemeClr val="tx2">
                    <a:lumMod val="75000"/>
                  </a:schemeClr>
                </a:solidFill>
                <a:latin typeface="Arial" panose="020B0604020202020204" pitchFamily="34" charset="0"/>
                <a:cs typeface="Arial" panose="020B0604020202020204" pitchFamily="34" charset="0"/>
              </a:rPr>
              <a:t>students </a:t>
            </a:r>
            <a:r>
              <a:rPr lang="en-GB" sz="2800" dirty="0" smtClean="0">
                <a:solidFill>
                  <a:schemeClr val="tx2">
                    <a:lumMod val="75000"/>
                  </a:schemeClr>
                </a:solidFill>
                <a:latin typeface="Arial" panose="020B0604020202020204" pitchFamily="34" charset="0"/>
                <a:cs typeface="Arial" panose="020B0604020202020204" pitchFamily="34" charset="0"/>
              </a:rPr>
              <a:t>with their </a:t>
            </a:r>
            <a:r>
              <a:rPr lang="en-GB" sz="2800" dirty="0">
                <a:solidFill>
                  <a:schemeClr val="tx2">
                    <a:lumMod val="75000"/>
                  </a:schemeClr>
                </a:solidFill>
                <a:latin typeface="Arial" panose="020B0604020202020204" pitchFamily="34" charset="0"/>
                <a:cs typeface="Arial" panose="020B0604020202020204" pitchFamily="34" charset="0"/>
              </a:rPr>
              <a:t>communicative language skills in English</a:t>
            </a:r>
          </a:p>
          <a:p>
            <a:r>
              <a:rPr lang="en-GB" sz="2800" dirty="0">
                <a:solidFill>
                  <a:schemeClr val="tx2">
                    <a:lumMod val="75000"/>
                  </a:schemeClr>
                </a:solidFill>
                <a:latin typeface="Arial" panose="020B0604020202020204" pitchFamily="34" charset="0"/>
                <a:cs typeface="Arial" panose="020B0604020202020204" pitchFamily="34" charset="0"/>
              </a:rPr>
              <a:t>I</a:t>
            </a:r>
            <a:r>
              <a:rPr lang="en-GB" sz="2800" dirty="0" smtClean="0">
                <a:solidFill>
                  <a:schemeClr val="tx2">
                    <a:lumMod val="75000"/>
                  </a:schemeClr>
                </a:solidFill>
                <a:latin typeface="Arial" panose="020B0604020202020204" pitchFamily="34" charset="0"/>
                <a:cs typeface="Arial" panose="020B0604020202020204" pitchFamily="34" charset="0"/>
              </a:rPr>
              <a:t>ncrease </a:t>
            </a:r>
            <a:r>
              <a:rPr lang="en-GB" sz="2800" dirty="0">
                <a:solidFill>
                  <a:schemeClr val="tx2">
                    <a:lumMod val="75000"/>
                  </a:schemeClr>
                </a:solidFill>
                <a:latin typeface="Arial" panose="020B0604020202020204" pitchFamily="34" charset="0"/>
                <a:cs typeface="Arial" panose="020B0604020202020204" pitchFamily="34" charset="0"/>
              </a:rPr>
              <a:t>students’ awareness of British culture</a:t>
            </a:r>
          </a:p>
          <a:p>
            <a:r>
              <a:rPr lang="en-GB" sz="2800" dirty="0">
                <a:solidFill>
                  <a:schemeClr val="tx2">
                    <a:lumMod val="75000"/>
                  </a:schemeClr>
                </a:solidFill>
                <a:latin typeface="Arial" panose="020B0604020202020204" pitchFamily="34" charset="0"/>
                <a:cs typeface="Arial" panose="020B0604020202020204" pitchFamily="34" charset="0"/>
              </a:rPr>
              <a:t>U</a:t>
            </a:r>
            <a:r>
              <a:rPr lang="en-GB" sz="2800" dirty="0" smtClean="0">
                <a:solidFill>
                  <a:schemeClr val="tx2">
                    <a:lumMod val="75000"/>
                  </a:schemeClr>
                </a:solidFill>
                <a:latin typeface="Arial" panose="020B0604020202020204" pitchFamily="34" charset="0"/>
                <a:cs typeface="Arial" panose="020B0604020202020204" pitchFamily="34" charset="0"/>
              </a:rPr>
              <a:t>se </a:t>
            </a:r>
            <a:r>
              <a:rPr lang="en-GB" sz="2800" dirty="0">
                <a:solidFill>
                  <a:schemeClr val="tx2">
                    <a:lumMod val="75000"/>
                  </a:schemeClr>
                </a:solidFill>
                <a:latin typeface="Arial" panose="020B0604020202020204" pitchFamily="34" charset="0"/>
                <a:cs typeface="Arial" panose="020B0604020202020204" pitchFamily="34" charset="0"/>
              </a:rPr>
              <a:t>apps and some computer software to support learning</a:t>
            </a:r>
          </a:p>
        </p:txBody>
      </p:sp>
    </p:spTree>
    <p:extLst>
      <p:ext uri="{BB962C8B-B14F-4D97-AF65-F5344CB8AC3E}">
        <p14:creationId xmlns:p14="http://schemas.microsoft.com/office/powerpoint/2010/main" val="277977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309C-B6FB-4978-AC3B-DC194B214D81}"/>
              </a:ext>
            </a:extLst>
          </p:cNvPr>
          <p:cNvSpPr>
            <a:spLocks noGrp="1"/>
          </p:cNvSpPr>
          <p:nvPr>
            <p:ph type="title"/>
          </p:nvPr>
        </p:nvSpPr>
        <p:spPr>
          <a:xfrm>
            <a:off x="655180" y="720505"/>
            <a:ext cx="11127677" cy="1345362"/>
          </a:xfrm>
        </p:spPr>
        <p:txBody>
          <a:bodyPr>
            <a:normAutofit fontScale="90000"/>
          </a:bodyPr>
          <a:lstStyle/>
          <a:p>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en-GB" sz="4000" b="1" dirty="0" smtClean="0">
                <a:latin typeface="Arial" panose="020B0604020202020204" pitchFamily="34" charset="0"/>
                <a:cs typeface="Arial" panose="020B0604020202020204" pitchFamily="34" charset="0"/>
              </a:rPr>
              <a:t>Engagement </a:t>
            </a:r>
            <a:r>
              <a:rPr lang="en-GB" sz="4000" b="1" dirty="0">
                <a:latin typeface="Arial" panose="020B0604020202020204" pitchFamily="34" charset="0"/>
                <a:cs typeface="Arial" panose="020B0604020202020204" pitchFamily="34" charset="0"/>
              </a:rPr>
              <a:t>and communicative language skills </a:t>
            </a:r>
            <a:r>
              <a:rPr lang="en-GB" sz="4000" b="1" dirty="0" smtClean="0">
                <a:latin typeface="Arial" panose="020B0604020202020204" pitchFamily="34" charset="0"/>
                <a:cs typeface="Arial" panose="020B0604020202020204" pitchFamily="34" charset="0"/>
              </a:rPr>
              <a:t>(ECLS)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4CEDEF4-EE8F-4F63-8EB3-EAE7AF102876}"/>
              </a:ext>
            </a:extLst>
          </p:cNvPr>
          <p:cNvSpPr>
            <a:spLocks noGrp="1"/>
          </p:cNvSpPr>
          <p:nvPr>
            <p:ph idx="1"/>
          </p:nvPr>
        </p:nvSpPr>
        <p:spPr>
          <a:xfrm>
            <a:off x="516634" y="1657350"/>
            <a:ext cx="11127677" cy="5000625"/>
          </a:xfrm>
        </p:spPr>
        <p:txBody>
          <a:bodyPr>
            <a:normAutofit lnSpcReduction="10000"/>
          </a:bodyPr>
          <a:lstStyle/>
          <a:p>
            <a:pPr marL="0" indent="0">
              <a:buNone/>
            </a:pPr>
            <a:endParaRPr lang="en-GB" sz="2800" b="1" dirty="0" smtClean="0">
              <a:latin typeface="Arial" panose="020B0604020202020204" pitchFamily="34" charset="0"/>
              <a:cs typeface="Arial" panose="020B0604020202020204" pitchFamily="34" charset="0"/>
            </a:endParaRPr>
          </a:p>
          <a:p>
            <a:pPr marL="0" indent="0">
              <a:buNone/>
            </a:pPr>
            <a:r>
              <a:rPr lang="en-GB" sz="2800" b="1" dirty="0" smtClean="0">
                <a:latin typeface="Arial" panose="020B0604020202020204" pitchFamily="34" charset="0"/>
                <a:cs typeface="Arial" panose="020B0604020202020204" pitchFamily="34" charset="0"/>
              </a:rPr>
              <a:t>Implementation</a:t>
            </a:r>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Weekly Community Engagement </a:t>
            </a:r>
            <a:r>
              <a:rPr lang="en-GB" sz="2800" b="1" dirty="0" smtClean="0">
                <a:latin typeface="Arial" panose="020B0604020202020204" pitchFamily="34" charset="0"/>
                <a:cs typeface="Arial" panose="020B0604020202020204" pitchFamily="34" charset="0"/>
              </a:rPr>
              <a:t>Task</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visits to Exeter Central library, charity shops, the Guildhall</a:t>
            </a:r>
          </a:p>
          <a:p>
            <a:pPr marL="0" indent="0">
              <a:buNone/>
            </a:pPr>
            <a:r>
              <a:rPr lang="en-GB" sz="2800" dirty="0">
                <a:latin typeface="Arial" panose="020B0604020202020204" pitchFamily="34" charset="0"/>
                <a:cs typeface="Arial" panose="020B0604020202020204" pitchFamily="34" charset="0"/>
              </a:rPr>
              <a:t>Follow up: </a:t>
            </a:r>
            <a:r>
              <a:rPr lang="en-GB" sz="2800" dirty="0" smtClean="0">
                <a:latin typeface="Arial" panose="020B0604020202020204" pitchFamily="34" charset="0"/>
                <a:cs typeface="Arial" panose="020B0604020202020204" pitchFamily="34" charset="0"/>
              </a:rPr>
              <a:t>short </a:t>
            </a:r>
            <a:r>
              <a:rPr lang="en-GB" sz="2800" dirty="0">
                <a:latin typeface="Arial" panose="020B0604020202020204" pitchFamily="34" charset="0"/>
                <a:cs typeface="Arial" panose="020B0604020202020204" pitchFamily="34" charset="0"/>
              </a:rPr>
              <a:t>reflective writing </a:t>
            </a:r>
            <a:r>
              <a:rPr lang="en-GB" sz="2800" dirty="0" smtClean="0">
                <a:latin typeface="Arial" panose="020B0604020202020204" pitchFamily="34" charset="0"/>
                <a:cs typeface="Arial" panose="020B0604020202020204" pitchFamily="34" charset="0"/>
              </a:rPr>
              <a:t>piece (50 </a:t>
            </a:r>
            <a:r>
              <a:rPr lang="en-GB" sz="2800" dirty="0">
                <a:latin typeface="Arial" panose="020B0604020202020204" pitchFamily="34" charset="0"/>
                <a:cs typeface="Arial" panose="020B0604020202020204" pitchFamily="34" charset="0"/>
              </a:rPr>
              <a:t>words) + short presentation (3 minutes) in small </a:t>
            </a:r>
            <a:r>
              <a:rPr lang="en-GB" sz="2800" dirty="0" smtClean="0">
                <a:latin typeface="Arial" panose="020B0604020202020204" pitchFamily="34" charset="0"/>
                <a:cs typeface="Arial" panose="020B0604020202020204" pitchFamily="34" charset="0"/>
              </a:rPr>
              <a:t>groups</a:t>
            </a:r>
          </a:p>
          <a:p>
            <a:pPr marL="0" indent="0">
              <a:buNone/>
            </a:pPr>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Community Engagement Project: </a:t>
            </a:r>
            <a:r>
              <a:rPr lang="en-GB" sz="2800" dirty="0">
                <a:latin typeface="Arial" panose="020B0604020202020204" pitchFamily="34" charset="0"/>
                <a:cs typeface="Arial" panose="020B0604020202020204" pitchFamily="34" charset="0"/>
              </a:rPr>
              <a:t>a visit to the </a:t>
            </a:r>
            <a:r>
              <a:rPr lang="en-GB" sz="2800" dirty="0" smtClean="0">
                <a:latin typeface="Arial" panose="020B0604020202020204" pitchFamily="34" charset="0"/>
                <a:cs typeface="Arial" panose="020B0604020202020204" pitchFamily="34" charset="0"/>
              </a:rPr>
              <a:t>RAMM museum, </a:t>
            </a:r>
            <a:r>
              <a:rPr lang="en-GB" sz="2800" dirty="0">
                <a:latin typeface="Arial" panose="020B0604020202020204" pitchFamily="34" charset="0"/>
                <a:cs typeface="Arial" panose="020B0604020202020204" pitchFamily="34" charset="0"/>
              </a:rPr>
              <a:t>Exeter to research an artefact</a:t>
            </a:r>
            <a:r>
              <a:rPr lang="en-GB" sz="2800" dirty="0" smtClean="0">
                <a:latin typeface="Arial" panose="020B0604020202020204" pitchFamily="34" charset="0"/>
                <a:cs typeface="Arial" panose="020B0604020202020204" pitchFamily="34" charset="0"/>
              </a:rPr>
              <a:t>/ section </a:t>
            </a:r>
            <a:r>
              <a:rPr lang="en-GB" sz="2800" dirty="0">
                <a:latin typeface="Arial" panose="020B0604020202020204" pitchFamily="34" charset="0"/>
                <a:cs typeface="Arial" panose="020B0604020202020204" pitchFamily="34" charset="0"/>
              </a:rPr>
              <a:t>in the museum</a:t>
            </a:r>
          </a:p>
          <a:p>
            <a:pPr marL="0" indent="0">
              <a:buNone/>
            </a:pPr>
            <a:r>
              <a:rPr lang="en-GB" sz="2800" dirty="0">
                <a:latin typeface="Arial" panose="020B0604020202020204" pitchFamily="34" charset="0"/>
                <a:cs typeface="Arial" panose="020B0604020202020204" pitchFamily="34" charset="0"/>
              </a:rPr>
              <a:t>Follow up: reflective writing </a:t>
            </a:r>
            <a:r>
              <a:rPr lang="en-GB" sz="2800" dirty="0" smtClean="0">
                <a:latin typeface="Arial" panose="020B0604020202020204" pitchFamily="34" charset="0"/>
                <a:cs typeface="Arial" panose="020B0604020202020204" pitchFamily="34" charset="0"/>
              </a:rPr>
              <a:t>piece (300 </a:t>
            </a:r>
            <a:r>
              <a:rPr lang="en-GB" sz="2800" dirty="0">
                <a:latin typeface="Arial" panose="020B0604020202020204" pitchFamily="34" charset="0"/>
                <a:cs typeface="Arial" panose="020B0604020202020204" pitchFamily="34" charset="0"/>
              </a:rPr>
              <a:t>words) + short presentation (5 minutes) to the whole class</a:t>
            </a:r>
          </a:p>
        </p:txBody>
      </p:sp>
    </p:spTree>
    <p:extLst>
      <p:ext uri="{BB962C8B-B14F-4D97-AF65-F5344CB8AC3E}">
        <p14:creationId xmlns:p14="http://schemas.microsoft.com/office/powerpoint/2010/main" val="2073751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402</TotalTime>
  <Words>926</Words>
  <Application>Microsoft Office PowerPoint</Application>
  <PresentationFormat>Widescreen</PresentationFormat>
  <Paragraphs>123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Constantia</vt:lpstr>
      <vt:lpstr>Wingdings 2</vt:lpstr>
      <vt:lpstr>Flow</vt:lpstr>
      <vt:lpstr>  Developing ‘soft’ transferable skills to achieve ‘hard’ targets through cultural and community engagement </vt:lpstr>
      <vt:lpstr>Overview</vt:lpstr>
      <vt:lpstr> What are ‘soft skills’?</vt:lpstr>
      <vt:lpstr>      Conflict management       Self-awareness       Self-management       Cultural awareness       Teamwork abilities       Project Management   </vt:lpstr>
      <vt:lpstr>   Definition of ‘Soft Skills’</vt:lpstr>
      <vt:lpstr>  Soft Skills College Students Need Now and in the Future</vt:lpstr>
      <vt:lpstr> How do Students Demonstrate ‘Soft Skills’</vt:lpstr>
      <vt:lpstr>  Engagement and Communicative Language Skills (ECLS)</vt:lpstr>
      <vt:lpstr>  Engagement and communicative language skills (ECLS)</vt:lpstr>
      <vt:lpstr> Assessment</vt:lpstr>
      <vt:lpstr>Engagement and communicative language skills (ECLS)</vt:lpstr>
      <vt:lpstr>Engagement and communicative language skills (ecls)</vt:lpstr>
      <vt:lpstr>Engagement and communicative language skills (ECLS)</vt:lpstr>
      <vt:lpstr>Engagement and Communicative Language Skills (ECLS)</vt:lpstr>
      <vt:lpstr>Engagement and communicative language skills (ECLS)</vt:lpstr>
      <vt:lpstr> What the teacher said............</vt:lpstr>
      <vt:lpstr>Engagement and communicative language skills (ECLS)</vt:lpstr>
      <vt:lpstr>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Heard</dc:creator>
  <cp:lastModifiedBy>Mark H.K. Peace</cp:lastModifiedBy>
  <cp:revision>54</cp:revision>
  <cp:lastPrinted>2018-06-29T10:28:02Z</cp:lastPrinted>
  <dcterms:created xsi:type="dcterms:W3CDTF">2018-06-24T20:32:07Z</dcterms:created>
  <dcterms:modified xsi:type="dcterms:W3CDTF">2018-07-19T19:37:59Z</dcterms:modified>
</cp:coreProperties>
</file>