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82" r:id="rId5"/>
    <p:sldId id="283" r:id="rId6"/>
    <p:sldId id="259" r:id="rId7"/>
    <p:sldId id="260" r:id="rId8"/>
    <p:sldId id="289" r:id="rId9"/>
    <p:sldId id="262" r:id="rId10"/>
    <p:sldId id="261" r:id="rId11"/>
    <p:sldId id="263" r:id="rId12"/>
    <p:sldId id="265" r:id="rId13"/>
    <p:sldId id="264" r:id="rId14"/>
    <p:sldId id="266" r:id="rId15"/>
    <p:sldId id="269" r:id="rId16"/>
    <p:sldId id="277" r:id="rId17"/>
    <p:sldId id="280" r:id="rId18"/>
    <p:sldId id="279" r:id="rId19"/>
    <p:sldId id="281" r:id="rId20"/>
    <p:sldId id="286" r:id="rId21"/>
    <p:sldId id="288" r:id="rId22"/>
    <p:sldId id="284" r:id="rId23"/>
    <p:sldId id="285" r:id="rId24"/>
    <p:sldId id="275" r:id="rId25"/>
    <p:sldId id="276" r:id="rId26"/>
  </p:sldIdLst>
  <p:sldSz cx="9144000" cy="6858000" type="screen4x3"/>
  <p:notesSz cx="6797675" cy="9926638"/>
  <p:embeddedFontLst>
    <p:embeddedFont>
      <p:font typeface="Calibri" panose="020F0502020204030204" pitchFamily="34" charset="0"/>
      <p:regular r:id="rId29"/>
      <p:bold r:id="rId30"/>
      <p:italic r:id="rId31"/>
      <p:boldItalic r:id="rId32"/>
    </p:embeddedFont>
  </p:embeddedFontLst>
  <p:defaultTextStyle>
    <a:defPPr>
      <a:defRPr lang="en-US"/>
    </a:defPPr>
    <a:lvl1pPr marL="0" algn="l" defTabSz="708453" rtl="0" eaLnBrk="1" latinLnBrk="0" hangingPunct="1">
      <a:defRPr sz="1400" kern="1200">
        <a:solidFill>
          <a:schemeClr val="tx1"/>
        </a:solidFill>
        <a:latin typeface="+mn-lt"/>
        <a:ea typeface="+mn-ea"/>
        <a:cs typeface="+mn-cs"/>
      </a:defRPr>
    </a:lvl1pPr>
    <a:lvl2pPr marL="354226" algn="l" defTabSz="708453" rtl="0" eaLnBrk="1" latinLnBrk="0" hangingPunct="1">
      <a:defRPr sz="1400" kern="1200">
        <a:solidFill>
          <a:schemeClr val="tx1"/>
        </a:solidFill>
        <a:latin typeface="+mn-lt"/>
        <a:ea typeface="+mn-ea"/>
        <a:cs typeface="+mn-cs"/>
      </a:defRPr>
    </a:lvl2pPr>
    <a:lvl3pPr marL="708453" algn="l" defTabSz="708453" rtl="0" eaLnBrk="1" latinLnBrk="0" hangingPunct="1">
      <a:defRPr sz="1400" kern="1200">
        <a:solidFill>
          <a:schemeClr val="tx1"/>
        </a:solidFill>
        <a:latin typeface="+mn-lt"/>
        <a:ea typeface="+mn-ea"/>
        <a:cs typeface="+mn-cs"/>
      </a:defRPr>
    </a:lvl3pPr>
    <a:lvl4pPr marL="1062679" algn="l" defTabSz="708453" rtl="0" eaLnBrk="1" latinLnBrk="0" hangingPunct="1">
      <a:defRPr sz="1400" kern="1200">
        <a:solidFill>
          <a:schemeClr val="tx1"/>
        </a:solidFill>
        <a:latin typeface="+mn-lt"/>
        <a:ea typeface="+mn-ea"/>
        <a:cs typeface="+mn-cs"/>
      </a:defRPr>
    </a:lvl4pPr>
    <a:lvl5pPr marL="1416906" algn="l" defTabSz="708453" rtl="0" eaLnBrk="1" latinLnBrk="0" hangingPunct="1">
      <a:defRPr sz="1400" kern="1200">
        <a:solidFill>
          <a:schemeClr val="tx1"/>
        </a:solidFill>
        <a:latin typeface="+mn-lt"/>
        <a:ea typeface="+mn-ea"/>
        <a:cs typeface="+mn-cs"/>
      </a:defRPr>
    </a:lvl5pPr>
    <a:lvl6pPr marL="1771131" algn="l" defTabSz="708453" rtl="0" eaLnBrk="1" latinLnBrk="0" hangingPunct="1">
      <a:defRPr sz="1400" kern="1200">
        <a:solidFill>
          <a:schemeClr val="tx1"/>
        </a:solidFill>
        <a:latin typeface="+mn-lt"/>
        <a:ea typeface="+mn-ea"/>
        <a:cs typeface="+mn-cs"/>
      </a:defRPr>
    </a:lvl6pPr>
    <a:lvl7pPr marL="2125357" algn="l" defTabSz="708453" rtl="0" eaLnBrk="1" latinLnBrk="0" hangingPunct="1">
      <a:defRPr sz="1400" kern="1200">
        <a:solidFill>
          <a:schemeClr val="tx1"/>
        </a:solidFill>
        <a:latin typeface="+mn-lt"/>
        <a:ea typeface="+mn-ea"/>
        <a:cs typeface="+mn-cs"/>
      </a:defRPr>
    </a:lvl7pPr>
    <a:lvl8pPr marL="2479583" algn="l" defTabSz="708453" rtl="0" eaLnBrk="1" latinLnBrk="0" hangingPunct="1">
      <a:defRPr sz="1400" kern="1200">
        <a:solidFill>
          <a:schemeClr val="tx1"/>
        </a:solidFill>
        <a:latin typeface="+mn-lt"/>
        <a:ea typeface="+mn-ea"/>
        <a:cs typeface="+mn-cs"/>
      </a:defRPr>
    </a:lvl8pPr>
    <a:lvl9pPr marL="2833809" algn="l" defTabSz="708453"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Énfasi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Estilo claro 2 - Énfasis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Énfasi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84" y="96"/>
      </p:cViewPr>
      <p:guideLst>
        <p:guide orient="horz" pos="216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836" y="0"/>
            <a:ext cx="2945659" cy="498631"/>
          </a:xfrm>
          <a:prstGeom prst="rect">
            <a:avLst/>
          </a:prstGeom>
        </p:spPr>
        <p:txBody>
          <a:bodyPr vert="horz" lIns="91440" tIns="45720" rIns="91440" bIns="45720" rtlCol="0"/>
          <a:lstStyle>
            <a:lvl1pPr algn="r">
              <a:defRPr sz="1200"/>
            </a:lvl1pPr>
          </a:lstStyle>
          <a:p>
            <a:fld id="{02590BF3-273B-4F92-9527-F9368B3B459C}" type="datetimeFigureOut">
              <a:rPr lang="en-GB" smtClean="0"/>
              <a:t>29/06/2018</a:t>
            </a:fld>
            <a:endParaRPr lang="en-GB"/>
          </a:p>
        </p:txBody>
      </p:sp>
      <p:sp>
        <p:nvSpPr>
          <p:cNvPr id="4" name="Footer Placeholder 3"/>
          <p:cNvSpPr>
            <a:spLocks noGrp="1"/>
          </p:cNvSpPr>
          <p:nvPr>
            <p:ph type="ftr" sz="quarter" idx="2"/>
          </p:nvPr>
        </p:nvSpPr>
        <p:spPr>
          <a:xfrm>
            <a:off x="0" y="9428011"/>
            <a:ext cx="2945659" cy="49862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836" y="9428011"/>
            <a:ext cx="2945659" cy="498629"/>
          </a:xfrm>
          <a:prstGeom prst="rect">
            <a:avLst/>
          </a:prstGeom>
        </p:spPr>
        <p:txBody>
          <a:bodyPr vert="horz" lIns="91440" tIns="45720" rIns="91440" bIns="45720" rtlCol="0" anchor="b"/>
          <a:lstStyle>
            <a:lvl1pPr algn="r">
              <a:defRPr sz="1200"/>
            </a:lvl1pPr>
          </a:lstStyle>
          <a:p>
            <a:fld id="{E8A78BE3-4955-4244-ADFB-E3B2969521E2}" type="slidenum">
              <a:rPr lang="en-GB" smtClean="0"/>
              <a:t>‹#›</a:t>
            </a:fld>
            <a:endParaRPr lang="en-GB"/>
          </a:p>
        </p:txBody>
      </p:sp>
    </p:spTree>
    <p:extLst>
      <p:ext uri="{BB962C8B-B14F-4D97-AF65-F5344CB8AC3E}">
        <p14:creationId xmlns:p14="http://schemas.microsoft.com/office/powerpoint/2010/main" val="3889358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836" y="0"/>
            <a:ext cx="2945659" cy="498631"/>
          </a:xfrm>
          <a:prstGeom prst="rect">
            <a:avLst/>
          </a:prstGeom>
        </p:spPr>
        <p:txBody>
          <a:bodyPr vert="horz" lIns="91440" tIns="45720" rIns="91440" bIns="45720" rtlCol="0"/>
          <a:lstStyle>
            <a:lvl1pPr algn="r">
              <a:defRPr sz="1200"/>
            </a:lvl1pPr>
          </a:lstStyle>
          <a:p>
            <a:fld id="{4DECE95B-4895-4884-AA42-E0C57FFCC328}" type="datetimeFigureOut">
              <a:rPr lang="en-GB" smtClean="0"/>
              <a:t>29/06/2018</a:t>
            </a:fld>
            <a:endParaRPr lang="en-GB"/>
          </a:p>
        </p:txBody>
      </p:sp>
      <p:sp>
        <p:nvSpPr>
          <p:cNvPr id="4" name="Slide Image Placeholder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6"/>
            <a:ext cx="5438140" cy="390861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011"/>
            <a:ext cx="2945659" cy="49862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836" y="9428011"/>
            <a:ext cx="2945659" cy="498629"/>
          </a:xfrm>
          <a:prstGeom prst="rect">
            <a:avLst/>
          </a:prstGeom>
        </p:spPr>
        <p:txBody>
          <a:bodyPr vert="horz" lIns="91440" tIns="45720" rIns="91440" bIns="45720" rtlCol="0" anchor="b"/>
          <a:lstStyle>
            <a:lvl1pPr algn="r">
              <a:defRPr sz="1200"/>
            </a:lvl1pPr>
          </a:lstStyle>
          <a:p>
            <a:fld id="{E3653ED6-714A-43F2-9F0F-78D605F98BB3}" type="slidenum">
              <a:rPr lang="en-GB" smtClean="0"/>
              <a:t>‹#›</a:t>
            </a:fld>
            <a:endParaRPr lang="en-GB"/>
          </a:p>
        </p:txBody>
      </p:sp>
    </p:spTree>
    <p:extLst>
      <p:ext uri="{BB962C8B-B14F-4D97-AF65-F5344CB8AC3E}">
        <p14:creationId xmlns:p14="http://schemas.microsoft.com/office/powerpoint/2010/main" val="2428782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1</a:t>
            </a:fld>
            <a:endParaRPr lang="en-GB"/>
          </a:p>
        </p:txBody>
      </p:sp>
    </p:spTree>
    <p:extLst>
      <p:ext uri="{BB962C8B-B14F-4D97-AF65-F5344CB8AC3E}">
        <p14:creationId xmlns:p14="http://schemas.microsoft.com/office/powerpoint/2010/main" val="509270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10</a:t>
            </a:fld>
            <a:endParaRPr lang="en-GB"/>
          </a:p>
        </p:txBody>
      </p:sp>
    </p:spTree>
    <p:extLst>
      <p:ext uri="{BB962C8B-B14F-4D97-AF65-F5344CB8AC3E}">
        <p14:creationId xmlns:p14="http://schemas.microsoft.com/office/powerpoint/2010/main" val="3241729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11</a:t>
            </a:fld>
            <a:endParaRPr lang="en-GB"/>
          </a:p>
        </p:txBody>
      </p:sp>
    </p:spTree>
    <p:extLst>
      <p:ext uri="{BB962C8B-B14F-4D97-AF65-F5344CB8AC3E}">
        <p14:creationId xmlns:p14="http://schemas.microsoft.com/office/powerpoint/2010/main" val="388283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12</a:t>
            </a:fld>
            <a:endParaRPr lang="en-GB"/>
          </a:p>
        </p:txBody>
      </p:sp>
    </p:spTree>
    <p:extLst>
      <p:ext uri="{BB962C8B-B14F-4D97-AF65-F5344CB8AC3E}">
        <p14:creationId xmlns:p14="http://schemas.microsoft.com/office/powerpoint/2010/main" val="140212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653ED6-714A-43F2-9F0F-78D605F98BB3}" type="slidenum">
              <a:rPr lang="en-GB" smtClean="0"/>
              <a:t>13</a:t>
            </a:fld>
            <a:endParaRPr lang="en-GB"/>
          </a:p>
        </p:txBody>
      </p:sp>
    </p:spTree>
    <p:extLst>
      <p:ext uri="{BB962C8B-B14F-4D97-AF65-F5344CB8AC3E}">
        <p14:creationId xmlns:p14="http://schemas.microsoft.com/office/powerpoint/2010/main" val="531455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14</a:t>
            </a:fld>
            <a:endParaRPr lang="en-GB"/>
          </a:p>
        </p:txBody>
      </p:sp>
    </p:spTree>
    <p:extLst>
      <p:ext uri="{BB962C8B-B14F-4D97-AF65-F5344CB8AC3E}">
        <p14:creationId xmlns:p14="http://schemas.microsoft.com/office/powerpoint/2010/main" val="449322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15</a:t>
            </a:fld>
            <a:endParaRPr lang="en-GB"/>
          </a:p>
        </p:txBody>
      </p:sp>
    </p:spTree>
    <p:extLst>
      <p:ext uri="{BB962C8B-B14F-4D97-AF65-F5344CB8AC3E}">
        <p14:creationId xmlns:p14="http://schemas.microsoft.com/office/powerpoint/2010/main" val="3039842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16</a:t>
            </a:fld>
            <a:endParaRPr lang="en-GB"/>
          </a:p>
        </p:txBody>
      </p:sp>
    </p:spTree>
    <p:extLst>
      <p:ext uri="{BB962C8B-B14F-4D97-AF65-F5344CB8AC3E}">
        <p14:creationId xmlns:p14="http://schemas.microsoft.com/office/powerpoint/2010/main" val="26644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17</a:t>
            </a:fld>
            <a:endParaRPr lang="en-GB"/>
          </a:p>
        </p:txBody>
      </p:sp>
    </p:spTree>
    <p:extLst>
      <p:ext uri="{BB962C8B-B14F-4D97-AF65-F5344CB8AC3E}">
        <p14:creationId xmlns:p14="http://schemas.microsoft.com/office/powerpoint/2010/main" val="590724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18</a:t>
            </a:fld>
            <a:endParaRPr lang="en-GB"/>
          </a:p>
        </p:txBody>
      </p:sp>
    </p:spTree>
    <p:extLst>
      <p:ext uri="{BB962C8B-B14F-4D97-AF65-F5344CB8AC3E}">
        <p14:creationId xmlns:p14="http://schemas.microsoft.com/office/powerpoint/2010/main" val="2349269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19</a:t>
            </a:fld>
            <a:endParaRPr lang="en-GB"/>
          </a:p>
        </p:txBody>
      </p:sp>
    </p:spTree>
    <p:extLst>
      <p:ext uri="{BB962C8B-B14F-4D97-AF65-F5344CB8AC3E}">
        <p14:creationId xmlns:p14="http://schemas.microsoft.com/office/powerpoint/2010/main" val="63130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2</a:t>
            </a:fld>
            <a:endParaRPr lang="en-GB"/>
          </a:p>
        </p:txBody>
      </p:sp>
    </p:spTree>
    <p:extLst>
      <p:ext uri="{BB962C8B-B14F-4D97-AF65-F5344CB8AC3E}">
        <p14:creationId xmlns:p14="http://schemas.microsoft.com/office/powerpoint/2010/main" val="3334585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20</a:t>
            </a:fld>
            <a:endParaRPr lang="en-GB"/>
          </a:p>
        </p:txBody>
      </p:sp>
    </p:spTree>
    <p:extLst>
      <p:ext uri="{BB962C8B-B14F-4D97-AF65-F5344CB8AC3E}">
        <p14:creationId xmlns:p14="http://schemas.microsoft.com/office/powerpoint/2010/main" val="631301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21</a:t>
            </a:fld>
            <a:endParaRPr lang="en-GB"/>
          </a:p>
        </p:txBody>
      </p:sp>
    </p:spTree>
    <p:extLst>
      <p:ext uri="{BB962C8B-B14F-4D97-AF65-F5344CB8AC3E}">
        <p14:creationId xmlns:p14="http://schemas.microsoft.com/office/powerpoint/2010/main" val="631301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22</a:t>
            </a:fld>
            <a:endParaRPr lang="en-GB"/>
          </a:p>
        </p:txBody>
      </p:sp>
    </p:spTree>
    <p:extLst>
      <p:ext uri="{BB962C8B-B14F-4D97-AF65-F5344CB8AC3E}">
        <p14:creationId xmlns:p14="http://schemas.microsoft.com/office/powerpoint/2010/main" val="631301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23</a:t>
            </a:fld>
            <a:endParaRPr lang="en-GB"/>
          </a:p>
        </p:txBody>
      </p:sp>
    </p:spTree>
    <p:extLst>
      <p:ext uri="{BB962C8B-B14F-4D97-AF65-F5344CB8AC3E}">
        <p14:creationId xmlns:p14="http://schemas.microsoft.com/office/powerpoint/2010/main" val="631301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24</a:t>
            </a:fld>
            <a:endParaRPr lang="en-GB"/>
          </a:p>
        </p:txBody>
      </p:sp>
    </p:spTree>
    <p:extLst>
      <p:ext uri="{BB962C8B-B14F-4D97-AF65-F5344CB8AC3E}">
        <p14:creationId xmlns:p14="http://schemas.microsoft.com/office/powerpoint/2010/main" val="1668421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25</a:t>
            </a:fld>
            <a:endParaRPr lang="en-GB"/>
          </a:p>
        </p:txBody>
      </p:sp>
    </p:spTree>
    <p:extLst>
      <p:ext uri="{BB962C8B-B14F-4D97-AF65-F5344CB8AC3E}">
        <p14:creationId xmlns:p14="http://schemas.microsoft.com/office/powerpoint/2010/main" val="330234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3</a:t>
            </a:fld>
            <a:endParaRPr lang="en-GB"/>
          </a:p>
        </p:txBody>
      </p:sp>
    </p:spTree>
    <p:extLst>
      <p:ext uri="{BB962C8B-B14F-4D97-AF65-F5344CB8AC3E}">
        <p14:creationId xmlns:p14="http://schemas.microsoft.com/office/powerpoint/2010/main" val="343377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4</a:t>
            </a:fld>
            <a:endParaRPr lang="en-GB"/>
          </a:p>
        </p:txBody>
      </p:sp>
    </p:spTree>
    <p:extLst>
      <p:ext uri="{BB962C8B-B14F-4D97-AF65-F5344CB8AC3E}">
        <p14:creationId xmlns:p14="http://schemas.microsoft.com/office/powerpoint/2010/main" val="343377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5</a:t>
            </a:fld>
            <a:endParaRPr lang="en-GB"/>
          </a:p>
        </p:txBody>
      </p:sp>
    </p:spTree>
    <p:extLst>
      <p:ext uri="{BB962C8B-B14F-4D97-AF65-F5344CB8AC3E}">
        <p14:creationId xmlns:p14="http://schemas.microsoft.com/office/powerpoint/2010/main" val="3433774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6</a:t>
            </a:fld>
            <a:endParaRPr lang="en-GB"/>
          </a:p>
        </p:txBody>
      </p:sp>
    </p:spTree>
    <p:extLst>
      <p:ext uri="{BB962C8B-B14F-4D97-AF65-F5344CB8AC3E}">
        <p14:creationId xmlns:p14="http://schemas.microsoft.com/office/powerpoint/2010/main" val="421964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7</a:t>
            </a:fld>
            <a:endParaRPr lang="en-GB"/>
          </a:p>
        </p:txBody>
      </p:sp>
    </p:spTree>
    <p:extLst>
      <p:ext uri="{BB962C8B-B14F-4D97-AF65-F5344CB8AC3E}">
        <p14:creationId xmlns:p14="http://schemas.microsoft.com/office/powerpoint/2010/main" val="410228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8</a:t>
            </a:fld>
            <a:endParaRPr lang="en-GB"/>
          </a:p>
        </p:txBody>
      </p:sp>
    </p:spTree>
    <p:extLst>
      <p:ext uri="{BB962C8B-B14F-4D97-AF65-F5344CB8AC3E}">
        <p14:creationId xmlns:p14="http://schemas.microsoft.com/office/powerpoint/2010/main" val="90486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653ED6-714A-43F2-9F0F-78D605F98BB3}" type="slidenum">
              <a:rPr lang="en-GB" smtClean="0"/>
              <a:t>9</a:t>
            </a:fld>
            <a:endParaRPr lang="en-GB"/>
          </a:p>
        </p:txBody>
      </p:sp>
    </p:spTree>
    <p:extLst>
      <p:ext uri="{BB962C8B-B14F-4D97-AF65-F5344CB8AC3E}">
        <p14:creationId xmlns:p14="http://schemas.microsoft.com/office/powerpoint/2010/main" val="6110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7"/>
            <a:ext cx="7772401" cy="1470026"/>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1" y="3886202"/>
            <a:ext cx="6400800" cy="1752600"/>
          </a:xfrm>
        </p:spPr>
        <p:txBody>
          <a:bodyPr/>
          <a:lstStyle>
            <a:lvl1pPr marL="0" indent="0" algn="ctr">
              <a:buNone/>
              <a:defRPr>
                <a:solidFill>
                  <a:schemeClr val="tx1">
                    <a:tint val="75000"/>
                  </a:schemeClr>
                </a:solidFill>
              </a:defRPr>
            </a:lvl1pPr>
            <a:lvl2pPr marL="354226" indent="0" algn="ctr">
              <a:buNone/>
              <a:defRPr>
                <a:solidFill>
                  <a:schemeClr val="tx1">
                    <a:tint val="75000"/>
                  </a:schemeClr>
                </a:solidFill>
              </a:defRPr>
            </a:lvl2pPr>
            <a:lvl3pPr marL="708453" indent="0" algn="ctr">
              <a:buNone/>
              <a:defRPr>
                <a:solidFill>
                  <a:schemeClr val="tx1">
                    <a:tint val="75000"/>
                  </a:schemeClr>
                </a:solidFill>
              </a:defRPr>
            </a:lvl3pPr>
            <a:lvl4pPr marL="1062679" indent="0" algn="ctr">
              <a:buNone/>
              <a:defRPr>
                <a:solidFill>
                  <a:schemeClr val="tx1">
                    <a:tint val="75000"/>
                  </a:schemeClr>
                </a:solidFill>
              </a:defRPr>
            </a:lvl4pPr>
            <a:lvl5pPr marL="1416906" indent="0" algn="ctr">
              <a:buNone/>
              <a:defRPr>
                <a:solidFill>
                  <a:schemeClr val="tx1">
                    <a:tint val="75000"/>
                  </a:schemeClr>
                </a:solidFill>
              </a:defRPr>
            </a:lvl5pPr>
            <a:lvl6pPr marL="1771131" indent="0" algn="ctr">
              <a:buNone/>
              <a:defRPr>
                <a:solidFill>
                  <a:schemeClr val="tx1">
                    <a:tint val="75000"/>
                  </a:schemeClr>
                </a:solidFill>
              </a:defRPr>
            </a:lvl6pPr>
            <a:lvl7pPr marL="2125357" indent="0" algn="ctr">
              <a:buNone/>
              <a:defRPr>
                <a:solidFill>
                  <a:schemeClr val="tx1">
                    <a:tint val="75000"/>
                  </a:schemeClr>
                </a:solidFill>
              </a:defRPr>
            </a:lvl7pPr>
            <a:lvl8pPr marL="2479583" indent="0" algn="ctr">
              <a:buNone/>
              <a:defRPr>
                <a:solidFill>
                  <a:schemeClr val="tx1">
                    <a:tint val="75000"/>
                  </a:schemeClr>
                </a:solidFill>
              </a:defRPr>
            </a:lvl8pPr>
            <a:lvl9pPr marL="2833809"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EEE1E63-9CBE-4D89-93BE-F7617D784FD5}"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0472C-4801-4AFE-9099-8C80EEECA5ED}" type="slidenum">
              <a:rPr lang="en-GB" smtClean="0"/>
              <a:t>‹#›</a:t>
            </a:fld>
            <a:endParaRPr lang="en-GB"/>
          </a:p>
        </p:txBody>
      </p:sp>
    </p:spTree>
    <p:extLst>
      <p:ext uri="{BB962C8B-B14F-4D97-AF65-F5344CB8AC3E}">
        <p14:creationId xmlns:p14="http://schemas.microsoft.com/office/powerpoint/2010/main" val="154165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EE1E63-9CBE-4D89-93BE-F7617D784FD5}"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0472C-4801-4AFE-9099-8C80EEECA5ED}" type="slidenum">
              <a:rPr lang="en-GB" smtClean="0"/>
              <a:t>‹#›</a:t>
            </a:fld>
            <a:endParaRPr lang="en-GB"/>
          </a:p>
        </p:txBody>
      </p:sp>
    </p:spTree>
    <p:extLst>
      <p:ext uri="{BB962C8B-B14F-4D97-AF65-F5344CB8AC3E}">
        <p14:creationId xmlns:p14="http://schemas.microsoft.com/office/powerpoint/2010/main" val="216029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3" y="274641"/>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EE1E63-9CBE-4D89-93BE-F7617D784FD5}"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0472C-4801-4AFE-9099-8C80EEECA5ED}" type="slidenum">
              <a:rPr lang="en-GB" smtClean="0"/>
              <a:t>‹#›</a:t>
            </a:fld>
            <a:endParaRPr lang="en-GB"/>
          </a:p>
        </p:txBody>
      </p:sp>
    </p:spTree>
    <p:extLst>
      <p:ext uri="{BB962C8B-B14F-4D97-AF65-F5344CB8AC3E}">
        <p14:creationId xmlns:p14="http://schemas.microsoft.com/office/powerpoint/2010/main" val="67644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EE1E63-9CBE-4D89-93BE-F7617D784FD5}"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0472C-4801-4AFE-9099-8C80EEECA5ED}" type="slidenum">
              <a:rPr lang="en-GB" smtClean="0"/>
              <a:t>‹#›</a:t>
            </a:fld>
            <a:endParaRPr lang="en-GB"/>
          </a:p>
        </p:txBody>
      </p:sp>
    </p:spTree>
    <p:extLst>
      <p:ext uri="{BB962C8B-B14F-4D97-AF65-F5344CB8AC3E}">
        <p14:creationId xmlns:p14="http://schemas.microsoft.com/office/powerpoint/2010/main" val="387069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1" cy="1362074"/>
          </a:xfrm>
        </p:spPr>
        <p:txBody>
          <a:bodyPr anchor="t"/>
          <a:lstStyle>
            <a:lvl1pPr algn="l">
              <a:defRPr sz="31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1" cy="1500187"/>
          </a:xfrm>
        </p:spPr>
        <p:txBody>
          <a:bodyPr anchor="b"/>
          <a:lstStyle>
            <a:lvl1pPr marL="0" indent="0">
              <a:buNone/>
              <a:defRPr sz="1500">
                <a:solidFill>
                  <a:schemeClr val="tx1">
                    <a:tint val="75000"/>
                  </a:schemeClr>
                </a:solidFill>
              </a:defRPr>
            </a:lvl1pPr>
            <a:lvl2pPr marL="354226" indent="0">
              <a:buNone/>
              <a:defRPr sz="1400">
                <a:solidFill>
                  <a:schemeClr val="tx1">
                    <a:tint val="75000"/>
                  </a:schemeClr>
                </a:solidFill>
              </a:defRPr>
            </a:lvl2pPr>
            <a:lvl3pPr marL="708453" indent="0">
              <a:buNone/>
              <a:defRPr sz="1300">
                <a:solidFill>
                  <a:schemeClr val="tx1">
                    <a:tint val="75000"/>
                  </a:schemeClr>
                </a:solidFill>
              </a:defRPr>
            </a:lvl3pPr>
            <a:lvl4pPr marL="1062679" indent="0">
              <a:buNone/>
              <a:defRPr sz="1000">
                <a:solidFill>
                  <a:schemeClr val="tx1">
                    <a:tint val="75000"/>
                  </a:schemeClr>
                </a:solidFill>
              </a:defRPr>
            </a:lvl4pPr>
            <a:lvl5pPr marL="1416906" indent="0">
              <a:buNone/>
              <a:defRPr sz="1000">
                <a:solidFill>
                  <a:schemeClr val="tx1">
                    <a:tint val="75000"/>
                  </a:schemeClr>
                </a:solidFill>
              </a:defRPr>
            </a:lvl5pPr>
            <a:lvl6pPr marL="1771131" indent="0">
              <a:buNone/>
              <a:defRPr sz="1000">
                <a:solidFill>
                  <a:schemeClr val="tx1">
                    <a:tint val="75000"/>
                  </a:schemeClr>
                </a:solidFill>
              </a:defRPr>
            </a:lvl6pPr>
            <a:lvl7pPr marL="2125357" indent="0">
              <a:buNone/>
              <a:defRPr sz="1000">
                <a:solidFill>
                  <a:schemeClr val="tx1">
                    <a:tint val="75000"/>
                  </a:schemeClr>
                </a:solidFill>
              </a:defRPr>
            </a:lvl7pPr>
            <a:lvl8pPr marL="2479583" indent="0">
              <a:buNone/>
              <a:defRPr sz="1000">
                <a:solidFill>
                  <a:schemeClr val="tx1">
                    <a:tint val="75000"/>
                  </a:schemeClr>
                </a:solidFill>
              </a:defRPr>
            </a:lvl8pPr>
            <a:lvl9pPr marL="2833809"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EE1E63-9CBE-4D89-93BE-F7617D784FD5}"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0472C-4801-4AFE-9099-8C80EEECA5ED}" type="slidenum">
              <a:rPr lang="en-GB" smtClean="0"/>
              <a:t>‹#›</a:t>
            </a:fld>
            <a:endParaRPr lang="en-GB"/>
          </a:p>
        </p:txBody>
      </p:sp>
    </p:spTree>
    <p:extLst>
      <p:ext uri="{BB962C8B-B14F-4D97-AF65-F5344CB8AC3E}">
        <p14:creationId xmlns:p14="http://schemas.microsoft.com/office/powerpoint/2010/main" val="258413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3" y="1600204"/>
            <a:ext cx="4038600" cy="4525963"/>
          </a:xfrm>
        </p:spPr>
        <p:txBody>
          <a:bodyPr/>
          <a:lstStyle>
            <a:lvl1pPr>
              <a:defRPr sz="22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3" y="1600204"/>
            <a:ext cx="4038600" cy="4525963"/>
          </a:xfrm>
        </p:spPr>
        <p:txBody>
          <a:bodyPr/>
          <a:lstStyle>
            <a:lvl1pPr>
              <a:defRPr sz="22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EEE1E63-9CBE-4D89-93BE-F7617D784FD5}" type="datetimeFigureOut">
              <a:rPr lang="en-GB" smtClean="0"/>
              <a:t>29/06/2018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70472C-4801-4AFE-9099-8C80EEECA5ED}" type="slidenum">
              <a:rPr lang="en-GB" smtClean="0"/>
              <a:t>‹#›</a:t>
            </a:fld>
            <a:endParaRPr lang="en-GB"/>
          </a:p>
        </p:txBody>
      </p:sp>
    </p:spTree>
    <p:extLst>
      <p:ext uri="{BB962C8B-B14F-4D97-AF65-F5344CB8AC3E}">
        <p14:creationId xmlns:p14="http://schemas.microsoft.com/office/powerpoint/2010/main" val="262091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3" y="1535113"/>
            <a:ext cx="4040188" cy="639762"/>
          </a:xfrm>
        </p:spPr>
        <p:txBody>
          <a:bodyPr anchor="b"/>
          <a:lstStyle>
            <a:lvl1pPr marL="0" indent="0">
              <a:buNone/>
              <a:defRPr sz="1800" b="1"/>
            </a:lvl1pPr>
            <a:lvl2pPr marL="354226" indent="0">
              <a:buNone/>
              <a:defRPr sz="1500" b="1"/>
            </a:lvl2pPr>
            <a:lvl3pPr marL="708453" indent="0">
              <a:buNone/>
              <a:defRPr sz="1400" b="1"/>
            </a:lvl3pPr>
            <a:lvl4pPr marL="1062679" indent="0">
              <a:buNone/>
              <a:defRPr sz="1300" b="1"/>
            </a:lvl4pPr>
            <a:lvl5pPr marL="1416906" indent="0">
              <a:buNone/>
              <a:defRPr sz="1300" b="1"/>
            </a:lvl5pPr>
            <a:lvl6pPr marL="1771131" indent="0">
              <a:buNone/>
              <a:defRPr sz="1300" b="1"/>
            </a:lvl6pPr>
            <a:lvl7pPr marL="2125357" indent="0">
              <a:buNone/>
              <a:defRPr sz="1300" b="1"/>
            </a:lvl7pPr>
            <a:lvl8pPr marL="2479583" indent="0">
              <a:buNone/>
              <a:defRPr sz="1300" b="1"/>
            </a:lvl8pPr>
            <a:lvl9pPr marL="2833809"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3" y="2174876"/>
            <a:ext cx="4040188" cy="3951287"/>
          </a:xfrm>
        </p:spPr>
        <p:txBody>
          <a:bodyPr/>
          <a:lstStyle>
            <a:lvl1pPr>
              <a:defRPr sz="1800"/>
            </a:lvl1pPr>
            <a:lvl2pPr>
              <a:defRPr sz="15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1800" b="1"/>
            </a:lvl1pPr>
            <a:lvl2pPr marL="354226" indent="0">
              <a:buNone/>
              <a:defRPr sz="1500" b="1"/>
            </a:lvl2pPr>
            <a:lvl3pPr marL="708453" indent="0">
              <a:buNone/>
              <a:defRPr sz="1400" b="1"/>
            </a:lvl3pPr>
            <a:lvl4pPr marL="1062679" indent="0">
              <a:buNone/>
              <a:defRPr sz="1300" b="1"/>
            </a:lvl4pPr>
            <a:lvl5pPr marL="1416906" indent="0">
              <a:buNone/>
              <a:defRPr sz="1300" b="1"/>
            </a:lvl5pPr>
            <a:lvl6pPr marL="1771131" indent="0">
              <a:buNone/>
              <a:defRPr sz="1300" b="1"/>
            </a:lvl6pPr>
            <a:lvl7pPr marL="2125357" indent="0">
              <a:buNone/>
              <a:defRPr sz="1300" b="1"/>
            </a:lvl7pPr>
            <a:lvl8pPr marL="2479583" indent="0">
              <a:buNone/>
              <a:defRPr sz="1300" b="1"/>
            </a:lvl8pPr>
            <a:lvl9pPr marL="2833809"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030" y="2174876"/>
            <a:ext cx="4041775" cy="3951287"/>
          </a:xfrm>
        </p:spPr>
        <p:txBody>
          <a:bodyPr/>
          <a:lstStyle>
            <a:lvl1pPr>
              <a:defRPr sz="1800"/>
            </a:lvl1pPr>
            <a:lvl2pPr>
              <a:defRPr sz="15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EEE1E63-9CBE-4D89-93BE-F7617D784FD5}" type="datetimeFigureOut">
              <a:rPr lang="en-GB" smtClean="0"/>
              <a:t>29/06/2018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70472C-4801-4AFE-9099-8C80EEECA5ED}" type="slidenum">
              <a:rPr lang="en-GB" smtClean="0"/>
              <a:t>‹#›</a:t>
            </a:fld>
            <a:endParaRPr lang="en-GB"/>
          </a:p>
        </p:txBody>
      </p:sp>
    </p:spTree>
    <p:extLst>
      <p:ext uri="{BB962C8B-B14F-4D97-AF65-F5344CB8AC3E}">
        <p14:creationId xmlns:p14="http://schemas.microsoft.com/office/powerpoint/2010/main" val="286520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EEE1E63-9CBE-4D89-93BE-F7617D784FD5}" type="datetimeFigureOut">
              <a:rPr lang="en-GB" smtClean="0"/>
              <a:t>29/06/2018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70472C-4801-4AFE-9099-8C80EEECA5ED}" type="slidenum">
              <a:rPr lang="en-GB" smtClean="0"/>
              <a:t>‹#›</a:t>
            </a:fld>
            <a:endParaRPr lang="en-GB"/>
          </a:p>
        </p:txBody>
      </p:sp>
    </p:spTree>
    <p:extLst>
      <p:ext uri="{BB962C8B-B14F-4D97-AF65-F5344CB8AC3E}">
        <p14:creationId xmlns:p14="http://schemas.microsoft.com/office/powerpoint/2010/main" val="73964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E1E63-9CBE-4D89-93BE-F7617D784FD5}" type="datetimeFigureOut">
              <a:rPr lang="en-GB" smtClean="0"/>
              <a:t>29/06/2018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70472C-4801-4AFE-9099-8C80EEECA5ED}" type="slidenum">
              <a:rPr lang="en-GB" smtClean="0"/>
              <a:t>‹#›</a:t>
            </a:fld>
            <a:endParaRPr lang="en-GB"/>
          </a:p>
        </p:txBody>
      </p:sp>
    </p:spTree>
    <p:extLst>
      <p:ext uri="{BB962C8B-B14F-4D97-AF65-F5344CB8AC3E}">
        <p14:creationId xmlns:p14="http://schemas.microsoft.com/office/powerpoint/2010/main" val="6083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1"/>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2" y="273055"/>
            <a:ext cx="5111749" cy="5853113"/>
          </a:xfrm>
        </p:spPr>
        <p:txBody>
          <a:bodyPr/>
          <a:lstStyle>
            <a:lvl1pPr>
              <a:defRPr sz="2400"/>
            </a:lvl1pPr>
            <a:lvl2pPr>
              <a:defRPr sz="22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435103"/>
            <a:ext cx="3008313" cy="4691064"/>
          </a:xfrm>
        </p:spPr>
        <p:txBody>
          <a:bodyPr/>
          <a:lstStyle>
            <a:lvl1pPr marL="0" indent="0">
              <a:buNone/>
              <a:defRPr sz="1000"/>
            </a:lvl1pPr>
            <a:lvl2pPr marL="354226" indent="0">
              <a:buNone/>
              <a:defRPr sz="900"/>
            </a:lvl2pPr>
            <a:lvl3pPr marL="708453" indent="0">
              <a:buNone/>
              <a:defRPr sz="800"/>
            </a:lvl3pPr>
            <a:lvl4pPr marL="1062679" indent="0">
              <a:buNone/>
              <a:defRPr sz="600"/>
            </a:lvl4pPr>
            <a:lvl5pPr marL="1416906" indent="0">
              <a:buNone/>
              <a:defRPr sz="600"/>
            </a:lvl5pPr>
            <a:lvl6pPr marL="1771131" indent="0">
              <a:buNone/>
              <a:defRPr sz="600"/>
            </a:lvl6pPr>
            <a:lvl7pPr marL="2125357" indent="0">
              <a:buNone/>
              <a:defRPr sz="600"/>
            </a:lvl7pPr>
            <a:lvl8pPr marL="2479583" indent="0">
              <a:buNone/>
              <a:defRPr sz="600"/>
            </a:lvl8pPr>
            <a:lvl9pPr marL="2833809"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E1E63-9CBE-4D89-93BE-F7617D784FD5}" type="datetimeFigureOut">
              <a:rPr lang="en-GB" smtClean="0"/>
              <a:t>29/06/2018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70472C-4801-4AFE-9099-8C80EEECA5ED}" type="slidenum">
              <a:rPr lang="en-GB" smtClean="0"/>
              <a:t>‹#›</a:t>
            </a:fld>
            <a:endParaRPr lang="en-GB"/>
          </a:p>
        </p:txBody>
      </p:sp>
    </p:spTree>
    <p:extLst>
      <p:ext uri="{BB962C8B-B14F-4D97-AF65-F5344CB8AC3E}">
        <p14:creationId xmlns:p14="http://schemas.microsoft.com/office/powerpoint/2010/main" val="282312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6"/>
            <a:ext cx="5486400" cy="4114800"/>
          </a:xfrm>
        </p:spPr>
        <p:txBody>
          <a:bodyPr/>
          <a:lstStyle>
            <a:lvl1pPr marL="0" indent="0">
              <a:buNone/>
              <a:defRPr sz="2400"/>
            </a:lvl1pPr>
            <a:lvl2pPr marL="354226" indent="0">
              <a:buNone/>
              <a:defRPr sz="2200"/>
            </a:lvl2pPr>
            <a:lvl3pPr marL="708453" indent="0">
              <a:buNone/>
              <a:defRPr sz="1800"/>
            </a:lvl3pPr>
            <a:lvl4pPr marL="1062679" indent="0">
              <a:buNone/>
              <a:defRPr sz="1500"/>
            </a:lvl4pPr>
            <a:lvl5pPr marL="1416906" indent="0">
              <a:buNone/>
              <a:defRPr sz="1500"/>
            </a:lvl5pPr>
            <a:lvl6pPr marL="1771131" indent="0">
              <a:buNone/>
              <a:defRPr sz="1500"/>
            </a:lvl6pPr>
            <a:lvl7pPr marL="2125357" indent="0">
              <a:buNone/>
              <a:defRPr sz="1500"/>
            </a:lvl7pPr>
            <a:lvl8pPr marL="2479583" indent="0">
              <a:buNone/>
              <a:defRPr sz="1500"/>
            </a:lvl8pPr>
            <a:lvl9pPr marL="2833809" indent="0">
              <a:buNone/>
              <a:defRPr sz="1500"/>
            </a:lvl9pPr>
          </a:lstStyle>
          <a:p>
            <a:endParaRPr lang="en-GB"/>
          </a:p>
        </p:txBody>
      </p:sp>
      <p:sp>
        <p:nvSpPr>
          <p:cNvPr id="4" name="Text Placeholder 3"/>
          <p:cNvSpPr>
            <a:spLocks noGrp="1"/>
          </p:cNvSpPr>
          <p:nvPr>
            <p:ph type="body" sz="half" idx="2"/>
          </p:nvPr>
        </p:nvSpPr>
        <p:spPr>
          <a:xfrm>
            <a:off x="1792288" y="5367341"/>
            <a:ext cx="5486400" cy="804862"/>
          </a:xfrm>
        </p:spPr>
        <p:txBody>
          <a:bodyPr/>
          <a:lstStyle>
            <a:lvl1pPr marL="0" indent="0">
              <a:buNone/>
              <a:defRPr sz="1000"/>
            </a:lvl1pPr>
            <a:lvl2pPr marL="354226" indent="0">
              <a:buNone/>
              <a:defRPr sz="900"/>
            </a:lvl2pPr>
            <a:lvl3pPr marL="708453" indent="0">
              <a:buNone/>
              <a:defRPr sz="800"/>
            </a:lvl3pPr>
            <a:lvl4pPr marL="1062679" indent="0">
              <a:buNone/>
              <a:defRPr sz="600"/>
            </a:lvl4pPr>
            <a:lvl5pPr marL="1416906" indent="0">
              <a:buNone/>
              <a:defRPr sz="600"/>
            </a:lvl5pPr>
            <a:lvl6pPr marL="1771131" indent="0">
              <a:buNone/>
              <a:defRPr sz="600"/>
            </a:lvl6pPr>
            <a:lvl7pPr marL="2125357" indent="0">
              <a:buNone/>
              <a:defRPr sz="600"/>
            </a:lvl7pPr>
            <a:lvl8pPr marL="2479583" indent="0">
              <a:buNone/>
              <a:defRPr sz="600"/>
            </a:lvl8pPr>
            <a:lvl9pPr marL="2833809"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E1E63-9CBE-4D89-93BE-F7617D784FD5}" type="datetimeFigureOut">
              <a:rPr lang="en-GB" smtClean="0"/>
              <a:t>29/06/2018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70472C-4801-4AFE-9099-8C80EEECA5ED}" type="slidenum">
              <a:rPr lang="en-GB" smtClean="0"/>
              <a:t>‹#›</a:t>
            </a:fld>
            <a:endParaRPr lang="en-GB"/>
          </a:p>
        </p:txBody>
      </p:sp>
    </p:spTree>
    <p:extLst>
      <p:ext uri="{BB962C8B-B14F-4D97-AF65-F5344CB8AC3E}">
        <p14:creationId xmlns:p14="http://schemas.microsoft.com/office/powerpoint/2010/main" val="3190526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9"/>
            <a:ext cx="8229600" cy="1143000"/>
          </a:xfrm>
          <a:prstGeom prst="rect">
            <a:avLst/>
          </a:prstGeom>
        </p:spPr>
        <p:txBody>
          <a:bodyPr vert="horz" lIns="70846" tIns="35422" rIns="70846" bIns="35422"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1" y="1600204"/>
            <a:ext cx="8229600" cy="4525963"/>
          </a:xfrm>
          <a:prstGeom prst="rect">
            <a:avLst/>
          </a:prstGeom>
        </p:spPr>
        <p:txBody>
          <a:bodyPr vert="horz" lIns="70846" tIns="35422" rIns="70846" bIns="35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4" y="6356352"/>
            <a:ext cx="2133600" cy="365126"/>
          </a:xfrm>
          <a:prstGeom prst="rect">
            <a:avLst/>
          </a:prstGeom>
        </p:spPr>
        <p:txBody>
          <a:bodyPr vert="horz" lIns="70846" tIns="35422" rIns="70846" bIns="35422" rtlCol="0" anchor="ctr"/>
          <a:lstStyle>
            <a:lvl1pPr algn="l">
              <a:defRPr sz="900">
                <a:solidFill>
                  <a:schemeClr val="tx1">
                    <a:tint val="75000"/>
                  </a:schemeClr>
                </a:solidFill>
              </a:defRPr>
            </a:lvl1pPr>
          </a:lstStyle>
          <a:p>
            <a:fld id="{3EEE1E63-9CBE-4D89-93BE-F7617D784FD5}" type="datetimeFigureOut">
              <a:rPr lang="en-GB" smtClean="0"/>
              <a:t>29/06/2018</a:t>
            </a:fld>
            <a:endParaRPr lang="en-GB"/>
          </a:p>
        </p:txBody>
      </p:sp>
      <p:sp>
        <p:nvSpPr>
          <p:cNvPr id="5" name="Footer Placeholder 4"/>
          <p:cNvSpPr>
            <a:spLocks noGrp="1"/>
          </p:cNvSpPr>
          <p:nvPr>
            <p:ph type="ftr" sz="quarter" idx="3"/>
          </p:nvPr>
        </p:nvSpPr>
        <p:spPr>
          <a:xfrm>
            <a:off x="3124203" y="6356352"/>
            <a:ext cx="2895600" cy="365126"/>
          </a:xfrm>
          <a:prstGeom prst="rect">
            <a:avLst/>
          </a:prstGeom>
        </p:spPr>
        <p:txBody>
          <a:bodyPr vert="horz" lIns="70846" tIns="35422" rIns="70846" bIns="35422"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5" y="6356352"/>
            <a:ext cx="2133600" cy="365126"/>
          </a:xfrm>
          <a:prstGeom prst="rect">
            <a:avLst/>
          </a:prstGeom>
        </p:spPr>
        <p:txBody>
          <a:bodyPr vert="horz" lIns="70846" tIns="35422" rIns="70846" bIns="35422" rtlCol="0" anchor="ctr"/>
          <a:lstStyle>
            <a:lvl1pPr algn="r">
              <a:defRPr sz="900">
                <a:solidFill>
                  <a:schemeClr val="tx1">
                    <a:tint val="75000"/>
                  </a:schemeClr>
                </a:solidFill>
              </a:defRPr>
            </a:lvl1pPr>
          </a:lstStyle>
          <a:p>
            <a:fld id="{1970472C-4801-4AFE-9099-8C80EEECA5ED}" type="slidenum">
              <a:rPr lang="en-GB" smtClean="0"/>
              <a:t>‹#›</a:t>
            </a:fld>
            <a:endParaRPr lang="en-GB"/>
          </a:p>
        </p:txBody>
      </p:sp>
    </p:spTree>
    <p:extLst>
      <p:ext uri="{BB962C8B-B14F-4D97-AF65-F5344CB8AC3E}">
        <p14:creationId xmlns:p14="http://schemas.microsoft.com/office/powerpoint/2010/main" val="554141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08453" rtl="0" eaLnBrk="1" latinLnBrk="0" hangingPunct="1">
        <a:spcBef>
          <a:spcPct val="0"/>
        </a:spcBef>
        <a:buNone/>
        <a:defRPr sz="3400" kern="1200">
          <a:solidFill>
            <a:schemeClr val="tx1"/>
          </a:solidFill>
          <a:latin typeface="+mj-lt"/>
          <a:ea typeface="+mj-ea"/>
          <a:cs typeface="+mj-cs"/>
        </a:defRPr>
      </a:lvl1pPr>
    </p:titleStyle>
    <p:bodyStyle>
      <a:lvl1pPr marL="265670" indent="-265670" algn="l" defTabSz="7084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75617" indent="-221392" algn="l" defTabSz="70845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85565" indent="-177112" algn="l" defTabSz="70845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39791" indent="-177112" algn="l" defTabSz="70845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94018" indent="-177112" algn="l" defTabSz="70845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948244" indent="-177112" algn="l" defTabSz="70845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302469" indent="-177112" algn="l" defTabSz="70845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656695" indent="-177112" algn="l" defTabSz="70845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3010922" indent="-177112" algn="l" defTabSz="70845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08453" rtl="0" eaLnBrk="1" latinLnBrk="0" hangingPunct="1">
        <a:defRPr sz="1400" kern="1200">
          <a:solidFill>
            <a:schemeClr val="tx1"/>
          </a:solidFill>
          <a:latin typeface="+mn-lt"/>
          <a:ea typeface="+mn-ea"/>
          <a:cs typeface="+mn-cs"/>
        </a:defRPr>
      </a:lvl1pPr>
      <a:lvl2pPr marL="354226" algn="l" defTabSz="708453" rtl="0" eaLnBrk="1" latinLnBrk="0" hangingPunct="1">
        <a:defRPr sz="1400" kern="1200">
          <a:solidFill>
            <a:schemeClr val="tx1"/>
          </a:solidFill>
          <a:latin typeface="+mn-lt"/>
          <a:ea typeface="+mn-ea"/>
          <a:cs typeface="+mn-cs"/>
        </a:defRPr>
      </a:lvl2pPr>
      <a:lvl3pPr marL="708453" algn="l" defTabSz="708453" rtl="0" eaLnBrk="1" latinLnBrk="0" hangingPunct="1">
        <a:defRPr sz="1400" kern="1200">
          <a:solidFill>
            <a:schemeClr val="tx1"/>
          </a:solidFill>
          <a:latin typeface="+mn-lt"/>
          <a:ea typeface="+mn-ea"/>
          <a:cs typeface="+mn-cs"/>
        </a:defRPr>
      </a:lvl3pPr>
      <a:lvl4pPr marL="1062679" algn="l" defTabSz="708453" rtl="0" eaLnBrk="1" latinLnBrk="0" hangingPunct="1">
        <a:defRPr sz="1400" kern="1200">
          <a:solidFill>
            <a:schemeClr val="tx1"/>
          </a:solidFill>
          <a:latin typeface="+mn-lt"/>
          <a:ea typeface="+mn-ea"/>
          <a:cs typeface="+mn-cs"/>
        </a:defRPr>
      </a:lvl4pPr>
      <a:lvl5pPr marL="1416906" algn="l" defTabSz="708453" rtl="0" eaLnBrk="1" latinLnBrk="0" hangingPunct="1">
        <a:defRPr sz="1400" kern="1200">
          <a:solidFill>
            <a:schemeClr val="tx1"/>
          </a:solidFill>
          <a:latin typeface="+mn-lt"/>
          <a:ea typeface="+mn-ea"/>
          <a:cs typeface="+mn-cs"/>
        </a:defRPr>
      </a:lvl5pPr>
      <a:lvl6pPr marL="1771131" algn="l" defTabSz="708453" rtl="0" eaLnBrk="1" latinLnBrk="0" hangingPunct="1">
        <a:defRPr sz="1400" kern="1200">
          <a:solidFill>
            <a:schemeClr val="tx1"/>
          </a:solidFill>
          <a:latin typeface="+mn-lt"/>
          <a:ea typeface="+mn-ea"/>
          <a:cs typeface="+mn-cs"/>
        </a:defRPr>
      </a:lvl6pPr>
      <a:lvl7pPr marL="2125357" algn="l" defTabSz="708453" rtl="0" eaLnBrk="1" latinLnBrk="0" hangingPunct="1">
        <a:defRPr sz="1400" kern="1200">
          <a:solidFill>
            <a:schemeClr val="tx1"/>
          </a:solidFill>
          <a:latin typeface="+mn-lt"/>
          <a:ea typeface="+mn-ea"/>
          <a:cs typeface="+mn-cs"/>
        </a:defRPr>
      </a:lvl7pPr>
      <a:lvl8pPr marL="2479583" algn="l" defTabSz="708453" rtl="0" eaLnBrk="1" latinLnBrk="0" hangingPunct="1">
        <a:defRPr sz="1400" kern="1200">
          <a:solidFill>
            <a:schemeClr val="tx1"/>
          </a:solidFill>
          <a:latin typeface="+mn-lt"/>
          <a:ea typeface="+mn-ea"/>
          <a:cs typeface="+mn-cs"/>
        </a:defRPr>
      </a:lvl8pPr>
      <a:lvl9pPr marL="2833809" algn="l" defTabSz="70845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www.phrasebank.manchester.ac.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www.expresso-app.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www.llas.ac.uk/materialsbank/mb063/eap/05/vs70402.htm" TargetMode="External"/><Relationship Id="rId3" Type="http://schemas.openxmlformats.org/officeDocument/2006/relationships/image" Target="../media/image1.png"/><Relationship Id="rId7" Type="http://schemas.openxmlformats.org/officeDocument/2006/relationships/hyperlink" Target="http://aeo.sllf.qmul.ac.uk/Files/Nominalization/Nom%20LOC.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www.legitimationcodetheory.com/pdf/2013Semantic_waves.pdf" TargetMode="External"/><Relationship Id="rId5" Type="http://schemas.openxmlformats.org/officeDocument/2006/relationships/hyperlink" Target="http://www.legitimationcodetheory.com/pdf/2014Maton_RataBarrett.pdf" TargetMode="External"/><Relationship Id="rId4" Type="http://schemas.openxmlformats.org/officeDocument/2006/relationships/hyperlink" Target="http://www.uefap.com/writing/feature/complex.htm#mod" TargetMode="External"/><Relationship Id="rId9" Type="http://schemas.openxmlformats.org/officeDocument/2006/relationships/hyperlink" Target="http://aeo.sllf.qmul.ac.uk/Files/NounPhrases/Noun%20Phrase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036495" cy="6857999"/>
          </a:xfrm>
          <a:prstGeom prst="rect">
            <a:avLst/>
          </a:prstGeom>
          <a:solidFill>
            <a:scrgbClr r="0" g="0" b="0">
              <a:alpha val="0"/>
            </a:scrgbClr>
          </a:solidFill>
        </p:spPr>
      </p:pic>
      <p:sp>
        <p:nvSpPr>
          <p:cNvPr id="3" name="TextBox 2"/>
          <p:cNvSpPr txBox="1"/>
          <p:nvPr/>
        </p:nvSpPr>
        <p:spPr>
          <a:xfrm>
            <a:off x="1259632" y="2135769"/>
            <a:ext cx="6172201" cy="1548863"/>
          </a:xfrm>
          <a:prstGeom prst="rect">
            <a:avLst/>
          </a:prstGeom>
          <a:noFill/>
        </p:spPr>
        <p:txBody>
          <a:bodyPr vert="horz" lIns="70846" tIns="35422" rIns="70846" bIns="35422" rtlCol="0">
            <a:spAutoFit/>
          </a:bodyPr>
          <a:lstStyle/>
          <a:p>
            <a:pPr algn="ctr"/>
            <a:r>
              <a:rPr lang="en-GB" sz="3200" dirty="0">
                <a:solidFill>
                  <a:srgbClr val="2A196F"/>
                </a:solidFill>
                <a:latin typeface="TUOS Stephenson - 57"/>
              </a:rPr>
              <a:t>Using </a:t>
            </a:r>
            <a:r>
              <a:rPr lang="en-GB" sz="3200" dirty="0" smtClean="0">
                <a:solidFill>
                  <a:srgbClr val="2A196F"/>
                </a:solidFill>
                <a:latin typeface="TUOS Stephenson - 57"/>
              </a:rPr>
              <a:t>Legitimation Code Theory </a:t>
            </a:r>
            <a:r>
              <a:rPr lang="en-GB" sz="3200" dirty="0">
                <a:solidFill>
                  <a:srgbClr val="2A196F"/>
                </a:solidFill>
                <a:latin typeface="TUOS Stephenson - 57"/>
              </a:rPr>
              <a:t>to </a:t>
            </a:r>
            <a:r>
              <a:rPr lang="en-GB" sz="3200" dirty="0" smtClean="0">
                <a:solidFill>
                  <a:srgbClr val="2A196F"/>
                </a:solidFill>
                <a:latin typeface="TUOS Stephenson - 57"/>
              </a:rPr>
              <a:t>Enhance </a:t>
            </a:r>
            <a:r>
              <a:rPr lang="en-GB" sz="3200" dirty="0">
                <a:solidFill>
                  <a:srgbClr val="2A196F"/>
                </a:solidFill>
                <a:latin typeface="TUOS Stephenson - 57"/>
              </a:rPr>
              <a:t>S</a:t>
            </a:r>
            <a:r>
              <a:rPr lang="en-GB" sz="3200" dirty="0" smtClean="0">
                <a:solidFill>
                  <a:srgbClr val="2A196F"/>
                </a:solidFill>
                <a:latin typeface="TUOS Stephenson - 57"/>
              </a:rPr>
              <a:t>tudents’ </a:t>
            </a:r>
            <a:r>
              <a:rPr lang="en-GB" sz="3200" dirty="0">
                <a:solidFill>
                  <a:srgbClr val="2A196F"/>
                </a:solidFill>
                <a:latin typeface="TUOS Stephenson - 57"/>
              </a:rPr>
              <a:t>Academic Writing </a:t>
            </a:r>
          </a:p>
        </p:txBody>
      </p:sp>
      <p:sp>
        <p:nvSpPr>
          <p:cNvPr id="4" name="TextBox 3"/>
          <p:cNvSpPr txBox="1"/>
          <p:nvPr/>
        </p:nvSpPr>
        <p:spPr>
          <a:xfrm>
            <a:off x="6516216" y="5084442"/>
            <a:ext cx="2205992" cy="487034"/>
          </a:xfrm>
          <a:prstGeom prst="rect">
            <a:avLst/>
          </a:prstGeom>
          <a:noFill/>
        </p:spPr>
        <p:txBody>
          <a:bodyPr vert="horz" lIns="70846" tIns="35422" rIns="70846" bIns="35422" rtlCol="0">
            <a:spAutoFit/>
          </a:bodyPr>
          <a:lstStyle/>
          <a:p>
            <a:pPr algn="ctr"/>
            <a:r>
              <a:rPr lang="en-GB" sz="900" dirty="0">
                <a:solidFill>
                  <a:srgbClr val="2A196F"/>
                </a:solidFill>
                <a:latin typeface="TUOS Blake - 17"/>
              </a:rPr>
              <a:t>Paula Villegas </a:t>
            </a:r>
            <a:r>
              <a:rPr lang="en-GB" sz="900" dirty="0" err="1">
                <a:solidFill>
                  <a:srgbClr val="2A196F"/>
                </a:solidFill>
                <a:latin typeface="TUOS Blake - 17"/>
              </a:rPr>
              <a:t>Verdu</a:t>
            </a:r>
            <a:r>
              <a:rPr lang="en-GB" sz="900" dirty="0">
                <a:solidFill>
                  <a:srgbClr val="2A196F"/>
                </a:solidFill>
                <a:latin typeface="TUOS Blake - 17"/>
              </a:rPr>
              <a:t> </a:t>
            </a:r>
          </a:p>
          <a:p>
            <a:pPr algn="ctr"/>
            <a:r>
              <a:rPr lang="en-GB" sz="900" dirty="0">
                <a:solidFill>
                  <a:srgbClr val="2A196F"/>
                </a:solidFill>
                <a:latin typeface="TUOS Blake - 17"/>
              </a:rPr>
              <a:t>A</a:t>
            </a:r>
            <a:r>
              <a:rPr lang="en-GB" sz="900" i="1" dirty="0">
                <a:solidFill>
                  <a:srgbClr val="2A196F"/>
                </a:solidFill>
                <a:latin typeface="TUOS Blake - 17"/>
              </a:rPr>
              <a:t>ssociate Member, LCT Centre for</a:t>
            </a:r>
          </a:p>
          <a:p>
            <a:pPr algn="ctr"/>
            <a:r>
              <a:rPr lang="en-GB" sz="900" i="1" dirty="0">
                <a:solidFill>
                  <a:srgbClr val="2A196F"/>
                </a:solidFill>
                <a:latin typeface="TUOS Blake - 17"/>
              </a:rPr>
              <a:t>Knowledge-Building. </a:t>
            </a:r>
          </a:p>
        </p:txBody>
      </p:sp>
    </p:spTree>
    <p:extLst>
      <p:ext uri="{BB962C8B-B14F-4D97-AF65-F5344CB8AC3E}">
        <p14:creationId xmlns:p14="http://schemas.microsoft.com/office/powerpoint/2010/main" val="3826129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068908" cy="6741367"/>
          </a:xfrm>
          <a:prstGeom prst="rect">
            <a:avLst/>
          </a:prstGeom>
          <a:solidFill>
            <a:scrgbClr r="0" g="0" b="0">
              <a:alpha val="0"/>
            </a:scrgbClr>
          </a:solidFill>
        </p:spPr>
      </p:pic>
      <p:sp>
        <p:nvSpPr>
          <p:cNvPr id="3" name="TextBox 2"/>
          <p:cNvSpPr txBox="1"/>
          <p:nvPr/>
        </p:nvSpPr>
        <p:spPr>
          <a:xfrm>
            <a:off x="2948941" y="232475"/>
            <a:ext cx="6069331" cy="594756"/>
          </a:xfrm>
          <a:prstGeom prst="rect">
            <a:avLst/>
          </a:prstGeom>
          <a:noFill/>
        </p:spPr>
        <p:txBody>
          <a:bodyPr vert="horz" lIns="70846" tIns="35422" rIns="70846" bIns="35422" rtlCol="0">
            <a:spAutoFit/>
          </a:bodyPr>
          <a:lstStyle/>
          <a:p>
            <a:r>
              <a:rPr lang="en-GB" sz="1700">
                <a:solidFill>
                  <a:srgbClr val="2A196F"/>
                </a:solidFill>
                <a:latin typeface="TUOS Stephenson - 28"/>
              </a:rPr>
              <a:t>How can LCT help us identify what we want students to produce? </a:t>
            </a:r>
          </a:p>
        </p:txBody>
      </p:sp>
      <p:sp>
        <p:nvSpPr>
          <p:cNvPr id="6" name="Rectangle 5"/>
          <p:cNvSpPr/>
          <p:nvPr/>
        </p:nvSpPr>
        <p:spPr>
          <a:xfrm>
            <a:off x="467544" y="1628800"/>
            <a:ext cx="5472608" cy="4093428"/>
          </a:xfrm>
          <a:prstGeom prst="rect">
            <a:avLst/>
          </a:prstGeom>
        </p:spPr>
        <p:txBody>
          <a:bodyPr wrap="square">
            <a:spAutoFit/>
          </a:bodyPr>
          <a:lstStyle/>
          <a:p>
            <a:r>
              <a:rPr lang="en-GB" b="1" u="sng" dirty="0">
                <a:solidFill>
                  <a:srgbClr val="000000"/>
                </a:solidFill>
                <a:latin typeface="Arial - 20"/>
              </a:rPr>
              <a:t>Semantic Gravity </a:t>
            </a:r>
          </a:p>
          <a:p>
            <a:endParaRPr lang="en-GB" dirty="0">
              <a:solidFill>
                <a:srgbClr val="000000"/>
              </a:solidFill>
              <a:latin typeface="Arial - 20"/>
            </a:endParaRPr>
          </a:p>
          <a:p>
            <a:endParaRPr lang="en-GB" dirty="0" smtClean="0">
              <a:solidFill>
                <a:srgbClr val="000000"/>
              </a:solidFill>
              <a:latin typeface="Arial - 20"/>
            </a:endParaRPr>
          </a:p>
          <a:p>
            <a:r>
              <a:rPr lang="en-GB" sz="2000" dirty="0" smtClean="0">
                <a:solidFill>
                  <a:srgbClr val="000000"/>
                </a:solidFill>
                <a:latin typeface="Arial - 20"/>
              </a:rPr>
              <a:t>Degree of </a:t>
            </a:r>
            <a:r>
              <a:rPr lang="en-GB" sz="2000" dirty="0">
                <a:solidFill>
                  <a:srgbClr val="000000"/>
                </a:solidFill>
                <a:latin typeface="Arial - 20"/>
              </a:rPr>
              <a:t>complexity in meaning , it can be stronger (+) </a:t>
            </a:r>
            <a:r>
              <a:rPr lang="en-GB" sz="2000" dirty="0" smtClean="0">
                <a:solidFill>
                  <a:srgbClr val="000000"/>
                </a:solidFill>
                <a:latin typeface="Arial - 20"/>
              </a:rPr>
              <a:t>along </a:t>
            </a:r>
            <a:r>
              <a:rPr lang="en-GB" sz="2000" dirty="0">
                <a:solidFill>
                  <a:srgbClr val="000000"/>
                </a:solidFill>
                <a:latin typeface="Arial - 20"/>
              </a:rPr>
              <a:t>a range of strengths </a:t>
            </a:r>
            <a:endParaRPr lang="en-GB" sz="2000" dirty="0" smtClean="0">
              <a:solidFill>
                <a:srgbClr val="000000"/>
              </a:solidFill>
              <a:latin typeface="Arial - 20"/>
            </a:endParaRPr>
          </a:p>
          <a:p>
            <a:endParaRPr lang="en-GB" sz="2000" dirty="0">
              <a:solidFill>
                <a:srgbClr val="000000"/>
              </a:solidFill>
              <a:latin typeface="Arial - 20"/>
            </a:endParaRPr>
          </a:p>
          <a:p>
            <a:pPr marL="639976" lvl="1" indent="-285750">
              <a:buFont typeface="Arial" panose="020B0604020202020204" pitchFamily="34" charset="0"/>
              <a:buChar char="•"/>
            </a:pPr>
            <a:r>
              <a:rPr lang="en-GB" sz="1800" dirty="0">
                <a:solidFill>
                  <a:schemeClr val="accent6">
                    <a:lumMod val="75000"/>
                  </a:schemeClr>
                </a:solidFill>
                <a:latin typeface="Arial - 20"/>
              </a:rPr>
              <a:t>weaker</a:t>
            </a:r>
            <a:r>
              <a:rPr lang="en-GB" sz="1800" dirty="0">
                <a:solidFill>
                  <a:srgbClr val="000000"/>
                </a:solidFill>
                <a:latin typeface="Arial - 20"/>
              </a:rPr>
              <a:t> = less </a:t>
            </a:r>
            <a:r>
              <a:rPr lang="en-GB" sz="1800" dirty="0" smtClean="0">
                <a:solidFill>
                  <a:srgbClr val="000000"/>
                </a:solidFill>
                <a:latin typeface="Arial - 20"/>
              </a:rPr>
              <a:t>meaning is condensed </a:t>
            </a:r>
            <a:endParaRPr lang="en-GB" sz="1800" dirty="0">
              <a:solidFill>
                <a:srgbClr val="000000"/>
              </a:solidFill>
              <a:latin typeface="Arial - 20"/>
            </a:endParaRPr>
          </a:p>
          <a:p>
            <a:pPr marL="639976" lvl="1" indent="-285750">
              <a:buFont typeface="Arial" panose="020B0604020202020204" pitchFamily="34" charset="0"/>
              <a:buChar char="•"/>
            </a:pPr>
            <a:r>
              <a:rPr lang="en-GB" sz="1800" dirty="0">
                <a:solidFill>
                  <a:srgbClr val="0070C0"/>
                </a:solidFill>
                <a:latin typeface="Arial - 20"/>
              </a:rPr>
              <a:t>stronger</a:t>
            </a:r>
            <a:r>
              <a:rPr lang="en-GB" sz="1800" dirty="0">
                <a:solidFill>
                  <a:srgbClr val="000000"/>
                </a:solidFill>
                <a:latin typeface="Arial - 20"/>
              </a:rPr>
              <a:t> = more </a:t>
            </a:r>
            <a:r>
              <a:rPr lang="en-GB" sz="1800" dirty="0" smtClean="0">
                <a:solidFill>
                  <a:srgbClr val="000000"/>
                </a:solidFill>
                <a:latin typeface="Arial - 20"/>
              </a:rPr>
              <a:t>meaning is condensed</a:t>
            </a:r>
            <a:endParaRPr lang="en-GB" sz="1800" dirty="0">
              <a:solidFill>
                <a:srgbClr val="000000"/>
              </a:solidFill>
              <a:latin typeface="Arial - 20"/>
            </a:endParaRPr>
          </a:p>
          <a:p>
            <a:pPr marL="639976" lvl="1" indent="-285750">
              <a:buFont typeface="Arial" panose="020B0604020202020204" pitchFamily="34" charset="0"/>
              <a:buChar char="•"/>
            </a:pPr>
            <a:endParaRPr lang="en-GB" sz="1800" dirty="0">
              <a:solidFill>
                <a:srgbClr val="000000"/>
              </a:solidFill>
              <a:latin typeface="Arial - 20"/>
            </a:endParaRPr>
          </a:p>
          <a:p>
            <a:pPr marL="639976" lvl="1" indent="-285750">
              <a:buFont typeface="Arial" panose="020B0604020202020204" pitchFamily="34" charset="0"/>
              <a:buChar char="•"/>
            </a:pPr>
            <a:endParaRPr lang="en-GB" sz="1800" dirty="0">
              <a:solidFill>
                <a:srgbClr val="000000"/>
              </a:solidFill>
              <a:latin typeface="Arial - 20"/>
            </a:endParaRPr>
          </a:p>
          <a:p>
            <a:pPr lvl="1"/>
            <a:endParaRPr lang="en-GB" sz="1800" dirty="0">
              <a:solidFill>
                <a:srgbClr val="000000"/>
              </a:solidFill>
              <a:latin typeface="Arial - 20"/>
            </a:endParaRPr>
          </a:p>
          <a:p>
            <a:pPr lvl="1"/>
            <a:endParaRPr lang="en-GB" sz="1800" dirty="0">
              <a:solidFill>
                <a:srgbClr val="000000"/>
              </a:solidFill>
              <a:latin typeface="Arial - 20"/>
            </a:endParaRPr>
          </a:p>
          <a:p>
            <a:pPr lvl="1"/>
            <a:r>
              <a:rPr lang="en-GB" sz="1800" dirty="0">
                <a:solidFill>
                  <a:srgbClr val="000000"/>
                </a:solidFill>
                <a:latin typeface="Arial - 20"/>
              </a:rPr>
              <a:t>Example </a:t>
            </a:r>
            <a:r>
              <a:rPr lang="en-GB" sz="1800" dirty="0" smtClean="0">
                <a:solidFill>
                  <a:srgbClr val="000000"/>
                </a:solidFill>
                <a:latin typeface="Arial - 20"/>
              </a:rPr>
              <a:t> </a:t>
            </a:r>
            <a:r>
              <a:rPr lang="en-GB" sz="1800" b="1" dirty="0" smtClean="0">
                <a:solidFill>
                  <a:schemeClr val="accent6"/>
                </a:solidFill>
                <a:latin typeface="Arial - 20"/>
              </a:rPr>
              <a:t>Gold as the shiny metal used in jewellery</a:t>
            </a:r>
            <a:r>
              <a:rPr lang="en-GB" sz="1800" b="1" dirty="0" smtClean="0">
                <a:solidFill>
                  <a:srgbClr val="002060"/>
                </a:solidFill>
                <a:latin typeface="Arial - 20"/>
              </a:rPr>
              <a:t> </a:t>
            </a:r>
            <a:r>
              <a:rPr lang="en-GB" sz="1800" dirty="0">
                <a:latin typeface="Arial - 20"/>
              </a:rPr>
              <a:t>/ </a:t>
            </a:r>
            <a:r>
              <a:rPr lang="en-GB" sz="1800" b="1" dirty="0" smtClean="0">
                <a:solidFill>
                  <a:srgbClr val="0070C0"/>
                </a:solidFill>
                <a:latin typeface="Arial - 20"/>
              </a:rPr>
              <a:t>Au</a:t>
            </a:r>
            <a:endParaRPr lang="en-GB" sz="1800" b="1" dirty="0">
              <a:solidFill>
                <a:srgbClr val="0070C0"/>
              </a:solidFill>
              <a:latin typeface="Arial - 20"/>
            </a:endParaRPr>
          </a:p>
          <a:p>
            <a:r>
              <a:rPr lang="en-GB" dirty="0" smtClean="0">
                <a:solidFill>
                  <a:srgbClr val="000000"/>
                </a:solidFill>
                <a:latin typeface="Arial - 20"/>
              </a:rPr>
              <a:t> </a:t>
            </a:r>
            <a:endParaRPr lang="en-GB" dirty="0">
              <a:solidFill>
                <a:srgbClr val="000000"/>
              </a:solidFill>
              <a:latin typeface="Arial - 20"/>
            </a:endParaRPr>
          </a:p>
        </p:txBody>
      </p:sp>
      <p:cxnSp>
        <p:nvCxnSpPr>
          <p:cNvPr id="8" name="Straight Arrow Connector 7"/>
          <p:cNvCxnSpPr/>
          <p:nvPr/>
        </p:nvCxnSpPr>
        <p:spPr>
          <a:xfrm>
            <a:off x="5940152" y="2996952"/>
            <a:ext cx="2592288"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652120" y="3140969"/>
            <a:ext cx="576064" cy="307777"/>
          </a:xfrm>
          <a:prstGeom prst="rect">
            <a:avLst/>
          </a:prstGeom>
          <a:noFill/>
        </p:spPr>
        <p:txBody>
          <a:bodyPr wrap="square" rtlCol="0">
            <a:spAutoFit/>
          </a:bodyPr>
          <a:lstStyle/>
          <a:p>
            <a:r>
              <a:rPr lang="en-GB" dirty="0" smtClean="0"/>
              <a:t>SD-</a:t>
            </a:r>
            <a:endParaRPr lang="en-GB" dirty="0"/>
          </a:p>
        </p:txBody>
      </p:sp>
      <p:sp>
        <p:nvSpPr>
          <p:cNvPr id="10" name="TextBox 9"/>
          <p:cNvSpPr txBox="1"/>
          <p:nvPr/>
        </p:nvSpPr>
        <p:spPr>
          <a:xfrm>
            <a:off x="8244408" y="3216794"/>
            <a:ext cx="576064" cy="307777"/>
          </a:xfrm>
          <a:prstGeom prst="rect">
            <a:avLst/>
          </a:prstGeom>
          <a:noFill/>
        </p:spPr>
        <p:txBody>
          <a:bodyPr wrap="square" rtlCol="0">
            <a:spAutoFit/>
          </a:bodyPr>
          <a:lstStyle/>
          <a:p>
            <a:r>
              <a:rPr lang="en-GB" dirty="0" smtClean="0"/>
              <a:t>SD+</a:t>
            </a:r>
            <a:endParaRPr lang="en-GB" dirty="0"/>
          </a:p>
        </p:txBody>
      </p:sp>
    </p:spTree>
    <p:extLst>
      <p:ext uri="{BB962C8B-B14F-4D97-AF65-F5344CB8AC3E}">
        <p14:creationId xmlns:p14="http://schemas.microsoft.com/office/powerpoint/2010/main" val="2704586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143999" cy="6741367"/>
          </a:xfrm>
          <a:prstGeom prst="rect">
            <a:avLst/>
          </a:prstGeom>
          <a:solidFill>
            <a:scrgbClr r="0" g="0" b="0">
              <a:alpha val="0"/>
            </a:scrgbClr>
          </a:solidFill>
        </p:spPr>
      </p:pic>
      <p:sp>
        <p:nvSpPr>
          <p:cNvPr id="3" name="TextBox 2"/>
          <p:cNvSpPr txBox="1"/>
          <p:nvPr/>
        </p:nvSpPr>
        <p:spPr>
          <a:xfrm>
            <a:off x="2948941" y="232475"/>
            <a:ext cx="6069331" cy="594756"/>
          </a:xfrm>
          <a:prstGeom prst="rect">
            <a:avLst/>
          </a:prstGeom>
          <a:noFill/>
        </p:spPr>
        <p:txBody>
          <a:bodyPr vert="horz" lIns="70846" tIns="35422" rIns="70846" bIns="35422" rtlCol="0">
            <a:spAutoFit/>
          </a:bodyPr>
          <a:lstStyle/>
          <a:p>
            <a:r>
              <a:rPr lang="en-GB" sz="1700">
                <a:solidFill>
                  <a:srgbClr val="2A196F"/>
                </a:solidFill>
                <a:latin typeface="TUOS Stephenson - 28"/>
              </a:rPr>
              <a:t>How can LCT help us identify what we want students to produce?</a:t>
            </a:r>
          </a:p>
        </p:txBody>
      </p:sp>
      <p:sp>
        <p:nvSpPr>
          <p:cNvPr id="4" name="TextBox 3"/>
          <p:cNvSpPr txBox="1"/>
          <p:nvPr/>
        </p:nvSpPr>
        <p:spPr>
          <a:xfrm>
            <a:off x="285753" y="988020"/>
            <a:ext cx="8783156" cy="502423"/>
          </a:xfrm>
          <a:prstGeom prst="rect">
            <a:avLst/>
          </a:prstGeom>
          <a:noFill/>
        </p:spPr>
        <p:txBody>
          <a:bodyPr vert="horz" lIns="70846" tIns="35422" rIns="70846" bIns="35422" rtlCol="0">
            <a:spAutoFit/>
          </a:bodyPr>
          <a:lstStyle/>
          <a:p>
            <a:endParaRPr lang="en-GB" smtClean="0"/>
          </a:p>
          <a:p>
            <a:endParaRPr lang="en-GB"/>
          </a:p>
        </p:txBody>
      </p:sp>
      <p:sp>
        <p:nvSpPr>
          <p:cNvPr id="5" name="TextBox 4"/>
          <p:cNvSpPr txBox="1"/>
          <p:nvPr/>
        </p:nvSpPr>
        <p:spPr>
          <a:xfrm>
            <a:off x="179511" y="1021229"/>
            <a:ext cx="8712969" cy="3934132"/>
          </a:xfrm>
          <a:prstGeom prst="rect">
            <a:avLst/>
          </a:prstGeom>
          <a:noFill/>
        </p:spPr>
        <p:txBody>
          <a:bodyPr vert="horz" wrap="square" lIns="70846" tIns="35422" rIns="70846" bIns="35422" rtlCol="0">
            <a:spAutoFit/>
          </a:bodyPr>
          <a:lstStyle/>
          <a:p>
            <a:r>
              <a:rPr lang="en-GB" sz="2000" b="1" u="sng" dirty="0">
                <a:solidFill>
                  <a:srgbClr val="000000"/>
                </a:solidFill>
                <a:latin typeface="Arial - 20"/>
              </a:rPr>
              <a:t>Semantic </a:t>
            </a:r>
            <a:r>
              <a:rPr lang="en-GB" sz="2000" b="1" u="sng" dirty="0" smtClean="0">
                <a:solidFill>
                  <a:srgbClr val="000000"/>
                </a:solidFill>
                <a:latin typeface="Arial - 20"/>
              </a:rPr>
              <a:t>Density</a:t>
            </a:r>
          </a:p>
          <a:p>
            <a:endParaRPr lang="en-GB" sz="2000" dirty="0" smtClean="0">
              <a:solidFill>
                <a:srgbClr val="000000"/>
              </a:solidFill>
              <a:latin typeface="Arial - 20"/>
            </a:endParaRPr>
          </a:p>
          <a:p>
            <a:r>
              <a:rPr lang="en-GB" sz="2000" dirty="0" smtClean="0">
                <a:solidFill>
                  <a:srgbClr val="000000"/>
                </a:solidFill>
                <a:latin typeface="Arial - 20"/>
              </a:rPr>
              <a:t>Degree of complexity in meaning </a:t>
            </a:r>
            <a:endParaRPr lang="en-GB" sz="2000" dirty="0">
              <a:solidFill>
                <a:srgbClr val="000000"/>
              </a:solidFill>
              <a:latin typeface="Arial - 20"/>
            </a:endParaRPr>
          </a:p>
          <a:p>
            <a:endParaRPr lang="en-GB" sz="2000" dirty="0">
              <a:solidFill>
                <a:srgbClr val="000000"/>
              </a:solidFill>
              <a:latin typeface="Arial - 20"/>
            </a:endParaRPr>
          </a:p>
          <a:p>
            <a:pPr marL="342900" indent="-342900">
              <a:buFont typeface="Arial" panose="020B0604020202020204" pitchFamily="34" charset="0"/>
              <a:buChar char="•"/>
            </a:pPr>
            <a:r>
              <a:rPr lang="en-GB" sz="2000" b="1" dirty="0">
                <a:solidFill>
                  <a:schemeClr val="accent6">
                    <a:lumMod val="75000"/>
                  </a:schemeClr>
                </a:solidFill>
                <a:latin typeface="Arial - 20"/>
              </a:rPr>
              <a:t>weakening</a:t>
            </a:r>
            <a:r>
              <a:rPr lang="en-GB" sz="2000" dirty="0">
                <a:solidFill>
                  <a:srgbClr val="000000"/>
                </a:solidFill>
                <a:latin typeface="Arial - 20"/>
              </a:rPr>
              <a:t> semantic density</a:t>
            </a:r>
          </a:p>
          <a:p>
            <a:r>
              <a:rPr lang="en-GB" sz="2000" dirty="0">
                <a:solidFill>
                  <a:srgbClr val="000000"/>
                </a:solidFill>
                <a:latin typeface="Arial - 20"/>
              </a:rPr>
              <a:t> e.g. ‘unpacking’ a dense concept by</a:t>
            </a:r>
          </a:p>
          <a:p>
            <a:r>
              <a:rPr lang="en-GB" sz="2000" dirty="0">
                <a:solidFill>
                  <a:srgbClr val="000000"/>
                </a:solidFill>
                <a:latin typeface="Arial - 20"/>
              </a:rPr>
              <a:t>putting it into everyday language</a:t>
            </a:r>
          </a:p>
          <a:p>
            <a:endParaRPr lang="en-GB" sz="2000" dirty="0">
              <a:solidFill>
                <a:srgbClr val="000000"/>
              </a:solidFill>
              <a:latin typeface="Arial - 20"/>
            </a:endParaRPr>
          </a:p>
          <a:p>
            <a:r>
              <a:rPr lang="en-GB" sz="2000" dirty="0">
                <a:solidFill>
                  <a:srgbClr val="000000"/>
                </a:solidFill>
                <a:latin typeface="Arial - 20"/>
              </a:rPr>
              <a:t>•</a:t>
            </a:r>
            <a:r>
              <a:rPr lang="en-GB" sz="2000" b="1" dirty="0">
                <a:solidFill>
                  <a:schemeClr val="tx2">
                    <a:lumMod val="60000"/>
                    <a:lumOff val="40000"/>
                  </a:schemeClr>
                </a:solidFill>
                <a:latin typeface="Arial - 20"/>
              </a:rPr>
              <a:t> strengthening </a:t>
            </a:r>
            <a:r>
              <a:rPr lang="en-GB" sz="2000" dirty="0">
                <a:solidFill>
                  <a:srgbClr val="000000"/>
                </a:solidFill>
                <a:latin typeface="Arial - 20"/>
              </a:rPr>
              <a:t>semantic density</a:t>
            </a:r>
          </a:p>
          <a:p>
            <a:r>
              <a:rPr lang="en-GB" sz="2000" dirty="0">
                <a:solidFill>
                  <a:srgbClr val="000000"/>
                </a:solidFill>
                <a:latin typeface="Arial - 20"/>
              </a:rPr>
              <a:t>e.g. taking a lengthy description and</a:t>
            </a:r>
          </a:p>
          <a:p>
            <a:r>
              <a:rPr lang="en-GB" sz="2000" dirty="0">
                <a:solidFill>
                  <a:srgbClr val="000000"/>
                </a:solidFill>
                <a:latin typeface="Arial - 20"/>
              </a:rPr>
              <a:t>‘packing it up’ into a symbol or</a:t>
            </a:r>
          </a:p>
          <a:p>
            <a:r>
              <a:rPr lang="en-GB" sz="2000" dirty="0">
                <a:solidFill>
                  <a:srgbClr val="000000"/>
                </a:solidFill>
                <a:latin typeface="Arial - 20"/>
              </a:rPr>
              <a:t>technical term</a:t>
            </a:r>
          </a:p>
          <a:p>
            <a:endParaRPr lang="en-GB" sz="1100" dirty="0">
              <a:solidFill>
                <a:srgbClr val="000000"/>
              </a:solidFill>
              <a:latin typeface="Arial - 20"/>
            </a:endParaRPr>
          </a:p>
        </p:txBody>
      </p:sp>
      <p:cxnSp>
        <p:nvCxnSpPr>
          <p:cNvPr id="6" name="Straight Connector 5"/>
          <p:cNvCxnSpPr/>
          <p:nvPr/>
        </p:nvCxnSpPr>
        <p:spPr>
          <a:xfrm>
            <a:off x="4535995" y="2730496"/>
            <a:ext cx="1116483" cy="508954"/>
          </a:xfrm>
          <a:prstGeom prst="line">
            <a:avLst/>
          </a:prstGeom>
          <a:ln w="38100" cap="flat" cmpd="sng" algn="ctr">
            <a:solidFill>
              <a:schemeClr val="accent6">
                <a:lumMod val="75000"/>
              </a:scheme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535995" y="3895732"/>
            <a:ext cx="1131571" cy="456646"/>
          </a:xfrm>
          <a:prstGeom prst="line">
            <a:avLst/>
          </a:prstGeom>
          <a:ln w="38100" cap="flat" cmpd="sng" algn="ctr">
            <a:solidFill>
              <a:schemeClr val="accent5">
                <a:lumMod val="60000"/>
                <a:lumOff val="40000"/>
              </a:scheme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681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143999" cy="6669359"/>
          </a:xfrm>
          <a:prstGeom prst="rect">
            <a:avLst/>
          </a:prstGeom>
          <a:solidFill>
            <a:scrgbClr r="0" g="0" b="0">
              <a:alpha val="0"/>
            </a:scrgbClr>
          </a:solidFill>
        </p:spPr>
      </p:pic>
      <p:sp>
        <p:nvSpPr>
          <p:cNvPr id="3" name="TextBox 2"/>
          <p:cNvSpPr txBox="1"/>
          <p:nvPr/>
        </p:nvSpPr>
        <p:spPr>
          <a:xfrm>
            <a:off x="2948941" y="232475"/>
            <a:ext cx="6069331" cy="594756"/>
          </a:xfrm>
          <a:prstGeom prst="rect">
            <a:avLst/>
          </a:prstGeom>
          <a:noFill/>
        </p:spPr>
        <p:txBody>
          <a:bodyPr vert="horz" lIns="70846" tIns="35422" rIns="70846" bIns="35422" rtlCol="0">
            <a:spAutoFit/>
          </a:bodyPr>
          <a:lstStyle/>
          <a:p>
            <a:r>
              <a:rPr lang="en-GB" sz="1700">
                <a:solidFill>
                  <a:srgbClr val="2A196F"/>
                </a:solidFill>
                <a:latin typeface="TUOS Stephenson - 28"/>
              </a:rPr>
              <a:t>How can LCT help us identify what we want students to produce?</a:t>
            </a:r>
          </a:p>
        </p:txBody>
      </p:sp>
      <p:sp>
        <p:nvSpPr>
          <p:cNvPr id="4" name="TextBox 3"/>
          <p:cNvSpPr txBox="1"/>
          <p:nvPr/>
        </p:nvSpPr>
        <p:spPr>
          <a:xfrm>
            <a:off x="822963" y="946505"/>
            <a:ext cx="5266125" cy="410090"/>
          </a:xfrm>
          <a:prstGeom prst="rect">
            <a:avLst/>
          </a:prstGeom>
          <a:noFill/>
        </p:spPr>
        <p:txBody>
          <a:bodyPr vert="horz" lIns="70846" tIns="35422" rIns="70846" bIns="35422" rtlCol="0">
            <a:spAutoFit/>
          </a:bodyPr>
          <a:lstStyle/>
          <a:p>
            <a:r>
              <a:rPr lang="en-GB" sz="2200" dirty="0">
                <a:solidFill>
                  <a:srgbClr val="000000"/>
                </a:solidFill>
                <a:latin typeface="Arial - 36"/>
              </a:rPr>
              <a:t>The Semantic Dimension</a:t>
            </a:r>
          </a:p>
        </p:txBody>
      </p:sp>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1394462" y="1356595"/>
            <a:ext cx="6201874" cy="3656581"/>
          </a:xfrm>
          <a:prstGeom prst="rect">
            <a:avLst/>
          </a:prstGeom>
          <a:solidFill>
            <a:scrgbClr r="0" g="0" b="0">
              <a:alpha val="0"/>
            </a:scrgbClr>
          </a:solidFill>
        </p:spPr>
      </p:pic>
      <p:sp>
        <p:nvSpPr>
          <p:cNvPr id="6" name="TextBox 5"/>
          <p:cNvSpPr txBox="1"/>
          <p:nvPr/>
        </p:nvSpPr>
        <p:spPr>
          <a:xfrm>
            <a:off x="4258706" y="5164587"/>
            <a:ext cx="4680356" cy="440868"/>
          </a:xfrm>
          <a:prstGeom prst="rect">
            <a:avLst/>
          </a:prstGeom>
          <a:noFill/>
        </p:spPr>
        <p:txBody>
          <a:bodyPr vert="horz" lIns="70846" tIns="35422" rIns="70846" bIns="35422" rtlCol="0">
            <a:spAutoFit/>
          </a:bodyPr>
          <a:lstStyle/>
          <a:p>
            <a:r>
              <a:rPr lang="en-GB" sz="1200" dirty="0">
                <a:solidFill>
                  <a:srgbClr val="000000"/>
                </a:solidFill>
                <a:latin typeface="Times New Roman - 12"/>
              </a:rPr>
              <a:t>Figure 4. The relationship between SG &amp; SD (</a:t>
            </a:r>
            <a:r>
              <a:rPr lang="en-GB" sz="1200" dirty="0" err="1">
                <a:solidFill>
                  <a:srgbClr val="000000"/>
                </a:solidFill>
                <a:latin typeface="Times New Roman - 12"/>
              </a:rPr>
              <a:t>Maton</a:t>
            </a:r>
            <a:r>
              <a:rPr lang="en-GB" sz="1200" dirty="0">
                <a:solidFill>
                  <a:srgbClr val="000000"/>
                </a:solidFill>
                <a:latin typeface="Times New Roman - 12"/>
              </a:rPr>
              <a:t>, 2011 as cited in Blackie, 2014 p. 464) </a:t>
            </a:r>
          </a:p>
        </p:txBody>
      </p:sp>
    </p:spTree>
    <p:extLst>
      <p:ext uri="{BB962C8B-B14F-4D97-AF65-F5344CB8AC3E}">
        <p14:creationId xmlns:p14="http://schemas.microsoft.com/office/powerpoint/2010/main" val="1975107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018271" cy="6741367"/>
          </a:xfrm>
          <a:prstGeom prst="rect">
            <a:avLst/>
          </a:prstGeom>
          <a:solidFill>
            <a:scrgbClr r="0" g="0" b="0">
              <a:alpha val="0"/>
            </a:scrgbClr>
          </a:solidFill>
        </p:spPr>
      </p:pic>
      <p:sp>
        <p:nvSpPr>
          <p:cNvPr id="3" name="TextBox 2"/>
          <p:cNvSpPr txBox="1"/>
          <p:nvPr/>
        </p:nvSpPr>
        <p:spPr>
          <a:xfrm>
            <a:off x="2948941" y="232475"/>
            <a:ext cx="6069331" cy="333146"/>
          </a:xfrm>
          <a:prstGeom prst="rect">
            <a:avLst/>
          </a:prstGeom>
          <a:noFill/>
        </p:spPr>
        <p:txBody>
          <a:bodyPr vert="horz" lIns="70846" tIns="35422" rIns="70846" bIns="35422" rtlCol="0">
            <a:spAutoFit/>
          </a:bodyPr>
          <a:lstStyle/>
          <a:p>
            <a:r>
              <a:rPr lang="en-GB" sz="1700" dirty="0" smtClean="0">
                <a:solidFill>
                  <a:srgbClr val="2A196F"/>
                </a:solidFill>
                <a:latin typeface="TUOS Stephenson - 28"/>
              </a:rPr>
              <a:t>The Semantic Dimension: Unpacking and Repacking</a:t>
            </a:r>
            <a:endParaRPr lang="en-GB" sz="1700" dirty="0">
              <a:solidFill>
                <a:srgbClr val="2A196F"/>
              </a:solidFill>
              <a:latin typeface="TUOS Stephenson - 28"/>
            </a:endParaRPr>
          </a:p>
        </p:txBody>
      </p:sp>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468633" y="963111"/>
            <a:ext cx="5317236" cy="1889825"/>
          </a:xfrm>
          <a:prstGeom prst="rect">
            <a:avLst/>
          </a:prstGeom>
          <a:solidFill>
            <a:scrgbClr r="0" g="0" b="0">
              <a:alpha val="0"/>
            </a:scrgbClr>
          </a:solidFill>
        </p:spPr>
      </p:pic>
      <p:sp>
        <p:nvSpPr>
          <p:cNvPr id="5" name="TextBox 4"/>
          <p:cNvSpPr txBox="1"/>
          <p:nvPr/>
        </p:nvSpPr>
        <p:spPr>
          <a:xfrm>
            <a:off x="5497832" y="2666634"/>
            <a:ext cx="2380923" cy="210035"/>
          </a:xfrm>
          <a:prstGeom prst="rect">
            <a:avLst/>
          </a:prstGeom>
          <a:noFill/>
        </p:spPr>
        <p:txBody>
          <a:bodyPr vert="horz" lIns="70846" tIns="35422" rIns="70846" bIns="35422" rtlCol="0">
            <a:spAutoFit/>
          </a:bodyPr>
          <a:lstStyle/>
          <a:p>
            <a:r>
              <a:rPr lang="en-GB" sz="900" dirty="0">
                <a:solidFill>
                  <a:srgbClr val="000000"/>
                </a:solidFill>
                <a:latin typeface="Times New Roman - 12"/>
              </a:rPr>
              <a:t>Figure 2. Unpacking (</a:t>
            </a:r>
            <a:r>
              <a:rPr lang="en-GB" sz="900" dirty="0" err="1">
                <a:solidFill>
                  <a:srgbClr val="000000"/>
                </a:solidFill>
                <a:latin typeface="Times New Roman - 12"/>
              </a:rPr>
              <a:t>Maton</a:t>
            </a:r>
            <a:r>
              <a:rPr lang="en-GB" sz="900" dirty="0" smtClean="0">
                <a:solidFill>
                  <a:srgbClr val="000000"/>
                </a:solidFill>
                <a:latin typeface="Times New Roman - 12"/>
              </a:rPr>
              <a:t>, 2014 </a:t>
            </a:r>
            <a:r>
              <a:rPr lang="en-GB" sz="900" dirty="0">
                <a:solidFill>
                  <a:srgbClr val="000000"/>
                </a:solidFill>
                <a:latin typeface="Times New Roman - 12"/>
              </a:rPr>
              <a:t>p. 40) </a:t>
            </a:r>
          </a:p>
        </p:txBody>
      </p:sp>
      <p:pic>
        <p:nvPicPr>
          <p:cNvPr id="6" name="Picture 5"/>
          <p:cNvPicPr>
            <a:picLocks/>
          </p:cNvPicPr>
          <p:nvPr/>
        </p:nvPicPr>
        <p:blipFill>
          <a:blip r:embed="rId5">
            <a:extLst>
              <a:ext uri="{28A0092B-C50C-407E-A947-70E740481C1C}">
                <a14:useLocalDpi xmlns:a14="http://schemas.microsoft.com/office/drawing/2010/main" val="0"/>
              </a:ext>
            </a:extLst>
          </a:blip>
          <a:stretch>
            <a:fillRect/>
          </a:stretch>
        </p:blipFill>
        <p:spPr>
          <a:xfrm>
            <a:off x="320041" y="2656853"/>
            <a:ext cx="5520692" cy="2191903"/>
          </a:xfrm>
          <a:prstGeom prst="rect">
            <a:avLst/>
          </a:prstGeom>
          <a:solidFill>
            <a:scrgbClr r="0" g="0" b="0">
              <a:alpha val="0"/>
            </a:scrgbClr>
          </a:solidFill>
        </p:spPr>
      </p:pic>
      <p:sp>
        <p:nvSpPr>
          <p:cNvPr id="7" name="TextBox 6"/>
          <p:cNvSpPr txBox="1"/>
          <p:nvPr/>
        </p:nvSpPr>
        <p:spPr>
          <a:xfrm>
            <a:off x="6300192" y="5013176"/>
            <a:ext cx="2331363" cy="210035"/>
          </a:xfrm>
          <a:prstGeom prst="rect">
            <a:avLst/>
          </a:prstGeom>
          <a:noFill/>
        </p:spPr>
        <p:txBody>
          <a:bodyPr vert="horz" lIns="70846" tIns="35422" rIns="70846" bIns="35422" rtlCol="0">
            <a:spAutoFit/>
          </a:bodyPr>
          <a:lstStyle/>
          <a:p>
            <a:r>
              <a:rPr lang="en-GB" sz="900" dirty="0">
                <a:solidFill>
                  <a:srgbClr val="000000"/>
                </a:solidFill>
                <a:latin typeface="Times New Roman - 12"/>
              </a:rPr>
              <a:t>Figure 3.Repacking (</a:t>
            </a:r>
            <a:r>
              <a:rPr lang="en-GB" sz="900" dirty="0" err="1">
                <a:solidFill>
                  <a:srgbClr val="000000"/>
                </a:solidFill>
                <a:latin typeface="Times New Roman - 12"/>
              </a:rPr>
              <a:t>Maton</a:t>
            </a:r>
            <a:r>
              <a:rPr lang="en-GB" sz="900" dirty="0">
                <a:solidFill>
                  <a:srgbClr val="000000"/>
                </a:solidFill>
                <a:latin typeface="Times New Roman - 12"/>
              </a:rPr>
              <a:t>, 2014 p.41</a:t>
            </a:r>
            <a:r>
              <a:rPr lang="en-GB" sz="600" dirty="0">
                <a:solidFill>
                  <a:srgbClr val="000000"/>
                </a:solidFill>
                <a:latin typeface="Times New Roman - 12"/>
              </a:rPr>
              <a:t>) </a:t>
            </a:r>
          </a:p>
        </p:txBody>
      </p:sp>
    </p:spTree>
    <p:extLst>
      <p:ext uri="{BB962C8B-B14F-4D97-AF65-F5344CB8AC3E}">
        <p14:creationId xmlns:p14="http://schemas.microsoft.com/office/powerpoint/2010/main" val="315419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143999" cy="6741367"/>
          </a:xfrm>
          <a:prstGeom prst="rect">
            <a:avLst/>
          </a:prstGeom>
          <a:solidFill>
            <a:scrgbClr r="0" g="0" b="0">
              <a:alpha val="0"/>
            </a:scrgbClr>
          </a:solidFill>
        </p:spPr>
      </p:pic>
      <p:sp>
        <p:nvSpPr>
          <p:cNvPr id="3" name="TextBox 2"/>
          <p:cNvSpPr txBox="1"/>
          <p:nvPr/>
        </p:nvSpPr>
        <p:spPr>
          <a:xfrm>
            <a:off x="2948941" y="232475"/>
            <a:ext cx="6069331" cy="240813"/>
          </a:xfrm>
          <a:prstGeom prst="rect">
            <a:avLst/>
          </a:prstGeom>
          <a:noFill/>
        </p:spPr>
        <p:txBody>
          <a:bodyPr vert="horz" lIns="70846" tIns="35422" rIns="70846" bIns="35422" rtlCol="0">
            <a:spAutoFit/>
          </a:bodyPr>
          <a:lstStyle/>
          <a:p>
            <a:r>
              <a:rPr lang="en-GB" sz="1100" dirty="0">
                <a:solidFill>
                  <a:srgbClr val="00008B"/>
                </a:solidFill>
                <a:latin typeface="Arial - 20"/>
              </a:rPr>
              <a:t>How do we use  LCT to explain what we want? - Practical Activities</a:t>
            </a:r>
          </a:p>
        </p:txBody>
      </p:sp>
      <p:sp>
        <p:nvSpPr>
          <p:cNvPr id="4" name="TextBox 3"/>
          <p:cNvSpPr txBox="1"/>
          <p:nvPr/>
        </p:nvSpPr>
        <p:spPr>
          <a:xfrm>
            <a:off x="251520" y="1628800"/>
            <a:ext cx="8328469" cy="687089"/>
          </a:xfrm>
          <a:prstGeom prst="rect">
            <a:avLst/>
          </a:prstGeom>
          <a:noFill/>
        </p:spPr>
        <p:txBody>
          <a:bodyPr vert="horz" lIns="70846" tIns="35422" rIns="70846" bIns="35422" rtlCol="0">
            <a:spAutoFit/>
          </a:bodyPr>
          <a:lstStyle/>
          <a:p>
            <a:r>
              <a:rPr lang="en-GB" sz="2000" b="1" u="sng" dirty="0" smtClean="0">
                <a:solidFill>
                  <a:srgbClr val="000000"/>
                </a:solidFill>
                <a:latin typeface="Arial - 36"/>
              </a:rPr>
              <a:t>Brooke</a:t>
            </a:r>
            <a:r>
              <a:rPr lang="en-GB" sz="2000" dirty="0" smtClean="0">
                <a:solidFill>
                  <a:srgbClr val="000000"/>
                </a:solidFill>
                <a:latin typeface="Arial - 36"/>
              </a:rPr>
              <a:t> </a:t>
            </a:r>
            <a:r>
              <a:rPr lang="en-GB" sz="2000" dirty="0" smtClean="0">
                <a:solidFill>
                  <a:srgbClr val="000000"/>
                </a:solidFill>
                <a:latin typeface="Arial - 36"/>
              </a:rPr>
              <a:t>(2017) designs an instructional model to facilitate gravity waving. </a:t>
            </a:r>
            <a:endParaRPr lang="en-GB" sz="2000" dirty="0">
              <a:solidFill>
                <a:srgbClr val="000000"/>
              </a:solidFill>
              <a:latin typeface="Arial - 36"/>
            </a:endParaRPr>
          </a:p>
        </p:txBody>
      </p:sp>
      <p:sp>
        <p:nvSpPr>
          <p:cNvPr id="6" name="Rectangle 5"/>
          <p:cNvSpPr/>
          <p:nvPr/>
        </p:nvSpPr>
        <p:spPr>
          <a:xfrm>
            <a:off x="251520" y="3212976"/>
            <a:ext cx="7414589" cy="1015663"/>
          </a:xfrm>
          <a:prstGeom prst="rect">
            <a:avLst/>
          </a:prstGeom>
        </p:spPr>
        <p:txBody>
          <a:bodyPr wrap="square">
            <a:spAutoFit/>
          </a:bodyPr>
          <a:lstStyle/>
          <a:p>
            <a:r>
              <a:rPr lang="en-GB" sz="2000" b="1" u="sng" dirty="0" smtClean="0">
                <a:solidFill>
                  <a:srgbClr val="000000"/>
                </a:solidFill>
                <a:latin typeface="Arial - 36"/>
              </a:rPr>
              <a:t>Brooke</a:t>
            </a:r>
            <a:r>
              <a:rPr lang="en-GB" sz="2000" dirty="0" smtClean="0">
                <a:solidFill>
                  <a:srgbClr val="000000"/>
                </a:solidFill>
                <a:latin typeface="Arial - 36"/>
              </a:rPr>
              <a:t> </a:t>
            </a:r>
            <a:r>
              <a:rPr lang="en-GB" sz="2000" dirty="0">
                <a:solidFill>
                  <a:srgbClr val="000000"/>
                </a:solidFill>
                <a:latin typeface="Arial - 36"/>
              </a:rPr>
              <a:t>(2017)  </a:t>
            </a:r>
            <a:r>
              <a:rPr lang="en-GB" sz="2000" dirty="0" smtClean="0">
                <a:solidFill>
                  <a:srgbClr val="000000"/>
                </a:solidFill>
                <a:latin typeface="Arial - 36"/>
              </a:rPr>
              <a:t>reports </a:t>
            </a:r>
            <a:r>
              <a:rPr lang="en-GB" sz="2000" dirty="0">
                <a:solidFill>
                  <a:srgbClr val="000000"/>
                </a:solidFill>
                <a:latin typeface="Arial - 36"/>
              </a:rPr>
              <a:t>positive results, although he acknowledges the complexity of LCT he argues that students engaged with it and gave a very good feedback overall. </a:t>
            </a:r>
          </a:p>
        </p:txBody>
      </p:sp>
    </p:spTree>
    <p:extLst>
      <p:ext uri="{BB962C8B-B14F-4D97-AF65-F5344CB8AC3E}">
        <p14:creationId xmlns:p14="http://schemas.microsoft.com/office/powerpoint/2010/main" val="41830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143999" cy="6813376"/>
          </a:xfrm>
          <a:prstGeom prst="rect">
            <a:avLst/>
          </a:prstGeom>
          <a:solidFill>
            <a:scrgbClr r="0" g="0" b="0">
              <a:alpha val="0"/>
            </a:scrgbClr>
          </a:solidFill>
        </p:spPr>
      </p:pic>
      <p:sp>
        <p:nvSpPr>
          <p:cNvPr id="3" name="TextBox 2"/>
          <p:cNvSpPr txBox="1"/>
          <p:nvPr/>
        </p:nvSpPr>
        <p:spPr>
          <a:xfrm>
            <a:off x="2948941" y="232475"/>
            <a:ext cx="6069331" cy="240813"/>
          </a:xfrm>
          <a:prstGeom prst="rect">
            <a:avLst/>
          </a:prstGeom>
          <a:noFill/>
        </p:spPr>
        <p:txBody>
          <a:bodyPr vert="horz" lIns="70846" tIns="35422" rIns="70846" bIns="35422" rtlCol="0">
            <a:spAutoFit/>
          </a:bodyPr>
          <a:lstStyle/>
          <a:p>
            <a:r>
              <a:rPr lang="en-GB" sz="1100">
                <a:solidFill>
                  <a:srgbClr val="00008B"/>
                </a:solidFill>
                <a:latin typeface="Arial - 20"/>
              </a:rPr>
              <a:t>How do we use  LCT to explain what we want? - Practical Activities</a:t>
            </a:r>
          </a:p>
        </p:txBody>
      </p:sp>
      <p:sp>
        <p:nvSpPr>
          <p:cNvPr id="6" name="Rectángulo 5"/>
          <p:cNvSpPr/>
          <p:nvPr/>
        </p:nvSpPr>
        <p:spPr>
          <a:xfrm>
            <a:off x="251520" y="3212976"/>
            <a:ext cx="8208912" cy="2462212"/>
          </a:xfrm>
          <a:prstGeom prst="rect">
            <a:avLst/>
          </a:prstGeom>
        </p:spPr>
        <p:txBody>
          <a:bodyPr wrap="square">
            <a:spAutoFit/>
          </a:bodyPr>
          <a:lstStyle/>
          <a:p>
            <a:pPr marL="697126" lvl="1" indent="-342900">
              <a:buFont typeface="Arial" panose="020B0604020202020204" pitchFamily="34" charset="0"/>
              <a:buChar char="•"/>
            </a:pPr>
            <a:r>
              <a:rPr lang="en-GB" sz="2200" dirty="0">
                <a:solidFill>
                  <a:srgbClr val="000000"/>
                </a:solidFill>
                <a:latin typeface="Arial - 36"/>
              </a:rPr>
              <a:t>Cut out key noun groups from example paragraphs. Students place them on graph axes</a:t>
            </a:r>
          </a:p>
          <a:p>
            <a:pPr marL="697126" lvl="1" indent="-342900">
              <a:buFont typeface="Arial" panose="020B0604020202020204" pitchFamily="34" charset="0"/>
              <a:buChar char="•"/>
            </a:pPr>
            <a:r>
              <a:rPr lang="en-GB" sz="2200" dirty="0">
                <a:solidFill>
                  <a:srgbClr val="000000"/>
                </a:solidFill>
                <a:latin typeface="Arial - 36"/>
              </a:rPr>
              <a:t> Students construct the waves</a:t>
            </a:r>
          </a:p>
          <a:p>
            <a:pPr marL="697126" lvl="1" indent="-342900">
              <a:buFont typeface="Arial" panose="020B0604020202020204" pitchFamily="34" charset="0"/>
              <a:buChar char="•"/>
            </a:pPr>
            <a:r>
              <a:rPr lang="en-GB" sz="2200" dirty="0">
                <a:solidFill>
                  <a:srgbClr val="000000"/>
                </a:solidFill>
                <a:latin typeface="Arial - 36"/>
              </a:rPr>
              <a:t>Students write their own paragraph following the template</a:t>
            </a:r>
          </a:p>
          <a:p>
            <a:pPr marL="697126" lvl="1" indent="-342900">
              <a:buFont typeface="Arial" panose="020B0604020202020204" pitchFamily="34" charset="0"/>
              <a:buChar char="•"/>
            </a:pPr>
            <a:r>
              <a:rPr lang="en-GB" sz="2200" dirty="0">
                <a:solidFill>
                  <a:srgbClr val="000000"/>
                </a:solidFill>
                <a:latin typeface="Arial - 36"/>
              </a:rPr>
              <a:t>Students cut up the key nouns/ NPs from their own paragraph and give them to another group who tries to place them in the graph axes</a:t>
            </a:r>
            <a:endParaRPr lang="en-GB" dirty="0"/>
          </a:p>
        </p:txBody>
      </p:sp>
      <p:sp>
        <p:nvSpPr>
          <p:cNvPr id="7" name="Rectángulo 6"/>
          <p:cNvSpPr/>
          <p:nvPr/>
        </p:nvSpPr>
        <p:spPr>
          <a:xfrm>
            <a:off x="251520" y="836712"/>
            <a:ext cx="8280920" cy="2123658"/>
          </a:xfrm>
          <a:prstGeom prst="rect">
            <a:avLst/>
          </a:prstGeom>
        </p:spPr>
        <p:txBody>
          <a:bodyPr wrap="square">
            <a:spAutoFit/>
          </a:bodyPr>
          <a:lstStyle/>
          <a:p>
            <a:r>
              <a:rPr lang="en-GB" sz="2200" b="1" u="sng" dirty="0" err="1">
                <a:solidFill>
                  <a:srgbClr val="000000"/>
                </a:solidFill>
                <a:latin typeface="Arial - 36"/>
              </a:rPr>
              <a:t>Ingold</a:t>
            </a:r>
            <a:r>
              <a:rPr lang="en-GB" sz="2200" b="1" u="sng" dirty="0">
                <a:solidFill>
                  <a:srgbClr val="000000"/>
                </a:solidFill>
                <a:latin typeface="Arial - 36"/>
              </a:rPr>
              <a:t> &amp; </a:t>
            </a:r>
            <a:r>
              <a:rPr lang="en-GB" sz="2200" b="1" u="sng" dirty="0" smtClean="0">
                <a:solidFill>
                  <a:srgbClr val="000000"/>
                </a:solidFill>
                <a:latin typeface="Arial - 36"/>
              </a:rPr>
              <a:t>O'Sullivan </a:t>
            </a:r>
            <a:r>
              <a:rPr lang="en-GB" sz="2200" b="1" u="sng" dirty="0">
                <a:solidFill>
                  <a:srgbClr val="000000"/>
                </a:solidFill>
                <a:latin typeface="Arial - 36"/>
              </a:rPr>
              <a:t>(2017)</a:t>
            </a:r>
          </a:p>
          <a:p>
            <a:endParaRPr lang="en-GB" sz="2200" b="1" u="sng" dirty="0">
              <a:solidFill>
                <a:srgbClr val="000000"/>
              </a:solidFill>
              <a:latin typeface="Arial - 36"/>
            </a:endParaRPr>
          </a:p>
          <a:p>
            <a:r>
              <a:rPr lang="en-GB" sz="2200" dirty="0">
                <a:solidFill>
                  <a:srgbClr val="000000"/>
                </a:solidFill>
                <a:latin typeface="Arial - 36"/>
              </a:rPr>
              <a:t>Example texts are given. </a:t>
            </a:r>
          </a:p>
          <a:p>
            <a:pPr marL="697126" lvl="1" indent="-342900">
              <a:buFont typeface="Arial" panose="020B0604020202020204" pitchFamily="34" charset="0"/>
              <a:buChar char="•"/>
            </a:pPr>
            <a:r>
              <a:rPr lang="en-GB" sz="2200" dirty="0">
                <a:solidFill>
                  <a:srgbClr val="000000"/>
                </a:solidFill>
                <a:latin typeface="Arial - 36"/>
              </a:rPr>
              <a:t>Both ideas &amp; language can be explored</a:t>
            </a:r>
          </a:p>
          <a:p>
            <a:pPr marL="697126" lvl="1" indent="-342900">
              <a:buFont typeface="Arial" panose="020B0604020202020204" pitchFamily="34" charset="0"/>
              <a:buChar char="•"/>
            </a:pPr>
            <a:r>
              <a:rPr lang="en-GB" sz="2200" dirty="0">
                <a:solidFill>
                  <a:srgbClr val="000000"/>
                </a:solidFill>
                <a:latin typeface="Arial - 36"/>
              </a:rPr>
              <a:t>Students are given different semantic graphs and decide which one represent each paragraph. </a:t>
            </a:r>
          </a:p>
        </p:txBody>
      </p:sp>
    </p:spTree>
    <p:extLst>
      <p:ext uri="{BB962C8B-B14F-4D97-AF65-F5344CB8AC3E}">
        <p14:creationId xmlns:p14="http://schemas.microsoft.com/office/powerpoint/2010/main" val="4189358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25730" y="0"/>
            <a:ext cx="9018270" cy="6597351"/>
          </a:xfrm>
          <a:prstGeom prst="rect">
            <a:avLst/>
          </a:prstGeom>
          <a:solidFill>
            <a:scrgbClr r="0" g="0" b="0">
              <a:alpha val="0"/>
            </a:scrgbClr>
          </a:solidFill>
        </p:spPr>
      </p:pic>
      <p:sp>
        <p:nvSpPr>
          <p:cNvPr id="3" name="TextBox 2"/>
          <p:cNvSpPr txBox="1"/>
          <p:nvPr/>
        </p:nvSpPr>
        <p:spPr>
          <a:xfrm>
            <a:off x="2948941" y="232475"/>
            <a:ext cx="6069331" cy="240813"/>
          </a:xfrm>
          <a:prstGeom prst="rect">
            <a:avLst/>
          </a:prstGeom>
          <a:noFill/>
        </p:spPr>
        <p:txBody>
          <a:bodyPr vert="horz" lIns="70846" tIns="35422" rIns="70846" bIns="35422" rtlCol="0">
            <a:spAutoFit/>
          </a:bodyPr>
          <a:lstStyle/>
          <a:p>
            <a:r>
              <a:rPr lang="en-GB" sz="1100" dirty="0">
                <a:solidFill>
                  <a:srgbClr val="00008B"/>
                </a:solidFill>
                <a:latin typeface="Arial - 20"/>
              </a:rPr>
              <a:t>How do we use  LCT to explain what we want? - Practical </a:t>
            </a:r>
            <a:r>
              <a:rPr lang="en-GB" sz="1100" dirty="0" smtClean="0">
                <a:solidFill>
                  <a:srgbClr val="00008B"/>
                </a:solidFill>
                <a:latin typeface="Arial - 20"/>
              </a:rPr>
              <a:t>Activities – Semantic Gravity</a:t>
            </a:r>
            <a:endParaRPr lang="en-GB" sz="1100" dirty="0">
              <a:solidFill>
                <a:srgbClr val="00008B"/>
              </a:solidFill>
              <a:latin typeface="Arial - 20"/>
            </a:endParaRPr>
          </a:p>
        </p:txBody>
      </p:sp>
      <p:sp>
        <p:nvSpPr>
          <p:cNvPr id="4" name="TextBox 3"/>
          <p:cNvSpPr txBox="1"/>
          <p:nvPr/>
        </p:nvSpPr>
        <p:spPr>
          <a:xfrm>
            <a:off x="323528" y="1025639"/>
            <a:ext cx="8389620" cy="748644"/>
          </a:xfrm>
          <a:prstGeom prst="rect">
            <a:avLst/>
          </a:prstGeom>
          <a:noFill/>
        </p:spPr>
        <p:txBody>
          <a:bodyPr vert="horz" lIns="70846" tIns="35422" rIns="70846" bIns="35422" rtlCol="0">
            <a:spAutoFit/>
          </a:bodyPr>
          <a:lstStyle/>
          <a:p>
            <a:r>
              <a:rPr lang="en-GB" sz="2200" dirty="0" smtClean="0">
                <a:solidFill>
                  <a:srgbClr val="000000"/>
                </a:solidFill>
                <a:latin typeface="Arial - 36"/>
              </a:rPr>
              <a:t>What does it look like in my classroom? - Structure</a:t>
            </a:r>
          </a:p>
          <a:p>
            <a:endParaRPr lang="en-GB" sz="2200" dirty="0">
              <a:solidFill>
                <a:srgbClr val="000000"/>
              </a:solidFill>
              <a:latin typeface="Arial - 36"/>
            </a:endParaRPr>
          </a:p>
        </p:txBody>
      </p:sp>
      <p:graphicFrame>
        <p:nvGraphicFramePr>
          <p:cNvPr id="5" name="Table 4"/>
          <p:cNvGraphicFramePr>
            <a:graphicFrameLocks noGrp="1"/>
          </p:cNvGraphicFramePr>
          <p:nvPr>
            <p:extLst>
              <p:ext uri="{D42A27DB-BD31-4B8C-83A1-F6EECF244321}">
                <p14:modId xmlns:p14="http://schemas.microsoft.com/office/powerpoint/2010/main" val="31750588"/>
              </p:ext>
            </p:extLst>
          </p:nvPr>
        </p:nvGraphicFramePr>
        <p:xfrm>
          <a:off x="539552" y="1772816"/>
          <a:ext cx="3168352" cy="1530374"/>
        </p:xfrm>
        <a:graphic>
          <a:graphicData uri="http://schemas.openxmlformats.org/drawingml/2006/table">
            <a:tbl>
              <a:tblPr firstRow="1" bandRow="1">
                <a:tableStyleId>{7DF18680-E054-41AD-8BC1-D1AEF772440D}</a:tableStyleId>
              </a:tblPr>
              <a:tblGrid>
                <a:gridCol w="3168352">
                  <a:extLst>
                    <a:ext uri="{9D8B030D-6E8A-4147-A177-3AD203B41FA5}">
                      <a16:colId xmlns:a16="http://schemas.microsoft.com/office/drawing/2014/main" val="2621724822"/>
                    </a:ext>
                  </a:extLst>
                </a:gridCol>
              </a:tblGrid>
              <a:tr h="585494">
                <a:tc>
                  <a:txBody>
                    <a:bodyPr/>
                    <a:lstStyle/>
                    <a:p>
                      <a:r>
                        <a:rPr lang="en-GB" dirty="0" smtClean="0"/>
                        <a:t>Topic</a:t>
                      </a:r>
                      <a:r>
                        <a:rPr lang="en-GB" baseline="0" dirty="0" smtClean="0"/>
                        <a:t> Sentence</a:t>
                      </a:r>
                      <a:endParaRPr lang="en-GB" dirty="0"/>
                    </a:p>
                  </a:txBody>
                  <a:tcPr/>
                </a:tc>
                <a:extLst>
                  <a:ext uri="{0D108BD9-81ED-4DB2-BD59-A6C34878D82A}">
                    <a16:rowId xmlns:a16="http://schemas.microsoft.com/office/drawing/2014/main" val="1571727058"/>
                  </a:ext>
                </a:extLst>
              </a:tr>
              <a:tr h="585494">
                <a:tc>
                  <a:txBody>
                    <a:bodyPr/>
                    <a:lstStyle/>
                    <a:p>
                      <a:r>
                        <a:rPr lang="en-GB" sz="1400" kern="1200" dirty="0" smtClean="0">
                          <a:solidFill>
                            <a:schemeClr val="dk1"/>
                          </a:solidFill>
                          <a:effectLst/>
                          <a:latin typeface="+mn-lt"/>
                          <a:ea typeface="+mn-ea"/>
                          <a:cs typeface="+mn-cs"/>
                        </a:rPr>
                        <a:t>Durkheim (1933) suggests that deviance exists because actions from those outside the norm “shock the collective conscience” (p. 38). </a:t>
                      </a:r>
                      <a:endParaRPr lang="en-GB" dirty="0"/>
                    </a:p>
                  </a:txBody>
                  <a:tcPr/>
                </a:tc>
                <a:extLst>
                  <a:ext uri="{0D108BD9-81ED-4DB2-BD59-A6C34878D82A}">
                    <a16:rowId xmlns:a16="http://schemas.microsoft.com/office/drawing/2014/main" val="372630213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92223415"/>
              </p:ext>
            </p:extLst>
          </p:nvPr>
        </p:nvGraphicFramePr>
        <p:xfrm>
          <a:off x="467544" y="4077072"/>
          <a:ext cx="3168352" cy="2170454"/>
        </p:xfrm>
        <a:graphic>
          <a:graphicData uri="http://schemas.openxmlformats.org/drawingml/2006/table">
            <a:tbl>
              <a:tblPr firstRow="1" bandRow="1">
                <a:tableStyleId>{7DF18680-E054-41AD-8BC1-D1AEF772440D}</a:tableStyleId>
              </a:tblPr>
              <a:tblGrid>
                <a:gridCol w="3168352">
                  <a:extLst>
                    <a:ext uri="{9D8B030D-6E8A-4147-A177-3AD203B41FA5}">
                      <a16:colId xmlns:a16="http://schemas.microsoft.com/office/drawing/2014/main" val="2621724822"/>
                    </a:ext>
                  </a:extLst>
                </a:gridCol>
              </a:tblGrid>
              <a:tr h="585494">
                <a:tc>
                  <a:txBody>
                    <a:bodyPr/>
                    <a:lstStyle/>
                    <a:p>
                      <a:pPr marL="0" marR="0" lvl="0" indent="0" algn="l" defTabSz="708453" rtl="0" eaLnBrk="1" fontAlgn="auto" latinLnBrk="0" hangingPunct="1">
                        <a:lnSpc>
                          <a:spcPct val="100000"/>
                        </a:lnSpc>
                        <a:spcBef>
                          <a:spcPts val="0"/>
                        </a:spcBef>
                        <a:spcAft>
                          <a:spcPts val="0"/>
                        </a:spcAft>
                        <a:buClrTx/>
                        <a:buSzTx/>
                        <a:buFontTx/>
                        <a:buNone/>
                        <a:tabLst/>
                        <a:defRPr/>
                      </a:pPr>
                      <a:r>
                        <a:rPr lang="en-GB" dirty="0" smtClean="0"/>
                        <a:t>Evidence from the literature </a:t>
                      </a:r>
                    </a:p>
                    <a:p>
                      <a:endParaRPr lang="en-GB" dirty="0"/>
                    </a:p>
                  </a:txBody>
                  <a:tcPr/>
                </a:tc>
                <a:extLst>
                  <a:ext uri="{0D108BD9-81ED-4DB2-BD59-A6C34878D82A}">
                    <a16:rowId xmlns:a16="http://schemas.microsoft.com/office/drawing/2014/main" val="1571727058"/>
                  </a:ext>
                </a:extLst>
              </a:tr>
              <a:tr h="585494">
                <a:tc>
                  <a:txBody>
                    <a:bodyPr/>
                    <a:lstStyle/>
                    <a:p>
                      <a:r>
                        <a:rPr lang="en-GB" sz="1400" kern="1200" dirty="0" smtClean="0">
                          <a:solidFill>
                            <a:schemeClr val="dk1"/>
                          </a:solidFill>
                          <a:effectLst/>
                          <a:latin typeface="+mn-lt"/>
                          <a:ea typeface="+mn-ea"/>
                          <a:cs typeface="+mn-cs"/>
                        </a:rPr>
                        <a:t>In the case of female bodybuilders, pursuing their</a:t>
                      </a:r>
                      <a:br>
                        <a:rPr lang="en-GB" sz="1400" kern="1200" dirty="0" smtClean="0">
                          <a:solidFill>
                            <a:schemeClr val="dk1"/>
                          </a:solidFill>
                          <a:effectLst/>
                          <a:latin typeface="+mn-lt"/>
                          <a:ea typeface="+mn-ea"/>
                          <a:cs typeface="+mn-cs"/>
                        </a:rPr>
                      </a:br>
                      <a:r>
                        <a:rPr lang="en-GB" sz="1400" kern="1200" dirty="0" smtClean="0">
                          <a:solidFill>
                            <a:schemeClr val="dk1"/>
                          </a:solidFill>
                          <a:effectLst/>
                          <a:latin typeface="+mn-lt"/>
                          <a:ea typeface="+mn-ea"/>
                          <a:cs typeface="+mn-cs"/>
                        </a:rPr>
                        <a:t>sport is seen as challenging the social distinction between masculinity and femininity. It is taken as a blatant attempt to defy the traditional notion of the female body (</a:t>
                      </a:r>
                      <a:r>
                        <a:rPr lang="en-GB" sz="1400" kern="1200" dirty="0" err="1" smtClean="0">
                          <a:solidFill>
                            <a:schemeClr val="dk1"/>
                          </a:solidFill>
                          <a:effectLst/>
                          <a:latin typeface="+mn-lt"/>
                          <a:ea typeface="+mn-ea"/>
                          <a:cs typeface="+mn-cs"/>
                        </a:rPr>
                        <a:t>Aitchison</a:t>
                      </a:r>
                      <a:r>
                        <a:rPr lang="en-GB" sz="1400" kern="1200" dirty="0" smtClean="0">
                          <a:solidFill>
                            <a:schemeClr val="dk1"/>
                          </a:solidFill>
                          <a:effectLst/>
                          <a:latin typeface="+mn-lt"/>
                          <a:ea typeface="+mn-ea"/>
                          <a:cs typeface="+mn-cs"/>
                        </a:rPr>
                        <a:t>, 2006). </a:t>
                      </a:r>
                      <a:endParaRPr lang="en-GB" dirty="0"/>
                    </a:p>
                  </a:txBody>
                  <a:tcPr/>
                </a:tc>
                <a:extLst>
                  <a:ext uri="{0D108BD9-81ED-4DB2-BD59-A6C34878D82A}">
                    <a16:rowId xmlns:a16="http://schemas.microsoft.com/office/drawing/2014/main" val="372630213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91170105"/>
              </p:ext>
            </p:extLst>
          </p:nvPr>
        </p:nvGraphicFramePr>
        <p:xfrm>
          <a:off x="4932040" y="1700808"/>
          <a:ext cx="3168352" cy="2170454"/>
        </p:xfrm>
        <a:graphic>
          <a:graphicData uri="http://schemas.openxmlformats.org/drawingml/2006/table">
            <a:tbl>
              <a:tblPr firstRow="1" bandRow="1">
                <a:tableStyleId>{7DF18680-E054-41AD-8BC1-D1AEF772440D}</a:tableStyleId>
              </a:tblPr>
              <a:tblGrid>
                <a:gridCol w="3168352">
                  <a:extLst>
                    <a:ext uri="{9D8B030D-6E8A-4147-A177-3AD203B41FA5}">
                      <a16:colId xmlns:a16="http://schemas.microsoft.com/office/drawing/2014/main" val="2621724822"/>
                    </a:ext>
                  </a:extLst>
                </a:gridCol>
              </a:tblGrid>
              <a:tr h="585494">
                <a:tc>
                  <a:txBody>
                    <a:bodyPr/>
                    <a:lstStyle/>
                    <a:p>
                      <a:r>
                        <a:rPr lang="en-GB" dirty="0" smtClean="0"/>
                        <a:t>Examples/</a:t>
                      </a:r>
                      <a:r>
                        <a:rPr lang="en-GB" baseline="0" dirty="0" smtClean="0"/>
                        <a:t> Evidence</a:t>
                      </a:r>
                      <a:endParaRPr lang="en-GB" dirty="0"/>
                    </a:p>
                  </a:txBody>
                  <a:tcPr/>
                </a:tc>
                <a:extLst>
                  <a:ext uri="{0D108BD9-81ED-4DB2-BD59-A6C34878D82A}">
                    <a16:rowId xmlns:a16="http://schemas.microsoft.com/office/drawing/2014/main" val="1571727058"/>
                  </a:ext>
                </a:extLst>
              </a:tr>
              <a:tr h="585494">
                <a:tc>
                  <a:txBody>
                    <a:bodyPr/>
                    <a:lstStyle/>
                    <a:p>
                      <a:r>
                        <a:rPr lang="en-GB" sz="1400" kern="1200" dirty="0" smtClean="0">
                          <a:solidFill>
                            <a:schemeClr val="dk1"/>
                          </a:solidFill>
                          <a:effectLst/>
                          <a:latin typeface="+mn-lt"/>
                          <a:ea typeface="+mn-ea"/>
                          <a:cs typeface="+mn-cs"/>
                        </a:rPr>
                        <a:t>From stares from fellow gym users to insensitive comments, female bodybuilders suffer from forms of opposition. Linda agreed wholeheartedly when I brought this up. “People talk about female athletes and they expect track stars and netballers,” she said</a:t>
                      </a:r>
                      <a:r>
                        <a:rPr lang="en-GB" dirty="0" smtClean="0">
                          <a:effectLst/>
                        </a:rPr>
                        <a:t> </a:t>
                      </a:r>
                      <a:endParaRPr lang="en-GB" dirty="0"/>
                    </a:p>
                  </a:txBody>
                  <a:tcPr/>
                </a:tc>
                <a:extLst>
                  <a:ext uri="{0D108BD9-81ED-4DB2-BD59-A6C34878D82A}">
                    <a16:rowId xmlns:a16="http://schemas.microsoft.com/office/drawing/2014/main" val="372630213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61162406"/>
              </p:ext>
            </p:extLst>
          </p:nvPr>
        </p:nvGraphicFramePr>
        <p:xfrm>
          <a:off x="4788024" y="4293096"/>
          <a:ext cx="3168352" cy="1957094"/>
        </p:xfrm>
        <a:graphic>
          <a:graphicData uri="http://schemas.openxmlformats.org/drawingml/2006/table">
            <a:tbl>
              <a:tblPr firstRow="1" bandRow="1">
                <a:tableStyleId>{7DF18680-E054-41AD-8BC1-D1AEF772440D}</a:tableStyleId>
              </a:tblPr>
              <a:tblGrid>
                <a:gridCol w="3168352">
                  <a:extLst>
                    <a:ext uri="{9D8B030D-6E8A-4147-A177-3AD203B41FA5}">
                      <a16:colId xmlns:a16="http://schemas.microsoft.com/office/drawing/2014/main" val="2621724822"/>
                    </a:ext>
                  </a:extLst>
                </a:gridCol>
              </a:tblGrid>
              <a:tr h="585494">
                <a:tc>
                  <a:txBody>
                    <a:bodyPr/>
                    <a:lstStyle/>
                    <a:p>
                      <a:r>
                        <a:rPr lang="en-GB" baseline="0" dirty="0" smtClean="0"/>
                        <a:t>Concluding sentence  Sentence</a:t>
                      </a:r>
                      <a:endParaRPr lang="en-GB" dirty="0"/>
                    </a:p>
                  </a:txBody>
                  <a:tcPr/>
                </a:tc>
                <a:extLst>
                  <a:ext uri="{0D108BD9-81ED-4DB2-BD59-A6C34878D82A}">
                    <a16:rowId xmlns:a16="http://schemas.microsoft.com/office/drawing/2014/main" val="1571727058"/>
                  </a:ext>
                </a:extLst>
              </a:tr>
              <a:tr h="585494">
                <a:tc>
                  <a:txBody>
                    <a:bodyPr/>
                    <a:lstStyle/>
                    <a:p>
                      <a:r>
                        <a:rPr lang="en-GB" sz="1400" kern="1200" dirty="0" smtClean="0">
                          <a:solidFill>
                            <a:schemeClr val="dk1"/>
                          </a:solidFill>
                          <a:effectLst/>
                          <a:latin typeface="+mn-lt"/>
                          <a:ea typeface="+mn-ea"/>
                          <a:cs typeface="+mn-cs"/>
                        </a:rPr>
                        <a:t>Chare (2004) labels the resistance of female bodybuilders against this cultural norm as the “radical politics of muscle”. The female bodybuilder’s physique strongly opposes the traditional female body and representation of femininity.</a:t>
                      </a:r>
                      <a:r>
                        <a:rPr lang="en-GB" dirty="0" smtClean="0">
                          <a:effectLst/>
                        </a:rPr>
                        <a:t> </a:t>
                      </a:r>
                      <a:endParaRPr lang="en-GB" dirty="0"/>
                    </a:p>
                  </a:txBody>
                  <a:tcPr/>
                </a:tc>
                <a:extLst>
                  <a:ext uri="{0D108BD9-81ED-4DB2-BD59-A6C34878D82A}">
                    <a16:rowId xmlns:a16="http://schemas.microsoft.com/office/drawing/2014/main" val="3726302138"/>
                  </a:ext>
                </a:extLst>
              </a:tr>
            </a:tbl>
          </a:graphicData>
        </a:graphic>
      </p:graphicFrame>
    </p:spTree>
    <p:extLst>
      <p:ext uri="{BB962C8B-B14F-4D97-AF65-F5344CB8AC3E}">
        <p14:creationId xmlns:p14="http://schemas.microsoft.com/office/powerpoint/2010/main" val="2094843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25730" y="0"/>
            <a:ext cx="9018270" cy="6597351"/>
          </a:xfrm>
          <a:prstGeom prst="rect">
            <a:avLst/>
          </a:prstGeom>
          <a:solidFill>
            <a:scrgbClr r="0" g="0" b="0">
              <a:alpha val="0"/>
            </a:scrgbClr>
          </a:solidFill>
        </p:spPr>
      </p:pic>
      <p:sp>
        <p:nvSpPr>
          <p:cNvPr id="3" name="TextBox 2"/>
          <p:cNvSpPr txBox="1"/>
          <p:nvPr/>
        </p:nvSpPr>
        <p:spPr>
          <a:xfrm>
            <a:off x="2948941" y="232475"/>
            <a:ext cx="6069331" cy="410090"/>
          </a:xfrm>
          <a:prstGeom prst="rect">
            <a:avLst/>
          </a:prstGeom>
          <a:noFill/>
        </p:spPr>
        <p:txBody>
          <a:bodyPr vert="horz" lIns="70846" tIns="35422" rIns="70846" bIns="35422" rtlCol="0">
            <a:spAutoFit/>
          </a:bodyPr>
          <a:lstStyle/>
          <a:p>
            <a:r>
              <a:rPr lang="en-GB" sz="1100" dirty="0">
                <a:solidFill>
                  <a:srgbClr val="00008B"/>
                </a:solidFill>
                <a:latin typeface="Arial - 20"/>
              </a:rPr>
              <a:t>How do we use  LCT to explain what we want? - Practical </a:t>
            </a:r>
            <a:r>
              <a:rPr lang="en-GB" sz="1100" dirty="0">
                <a:solidFill>
                  <a:srgbClr val="00008B"/>
                </a:solidFill>
                <a:latin typeface="Arial - 20"/>
              </a:rPr>
              <a:t>Activities Semantic Gravity</a:t>
            </a:r>
          </a:p>
          <a:p>
            <a:endParaRPr lang="en-GB" sz="1100" dirty="0">
              <a:solidFill>
                <a:srgbClr val="00008B"/>
              </a:solidFill>
              <a:latin typeface="Arial - 20"/>
            </a:endParaRPr>
          </a:p>
        </p:txBody>
      </p:sp>
      <p:sp>
        <p:nvSpPr>
          <p:cNvPr id="4" name="TextBox 3"/>
          <p:cNvSpPr txBox="1"/>
          <p:nvPr/>
        </p:nvSpPr>
        <p:spPr>
          <a:xfrm>
            <a:off x="323528" y="1025639"/>
            <a:ext cx="8389620" cy="2102861"/>
          </a:xfrm>
          <a:prstGeom prst="rect">
            <a:avLst/>
          </a:prstGeom>
          <a:noFill/>
        </p:spPr>
        <p:txBody>
          <a:bodyPr vert="horz" lIns="70846" tIns="35422" rIns="70846" bIns="35422" rtlCol="0">
            <a:spAutoFit/>
          </a:bodyPr>
          <a:lstStyle/>
          <a:p>
            <a:r>
              <a:rPr lang="en-GB" sz="2200" dirty="0" smtClean="0">
                <a:solidFill>
                  <a:srgbClr val="000000"/>
                </a:solidFill>
                <a:latin typeface="Arial - 36"/>
              </a:rPr>
              <a:t>What does it look like in my classroom? – Structure</a:t>
            </a:r>
          </a:p>
          <a:p>
            <a:endParaRPr lang="en-GB" sz="2200" dirty="0">
              <a:solidFill>
                <a:srgbClr val="000000"/>
              </a:solidFill>
              <a:latin typeface="Arial - 36"/>
            </a:endParaRPr>
          </a:p>
          <a:p>
            <a:endParaRPr lang="en-GB" sz="2200" dirty="0" smtClean="0">
              <a:solidFill>
                <a:srgbClr val="000000"/>
              </a:solidFill>
              <a:latin typeface="Arial - 36"/>
            </a:endParaRPr>
          </a:p>
          <a:p>
            <a:endParaRPr lang="en-GB" sz="2200" dirty="0">
              <a:solidFill>
                <a:srgbClr val="000000"/>
              </a:solidFill>
              <a:latin typeface="Arial - 36"/>
            </a:endParaRPr>
          </a:p>
          <a:p>
            <a:endParaRPr lang="en-GB" sz="2200" dirty="0" smtClean="0">
              <a:solidFill>
                <a:srgbClr val="000000"/>
              </a:solidFill>
              <a:latin typeface="Arial - 36"/>
            </a:endParaRPr>
          </a:p>
          <a:p>
            <a:endParaRPr lang="en-GB" sz="2200" dirty="0">
              <a:solidFill>
                <a:srgbClr val="000000"/>
              </a:solidFill>
              <a:latin typeface="Arial - 36"/>
            </a:endParaRPr>
          </a:p>
        </p:txBody>
      </p:sp>
      <p:sp>
        <p:nvSpPr>
          <p:cNvPr id="8" name="CuadroTexto 7"/>
          <p:cNvSpPr txBox="1"/>
          <p:nvPr/>
        </p:nvSpPr>
        <p:spPr>
          <a:xfrm>
            <a:off x="1475656" y="2348880"/>
            <a:ext cx="1800200" cy="307777"/>
          </a:xfrm>
          <a:prstGeom prst="rect">
            <a:avLst/>
          </a:prstGeom>
          <a:noFill/>
        </p:spPr>
        <p:txBody>
          <a:bodyPr wrap="square" rtlCol="0">
            <a:spAutoFit/>
          </a:bodyPr>
          <a:lstStyle/>
          <a:p>
            <a:r>
              <a:rPr lang="en-GB" dirty="0" smtClean="0"/>
              <a:t>Academic Literature</a:t>
            </a:r>
            <a:endParaRPr lang="en-GB" dirty="0"/>
          </a:p>
        </p:txBody>
      </p:sp>
      <p:sp>
        <p:nvSpPr>
          <p:cNvPr id="9" name="CuadroTexto 8"/>
          <p:cNvSpPr txBox="1"/>
          <p:nvPr/>
        </p:nvSpPr>
        <p:spPr>
          <a:xfrm>
            <a:off x="3059832" y="4293096"/>
            <a:ext cx="1800200" cy="523220"/>
          </a:xfrm>
          <a:prstGeom prst="rect">
            <a:avLst/>
          </a:prstGeom>
          <a:noFill/>
        </p:spPr>
        <p:txBody>
          <a:bodyPr wrap="square" rtlCol="0">
            <a:spAutoFit/>
          </a:bodyPr>
          <a:lstStyle/>
          <a:p>
            <a:r>
              <a:rPr lang="en-GB" dirty="0"/>
              <a:t> </a:t>
            </a:r>
            <a:r>
              <a:rPr lang="en-GB" dirty="0" smtClean="0"/>
              <a:t>Example specific to your context</a:t>
            </a:r>
            <a:endParaRPr lang="en-GB" dirty="0"/>
          </a:p>
        </p:txBody>
      </p:sp>
      <p:sp>
        <p:nvSpPr>
          <p:cNvPr id="10" name="Flecha curvada hacia arriba 9"/>
          <p:cNvSpPr/>
          <p:nvPr/>
        </p:nvSpPr>
        <p:spPr>
          <a:xfrm>
            <a:off x="611560" y="2996952"/>
            <a:ext cx="3240360" cy="1152128"/>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1" name="Flecha curvada hacia abajo 10"/>
          <p:cNvSpPr/>
          <p:nvPr/>
        </p:nvSpPr>
        <p:spPr>
          <a:xfrm>
            <a:off x="4572000" y="2780928"/>
            <a:ext cx="3096344" cy="1224136"/>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2" name="CuadroTexto 11"/>
          <p:cNvSpPr txBox="1"/>
          <p:nvPr/>
        </p:nvSpPr>
        <p:spPr>
          <a:xfrm>
            <a:off x="4860032" y="2060848"/>
            <a:ext cx="1800200" cy="307777"/>
          </a:xfrm>
          <a:prstGeom prst="rect">
            <a:avLst/>
          </a:prstGeom>
          <a:noFill/>
        </p:spPr>
        <p:txBody>
          <a:bodyPr wrap="square" rtlCol="0">
            <a:spAutoFit/>
          </a:bodyPr>
          <a:lstStyle/>
          <a:p>
            <a:r>
              <a:rPr lang="en-GB" dirty="0" smtClean="0"/>
              <a:t>Academic Literature</a:t>
            </a:r>
            <a:endParaRPr lang="en-GB" dirty="0"/>
          </a:p>
        </p:txBody>
      </p:sp>
      <p:sp>
        <p:nvSpPr>
          <p:cNvPr id="14" name="CuadroTexto 13"/>
          <p:cNvSpPr txBox="1"/>
          <p:nvPr/>
        </p:nvSpPr>
        <p:spPr>
          <a:xfrm>
            <a:off x="6660232" y="4365104"/>
            <a:ext cx="1800200" cy="523220"/>
          </a:xfrm>
          <a:prstGeom prst="rect">
            <a:avLst/>
          </a:prstGeom>
          <a:noFill/>
        </p:spPr>
        <p:txBody>
          <a:bodyPr wrap="square" rtlCol="0">
            <a:spAutoFit/>
          </a:bodyPr>
          <a:lstStyle/>
          <a:p>
            <a:r>
              <a:rPr lang="en-GB" dirty="0"/>
              <a:t> </a:t>
            </a:r>
            <a:r>
              <a:rPr lang="en-GB" dirty="0" smtClean="0"/>
              <a:t>Example specific to your context</a:t>
            </a:r>
            <a:endParaRPr lang="en-GB" dirty="0"/>
          </a:p>
        </p:txBody>
      </p:sp>
    </p:spTree>
    <p:extLst>
      <p:ext uri="{BB962C8B-B14F-4D97-AF65-F5344CB8AC3E}">
        <p14:creationId xmlns:p14="http://schemas.microsoft.com/office/powerpoint/2010/main" val="2071118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25730" y="0"/>
            <a:ext cx="9018270" cy="6597351"/>
          </a:xfrm>
          <a:prstGeom prst="rect">
            <a:avLst/>
          </a:prstGeom>
          <a:solidFill>
            <a:scrgbClr r="0" g="0" b="0">
              <a:alpha val="0"/>
            </a:scrgbClr>
          </a:solidFill>
        </p:spPr>
      </p:pic>
      <p:sp>
        <p:nvSpPr>
          <p:cNvPr id="3" name="TextBox 2"/>
          <p:cNvSpPr txBox="1"/>
          <p:nvPr/>
        </p:nvSpPr>
        <p:spPr>
          <a:xfrm>
            <a:off x="2948941" y="232475"/>
            <a:ext cx="6069331" cy="410090"/>
          </a:xfrm>
          <a:prstGeom prst="rect">
            <a:avLst/>
          </a:prstGeom>
          <a:noFill/>
        </p:spPr>
        <p:txBody>
          <a:bodyPr vert="horz" lIns="70846" tIns="35422" rIns="70846" bIns="35422" rtlCol="0">
            <a:spAutoFit/>
          </a:bodyPr>
          <a:lstStyle/>
          <a:p>
            <a:r>
              <a:rPr lang="en-GB" sz="1100" dirty="0">
                <a:solidFill>
                  <a:srgbClr val="00008B"/>
                </a:solidFill>
                <a:latin typeface="Arial - 20"/>
              </a:rPr>
              <a:t>How do we use  LCT to explain what we want? - Practical </a:t>
            </a:r>
            <a:r>
              <a:rPr lang="en-GB" sz="1100" dirty="0">
                <a:solidFill>
                  <a:srgbClr val="00008B"/>
                </a:solidFill>
                <a:latin typeface="Arial - 20"/>
              </a:rPr>
              <a:t>Activities Semantic Gravity</a:t>
            </a:r>
          </a:p>
          <a:p>
            <a:endParaRPr lang="en-GB" sz="1100" dirty="0">
              <a:solidFill>
                <a:srgbClr val="00008B"/>
              </a:solidFill>
              <a:latin typeface="Arial - 20"/>
            </a:endParaRPr>
          </a:p>
        </p:txBody>
      </p:sp>
      <p:sp>
        <p:nvSpPr>
          <p:cNvPr id="4" name="TextBox 3"/>
          <p:cNvSpPr txBox="1"/>
          <p:nvPr/>
        </p:nvSpPr>
        <p:spPr>
          <a:xfrm>
            <a:off x="251520" y="1196752"/>
            <a:ext cx="8389620" cy="748644"/>
          </a:xfrm>
          <a:prstGeom prst="rect">
            <a:avLst/>
          </a:prstGeom>
          <a:noFill/>
        </p:spPr>
        <p:txBody>
          <a:bodyPr vert="horz" lIns="70846" tIns="35422" rIns="70846" bIns="35422" rtlCol="0">
            <a:spAutoFit/>
          </a:bodyPr>
          <a:lstStyle/>
          <a:p>
            <a:r>
              <a:rPr lang="en-GB" sz="2200" dirty="0" smtClean="0">
                <a:solidFill>
                  <a:srgbClr val="000000"/>
                </a:solidFill>
                <a:latin typeface="Arial - 36"/>
              </a:rPr>
              <a:t>What does it look like in my classroom? - Blank model</a:t>
            </a:r>
          </a:p>
          <a:p>
            <a:endParaRPr lang="en-GB" sz="2200" dirty="0">
              <a:solidFill>
                <a:srgbClr val="000000"/>
              </a:solidFill>
              <a:latin typeface="Arial - 36"/>
            </a:endParaRPr>
          </a:p>
        </p:txBody>
      </p:sp>
      <p:graphicFrame>
        <p:nvGraphicFramePr>
          <p:cNvPr id="5" name="Table 4"/>
          <p:cNvGraphicFramePr>
            <a:graphicFrameLocks noGrp="1"/>
          </p:cNvGraphicFramePr>
          <p:nvPr>
            <p:extLst>
              <p:ext uri="{D42A27DB-BD31-4B8C-83A1-F6EECF244321}">
                <p14:modId xmlns:p14="http://schemas.microsoft.com/office/powerpoint/2010/main" val="2019386934"/>
              </p:ext>
            </p:extLst>
          </p:nvPr>
        </p:nvGraphicFramePr>
        <p:xfrm>
          <a:off x="516603" y="1971159"/>
          <a:ext cx="3168352" cy="1170988"/>
        </p:xfrm>
        <a:graphic>
          <a:graphicData uri="http://schemas.openxmlformats.org/drawingml/2006/table">
            <a:tbl>
              <a:tblPr firstRow="1" bandRow="1">
                <a:tableStyleId>{7DF18680-E054-41AD-8BC1-D1AEF772440D}</a:tableStyleId>
              </a:tblPr>
              <a:tblGrid>
                <a:gridCol w="3168352">
                  <a:extLst>
                    <a:ext uri="{9D8B030D-6E8A-4147-A177-3AD203B41FA5}">
                      <a16:colId xmlns:a16="http://schemas.microsoft.com/office/drawing/2014/main" val="2621724822"/>
                    </a:ext>
                  </a:extLst>
                </a:gridCol>
              </a:tblGrid>
              <a:tr h="585494">
                <a:tc>
                  <a:txBody>
                    <a:bodyPr/>
                    <a:lstStyle/>
                    <a:p>
                      <a:r>
                        <a:rPr lang="en-GB" dirty="0" smtClean="0"/>
                        <a:t>Topic</a:t>
                      </a:r>
                      <a:r>
                        <a:rPr lang="en-GB" baseline="0" dirty="0" smtClean="0"/>
                        <a:t> Sentence</a:t>
                      </a:r>
                      <a:endParaRPr lang="en-GB" dirty="0"/>
                    </a:p>
                  </a:txBody>
                  <a:tcPr/>
                </a:tc>
                <a:extLst>
                  <a:ext uri="{0D108BD9-81ED-4DB2-BD59-A6C34878D82A}">
                    <a16:rowId xmlns:a16="http://schemas.microsoft.com/office/drawing/2014/main" val="1571727058"/>
                  </a:ext>
                </a:extLst>
              </a:tr>
              <a:tr h="585494">
                <a:tc>
                  <a:txBody>
                    <a:bodyPr/>
                    <a:lstStyle/>
                    <a:p>
                      <a:endParaRPr lang="en-GB" dirty="0"/>
                    </a:p>
                  </a:txBody>
                  <a:tcPr/>
                </a:tc>
                <a:extLst>
                  <a:ext uri="{0D108BD9-81ED-4DB2-BD59-A6C34878D82A}">
                    <a16:rowId xmlns:a16="http://schemas.microsoft.com/office/drawing/2014/main" val="372630213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74169061"/>
              </p:ext>
            </p:extLst>
          </p:nvPr>
        </p:nvGraphicFramePr>
        <p:xfrm>
          <a:off x="539552" y="3698761"/>
          <a:ext cx="3168352" cy="1170988"/>
        </p:xfrm>
        <a:graphic>
          <a:graphicData uri="http://schemas.openxmlformats.org/drawingml/2006/table">
            <a:tbl>
              <a:tblPr firstRow="1" bandRow="1">
                <a:tableStyleId>{7DF18680-E054-41AD-8BC1-D1AEF772440D}</a:tableStyleId>
              </a:tblPr>
              <a:tblGrid>
                <a:gridCol w="3168352">
                  <a:extLst>
                    <a:ext uri="{9D8B030D-6E8A-4147-A177-3AD203B41FA5}">
                      <a16:colId xmlns:a16="http://schemas.microsoft.com/office/drawing/2014/main" val="2621724822"/>
                    </a:ext>
                  </a:extLst>
                </a:gridCol>
              </a:tblGrid>
              <a:tr h="585494">
                <a:tc>
                  <a:txBody>
                    <a:bodyPr/>
                    <a:lstStyle/>
                    <a:p>
                      <a:pPr marL="0" marR="0" lvl="0" indent="0" algn="l" defTabSz="708453" rtl="0" eaLnBrk="1" fontAlgn="auto" latinLnBrk="0" hangingPunct="1">
                        <a:lnSpc>
                          <a:spcPct val="100000"/>
                        </a:lnSpc>
                        <a:spcBef>
                          <a:spcPts val="0"/>
                        </a:spcBef>
                        <a:spcAft>
                          <a:spcPts val="0"/>
                        </a:spcAft>
                        <a:buClrTx/>
                        <a:buSzTx/>
                        <a:buFontTx/>
                        <a:buNone/>
                        <a:tabLst/>
                        <a:defRPr/>
                      </a:pPr>
                      <a:r>
                        <a:rPr lang="en-GB" dirty="0" smtClean="0"/>
                        <a:t>Evidence from the literature </a:t>
                      </a:r>
                    </a:p>
                    <a:p>
                      <a:endParaRPr lang="en-GB" dirty="0"/>
                    </a:p>
                  </a:txBody>
                  <a:tcPr/>
                </a:tc>
                <a:extLst>
                  <a:ext uri="{0D108BD9-81ED-4DB2-BD59-A6C34878D82A}">
                    <a16:rowId xmlns:a16="http://schemas.microsoft.com/office/drawing/2014/main" val="1571727058"/>
                  </a:ext>
                </a:extLst>
              </a:tr>
              <a:tr h="585494">
                <a:tc>
                  <a:txBody>
                    <a:bodyPr/>
                    <a:lstStyle/>
                    <a:p>
                      <a:endParaRPr lang="en-GB" dirty="0"/>
                    </a:p>
                  </a:txBody>
                  <a:tcPr/>
                </a:tc>
                <a:extLst>
                  <a:ext uri="{0D108BD9-81ED-4DB2-BD59-A6C34878D82A}">
                    <a16:rowId xmlns:a16="http://schemas.microsoft.com/office/drawing/2014/main" val="372630213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82024299"/>
              </p:ext>
            </p:extLst>
          </p:nvPr>
        </p:nvGraphicFramePr>
        <p:xfrm>
          <a:off x="4825406" y="1920323"/>
          <a:ext cx="3168352" cy="1170988"/>
        </p:xfrm>
        <a:graphic>
          <a:graphicData uri="http://schemas.openxmlformats.org/drawingml/2006/table">
            <a:tbl>
              <a:tblPr firstRow="1" bandRow="1">
                <a:tableStyleId>{7DF18680-E054-41AD-8BC1-D1AEF772440D}</a:tableStyleId>
              </a:tblPr>
              <a:tblGrid>
                <a:gridCol w="3168352">
                  <a:extLst>
                    <a:ext uri="{9D8B030D-6E8A-4147-A177-3AD203B41FA5}">
                      <a16:colId xmlns:a16="http://schemas.microsoft.com/office/drawing/2014/main" val="2621724822"/>
                    </a:ext>
                  </a:extLst>
                </a:gridCol>
              </a:tblGrid>
              <a:tr h="585494">
                <a:tc>
                  <a:txBody>
                    <a:bodyPr/>
                    <a:lstStyle/>
                    <a:p>
                      <a:r>
                        <a:rPr lang="en-GB" dirty="0" smtClean="0"/>
                        <a:t>Examples/</a:t>
                      </a:r>
                      <a:r>
                        <a:rPr lang="en-GB" baseline="0" dirty="0" smtClean="0"/>
                        <a:t> Evidence</a:t>
                      </a:r>
                      <a:endParaRPr lang="en-GB" dirty="0"/>
                    </a:p>
                  </a:txBody>
                  <a:tcPr/>
                </a:tc>
                <a:extLst>
                  <a:ext uri="{0D108BD9-81ED-4DB2-BD59-A6C34878D82A}">
                    <a16:rowId xmlns:a16="http://schemas.microsoft.com/office/drawing/2014/main" val="1571727058"/>
                  </a:ext>
                </a:extLst>
              </a:tr>
              <a:tr h="585494">
                <a:tc>
                  <a:txBody>
                    <a:bodyPr/>
                    <a:lstStyle/>
                    <a:p>
                      <a:endParaRPr lang="en-GB" dirty="0"/>
                    </a:p>
                  </a:txBody>
                  <a:tcPr/>
                </a:tc>
                <a:extLst>
                  <a:ext uri="{0D108BD9-81ED-4DB2-BD59-A6C34878D82A}">
                    <a16:rowId xmlns:a16="http://schemas.microsoft.com/office/drawing/2014/main" val="372630213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86063524"/>
              </p:ext>
            </p:extLst>
          </p:nvPr>
        </p:nvGraphicFramePr>
        <p:xfrm>
          <a:off x="4833013" y="3573016"/>
          <a:ext cx="3168352" cy="1170988"/>
        </p:xfrm>
        <a:graphic>
          <a:graphicData uri="http://schemas.openxmlformats.org/drawingml/2006/table">
            <a:tbl>
              <a:tblPr firstRow="1" bandRow="1">
                <a:tableStyleId>{7DF18680-E054-41AD-8BC1-D1AEF772440D}</a:tableStyleId>
              </a:tblPr>
              <a:tblGrid>
                <a:gridCol w="3168352">
                  <a:extLst>
                    <a:ext uri="{9D8B030D-6E8A-4147-A177-3AD203B41FA5}">
                      <a16:colId xmlns:a16="http://schemas.microsoft.com/office/drawing/2014/main" val="2621724822"/>
                    </a:ext>
                  </a:extLst>
                </a:gridCol>
              </a:tblGrid>
              <a:tr h="585494">
                <a:tc>
                  <a:txBody>
                    <a:bodyPr/>
                    <a:lstStyle/>
                    <a:p>
                      <a:r>
                        <a:rPr lang="en-GB" baseline="0" dirty="0" smtClean="0"/>
                        <a:t>Concluding   Sentence</a:t>
                      </a:r>
                      <a:endParaRPr lang="en-GB" dirty="0"/>
                    </a:p>
                  </a:txBody>
                  <a:tcPr/>
                </a:tc>
                <a:extLst>
                  <a:ext uri="{0D108BD9-81ED-4DB2-BD59-A6C34878D82A}">
                    <a16:rowId xmlns:a16="http://schemas.microsoft.com/office/drawing/2014/main" val="1571727058"/>
                  </a:ext>
                </a:extLst>
              </a:tr>
              <a:tr h="585494">
                <a:tc>
                  <a:txBody>
                    <a:bodyPr/>
                    <a:lstStyle/>
                    <a:p>
                      <a:endParaRPr lang="en-GB" dirty="0"/>
                    </a:p>
                  </a:txBody>
                  <a:tcPr/>
                </a:tc>
                <a:extLst>
                  <a:ext uri="{0D108BD9-81ED-4DB2-BD59-A6C34878D82A}">
                    <a16:rowId xmlns:a16="http://schemas.microsoft.com/office/drawing/2014/main" val="3726302138"/>
                  </a:ext>
                </a:extLst>
              </a:tr>
            </a:tbl>
          </a:graphicData>
        </a:graphic>
      </p:graphicFrame>
    </p:spTree>
    <p:extLst>
      <p:ext uri="{BB962C8B-B14F-4D97-AF65-F5344CB8AC3E}">
        <p14:creationId xmlns:p14="http://schemas.microsoft.com/office/powerpoint/2010/main" val="3373298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07504" y="0"/>
            <a:ext cx="9036496" cy="6858000"/>
          </a:xfrm>
          <a:prstGeom prst="rect">
            <a:avLst/>
          </a:prstGeom>
          <a:solidFill>
            <a:scrgbClr r="0" g="0" b="0">
              <a:alpha val="0"/>
            </a:scrgbClr>
          </a:solidFill>
        </p:spPr>
      </p:pic>
      <p:sp>
        <p:nvSpPr>
          <p:cNvPr id="3" name="TextBox 2"/>
          <p:cNvSpPr txBox="1"/>
          <p:nvPr/>
        </p:nvSpPr>
        <p:spPr>
          <a:xfrm>
            <a:off x="2948941" y="232475"/>
            <a:ext cx="6069331" cy="240813"/>
          </a:xfrm>
          <a:prstGeom prst="rect">
            <a:avLst/>
          </a:prstGeom>
          <a:noFill/>
        </p:spPr>
        <p:txBody>
          <a:bodyPr vert="horz" lIns="70846" tIns="35422" rIns="70846" bIns="35422" rtlCol="0">
            <a:spAutoFit/>
          </a:bodyPr>
          <a:lstStyle/>
          <a:p>
            <a:r>
              <a:rPr lang="en-GB" sz="1100" dirty="0">
                <a:solidFill>
                  <a:srgbClr val="00008B"/>
                </a:solidFill>
                <a:latin typeface="Arial - 20"/>
              </a:rPr>
              <a:t>How do we use  LCT to explain what we want? - Practical </a:t>
            </a:r>
            <a:r>
              <a:rPr lang="en-GB" sz="1100" dirty="0" smtClean="0">
                <a:solidFill>
                  <a:srgbClr val="00008B"/>
                </a:solidFill>
                <a:latin typeface="Arial - 20"/>
              </a:rPr>
              <a:t>Activities – Semantic Density</a:t>
            </a:r>
            <a:endParaRPr lang="en-GB" sz="1100" dirty="0">
              <a:solidFill>
                <a:srgbClr val="00008B"/>
              </a:solidFill>
              <a:latin typeface="Arial - 20"/>
            </a:endParaRPr>
          </a:p>
        </p:txBody>
      </p:sp>
      <p:sp>
        <p:nvSpPr>
          <p:cNvPr id="4" name="TextBox 3"/>
          <p:cNvSpPr txBox="1"/>
          <p:nvPr/>
        </p:nvSpPr>
        <p:spPr>
          <a:xfrm>
            <a:off x="0" y="1052737"/>
            <a:ext cx="8964668" cy="6488676"/>
          </a:xfrm>
          <a:prstGeom prst="rect">
            <a:avLst/>
          </a:prstGeom>
          <a:noFill/>
        </p:spPr>
        <p:txBody>
          <a:bodyPr vert="horz" wrap="square" lIns="70846" tIns="35422" rIns="70846" bIns="35422" rtlCol="0">
            <a:spAutoFit/>
          </a:bodyPr>
          <a:lstStyle/>
          <a:p>
            <a:r>
              <a:rPr lang="en-GB" sz="2200" dirty="0" smtClean="0">
                <a:solidFill>
                  <a:srgbClr val="000000"/>
                </a:solidFill>
                <a:latin typeface="Arial - 36"/>
              </a:rPr>
              <a:t>What does it look like in my classroom? – Language </a:t>
            </a:r>
          </a:p>
          <a:p>
            <a:r>
              <a:rPr lang="en-GB" sz="2200" dirty="0">
                <a:solidFill>
                  <a:srgbClr val="000000"/>
                </a:solidFill>
                <a:latin typeface="Arial - 36"/>
              </a:rPr>
              <a:t> </a:t>
            </a:r>
            <a:r>
              <a:rPr lang="en-GB" sz="2200" dirty="0" smtClean="0">
                <a:solidFill>
                  <a:srgbClr val="000000"/>
                </a:solidFill>
                <a:latin typeface="Arial - 36"/>
              </a:rPr>
              <a:t>               Nominalization </a:t>
            </a:r>
          </a:p>
          <a:p>
            <a:endParaRPr lang="en-GB" sz="2200" dirty="0">
              <a:solidFill>
                <a:srgbClr val="000000"/>
              </a:solidFill>
              <a:latin typeface="Arial - 36"/>
            </a:endParaRPr>
          </a:p>
          <a:p>
            <a:r>
              <a:rPr lang="en-GB" sz="2200" dirty="0" smtClean="0">
                <a:solidFill>
                  <a:srgbClr val="000000"/>
                </a:solidFill>
                <a:latin typeface="Arial - 36"/>
              </a:rPr>
              <a:t>Recognizing Nominalization</a:t>
            </a:r>
          </a:p>
          <a:p>
            <a:pPr lvl="0">
              <a:spcBef>
                <a:spcPts val="600"/>
              </a:spcBef>
              <a:buClr>
                <a:schemeClr val="accent1"/>
              </a:buClr>
              <a:buSzPct val="76000"/>
            </a:pPr>
            <a:endParaRPr lang="en-GB" sz="2200" dirty="0" smtClean="0">
              <a:solidFill>
                <a:srgbClr val="000000"/>
              </a:solidFill>
              <a:latin typeface="Arial - 36"/>
              <a:sym typeface="Cabin"/>
            </a:endParaRPr>
          </a:p>
          <a:p>
            <a:pPr>
              <a:spcBef>
                <a:spcPts val="600"/>
              </a:spcBef>
              <a:buClr>
                <a:schemeClr val="accent1"/>
              </a:buClr>
              <a:buSzPct val="76000"/>
            </a:pPr>
            <a:r>
              <a:rPr lang="en-GB" sz="2000" dirty="0">
                <a:solidFill>
                  <a:srgbClr val="00B0F0"/>
                </a:solidFill>
                <a:latin typeface="Cabin"/>
                <a:ea typeface="Cabin"/>
                <a:cs typeface="Cabin"/>
                <a:sym typeface="Cabin"/>
              </a:rPr>
              <a:t>Regular but brief </a:t>
            </a:r>
            <a:r>
              <a:rPr lang="en-GB" sz="2000" u="sng" dirty="0">
                <a:solidFill>
                  <a:srgbClr val="00B0F0"/>
                </a:solidFill>
                <a:latin typeface="Cabin"/>
                <a:ea typeface="Cabin"/>
                <a:cs typeface="Cabin"/>
                <a:sym typeface="Cabin"/>
              </a:rPr>
              <a:t>communication</a:t>
            </a:r>
            <a:r>
              <a:rPr lang="en-GB" sz="2000" dirty="0">
                <a:solidFill>
                  <a:srgbClr val="00B0F0"/>
                </a:solidFill>
                <a:latin typeface="Cabin"/>
                <a:ea typeface="Cabin"/>
                <a:cs typeface="Cabin"/>
                <a:sym typeface="Cabin"/>
              </a:rPr>
              <a:t> with the sales forces in the field </a:t>
            </a:r>
            <a:r>
              <a:rPr lang="en-GB" sz="2000" dirty="0">
                <a:solidFill>
                  <a:schemeClr val="dk1"/>
                </a:solidFill>
                <a:latin typeface="Cabin"/>
                <a:ea typeface="Cabin"/>
                <a:cs typeface="Cabin"/>
                <a:sym typeface="Cabin"/>
              </a:rPr>
              <a:t>is essential.</a:t>
            </a:r>
          </a:p>
          <a:p>
            <a:pPr lvl="0">
              <a:spcBef>
                <a:spcPts val="600"/>
              </a:spcBef>
              <a:buClr>
                <a:schemeClr val="accent1"/>
              </a:buClr>
              <a:buSzPct val="76000"/>
            </a:pPr>
            <a:endParaRPr lang="en-GB" sz="2200" dirty="0">
              <a:solidFill>
                <a:srgbClr val="000000"/>
              </a:solidFill>
              <a:latin typeface="Arial - 36"/>
              <a:ea typeface="Cabin"/>
              <a:cs typeface="Cabin"/>
              <a:sym typeface="Cabin"/>
            </a:endParaRPr>
          </a:p>
          <a:p>
            <a:pPr lvl="0">
              <a:spcBef>
                <a:spcPts val="600"/>
              </a:spcBef>
              <a:buClr>
                <a:schemeClr val="accent1"/>
              </a:buClr>
              <a:buSzPct val="76000"/>
            </a:pPr>
            <a:endParaRPr lang="en-GB" sz="2400" dirty="0" smtClean="0">
              <a:solidFill>
                <a:schemeClr val="dk1"/>
              </a:solidFill>
              <a:latin typeface="Cabin"/>
              <a:ea typeface="Cabin"/>
              <a:cs typeface="Cabin"/>
              <a:sym typeface="Cabin"/>
            </a:endParaRPr>
          </a:p>
          <a:p>
            <a:pPr lvl="0">
              <a:spcBef>
                <a:spcPts val="600"/>
              </a:spcBef>
              <a:buClr>
                <a:schemeClr val="accent1"/>
              </a:buClr>
              <a:buSzPct val="76000"/>
            </a:pPr>
            <a:endParaRPr lang="en-GB" sz="2400" dirty="0" smtClean="0">
              <a:solidFill>
                <a:schemeClr val="dk1"/>
              </a:solidFill>
              <a:latin typeface="Cabin"/>
              <a:ea typeface="Cabin"/>
              <a:cs typeface="Cabin"/>
              <a:sym typeface="Cabin"/>
            </a:endParaRPr>
          </a:p>
          <a:p>
            <a:pPr lvl="0">
              <a:spcBef>
                <a:spcPts val="600"/>
              </a:spcBef>
              <a:buClr>
                <a:schemeClr val="accent1"/>
              </a:buClr>
              <a:buSzPct val="76000"/>
            </a:pPr>
            <a:r>
              <a:rPr lang="en-GB" sz="2400" dirty="0" smtClean="0">
                <a:solidFill>
                  <a:schemeClr val="dk1"/>
                </a:solidFill>
                <a:latin typeface="Cabin"/>
                <a:ea typeface="Cabin"/>
                <a:cs typeface="Cabin"/>
                <a:sym typeface="Cabin"/>
              </a:rPr>
              <a:t>It </a:t>
            </a:r>
            <a:r>
              <a:rPr lang="en-GB" sz="2400" dirty="0">
                <a:solidFill>
                  <a:schemeClr val="dk1"/>
                </a:solidFill>
                <a:latin typeface="Cabin"/>
                <a:ea typeface="Cabin"/>
                <a:cs typeface="Cabin"/>
                <a:sym typeface="Cabin"/>
              </a:rPr>
              <a:t>is essential to communicate regularly but briefly with the sales force in the field.</a:t>
            </a:r>
          </a:p>
          <a:p>
            <a:pPr lvl="0">
              <a:spcBef>
                <a:spcPts val="600"/>
              </a:spcBef>
              <a:buClr>
                <a:schemeClr val="accent1"/>
              </a:buClr>
              <a:buSzPct val="76000"/>
            </a:pPr>
            <a:endParaRPr lang="en-GB" sz="2400" dirty="0" smtClean="0">
              <a:solidFill>
                <a:schemeClr val="dk1"/>
              </a:solidFill>
              <a:latin typeface="Cabin"/>
              <a:ea typeface="Cabin"/>
              <a:cs typeface="Cabin"/>
              <a:sym typeface="Cabin"/>
            </a:endParaRPr>
          </a:p>
          <a:p>
            <a:endParaRPr lang="en-GB" sz="2200" dirty="0" smtClean="0">
              <a:solidFill>
                <a:srgbClr val="000000"/>
              </a:solidFill>
              <a:latin typeface="Arial - 36"/>
            </a:endParaRPr>
          </a:p>
          <a:p>
            <a:endParaRPr lang="en-GB" sz="2200" dirty="0">
              <a:solidFill>
                <a:srgbClr val="000000"/>
              </a:solidFill>
              <a:latin typeface="Arial - 36"/>
            </a:endParaRPr>
          </a:p>
          <a:p>
            <a:endParaRPr lang="en-GB" sz="2200" dirty="0" smtClean="0">
              <a:solidFill>
                <a:srgbClr val="000000"/>
              </a:solidFill>
              <a:latin typeface="Arial - 36"/>
            </a:endParaRPr>
          </a:p>
          <a:p>
            <a:r>
              <a:rPr lang="en-GB" sz="2200" dirty="0" smtClean="0">
                <a:solidFill>
                  <a:srgbClr val="000000"/>
                </a:solidFill>
                <a:latin typeface="Arial - 36"/>
              </a:rPr>
              <a:t>   </a:t>
            </a:r>
          </a:p>
          <a:p>
            <a:endParaRPr lang="en-GB" sz="2200" dirty="0">
              <a:solidFill>
                <a:srgbClr val="000000"/>
              </a:solidFill>
              <a:latin typeface="Arial - 36"/>
            </a:endParaRPr>
          </a:p>
        </p:txBody>
      </p:sp>
      <p:sp>
        <p:nvSpPr>
          <p:cNvPr id="7" name="Flecha arriba 6"/>
          <p:cNvSpPr/>
          <p:nvPr/>
        </p:nvSpPr>
        <p:spPr>
          <a:xfrm>
            <a:off x="2987824" y="3429000"/>
            <a:ext cx="549775" cy="108012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2144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036495" cy="6857999"/>
          </a:xfrm>
          <a:prstGeom prst="rect">
            <a:avLst/>
          </a:prstGeom>
          <a:solidFill>
            <a:scrgbClr r="0" g="0" b="0">
              <a:alpha val="0"/>
            </a:scrgbClr>
          </a:solidFill>
        </p:spPr>
      </p:pic>
      <p:sp>
        <p:nvSpPr>
          <p:cNvPr id="3" name="TextBox 2"/>
          <p:cNvSpPr txBox="1"/>
          <p:nvPr/>
        </p:nvSpPr>
        <p:spPr>
          <a:xfrm>
            <a:off x="2948940" y="232477"/>
            <a:ext cx="2360293" cy="487034"/>
          </a:xfrm>
          <a:prstGeom prst="rect">
            <a:avLst/>
          </a:prstGeom>
          <a:noFill/>
        </p:spPr>
        <p:txBody>
          <a:bodyPr vert="horz" lIns="70846" tIns="35422" rIns="70846" bIns="35422" rtlCol="0">
            <a:spAutoFit/>
          </a:bodyPr>
          <a:lstStyle/>
          <a:p>
            <a:r>
              <a:rPr lang="en-GB" sz="2700">
                <a:solidFill>
                  <a:srgbClr val="2A196F"/>
                </a:solidFill>
                <a:latin typeface="TUOS Stephenson - 46"/>
              </a:rPr>
              <a:t>Overview</a:t>
            </a:r>
          </a:p>
        </p:txBody>
      </p:sp>
      <p:sp>
        <p:nvSpPr>
          <p:cNvPr id="4" name="TextBox 3"/>
          <p:cNvSpPr txBox="1"/>
          <p:nvPr/>
        </p:nvSpPr>
        <p:spPr>
          <a:xfrm>
            <a:off x="480062" y="1120859"/>
            <a:ext cx="7920991" cy="2779970"/>
          </a:xfrm>
          <a:prstGeom prst="rect">
            <a:avLst/>
          </a:prstGeom>
          <a:noFill/>
        </p:spPr>
        <p:txBody>
          <a:bodyPr vert="horz" lIns="70846" tIns="35422" rIns="70846" bIns="35422" rtlCol="0">
            <a:spAutoFit/>
          </a:bodyPr>
          <a:lstStyle/>
          <a:p>
            <a:pPr marL="342900" indent="-342900">
              <a:buFont typeface="Arial" panose="020B0604020202020204" pitchFamily="34" charset="0"/>
              <a:buChar char="•"/>
            </a:pPr>
            <a:r>
              <a:rPr lang="en-GB" sz="2200" dirty="0">
                <a:solidFill>
                  <a:srgbClr val="000000"/>
                </a:solidFill>
                <a:latin typeface="Arial - 36"/>
              </a:rPr>
              <a:t>What do </a:t>
            </a:r>
            <a:r>
              <a:rPr lang="en-GB" sz="2200" dirty="0" smtClean="0">
                <a:solidFill>
                  <a:srgbClr val="000000"/>
                </a:solidFill>
                <a:latin typeface="Arial - 36"/>
              </a:rPr>
              <a:t>we </a:t>
            </a:r>
            <a:r>
              <a:rPr lang="en-GB" sz="2200" dirty="0">
                <a:solidFill>
                  <a:srgbClr val="000000"/>
                </a:solidFill>
                <a:latin typeface="Arial - 36"/>
              </a:rPr>
              <a:t>expect in a good academic paragraph?</a:t>
            </a:r>
          </a:p>
          <a:p>
            <a:pPr marL="342900" indent="-342900">
              <a:buFont typeface="Arial" panose="020B0604020202020204" pitchFamily="34" charset="0"/>
              <a:buChar char="•"/>
            </a:pPr>
            <a:r>
              <a:rPr lang="en-GB" sz="2200" dirty="0">
                <a:solidFill>
                  <a:srgbClr val="000000"/>
                </a:solidFill>
                <a:latin typeface="Arial - 36"/>
              </a:rPr>
              <a:t>How can LCT help us identify what we want students to produce?</a:t>
            </a:r>
          </a:p>
          <a:p>
            <a:pPr marL="342900" indent="-342900">
              <a:buFont typeface="Arial" panose="020B0604020202020204" pitchFamily="34" charset="0"/>
              <a:buChar char="•"/>
            </a:pPr>
            <a:r>
              <a:rPr lang="en-GB" sz="2200" dirty="0">
                <a:solidFill>
                  <a:srgbClr val="000000"/>
                </a:solidFill>
                <a:latin typeface="Arial - 36"/>
              </a:rPr>
              <a:t>How do we use  LCT to explain what we want students to produce? - Practical Activities.  </a:t>
            </a:r>
          </a:p>
          <a:p>
            <a:pPr marL="342900" indent="-342900">
              <a:buFont typeface="Arial" panose="020B0604020202020204" pitchFamily="34" charset="0"/>
              <a:buChar char="•"/>
            </a:pPr>
            <a:r>
              <a:rPr lang="en-GB" sz="2200" dirty="0">
                <a:solidFill>
                  <a:srgbClr val="000000"/>
                </a:solidFill>
                <a:latin typeface="Arial - 36"/>
              </a:rPr>
              <a:t>Recap</a:t>
            </a:r>
          </a:p>
          <a:p>
            <a:pPr marL="342900" indent="-342900">
              <a:buFont typeface="Arial" panose="020B0604020202020204" pitchFamily="34" charset="0"/>
              <a:buChar char="•"/>
            </a:pPr>
            <a:r>
              <a:rPr lang="en-GB" sz="2200" dirty="0">
                <a:solidFill>
                  <a:srgbClr val="000000"/>
                </a:solidFill>
                <a:latin typeface="Arial - 36"/>
              </a:rPr>
              <a:t>What is next?</a:t>
            </a:r>
            <a:r>
              <a:rPr lang="en-GB" sz="2200" dirty="0">
                <a:solidFill>
                  <a:srgbClr val="00008B"/>
                </a:solidFill>
                <a:latin typeface="TUOS Stephenson - 36"/>
              </a:rPr>
              <a:t> </a:t>
            </a:r>
          </a:p>
          <a:p>
            <a:endParaRPr lang="en-GB" sz="2200" dirty="0">
              <a:solidFill>
                <a:srgbClr val="00008B"/>
              </a:solidFill>
              <a:latin typeface="TUOS Stephenson - 36"/>
            </a:endParaRPr>
          </a:p>
        </p:txBody>
      </p:sp>
    </p:spTree>
    <p:extLst>
      <p:ext uri="{BB962C8B-B14F-4D97-AF65-F5344CB8AC3E}">
        <p14:creationId xmlns:p14="http://schemas.microsoft.com/office/powerpoint/2010/main" val="2020410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07504" y="0"/>
            <a:ext cx="9036496" cy="6858000"/>
          </a:xfrm>
          <a:prstGeom prst="rect">
            <a:avLst/>
          </a:prstGeom>
          <a:solidFill>
            <a:scrgbClr r="0" g="0" b="0">
              <a:alpha val="0"/>
            </a:scrgbClr>
          </a:solidFill>
        </p:spPr>
      </p:pic>
      <p:sp>
        <p:nvSpPr>
          <p:cNvPr id="3" name="TextBox 2"/>
          <p:cNvSpPr txBox="1"/>
          <p:nvPr/>
        </p:nvSpPr>
        <p:spPr>
          <a:xfrm>
            <a:off x="2948941" y="232475"/>
            <a:ext cx="6069331" cy="240813"/>
          </a:xfrm>
          <a:prstGeom prst="rect">
            <a:avLst/>
          </a:prstGeom>
          <a:noFill/>
        </p:spPr>
        <p:txBody>
          <a:bodyPr vert="horz" lIns="70846" tIns="35422" rIns="70846" bIns="35422" rtlCol="0">
            <a:spAutoFit/>
          </a:bodyPr>
          <a:lstStyle/>
          <a:p>
            <a:r>
              <a:rPr lang="en-GB" sz="1100" dirty="0">
                <a:solidFill>
                  <a:srgbClr val="00008B"/>
                </a:solidFill>
                <a:latin typeface="Arial - 20"/>
              </a:rPr>
              <a:t>How do we use  LCT to explain what we want? - Practical </a:t>
            </a:r>
            <a:r>
              <a:rPr lang="en-GB" sz="1100" dirty="0">
                <a:solidFill>
                  <a:srgbClr val="00008B"/>
                </a:solidFill>
                <a:latin typeface="Arial - 20"/>
              </a:rPr>
              <a:t>Activities </a:t>
            </a:r>
            <a:r>
              <a:rPr lang="en-GB" sz="1100" dirty="0" smtClean="0">
                <a:solidFill>
                  <a:srgbClr val="00008B"/>
                </a:solidFill>
                <a:latin typeface="Arial - 20"/>
              </a:rPr>
              <a:t>- Semantic </a:t>
            </a:r>
            <a:r>
              <a:rPr lang="en-GB" sz="1100" dirty="0">
                <a:solidFill>
                  <a:srgbClr val="00008B"/>
                </a:solidFill>
                <a:latin typeface="Arial - 20"/>
              </a:rPr>
              <a:t>Density</a:t>
            </a:r>
            <a:endParaRPr lang="en-GB" sz="1100" dirty="0">
              <a:solidFill>
                <a:srgbClr val="00008B"/>
              </a:solidFill>
              <a:latin typeface="Arial - 20"/>
            </a:endParaRPr>
          </a:p>
        </p:txBody>
      </p:sp>
      <p:sp>
        <p:nvSpPr>
          <p:cNvPr id="4" name="TextBox 3"/>
          <p:cNvSpPr txBox="1"/>
          <p:nvPr/>
        </p:nvSpPr>
        <p:spPr>
          <a:xfrm>
            <a:off x="0" y="908720"/>
            <a:ext cx="9144000" cy="6134734"/>
          </a:xfrm>
          <a:prstGeom prst="rect">
            <a:avLst/>
          </a:prstGeom>
          <a:noFill/>
        </p:spPr>
        <p:txBody>
          <a:bodyPr vert="horz" wrap="square" lIns="70846" tIns="35422" rIns="70846" bIns="35422" rtlCol="0">
            <a:spAutoFit/>
          </a:bodyPr>
          <a:lstStyle/>
          <a:p>
            <a:r>
              <a:rPr lang="en-GB" sz="2200" dirty="0" smtClean="0">
                <a:solidFill>
                  <a:srgbClr val="000000"/>
                </a:solidFill>
                <a:latin typeface="Arial - 36"/>
              </a:rPr>
              <a:t>What does it look like in my classroom? – Language </a:t>
            </a:r>
          </a:p>
          <a:p>
            <a:r>
              <a:rPr lang="en-GB" sz="2200" dirty="0">
                <a:solidFill>
                  <a:srgbClr val="000000"/>
                </a:solidFill>
                <a:latin typeface="Arial - 36"/>
              </a:rPr>
              <a:t> </a:t>
            </a:r>
            <a:r>
              <a:rPr lang="en-GB" sz="2200" dirty="0" smtClean="0">
                <a:solidFill>
                  <a:srgbClr val="000000"/>
                </a:solidFill>
                <a:latin typeface="Arial - 36"/>
              </a:rPr>
              <a:t>               Nominalization </a:t>
            </a:r>
          </a:p>
          <a:p>
            <a:endParaRPr lang="en-GB" sz="2200" dirty="0">
              <a:solidFill>
                <a:srgbClr val="000000"/>
              </a:solidFill>
              <a:latin typeface="Arial - 36"/>
            </a:endParaRPr>
          </a:p>
          <a:p>
            <a:r>
              <a:rPr lang="en-GB" sz="2200" dirty="0" smtClean="0">
                <a:solidFill>
                  <a:srgbClr val="000000"/>
                </a:solidFill>
                <a:latin typeface="Arial - 36"/>
              </a:rPr>
              <a:t>Practice -&gt; What do you need to change? </a:t>
            </a:r>
          </a:p>
          <a:p>
            <a:endParaRPr lang="en-GB" sz="2200" dirty="0">
              <a:solidFill>
                <a:srgbClr val="000000"/>
              </a:solidFill>
              <a:latin typeface="Arial - 36"/>
            </a:endParaRPr>
          </a:p>
          <a:p>
            <a:pPr lvl="0">
              <a:spcBef>
                <a:spcPts val="600"/>
              </a:spcBef>
              <a:buClr>
                <a:schemeClr val="accent1"/>
              </a:buClr>
              <a:buSzPct val="25000"/>
            </a:pPr>
            <a:r>
              <a:rPr lang="en-GB" sz="2400" dirty="0">
                <a:solidFill>
                  <a:schemeClr val="dk1"/>
                </a:solidFill>
                <a:latin typeface="Cabin"/>
                <a:ea typeface="Cabin"/>
                <a:cs typeface="Cabin"/>
                <a:sym typeface="Cabin"/>
              </a:rPr>
              <a:t>Researchers have to judge </a:t>
            </a:r>
            <a:r>
              <a:rPr lang="en-GB" sz="2400" b="1" dirty="0">
                <a:solidFill>
                  <a:schemeClr val="dk1"/>
                </a:solidFill>
                <a:latin typeface="Cabin"/>
                <a:ea typeface="Cabin"/>
                <a:cs typeface="Cabin"/>
                <a:sym typeface="Cabin"/>
              </a:rPr>
              <a:t>how valid and reliable the web sites are</a:t>
            </a:r>
            <a:r>
              <a:rPr lang="en-GB" sz="2400" dirty="0">
                <a:solidFill>
                  <a:schemeClr val="dk1"/>
                </a:solidFill>
                <a:latin typeface="Cabin"/>
                <a:ea typeface="Cabin"/>
                <a:cs typeface="Cabin"/>
                <a:sym typeface="Cabin"/>
              </a:rPr>
              <a:t>.</a:t>
            </a:r>
          </a:p>
          <a:p>
            <a:pPr lvl="0">
              <a:spcBef>
                <a:spcPts val="600"/>
              </a:spcBef>
              <a:buClr>
                <a:schemeClr val="accent1"/>
              </a:buClr>
              <a:buSzPct val="25000"/>
            </a:pPr>
            <a:endParaRPr lang="en-GB" sz="2400" dirty="0">
              <a:solidFill>
                <a:schemeClr val="dk1"/>
              </a:solidFill>
              <a:latin typeface="Cabin"/>
              <a:ea typeface="Cabin"/>
              <a:cs typeface="Cabin"/>
              <a:sym typeface="Cabin"/>
            </a:endParaRPr>
          </a:p>
          <a:p>
            <a:pPr lvl="0">
              <a:spcBef>
                <a:spcPts val="600"/>
              </a:spcBef>
              <a:buClr>
                <a:schemeClr val="accent1"/>
              </a:buClr>
              <a:buSzPct val="25000"/>
            </a:pPr>
            <a:r>
              <a:rPr lang="en-GB" sz="2400" dirty="0">
                <a:solidFill>
                  <a:schemeClr val="dk1"/>
                </a:solidFill>
                <a:latin typeface="Cabin"/>
                <a:ea typeface="Cabin"/>
                <a:cs typeface="Cabin"/>
                <a:sym typeface="Cabin"/>
              </a:rPr>
              <a:t>Researchers have to judge </a:t>
            </a:r>
            <a:r>
              <a:rPr lang="en-GB" sz="2400" b="1" dirty="0">
                <a:solidFill>
                  <a:schemeClr val="dk1"/>
                </a:solidFill>
                <a:latin typeface="Cabin"/>
                <a:ea typeface="Cabin"/>
                <a:cs typeface="Cabin"/>
                <a:sym typeface="Cabin"/>
              </a:rPr>
              <a:t>the valid</a:t>
            </a:r>
            <a:r>
              <a:rPr lang="en-GB" sz="2400" b="1" dirty="0">
                <a:solidFill>
                  <a:srgbClr val="00B0F0"/>
                </a:solidFill>
                <a:latin typeface="Cabin"/>
                <a:ea typeface="Cabin"/>
                <a:cs typeface="Cabin"/>
                <a:sym typeface="Cabin"/>
              </a:rPr>
              <a:t>ity</a:t>
            </a:r>
            <a:r>
              <a:rPr lang="en-GB" sz="2400" b="1" dirty="0">
                <a:solidFill>
                  <a:schemeClr val="dk1"/>
                </a:solidFill>
                <a:latin typeface="Cabin"/>
                <a:ea typeface="Cabin"/>
                <a:cs typeface="Cabin"/>
                <a:sym typeface="Cabin"/>
              </a:rPr>
              <a:t> and reliab</a:t>
            </a:r>
            <a:r>
              <a:rPr lang="en-GB" sz="2400" b="1" dirty="0">
                <a:solidFill>
                  <a:srgbClr val="00B0F0"/>
                </a:solidFill>
                <a:latin typeface="Cabin"/>
                <a:ea typeface="Cabin"/>
                <a:cs typeface="Cabin"/>
                <a:sym typeface="Cabin"/>
              </a:rPr>
              <a:t>ility</a:t>
            </a:r>
            <a:r>
              <a:rPr lang="en-GB" sz="2400" b="1" dirty="0">
                <a:solidFill>
                  <a:schemeClr val="dk1"/>
                </a:solidFill>
                <a:latin typeface="Cabin"/>
                <a:ea typeface="Cabin"/>
                <a:cs typeface="Cabin"/>
                <a:sym typeface="Cabin"/>
              </a:rPr>
              <a:t> of the web sites</a:t>
            </a:r>
            <a:r>
              <a:rPr lang="en-GB" sz="2400" dirty="0">
                <a:solidFill>
                  <a:schemeClr val="dk1"/>
                </a:solidFill>
                <a:latin typeface="Cabin"/>
                <a:ea typeface="Cabin"/>
                <a:cs typeface="Cabin"/>
                <a:sym typeface="Cabin"/>
              </a:rPr>
              <a:t>.</a:t>
            </a:r>
          </a:p>
          <a:p>
            <a:pPr lvl="0">
              <a:spcBef>
                <a:spcPts val="600"/>
              </a:spcBef>
              <a:buClr>
                <a:schemeClr val="accent1"/>
              </a:buClr>
              <a:buSzPct val="76000"/>
            </a:pPr>
            <a:endParaRPr lang="en-GB" sz="2400" dirty="0" smtClean="0">
              <a:solidFill>
                <a:schemeClr val="dk1"/>
              </a:solidFill>
              <a:latin typeface="Cabin"/>
              <a:ea typeface="Cabin"/>
              <a:cs typeface="Cabin"/>
              <a:sym typeface="Cabin"/>
            </a:endParaRPr>
          </a:p>
          <a:p>
            <a:endParaRPr lang="en-GB" sz="2200" dirty="0" smtClean="0">
              <a:solidFill>
                <a:srgbClr val="000000"/>
              </a:solidFill>
              <a:latin typeface="Arial - 36"/>
            </a:endParaRPr>
          </a:p>
          <a:p>
            <a:endParaRPr lang="en-GB" sz="2200" dirty="0">
              <a:solidFill>
                <a:srgbClr val="000000"/>
              </a:solidFill>
              <a:latin typeface="Arial - 36"/>
            </a:endParaRPr>
          </a:p>
          <a:p>
            <a:endParaRPr lang="en-GB" sz="2200" dirty="0" smtClean="0">
              <a:solidFill>
                <a:srgbClr val="000000"/>
              </a:solidFill>
              <a:latin typeface="Arial - 36"/>
            </a:endParaRPr>
          </a:p>
          <a:p>
            <a:r>
              <a:rPr lang="en-GB" sz="2200" dirty="0" smtClean="0">
                <a:solidFill>
                  <a:srgbClr val="000000"/>
                </a:solidFill>
                <a:latin typeface="Arial - 36"/>
              </a:rPr>
              <a:t>   </a:t>
            </a:r>
          </a:p>
          <a:p>
            <a:endParaRPr lang="en-GB" sz="2200" dirty="0">
              <a:solidFill>
                <a:srgbClr val="000000"/>
              </a:solidFill>
              <a:latin typeface="Arial - 36"/>
            </a:endParaRPr>
          </a:p>
        </p:txBody>
      </p:sp>
      <p:sp>
        <p:nvSpPr>
          <p:cNvPr id="7" name="Flecha arriba 6"/>
          <p:cNvSpPr/>
          <p:nvPr/>
        </p:nvSpPr>
        <p:spPr>
          <a:xfrm>
            <a:off x="3347865" y="4653136"/>
            <a:ext cx="360040" cy="79208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CuadroTexto 4"/>
          <p:cNvSpPr txBox="1"/>
          <p:nvPr/>
        </p:nvSpPr>
        <p:spPr>
          <a:xfrm>
            <a:off x="2699792" y="5013176"/>
            <a:ext cx="184666" cy="307777"/>
          </a:xfrm>
          <a:prstGeom prst="rect">
            <a:avLst/>
          </a:prstGeom>
          <a:noFill/>
        </p:spPr>
        <p:txBody>
          <a:bodyPr wrap="none" rtlCol="0">
            <a:spAutoFit/>
          </a:bodyPr>
          <a:lstStyle/>
          <a:p>
            <a:endParaRPr lang="en-GB" dirty="0"/>
          </a:p>
        </p:txBody>
      </p:sp>
      <p:sp>
        <p:nvSpPr>
          <p:cNvPr id="6" name="Rectángulo 5"/>
          <p:cNvSpPr/>
          <p:nvPr/>
        </p:nvSpPr>
        <p:spPr>
          <a:xfrm>
            <a:off x="827584" y="5517232"/>
            <a:ext cx="6390456" cy="954107"/>
          </a:xfrm>
          <a:prstGeom prst="rect">
            <a:avLst/>
          </a:prstGeom>
        </p:spPr>
        <p:txBody>
          <a:bodyPr wrap="square">
            <a:spAutoFit/>
          </a:bodyPr>
          <a:lstStyle/>
          <a:p>
            <a:pPr>
              <a:spcBef>
                <a:spcPts val="600"/>
              </a:spcBef>
              <a:buClr>
                <a:schemeClr val="accent1"/>
              </a:buClr>
              <a:buSzPct val="25000"/>
            </a:pPr>
            <a:r>
              <a:rPr lang="en-GB" sz="2800" dirty="0">
                <a:solidFill>
                  <a:schemeClr val="dk1"/>
                </a:solidFill>
                <a:latin typeface="Cabin"/>
                <a:ea typeface="Cabin"/>
                <a:cs typeface="Cabin"/>
                <a:sym typeface="Cabin"/>
              </a:rPr>
              <a:t>Researchers have to judge how valid and reliable the web sites are</a:t>
            </a:r>
            <a:r>
              <a:rPr lang="en-GB" dirty="0" smtClean="0">
                <a:solidFill>
                  <a:schemeClr val="dk1"/>
                </a:solidFill>
                <a:latin typeface="Cabin"/>
                <a:ea typeface="Cabin"/>
                <a:cs typeface="Cabin"/>
                <a:sym typeface="Cabin"/>
              </a:rPr>
              <a:t>.</a:t>
            </a:r>
            <a:r>
              <a:rPr lang="en-GB" dirty="0">
                <a:solidFill>
                  <a:schemeClr val="dk1"/>
                </a:solidFill>
                <a:latin typeface="Cabin"/>
                <a:ea typeface="Cabin"/>
                <a:cs typeface="Cabin"/>
                <a:sym typeface="Cabin"/>
              </a:rPr>
              <a:t> </a:t>
            </a:r>
          </a:p>
        </p:txBody>
      </p:sp>
    </p:spTree>
    <p:extLst>
      <p:ext uri="{BB962C8B-B14F-4D97-AF65-F5344CB8AC3E}">
        <p14:creationId xmlns:p14="http://schemas.microsoft.com/office/powerpoint/2010/main" val="211975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07504" y="0"/>
            <a:ext cx="9036496" cy="6858000"/>
          </a:xfrm>
          <a:prstGeom prst="rect">
            <a:avLst/>
          </a:prstGeom>
          <a:solidFill>
            <a:scrgbClr r="0" g="0" b="0">
              <a:alpha val="0"/>
            </a:scrgbClr>
          </a:solidFill>
        </p:spPr>
      </p:pic>
      <p:sp>
        <p:nvSpPr>
          <p:cNvPr id="3" name="TextBox 2"/>
          <p:cNvSpPr txBox="1"/>
          <p:nvPr/>
        </p:nvSpPr>
        <p:spPr>
          <a:xfrm>
            <a:off x="2948941" y="232475"/>
            <a:ext cx="6069331" cy="240813"/>
          </a:xfrm>
          <a:prstGeom prst="rect">
            <a:avLst/>
          </a:prstGeom>
          <a:noFill/>
        </p:spPr>
        <p:txBody>
          <a:bodyPr vert="horz" lIns="70846" tIns="35422" rIns="70846" bIns="35422" rtlCol="0">
            <a:spAutoFit/>
          </a:bodyPr>
          <a:lstStyle/>
          <a:p>
            <a:r>
              <a:rPr lang="en-GB" sz="1100" dirty="0">
                <a:solidFill>
                  <a:srgbClr val="00008B"/>
                </a:solidFill>
                <a:latin typeface="Arial - 20"/>
              </a:rPr>
              <a:t>How do we use  LCT to explain what we want? - Practical </a:t>
            </a:r>
            <a:r>
              <a:rPr lang="en-GB" sz="1100" dirty="0">
                <a:solidFill>
                  <a:srgbClr val="00008B"/>
                </a:solidFill>
                <a:latin typeface="Arial - 20"/>
              </a:rPr>
              <a:t>Activities - Semantic Density</a:t>
            </a:r>
            <a:endParaRPr lang="en-GB" sz="1100" dirty="0">
              <a:solidFill>
                <a:srgbClr val="00008B"/>
              </a:solidFill>
              <a:latin typeface="Arial - 20"/>
            </a:endParaRPr>
          </a:p>
        </p:txBody>
      </p:sp>
      <p:sp>
        <p:nvSpPr>
          <p:cNvPr id="4" name="TextBox 3"/>
          <p:cNvSpPr txBox="1"/>
          <p:nvPr/>
        </p:nvSpPr>
        <p:spPr>
          <a:xfrm>
            <a:off x="0" y="1052736"/>
            <a:ext cx="9036496" cy="3903354"/>
          </a:xfrm>
          <a:prstGeom prst="rect">
            <a:avLst/>
          </a:prstGeom>
          <a:noFill/>
        </p:spPr>
        <p:txBody>
          <a:bodyPr vert="horz" wrap="square" lIns="70846" tIns="35422" rIns="70846" bIns="35422" rtlCol="0">
            <a:spAutoFit/>
          </a:bodyPr>
          <a:lstStyle/>
          <a:p>
            <a:pPr lvl="2"/>
            <a:r>
              <a:rPr lang="en-GB" sz="2200" dirty="0" smtClean="0">
                <a:solidFill>
                  <a:srgbClr val="000000"/>
                </a:solidFill>
                <a:latin typeface="Arial - 36"/>
              </a:rPr>
              <a:t>What does it look like in my classroom? – Language </a:t>
            </a:r>
          </a:p>
          <a:p>
            <a:r>
              <a:rPr lang="en-GB" sz="2200" dirty="0">
                <a:solidFill>
                  <a:srgbClr val="000000"/>
                </a:solidFill>
                <a:latin typeface="Arial - 36"/>
              </a:rPr>
              <a:t> </a:t>
            </a:r>
            <a:r>
              <a:rPr lang="en-GB" sz="2200" dirty="0" smtClean="0">
                <a:solidFill>
                  <a:srgbClr val="000000"/>
                </a:solidFill>
                <a:latin typeface="Arial - 36"/>
              </a:rPr>
              <a:t>               </a:t>
            </a:r>
            <a:endParaRPr lang="en-GB" sz="2200" dirty="0">
              <a:solidFill>
                <a:srgbClr val="000000"/>
              </a:solidFill>
              <a:latin typeface="Arial - 36"/>
            </a:endParaRPr>
          </a:p>
          <a:p>
            <a:pPr lvl="4"/>
            <a:r>
              <a:rPr lang="en-GB" sz="2200" dirty="0" smtClean="0">
                <a:solidFill>
                  <a:srgbClr val="000000"/>
                </a:solidFill>
                <a:latin typeface="Arial - 36"/>
              </a:rPr>
              <a:t>                  </a:t>
            </a:r>
          </a:p>
          <a:p>
            <a:endParaRPr lang="en-GB" sz="2200" dirty="0">
              <a:solidFill>
                <a:srgbClr val="000000"/>
              </a:solidFill>
              <a:latin typeface="Arial - 36"/>
            </a:endParaRPr>
          </a:p>
          <a:p>
            <a:endParaRPr lang="en-GB" sz="2200" dirty="0">
              <a:solidFill>
                <a:srgbClr val="000000"/>
              </a:solidFill>
              <a:latin typeface="Arial - 36"/>
            </a:endParaRPr>
          </a:p>
          <a:p>
            <a:pPr lvl="0">
              <a:spcBef>
                <a:spcPts val="600"/>
              </a:spcBef>
              <a:buClr>
                <a:schemeClr val="accent1"/>
              </a:buClr>
              <a:buSzPct val="76000"/>
            </a:pPr>
            <a:endParaRPr lang="en-GB" sz="2400" dirty="0" smtClean="0">
              <a:solidFill>
                <a:schemeClr val="dk1"/>
              </a:solidFill>
              <a:latin typeface="Cabin"/>
              <a:ea typeface="Cabin"/>
              <a:cs typeface="Cabin"/>
              <a:sym typeface="Cabin"/>
            </a:endParaRPr>
          </a:p>
          <a:p>
            <a:endParaRPr lang="en-GB" sz="2200" dirty="0" smtClean="0">
              <a:solidFill>
                <a:srgbClr val="000000"/>
              </a:solidFill>
              <a:latin typeface="Arial - 36"/>
            </a:endParaRPr>
          </a:p>
          <a:p>
            <a:endParaRPr lang="en-GB" sz="2200" dirty="0">
              <a:solidFill>
                <a:srgbClr val="000000"/>
              </a:solidFill>
              <a:latin typeface="Arial - 36"/>
            </a:endParaRPr>
          </a:p>
          <a:p>
            <a:endParaRPr lang="en-GB" sz="2200" dirty="0" smtClean="0">
              <a:solidFill>
                <a:srgbClr val="000000"/>
              </a:solidFill>
              <a:latin typeface="Arial - 36"/>
            </a:endParaRPr>
          </a:p>
          <a:p>
            <a:r>
              <a:rPr lang="en-GB" sz="2200" dirty="0" smtClean="0">
                <a:solidFill>
                  <a:srgbClr val="000000"/>
                </a:solidFill>
                <a:latin typeface="Arial - 36"/>
              </a:rPr>
              <a:t>   </a:t>
            </a:r>
          </a:p>
          <a:p>
            <a:endParaRPr lang="en-GB" sz="2200" dirty="0">
              <a:solidFill>
                <a:srgbClr val="000000"/>
              </a:solidFill>
              <a:latin typeface="Arial - 36"/>
            </a:endParaRPr>
          </a:p>
        </p:txBody>
      </p:sp>
      <p:sp>
        <p:nvSpPr>
          <p:cNvPr id="5" name="CuadroTexto 4"/>
          <p:cNvSpPr txBox="1"/>
          <p:nvPr/>
        </p:nvSpPr>
        <p:spPr>
          <a:xfrm>
            <a:off x="2699792" y="5013176"/>
            <a:ext cx="184666" cy="307777"/>
          </a:xfrm>
          <a:prstGeom prst="rect">
            <a:avLst/>
          </a:prstGeom>
          <a:noFill/>
        </p:spPr>
        <p:txBody>
          <a:bodyPr wrap="none" rtlCol="0">
            <a:spAutoFit/>
          </a:bodyPr>
          <a:lstStyle/>
          <a:p>
            <a:endParaRPr lang="en-GB" dirty="0"/>
          </a:p>
        </p:txBody>
      </p:sp>
      <p:graphicFrame>
        <p:nvGraphicFramePr>
          <p:cNvPr id="6" name="Tabla 5"/>
          <p:cNvGraphicFramePr>
            <a:graphicFrameLocks noGrp="1"/>
          </p:cNvGraphicFramePr>
          <p:nvPr>
            <p:extLst>
              <p:ext uri="{D42A27DB-BD31-4B8C-83A1-F6EECF244321}">
                <p14:modId xmlns:p14="http://schemas.microsoft.com/office/powerpoint/2010/main" val="1965887637"/>
              </p:ext>
            </p:extLst>
          </p:nvPr>
        </p:nvGraphicFramePr>
        <p:xfrm>
          <a:off x="1475656" y="1772816"/>
          <a:ext cx="6096000" cy="4455160"/>
        </p:xfrm>
        <a:graphic>
          <a:graphicData uri="http://schemas.openxmlformats.org/drawingml/2006/table">
            <a:tbl>
              <a:tblPr firstRow="1" bandRow="1">
                <a:tableStyleId>{BDBED569-4797-4DF1-A0F4-6AAB3CD982D8}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GB" dirty="0" smtClean="0"/>
                        <a:t>Every day phrases</a:t>
                      </a:r>
                      <a:r>
                        <a:rPr lang="en-GB" baseline="0" dirty="0" smtClean="0"/>
                        <a:t> in my essay</a:t>
                      </a:r>
                      <a:r>
                        <a:rPr lang="en-GB" dirty="0" smtClean="0"/>
                        <a:t> </a:t>
                      </a:r>
                      <a:endParaRPr lang="en-GB" dirty="0"/>
                    </a:p>
                  </a:txBody>
                  <a:tcPr/>
                </a:tc>
                <a:tc>
                  <a:txBody>
                    <a:bodyPr/>
                    <a:lstStyle/>
                    <a:p>
                      <a:r>
                        <a:rPr lang="en-GB" dirty="0" smtClean="0"/>
                        <a:t>Academic</a:t>
                      </a:r>
                      <a:r>
                        <a:rPr lang="en-GB" baseline="0" dirty="0" smtClean="0"/>
                        <a:t> version</a:t>
                      </a:r>
                      <a:endParaRPr lang="en-GB" dirty="0"/>
                    </a:p>
                  </a:txBody>
                  <a:tcPr/>
                </a:tc>
                <a:extLst>
                  <a:ext uri="{0D108BD9-81ED-4DB2-BD59-A6C34878D82A}">
                    <a16:rowId xmlns:a16="http://schemas.microsoft.com/office/drawing/2014/main" val="10000"/>
                  </a:ext>
                </a:extLst>
              </a:tr>
              <a:tr h="370840">
                <a:tc>
                  <a:txBody>
                    <a:bodyPr/>
                    <a:lstStyle/>
                    <a:p>
                      <a:pPr marL="0" marR="0" lvl="0" indent="0" algn="l" defTabSz="708453" rtl="0" eaLnBrk="1" fontAlgn="auto" latinLnBrk="0" hangingPunct="1">
                        <a:lnSpc>
                          <a:spcPct val="100000"/>
                        </a:lnSpc>
                        <a:spcBef>
                          <a:spcPts val="0"/>
                        </a:spcBef>
                        <a:spcAft>
                          <a:spcPts val="0"/>
                        </a:spcAft>
                        <a:buClrTx/>
                        <a:buSzTx/>
                        <a:buFontTx/>
                        <a:buNone/>
                        <a:tabLst/>
                        <a:defRPr/>
                      </a:pPr>
                      <a:r>
                        <a:rPr lang="en-GB" sz="1800" dirty="0" smtClean="0">
                          <a:sym typeface="Cabin"/>
                        </a:rPr>
                        <a:t>It is essential to communicate regularly but briefly with the sales force in the field.</a:t>
                      </a:r>
                    </a:p>
                    <a:p>
                      <a:endParaRPr lang="en-GB" dirty="0" smtClean="0"/>
                    </a:p>
                    <a:p>
                      <a:endParaRPr lang="en-GB" dirty="0" smtClean="0"/>
                    </a:p>
                  </a:txBody>
                  <a:tcPr/>
                </a:tc>
                <a:tc>
                  <a:txBody>
                    <a:bodyPr/>
                    <a:lstStyle/>
                    <a:p>
                      <a:pPr>
                        <a:spcBef>
                          <a:spcPts val="600"/>
                        </a:spcBef>
                        <a:buClr>
                          <a:schemeClr val="accent1"/>
                        </a:buClr>
                        <a:buSzPct val="76000"/>
                      </a:pPr>
                      <a:r>
                        <a:rPr lang="en-GB" sz="1800" dirty="0" smtClean="0">
                          <a:sym typeface="Cabin"/>
                        </a:rPr>
                        <a:t>Regular but brief </a:t>
                      </a:r>
                      <a:r>
                        <a:rPr lang="en-GB" sz="1800" u="sng" dirty="0" smtClean="0">
                          <a:sym typeface="Cabin"/>
                        </a:rPr>
                        <a:t>communication</a:t>
                      </a:r>
                      <a:r>
                        <a:rPr lang="en-GB" sz="1800" dirty="0" smtClean="0">
                          <a:sym typeface="Cabin"/>
                        </a:rPr>
                        <a:t> with the sales forces in the field is essential.</a:t>
                      </a:r>
                    </a:p>
                    <a:p>
                      <a:endParaRPr lang="en-GB" dirty="0"/>
                    </a:p>
                  </a:txBody>
                  <a:tcPr/>
                </a:tc>
                <a:extLst>
                  <a:ext uri="{0D108BD9-81ED-4DB2-BD59-A6C34878D82A}">
                    <a16:rowId xmlns:a16="http://schemas.microsoft.com/office/drawing/2014/main" val="10001"/>
                  </a:ext>
                </a:extLst>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76969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07504" y="0"/>
            <a:ext cx="9036496" cy="6858000"/>
          </a:xfrm>
          <a:prstGeom prst="rect">
            <a:avLst/>
          </a:prstGeom>
          <a:solidFill>
            <a:scrgbClr r="0" g="0" b="0">
              <a:alpha val="0"/>
            </a:scrgbClr>
          </a:solidFill>
        </p:spPr>
      </p:pic>
      <p:sp>
        <p:nvSpPr>
          <p:cNvPr id="3" name="TextBox 2"/>
          <p:cNvSpPr txBox="1"/>
          <p:nvPr/>
        </p:nvSpPr>
        <p:spPr>
          <a:xfrm>
            <a:off x="2948941" y="232475"/>
            <a:ext cx="6069331" cy="240813"/>
          </a:xfrm>
          <a:prstGeom prst="rect">
            <a:avLst/>
          </a:prstGeom>
          <a:noFill/>
        </p:spPr>
        <p:txBody>
          <a:bodyPr vert="horz" lIns="70846" tIns="35422" rIns="70846" bIns="35422" rtlCol="0">
            <a:spAutoFit/>
          </a:bodyPr>
          <a:lstStyle/>
          <a:p>
            <a:r>
              <a:rPr lang="en-GB" sz="1100">
                <a:solidFill>
                  <a:srgbClr val="00008B"/>
                </a:solidFill>
                <a:latin typeface="Arial - 20"/>
              </a:rPr>
              <a:t>How do we use  LCT to explain what we want? - Practical Activities</a:t>
            </a:r>
          </a:p>
        </p:txBody>
      </p:sp>
      <p:sp>
        <p:nvSpPr>
          <p:cNvPr id="4" name="TextBox 3"/>
          <p:cNvSpPr txBox="1"/>
          <p:nvPr/>
        </p:nvSpPr>
        <p:spPr>
          <a:xfrm>
            <a:off x="0" y="1025639"/>
            <a:ext cx="8713148" cy="2102861"/>
          </a:xfrm>
          <a:prstGeom prst="rect">
            <a:avLst/>
          </a:prstGeom>
          <a:noFill/>
        </p:spPr>
        <p:txBody>
          <a:bodyPr vert="horz" wrap="square" lIns="70846" tIns="35422" rIns="70846" bIns="35422" rtlCol="0">
            <a:spAutoFit/>
          </a:bodyPr>
          <a:lstStyle/>
          <a:p>
            <a:r>
              <a:rPr lang="en-GB" sz="2200" dirty="0" smtClean="0">
                <a:solidFill>
                  <a:srgbClr val="000000"/>
                </a:solidFill>
                <a:latin typeface="Arial - 36"/>
              </a:rPr>
              <a:t>    What does it look like in my classroom? – Language </a:t>
            </a:r>
          </a:p>
          <a:p>
            <a:r>
              <a:rPr lang="en-GB" sz="2200" dirty="0" smtClean="0">
                <a:solidFill>
                  <a:srgbClr val="000000"/>
                </a:solidFill>
                <a:latin typeface="Arial - 36"/>
              </a:rPr>
              <a:t>      A helping hand</a:t>
            </a:r>
          </a:p>
          <a:p>
            <a:pPr marL="1405579" lvl="3" indent="-342900">
              <a:buFont typeface="Arial"/>
              <a:buChar char="•"/>
            </a:pPr>
            <a:r>
              <a:rPr lang="en-GB" sz="2200" dirty="0" smtClean="0">
                <a:solidFill>
                  <a:srgbClr val="000000"/>
                </a:solidFill>
                <a:latin typeface="Arial - 36"/>
              </a:rPr>
              <a:t>‘But how do I refer to my sources?’ -&gt;  </a:t>
            </a:r>
            <a:r>
              <a:rPr lang="en-GB" sz="2200" dirty="0" smtClean="0">
                <a:solidFill>
                  <a:srgbClr val="000000"/>
                </a:solidFill>
                <a:latin typeface="Arial - 36"/>
                <a:hlinkClick r:id="rId4"/>
              </a:rPr>
              <a:t>Manchester Phrasebank. </a:t>
            </a:r>
          </a:p>
          <a:p>
            <a:r>
              <a:rPr lang="en-GB" sz="2200" dirty="0" smtClean="0">
                <a:solidFill>
                  <a:srgbClr val="000000"/>
                </a:solidFill>
                <a:latin typeface="Arial - 36"/>
                <a:hlinkClick r:id="rId4"/>
              </a:rPr>
              <a:t>  </a:t>
            </a:r>
            <a:endParaRPr lang="en-GB" sz="2200" dirty="0" smtClean="0">
              <a:solidFill>
                <a:srgbClr val="000000"/>
              </a:solidFill>
              <a:latin typeface="Arial - 36"/>
            </a:endParaRPr>
          </a:p>
          <a:p>
            <a:endParaRPr lang="en-GB" sz="2200" dirty="0">
              <a:solidFill>
                <a:srgbClr val="000000"/>
              </a:solidFill>
              <a:latin typeface="Arial - 36"/>
            </a:endParaRPr>
          </a:p>
        </p:txBody>
      </p:sp>
      <p:pic>
        <p:nvPicPr>
          <p:cNvPr id="5" name="Imagen 4"/>
          <p:cNvPicPr>
            <a:picLocks noChangeAspect="1"/>
          </p:cNvPicPr>
          <p:nvPr/>
        </p:nvPicPr>
        <p:blipFill>
          <a:blip r:embed="rId5"/>
          <a:stretch>
            <a:fillRect/>
          </a:stretch>
        </p:blipFill>
        <p:spPr>
          <a:xfrm>
            <a:off x="1475656" y="2636912"/>
            <a:ext cx="5616624" cy="3880472"/>
          </a:xfrm>
          <a:prstGeom prst="rect">
            <a:avLst/>
          </a:prstGeom>
        </p:spPr>
      </p:pic>
    </p:spTree>
    <p:extLst>
      <p:ext uri="{BB962C8B-B14F-4D97-AF65-F5344CB8AC3E}">
        <p14:creationId xmlns:p14="http://schemas.microsoft.com/office/powerpoint/2010/main" val="1407293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07504" y="0"/>
            <a:ext cx="9036496" cy="6858000"/>
          </a:xfrm>
          <a:prstGeom prst="rect">
            <a:avLst/>
          </a:prstGeom>
          <a:solidFill>
            <a:scrgbClr r="0" g="0" b="0">
              <a:alpha val="0"/>
            </a:scrgbClr>
          </a:solidFill>
        </p:spPr>
      </p:pic>
      <p:sp>
        <p:nvSpPr>
          <p:cNvPr id="3" name="TextBox 2"/>
          <p:cNvSpPr txBox="1"/>
          <p:nvPr/>
        </p:nvSpPr>
        <p:spPr>
          <a:xfrm>
            <a:off x="2948941" y="232475"/>
            <a:ext cx="6069331" cy="240813"/>
          </a:xfrm>
          <a:prstGeom prst="rect">
            <a:avLst/>
          </a:prstGeom>
          <a:noFill/>
        </p:spPr>
        <p:txBody>
          <a:bodyPr vert="horz" lIns="70846" tIns="35422" rIns="70846" bIns="35422" rtlCol="0">
            <a:spAutoFit/>
          </a:bodyPr>
          <a:lstStyle/>
          <a:p>
            <a:r>
              <a:rPr lang="en-GB" sz="1100">
                <a:solidFill>
                  <a:srgbClr val="00008B"/>
                </a:solidFill>
                <a:latin typeface="Arial - 20"/>
              </a:rPr>
              <a:t>How do we use  LCT to explain what we want? - Practical Activities</a:t>
            </a:r>
          </a:p>
        </p:txBody>
      </p:sp>
      <p:sp>
        <p:nvSpPr>
          <p:cNvPr id="4" name="TextBox 3"/>
          <p:cNvSpPr txBox="1"/>
          <p:nvPr/>
        </p:nvSpPr>
        <p:spPr>
          <a:xfrm>
            <a:off x="0" y="1025639"/>
            <a:ext cx="8713148" cy="2102861"/>
          </a:xfrm>
          <a:prstGeom prst="rect">
            <a:avLst/>
          </a:prstGeom>
          <a:noFill/>
        </p:spPr>
        <p:txBody>
          <a:bodyPr vert="horz" wrap="square" lIns="70846" tIns="35422" rIns="70846" bIns="35422" rtlCol="0">
            <a:spAutoFit/>
          </a:bodyPr>
          <a:lstStyle/>
          <a:p>
            <a:r>
              <a:rPr lang="en-GB" sz="2200" dirty="0" smtClean="0">
                <a:solidFill>
                  <a:srgbClr val="000000"/>
                </a:solidFill>
                <a:latin typeface="Arial - 36"/>
              </a:rPr>
              <a:t>    What does it look like in my classroom? – Language </a:t>
            </a:r>
          </a:p>
          <a:p>
            <a:r>
              <a:rPr lang="en-GB" sz="2200" dirty="0" smtClean="0">
                <a:solidFill>
                  <a:srgbClr val="000000"/>
                </a:solidFill>
                <a:latin typeface="Arial - 36"/>
              </a:rPr>
              <a:t>      A helping hand</a:t>
            </a:r>
          </a:p>
          <a:p>
            <a:pPr marL="1405579" lvl="3" indent="-342900">
              <a:buFont typeface="Arial"/>
              <a:buChar char="•"/>
            </a:pPr>
            <a:r>
              <a:rPr lang="en-GB" sz="2200" dirty="0" smtClean="0">
                <a:solidFill>
                  <a:srgbClr val="000000"/>
                </a:solidFill>
                <a:latin typeface="Arial - 36"/>
              </a:rPr>
              <a:t>‘How do I know if my language is academic?’ – </a:t>
            </a:r>
            <a:r>
              <a:rPr lang="en-GB" sz="2200" dirty="0" err="1" smtClean="0">
                <a:solidFill>
                  <a:srgbClr val="000000"/>
                </a:solidFill>
                <a:latin typeface="Arial - 36"/>
                <a:hlinkClick r:id="rId4"/>
              </a:rPr>
              <a:t>expresso</a:t>
            </a:r>
            <a:r>
              <a:rPr lang="en-GB" sz="2200" dirty="0" smtClean="0">
                <a:solidFill>
                  <a:srgbClr val="000000"/>
                </a:solidFill>
                <a:latin typeface="Arial - 36"/>
                <a:hlinkClick r:id="rId4"/>
              </a:rPr>
              <a:t> text analysis</a:t>
            </a:r>
          </a:p>
          <a:p>
            <a:r>
              <a:rPr lang="en-GB" sz="2200" dirty="0" smtClean="0">
                <a:solidFill>
                  <a:srgbClr val="000000"/>
                </a:solidFill>
                <a:latin typeface="Arial - 36"/>
                <a:hlinkClick r:id="rId4"/>
              </a:rPr>
              <a:t>  </a:t>
            </a:r>
            <a:endParaRPr lang="en-GB" sz="2200" dirty="0" smtClean="0">
              <a:solidFill>
                <a:srgbClr val="000000"/>
              </a:solidFill>
              <a:latin typeface="Arial - 36"/>
            </a:endParaRPr>
          </a:p>
          <a:p>
            <a:endParaRPr lang="en-GB" sz="2200" dirty="0">
              <a:solidFill>
                <a:srgbClr val="000000"/>
              </a:solidFill>
              <a:latin typeface="Arial - 36"/>
            </a:endParaRPr>
          </a:p>
        </p:txBody>
      </p:sp>
      <p:pic>
        <p:nvPicPr>
          <p:cNvPr id="6" name="Imagen 5"/>
          <p:cNvPicPr>
            <a:picLocks noChangeAspect="1"/>
          </p:cNvPicPr>
          <p:nvPr/>
        </p:nvPicPr>
        <p:blipFill>
          <a:blip r:embed="rId5"/>
          <a:stretch>
            <a:fillRect/>
          </a:stretch>
        </p:blipFill>
        <p:spPr>
          <a:xfrm>
            <a:off x="539552" y="2353548"/>
            <a:ext cx="6768752" cy="4292887"/>
          </a:xfrm>
          <a:prstGeom prst="rect">
            <a:avLst/>
          </a:prstGeom>
        </p:spPr>
      </p:pic>
    </p:spTree>
    <p:extLst>
      <p:ext uri="{BB962C8B-B14F-4D97-AF65-F5344CB8AC3E}">
        <p14:creationId xmlns:p14="http://schemas.microsoft.com/office/powerpoint/2010/main" val="2633093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143999" cy="6857999"/>
          </a:xfrm>
          <a:prstGeom prst="rect">
            <a:avLst/>
          </a:prstGeom>
          <a:solidFill>
            <a:scrgbClr r="0" g="0" b="0">
              <a:alpha val="0"/>
            </a:scrgbClr>
          </a:solidFill>
        </p:spPr>
      </p:pic>
      <p:sp>
        <p:nvSpPr>
          <p:cNvPr id="3" name="TextBox 2"/>
          <p:cNvSpPr txBox="1"/>
          <p:nvPr/>
        </p:nvSpPr>
        <p:spPr>
          <a:xfrm>
            <a:off x="2948941" y="232475"/>
            <a:ext cx="6069331" cy="410090"/>
          </a:xfrm>
          <a:prstGeom prst="rect">
            <a:avLst/>
          </a:prstGeom>
          <a:noFill/>
        </p:spPr>
        <p:txBody>
          <a:bodyPr vert="horz" lIns="70846" tIns="35422" rIns="70846" bIns="35422" rtlCol="0">
            <a:spAutoFit/>
          </a:bodyPr>
          <a:lstStyle/>
          <a:p>
            <a:r>
              <a:rPr lang="en-GB" sz="2200" dirty="0">
                <a:solidFill>
                  <a:srgbClr val="00008B"/>
                </a:solidFill>
                <a:latin typeface="TUOS Stephenson - 36"/>
              </a:rPr>
              <a:t>What is next?</a:t>
            </a:r>
          </a:p>
        </p:txBody>
      </p:sp>
      <p:sp>
        <p:nvSpPr>
          <p:cNvPr id="4" name="TextBox 3"/>
          <p:cNvSpPr txBox="1"/>
          <p:nvPr/>
        </p:nvSpPr>
        <p:spPr>
          <a:xfrm>
            <a:off x="299758" y="1340768"/>
            <a:ext cx="8820472" cy="3118524"/>
          </a:xfrm>
          <a:prstGeom prst="rect">
            <a:avLst/>
          </a:prstGeom>
          <a:noFill/>
        </p:spPr>
        <p:txBody>
          <a:bodyPr vert="horz" wrap="square" lIns="70846" tIns="35422" rIns="70846" bIns="35422" rtlCol="0">
            <a:spAutoFit/>
          </a:bodyPr>
          <a:lstStyle/>
          <a:p>
            <a:r>
              <a:rPr lang="en-GB" sz="2200" dirty="0">
                <a:solidFill>
                  <a:srgbClr val="000000"/>
                </a:solidFill>
                <a:latin typeface="Arial - 36"/>
              </a:rPr>
              <a:t>LCT is becoming increasingly </a:t>
            </a:r>
            <a:r>
              <a:rPr lang="en-GB" sz="2200" dirty="0" smtClean="0">
                <a:solidFill>
                  <a:srgbClr val="000000"/>
                </a:solidFill>
                <a:latin typeface="Arial - 36"/>
              </a:rPr>
              <a:t>popular</a:t>
            </a:r>
          </a:p>
          <a:p>
            <a:r>
              <a:rPr lang="en-GB" sz="2200" dirty="0" smtClean="0">
                <a:solidFill>
                  <a:srgbClr val="000000"/>
                </a:solidFill>
                <a:latin typeface="Arial - 36"/>
              </a:rPr>
              <a:t>Active online community</a:t>
            </a:r>
          </a:p>
          <a:p>
            <a:pPr marL="697126" lvl="1" indent="-342900">
              <a:buFont typeface="Arial" panose="020B0604020202020204" pitchFamily="34" charset="0"/>
              <a:buChar char="•"/>
            </a:pPr>
            <a:r>
              <a:rPr lang="en-GB" sz="2200" dirty="0" smtClean="0">
                <a:solidFill>
                  <a:srgbClr val="000000"/>
                </a:solidFill>
                <a:latin typeface="Arial - 36"/>
              </a:rPr>
              <a:t>LCT webpage</a:t>
            </a:r>
          </a:p>
          <a:p>
            <a:pPr marL="697126" lvl="1" indent="-342900">
              <a:buFont typeface="Arial" panose="020B0604020202020204" pitchFamily="34" charset="0"/>
              <a:buChar char="•"/>
            </a:pPr>
            <a:r>
              <a:rPr lang="en-GB" sz="2200" dirty="0" smtClean="0">
                <a:solidFill>
                  <a:srgbClr val="000000"/>
                </a:solidFill>
                <a:latin typeface="Arial - 36"/>
              </a:rPr>
              <a:t>Roundtables </a:t>
            </a:r>
            <a:endParaRPr lang="en-GB" sz="2200" dirty="0">
              <a:solidFill>
                <a:srgbClr val="000000"/>
              </a:solidFill>
              <a:latin typeface="Arial - 36"/>
            </a:endParaRPr>
          </a:p>
          <a:p>
            <a:r>
              <a:rPr lang="en-GB" sz="2200" dirty="0" smtClean="0">
                <a:solidFill>
                  <a:srgbClr val="000000"/>
                </a:solidFill>
                <a:latin typeface="Arial - 36"/>
              </a:rPr>
              <a:t>Legitimation </a:t>
            </a:r>
            <a:r>
              <a:rPr lang="en-GB" sz="2200" dirty="0">
                <a:solidFill>
                  <a:srgbClr val="000000"/>
                </a:solidFill>
                <a:latin typeface="Arial - 36"/>
              </a:rPr>
              <a:t>Code Theory Journal </a:t>
            </a:r>
            <a:r>
              <a:rPr lang="en-GB" sz="2200" dirty="0" smtClean="0">
                <a:solidFill>
                  <a:srgbClr val="000000"/>
                </a:solidFill>
                <a:latin typeface="Arial - 36"/>
              </a:rPr>
              <a:t>recently founded </a:t>
            </a:r>
            <a:r>
              <a:rPr lang="en-GB" sz="2200" dirty="0">
                <a:solidFill>
                  <a:srgbClr val="000000"/>
                </a:solidFill>
                <a:latin typeface="Arial - 36"/>
              </a:rPr>
              <a:t>(</a:t>
            </a:r>
            <a:r>
              <a:rPr lang="en-GB" sz="2200" dirty="0" err="1">
                <a:solidFill>
                  <a:srgbClr val="000000"/>
                </a:solidFill>
                <a:latin typeface="Arial - 36"/>
              </a:rPr>
              <a:t>Maton</a:t>
            </a:r>
            <a:r>
              <a:rPr lang="en-GB" sz="2200" dirty="0">
                <a:solidFill>
                  <a:srgbClr val="000000"/>
                </a:solidFill>
                <a:latin typeface="Arial - 36"/>
              </a:rPr>
              <a:t>, 2017)</a:t>
            </a:r>
          </a:p>
          <a:p>
            <a:r>
              <a:rPr lang="en-GB" sz="2200" dirty="0">
                <a:solidFill>
                  <a:srgbClr val="000000"/>
                </a:solidFill>
                <a:latin typeface="Arial - 36"/>
              </a:rPr>
              <a:t>It can be combined with other theories, methods or approaches (SFL</a:t>
            </a:r>
            <a:r>
              <a:rPr lang="en-GB" sz="2200" dirty="0" smtClean="0">
                <a:solidFill>
                  <a:srgbClr val="000000"/>
                </a:solidFill>
                <a:latin typeface="Arial - 36"/>
              </a:rPr>
              <a:t>)</a:t>
            </a:r>
          </a:p>
          <a:p>
            <a:endParaRPr lang="en-GB" sz="2200" dirty="0">
              <a:solidFill>
                <a:srgbClr val="000000"/>
              </a:solidFill>
              <a:latin typeface="Arial - 36"/>
            </a:endParaRPr>
          </a:p>
          <a:p>
            <a:r>
              <a:rPr lang="en-GB" sz="2200" dirty="0">
                <a:solidFill>
                  <a:srgbClr val="000000"/>
                </a:solidFill>
                <a:latin typeface="Arial - 36"/>
              </a:rPr>
              <a:t> </a:t>
            </a:r>
          </a:p>
          <a:p>
            <a:endParaRPr lang="en-GB" sz="2200" dirty="0">
              <a:solidFill>
                <a:srgbClr val="000000"/>
              </a:solidFill>
              <a:latin typeface="Arial - 36"/>
            </a:endParaRPr>
          </a:p>
        </p:txBody>
      </p:sp>
    </p:spTree>
    <p:extLst>
      <p:ext uri="{BB962C8B-B14F-4D97-AF65-F5344CB8AC3E}">
        <p14:creationId xmlns:p14="http://schemas.microsoft.com/office/powerpoint/2010/main" val="3480764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143999" cy="6669359"/>
          </a:xfrm>
          <a:prstGeom prst="rect">
            <a:avLst/>
          </a:prstGeom>
          <a:solidFill>
            <a:scrgbClr r="0" g="0" b="0">
              <a:alpha val="0"/>
            </a:scrgbClr>
          </a:solidFill>
        </p:spPr>
      </p:pic>
      <p:sp>
        <p:nvSpPr>
          <p:cNvPr id="4" name="TextBox 3"/>
          <p:cNvSpPr txBox="1"/>
          <p:nvPr/>
        </p:nvSpPr>
        <p:spPr>
          <a:xfrm>
            <a:off x="491493" y="1544295"/>
            <a:ext cx="7178039" cy="2739211"/>
          </a:xfrm>
          <a:prstGeom prst="rect">
            <a:avLst/>
          </a:prstGeom>
          <a:noFill/>
        </p:spPr>
        <p:txBody>
          <a:bodyPr vert="horz" rtlCol="0">
            <a:spAutoFit/>
          </a:bodyPr>
          <a:lstStyle/>
          <a:p>
            <a:r>
              <a:rPr lang="en-GB" sz="4300">
                <a:solidFill>
                  <a:srgbClr val="FFFFFF"/>
                </a:solidFill>
                <a:latin typeface="TUOS Stephenson - 75"/>
              </a:rPr>
              <a:t>To </a:t>
            </a:r>
          </a:p>
          <a:p>
            <a:r>
              <a:rPr lang="en-GB" sz="4300">
                <a:solidFill>
                  <a:srgbClr val="FFFFFF"/>
                </a:solidFill>
                <a:latin typeface="TUOS Stephenson - 75"/>
              </a:rPr>
              <a:t>Discover</a:t>
            </a:r>
          </a:p>
          <a:p>
            <a:r>
              <a:rPr lang="en-GB" sz="4300">
                <a:solidFill>
                  <a:srgbClr val="FFFFFF"/>
                </a:solidFill>
                <a:latin typeface="TUOS Stephenson - 75"/>
              </a:rPr>
              <a:t>And</a:t>
            </a:r>
          </a:p>
          <a:p>
            <a:r>
              <a:rPr lang="en-GB" sz="4300">
                <a:solidFill>
                  <a:srgbClr val="FFFFFF"/>
                </a:solidFill>
                <a:latin typeface="TUOS Stephenson - 75"/>
              </a:rPr>
              <a:t>Understand.</a:t>
            </a:r>
          </a:p>
        </p:txBody>
      </p:sp>
      <p:sp>
        <p:nvSpPr>
          <p:cNvPr id="6" name="TextBox 5"/>
          <p:cNvSpPr txBox="1"/>
          <p:nvPr/>
        </p:nvSpPr>
        <p:spPr>
          <a:xfrm>
            <a:off x="3635896" y="171142"/>
            <a:ext cx="3188625" cy="487034"/>
          </a:xfrm>
          <a:prstGeom prst="rect">
            <a:avLst/>
          </a:prstGeom>
          <a:noFill/>
        </p:spPr>
        <p:txBody>
          <a:bodyPr vert="horz" lIns="70846" tIns="35422" rIns="70846" bIns="35422" rtlCol="0">
            <a:spAutoFit/>
          </a:bodyPr>
          <a:lstStyle/>
          <a:p>
            <a:r>
              <a:rPr lang="en-GB" sz="2700" dirty="0">
                <a:solidFill>
                  <a:srgbClr val="2A196F"/>
                </a:solidFill>
                <a:latin typeface="TUOS Stephenson - 46"/>
              </a:rPr>
              <a:t>Bibliography</a:t>
            </a:r>
          </a:p>
        </p:txBody>
      </p:sp>
      <p:sp>
        <p:nvSpPr>
          <p:cNvPr id="7" name="TextBox 6"/>
          <p:cNvSpPr txBox="1"/>
          <p:nvPr/>
        </p:nvSpPr>
        <p:spPr>
          <a:xfrm>
            <a:off x="179512" y="966840"/>
            <a:ext cx="8723605" cy="5365293"/>
          </a:xfrm>
          <a:prstGeom prst="rect">
            <a:avLst/>
          </a:prstGeom>
          <a:noFill/>
        </p:spPr>
        <p:txBody>
          <a:bodyPr vert="horz" lIns="70846" tIns="35422" rIns="70846" bIns="35422" rtlCol="0">
            <a:spAutoFit/>
          </a:bodyPr>
          <a:lstStyle/>
          <a:p>
            <a:r>
              <a:rPr lang="en-GB" dirty="0">
                <a:solidFill>
                  <a:srgbClr val="000000"/>
                </a:solidFill>
              </a:rPr>
              <a:t> </a:t>
            </a:r>
            <a:r>
              <a:rPr lang="en-GB" dirty="0" smtClean="0">
                <a:solidFill>
                  <a:srgbClr val="000000"/>
                </a:solidFill>
              </a:rPr>
              <a:t>	Brooke </a:t>
            </a:r>
            <a:r>
              <a:rPr lang="en-GB" dirty="0">
                <a:solidFill>
                  <a:srgbClr val="000000"/>
                </a:solidFill>
              </a:rPr>
              <a:t>(2017) Using semantic waves to guide students throughout the research process: from adopting a stance to sound cohesive academic writing.</a:t>
            </a:r>
            <a:r>
              <a:rPr lang="en-GB" i="1" dirty="0">
                <a:solidFill>
                  <a:srgbClr val="000000"/>
                </a:solidFill>
              </a:rPr>
              <a:t> Asian Journal of the Scholarship of Teaching and Learning. Vol 7 Issue 1. </a:t>
            </a:r>
            <a:endParaRPr lang="en-GB" i="1" dirty="0" smtClean="0">
              <a:solidFill>
                <a:srgbClr val="000000"/>
              </a:solidFill>
            </a:endParaRPr>
          </a:p>
          <a:p>
            <a:pPr lvl="0"/>
            <a:r>
              <a:rPr lang="en-GB" dirty="0" smtClean="0">
                <a:solidFill>
                  <a:schemeClr val="dk1"/>
                </a:solidFill>
                <a:ea typeface="Cabin"/>
                <a:cs typeface="Cabin"/>
                <a:sym typeface="Cabin"/>
              </a:rPr>
              <a:t>	Gillet</a:t>
            </a:r>
            <a:r>
              <a:rPr lang="en-GB" dirty="0">
                <a:solidFill>
                  <a:schemeClr val="dk1"/>
                </a:solidFill>
                <a:ea typeface="Cabin"/>
                <a:cs typeface="Cabin"/>
                <a:sym typeface="Cabin"/>
              </a:rPr>
              <a:t>, A. 2015. </a:t>
            </a:r>
            <a:r>
              <a:rPr lang="en-GB" i="1" dirty="0">
                <a:solidFill>
                  <a:schemeClr val="dk1"/>
                </a:solidFill>
                <a:ea typeface="Cabin"/>
                <a:cs typeface="Cabin"/>
                <a:sym typeface="Cabin"/>
              </a:rPr>
              <a:t>Features of academic writing: complexity. </a:t>
            </a:r>
            <a:r>
              <a:rPr lang="en-GB" dirty="0">
                <a:solidFill>
                  <a:schemeClr val="dk1"/>
                </a:solidFill>
                <a:ea typeface="Cabin"/>
                <a:cs typeface="Cabin"/>
                <a:sym typeface="Cabin"/>
              </a:rPr>
              <a:t>[online] Available at: </a:t>
            </a:r>
            <a:r>
              <a:rPr lang="en-GB" u="sng" dirty="0">
                <a:solidFill>
                  <a:schemeClr val="hlink"/>
                </a:solidFill>
                <a:ea typeface="Cabin"/>
                <a:cs typeface="Cabin"/>
                <a:sym typeface="Cabin"/>
                <a:hlinkClick r:id="rId4"/>
              </a:rPr>
              <a:t>http://www.uefap.com/writing/feature/complex.htm#mod</a:t>
            </a:r>
            <a:r>
              <a:rPr lang="en-GB" dirty="0">
                <a:solidFill>
                  <a:schemeClr val="dk1"/>
                </a:solidFill>
                <a:ea typeface="Cabin"/>
                <a:cs typeface="Cabin"/>
                <a:sym typeface="Cabin"/>
              </a:rPr>
              <a:t> [Accessed 20 April 2015]</a:t>
            </a:r>
            <a:r>
              <a:rPr lang="en-GB" dirty="0" smtClean="0">
                <a:solidFill>
                  <a:schemeClr val="dk1"/>
                </a:solidFill>
                <a:ea typeface="Cabin"/>
                <a:cs typeface="Cabin"/>
                <a:sym typeface="Cabin"/>
              </a:rPr>
              <a:t>.</a:t>
            </a:r>
            <a:endParaRPr lang="en-GB" i="1" dirty="0">
              <a:solidFill>
                <a:srgbClr val="000000"/>
              </a:solidFill>
            </a:endParaRPr>
          </a:p>
          <a:p>
            <a:r>
              <a:rPr lang="en-GB" dirty="0" smtClean="0">
                <a:solidFill>
                  <a:srgbClr val="000000"/>
                </a:solidFill>
              </a:rPr>
              <a:t>	</a:t>
            </a:r>
            <a:r>
              <a:rPr lang="en-GB" dirty="0" err="1" smtClean="0">
                <a:solidFill>
                  <a:srgbClr val="000000"/>
                </a:solidFill>
              </a:rPr>
              <a:t>Ingold</a:t>
            </a:r>
            <a:r>
              <a:rPr lang="en-GB" dirty="0">
                <a:solidFill>
                  <a:srgbClr val="000000"/>
                </a:solidFill>
              </a:rPr>
              <a:t>&amp; O'Sullivan (2017) Riding the waves to academic success. </a:t>
            </a:r>
            <a:r>
              <a:rPr lang="en-GB" i="1" dirty="0">
                <a:solidFill>
                  <a:srgbClr val="000000"/>
                </a:solidFill>
              </a:rPr>
              <a:t>English for academic purposes. Vol.26 Issue </a:t>
            </a:r>
            <a:r>
              <a:rPr lang="en-GB" i="1" dirty="0" smtClean="0">
                <a:solidFill>
                  <a:srgbClr val="000000"/>
                </a:solidFill>
              </a:rPr>
              <a:t>2</a:t>
            </a:r>
          </a:p>
          <a:p>
            <a:r>
              <a:rPr lang="en-GB" dirty="0" smtClean="0">
                <a:solidFill>
                  <a:srgbClr val="000000"/>
                </a:solidFill>
              </a:rPr>
              <a:t>	</a:t>
            </a:r>
            <a:r>
              <a:rPr lang="en-GB" dirty="0" err="1" smtClean="0">
                <a:solidFill>
                  <a:srgbClr val="000000"/>
                </a:solidFill>
              </a:rPr>
              <a:t>Maton</a:t>
            </a:r>
            <a:r>
              <a:rPr lang="en-GB" i="1" dirty="0" smtClean="0">
                <a:solidFill>
                  <a:srgbClr val="000000"/>
                </a:solidFill>
              </a:rPr>
              <a:t> </a:t>
            </a:r>
            <a:r>
              <a:rPr lang="en-GB" i="1" dirty="0">
                <a:solidFill>
                  <a:srgbClr val="000000"/>
                </a:solidFill>
              </a:rPr>
              <a:t>(2017) </a:t>
            </a:r>
            <a:r>
              <a:rPr lang="en-GB" dirty="0">
                <a:solidFill>
                  <a:srgbClr val="000000"/>
                </a:solidFill>
              </a:rPr>
              <a:t>Personal Correspondence</a:t>
            </a:r>
            <a:r>
              <a:rPr lang="en-GB" i="1" dirty="0">
                <a:solidFill>
                  <a:srgbClr val="000000"/>
                </a:solidFill>
              </a:rPr>
              <a:t>. </a:t>
            </a:r>
          </a:p>
          <a:p>
            <a:r>
              <a:rPr lang="en-GB" dirty="0" smtClean="0">
                <a:solidFill>
                  <a:srgbClr val="000000"/>
                </a:solidFill>
              </a:rPr>
              <a:t>	</a:t>
            </a:r>
            <a:r>
              <a:rPr lang="en-GB" dirty="0" err="1" smtClean="0">
                <a:solidFill>
                  <a:srgbClr val="000000"/>
                </a:solidFill>
              </a:rPr>
              <a:t>Maton</a:t>
            </a:r>
            <a:r>
              <a:rPr lang="en-GB" dirty="0" smtClean="0">
                <a:solidFill>
                  <a:srgbClr val="000000"/>
                </a:solidFill>
              </a:rPr>
              <a:t> </a:t>
            </a:r>
            <a:r>
              <a:rPr lang="en-GB" dirty="0">
                <a:solidFill>
                  <a:srgbClr val="000000"/>
                </a:solidFill>
              </a:rPr>
              <a:t>(2014) </a:t>
            </a:r>
            <a:r>
              <a:rPr lang="en-GB" i="1" dirty="0">
                <a:solidFill>
                  <a:srgbClr val="000000"/>
                </a:solidFill>
              </a:rPr>
              <a:t>Knowledge and knowers: towards a realist</a:t>
            </a:r>
          </a:p>
          <a:p>
            <a:r>
              <a:rPr lang="en-GB" i="1" dirty="0">
                <a:solidFill>
                  <a:srgbClr val="000000"/>
                </a:solidFill>
              </a:rPr>
              <a:t>sociology of education</a:t>
            </a:r>
            <a:r>
              <a:rPr lang="en-GB" dirty="0">
                <a:solidFill>
                  <a:srgbClr val="000000"/>
                </a:solidFill>
              </a:rPr>
              <a:t>. Routledge, 2014, 244 pp, ISBN: 978-0-415-47999-8 (</a:t>
            </a:r>
            <a:r>
              <a:rPr lang="en-GB" dirty="0" err="1">
                <a:solidFill>
                  <a:srgbClr val="000000"/>
                </a:solidFill>
              </a:rPr>
              <a:t>hbk</a:t>
            </a:r>
            <a:r>
              <a:rPr lang="en-GB" dirty="0" smtClean="0">
                <a:solidFill>
                  <a:srgbClr val="000000"/>
                </a:solidFill>
              </a:rPr>
              <a:t>)</a:t>
            </a:r>
          </a:p>
          <a:p>
            <a:r>
              <a:rPr lang="en-GB" dirty="0" smtClean="0"/>
              <a:t>	</a:t>
            </a:r>
            <a:r>
              <a:rPr lang="en-GB" dirty="0" err="1" smtClean="0"/>
              <a:t>Maton</a:t>
            </a:r>
            <a:r>
              <a:rPr lang="en-GB" dirty="0"/>
              <a:t>, K. (2014) </a:t>
            </a:r>
            <a:r>
              <a:rPr lang="en-GB" u="sng" dirty="0">
                <a:hlinkClick r:id="rId5"/>
              </a:rPr>
              <a:t>Building powerful knowledge: The significance of semantic waves</a:t>
            </a:r>
            <a:r>
              <a:rPr lang="en-GB" dirty="0"/>
              <a:t>, in Rata, E. &amp; Barrett, B. (</a:t>
            </a:r>
            <a:r>
              <a:rPr lang="en-GB" dirty="0" err="1"/>
              <a:t>eds</a:t>
            </a:r>
            <a:r>
              <a:rPr lang="en-GB" dirty="0"/>
              <a:t>) </a:t>
            </a:r>
            <a:r>
              <a:rPr lang="en-GB" i="1" dirty="0"/>
              <a:t>Knowledge and the Future of the Curriculum: International studies in social realism</a:t>
            </a:r>
            <a:r>
              <a:rPr lang="en-GB" dirty="0"/>
              <a:t>, London: Palgrave Macmillan</a:t>
            </a:r>
          </a:p>
          <a:p>
            <a:r>
              <a:rPr lang="en-GB" dirty="0" smtClean="0"/>
              <a:t>	</a:t>
            </a:r>
            <a:r>
              <a:rPr lang="en-GB" dirty="0" err="1" smtClean="0"/>
              <a:t>Maton</a:t>
            </a:r>
            <a:r>
              <a:rPr lang="en-GB" dirty="0"/>
              <a:t>, K. (2013) </a:t>
            </a:r>
            <a:r>
              <a:rPr lang="en-GB" u="sng" dirty="0">
                <a:hlinkClick r:id="rId6"/>
              </a:rPr>
              <a:t>Making semantic waves: A key to cumulative knowledge-building</a:t>
            </a:r>
            <a:r>
              <a:rPr lang="en-GB" dirty="0"/>
              <a:t>, </a:t>
            </a:r>
            <a:r>
              <a:rPr lang="en-GB" i="1" dirty="0"/>
              <a:t>Linguistics and Education</a:t>
            </a:r>
            <a:r>
              <a:rPr lang="en-GB" dirty="0"/>
              <a:t>, 24(1): 8-22</a:t>
            </a:r>
            <a:r>
              <a:rPr lang="en-GB" dirty="0" smtClean="0"/>
              <a:t>.</a:t>
            </a:r>
            <a:endParaRPr lang="en-GB" dirty="0">
              <a:solidFill>
                <a:srgbClr val="000000"/>
              </a:solidFill>
            </a:endParaRPr>
          </a:p>
          <a:p>
            <a:pPr lvl="0">
              <a:lnSpc>
                <a:spcPct val="90000"/>
              </a:lnSpc>
              <a:spcBef>
                <a:spcPts val="600"/>
              </a:spcBef>
            </a:pPr>
            <a:r>
              <a:rPr lang="en-GB" dirty="0" smtClean="0">
                <a:solidFill>
                  <a:schemeClr val="dk1"/>
                </a:solidFill>
                <a:ea typeface="Cabin"/>
                <a:cs typeface="Cabin"/>
                <a:sym typeface="Cabin"/>
              </a:rPr>
              <a:t>	Paterson</a:t>
            </a:r>
            <a:r>
              <a:rPr lang="en-GB" dirty="0">
                <a:solidFill>
                  <a:schemeClr val="dk1"/>
                </a:solidFill>
                <a:ea typeface="Cabin"/>
                <a:cs typeface="Cabin"/>
                <a:sym typeface="Cabin"/>
              </a:rPr>
              <a:t>, K. 2013. </a:t>
            </a:r>
            <a:r>
              <a:rPr lang="en-GB" i="1" dirty="0">
                <a:solidFill>
                  <a:schemeClr val="dk1"/>
                </a:solidFill>
                <a:ea typeface="Cabin"/>
                <a:cs typeface="Cabin"/>
                <a:sym typeface="Cabin"/>
              </a:rPr>
              <a:t>Oxford Grammar for EAP</a:t>
            </a:r>
            <a:r>
              <a:rPr lang="en-GB" dirty="0">
                <a:solidFill>
                  <a:schemeClr val="dk1"/>
                </a:solidFill>
                <a:ea typeface="Cabin"/>
                <a:cs typeface="Cabin"/>
                <a:sym typeface="Cabin"/>
              </a:rPr>
              <a:t>. Oxford: Oxford University Press. p39.</a:t>
            </a:r>
          </a:p>
          <a:p>
            <a:pPr lvl="0">
              <a:lnSpc>
                <a:spcPct val="90000"/>
              </a:lnSpc>
              <a:spcBef>
                <a:spcPts val="600"/>
              </a:spcBef>
            </a:pPr>
            <a:r>
              <a:rPr lang="en-GB" dirty="0" smtClean="0">
                <a:solidFill>
                  <a:schemeClr val="dk1"/>
                </a:solidFill>
                <a:ea typeface="Cabin"/>
                <a:cs typeface="Cabin"/>
                <a:sym typeface="Cabin"/>
              </a:rPr>
              <a:t>	Queen </a:t>
            </a:r>
            <a:r>
              <a:rPr lang="en-GB" dirty="0">
                <a:solidFill>
                  <a:schemeClr val="dk1"/>
                </a:solidFill>
                <a:ea typeface="Cabin"/>
                <a:cs typeface="Cabin"/>
                <a:sym typeface="Cabin"/>
              </a:rPr>
              <a:t>Mary University of London. 2012. </a:t>
            </a:r>
            <a:r>
              <a:rPr lang="en-GB" i="1" dirty="0">
                <a:solidFill>
                  <a:schemeClr val="dk1"/>
                </a:solidFill>
                <a:ea typeface="Cabin"/>
                <a:cs typeface="Cabin"/>
                <a:sym typeface="Cabin"/>
              </a:rPr>
              <a:t>Nominalization</a:t>
            </a:r>
            <a:r>
              <a:rPr lang="en-GB" dirty="0">
                <a:solidFill>
                  <a:schemeClr val="dk1"/>
                </a:solidFill>
                <a:ea typeface="Cabin"/>
                <a:cs typeface="Cabin"/>
                <a:sym typeface="Cabin"/>
              </a:rPr>
              <a:t>. [online] Available at: </a:t>
            </a:r>
            <a:r>
              <a:rPr lang="en-GB" u="sng" dirty="0">
                <a:solidFill>
                  <a:schemeClr val="hlink"/>
                </a:solidFill>
                <a:ea typeface="Cabin"/>
                <a:cs typeface="Cabin"/>
                <a:sym typeface="Cabin"/>
                <a:hlinkClick r:id="rId7"/>
              </a:rPr>
              <a:t>http://aeo.sllf.qmul.ac.uk/Files/Nominalization/Nom%20LOC.html</a:t>
            </a:r>
            <a:r>
              <a:rPr lang="en-GB" dirty="0">
                <a:solidFill>
                  <a:schemeClr val="dk1"/>
                </a:solidFill>
                <a:ea typeface="Cabin"/>
                <a:cs typeface="Cabin"/>
                <a:sym typeface="Cabin"/>
              </a:rPr>
              <a:t> [Accessed 20 April 2015].</a:t>
            </a:r>
          </a:p>
          <a:p>
            <a:pPr lvl="0">
              <a:lnSpc>
                <a:spcPct val="90000"/>
              </a:lnSpc>
              <a:spcBef>
                <a:spcPts val="600"/>
              </a:spcBef>
            </a:pPr>
            <a:r>
              <a:rPr lang="en-GB" dirty="0" smtClean="0">
                <a:solidFill>
                  <a:schemeClr val="dk1"/>
                </a:solidFill>
                <a:ea typeface="Cabin"/>
                <a:cs typeface="Cabin"/>
                <a:sym typeface="Cabin"/>
              </a:rPr>
              <a:t>	</a:t>
            </a:r>
            <a:r>
              <a:rPr lang="en-GB" dirty="0" err="1" smtClean="0">
                <a:solidFill>
                  <a:schemeClr val="dk1"/>
                </a:solidFill>
                <a:ea typeface="Cabin"/>
                <a:cs typeface="Cabin"/>
                <a:sym typeface="Cabin"/>
              </a:rPr>
              <a:t>Sowton</a:t>
            </a:r>
            <a:r>
              <a:rPr lang="en-GB" dirty="0">
                <a:solidFill>
                  <a:schemeClr val="dk1"/>
                </a:solidFill>
                <a:ea typeface="Cabin"/>
                <a:cs typeface="Cabin"/>
                <a:sym typeface="Cabin"/>
              </a:rPr>
              <a:t>, C. 2012. </a:t>
            </a:r>
            <a:r>
              <a:rPr lang="en-GB" i="1" dirty="0">
                <a:solidFill>
                  <a:schemeClr val="dk1"/>
                </a:solidFill>
                <a:ea typeface="Cabin"/>
                <a:cs typeface="Cabin"/>
                <a:sym typeface="Cabin"/>
              </a:rPr>
              <a:t>50 Steps to improving your academic writing</a:t>
            </a:r>
            <a:r>
              <a:rPr lang="en-GB" dirty="0">
                <a:solidFill>
                  <a:schemeClr val="dk1"/>
                </a:solidFill>
                <a:ea typeface="Cabin"/>
                <a:cs typeface="Cabin"/>
                <a:sym typeface="Cabin"/>
              </a:rPr>
              <a:t>. Reading: Garnet Publishing Ltd. p.101.</a:t>
            </a:r>
          </a:p>
          <a:p>
            <a:pPr lvl="0">
              <a:lnSpc>
                <a:spcPct val="90000"/>
              </a:lnSpc>
              <a:spcBef>
                <a:spcPts val="600"/>
              </a:spcBef>
            </a:pPr>
            <a:r>
              <a:rPr lang="en-GB" dirty="0">
                <a:solidFill>
                  <a:schemeClr val="dk1"/>
                </a:solidFill>
                <a:ea typeface="Cabin"/>
                <a:cs typeface="Cabin"/>
                <a:sym typeface="Cabin"/>
              </a:rPr>
              <a:t>Subject Centre for Languages, Linguistics and Area Studies Materials Bank. </a:t>
            </a:r>
            <a:r>
              <a:rPr lang="en-GB" dirty="0" err="1">
                <a:solidFill>
                  <a:schemeClr val="dk1"/>
                </a:solidFill>
                <a:ea typeface="Cabin"/>
                <a:cs typeface="Cabin"/>
                <a:sym typeface="Cabin"/>
              </a:rPr>
              <a:t>nd</a:t>
            </a:r>
            <a:r>
              <a:rPr lang="en-GB" dirty="0">
                <a:solidFill>
                  <a:schemeClr val="dk1"/>
                </a:solidFill>
                <a:ea typeface="Cabin"/>
                <a:cs typeface="Cabin"/>
                <a:sym typeface="Cabin"/>
              </a:rPr>
              <a:t>. </a:t>
            </a:r>
            <a:r>
              <a:rPr lang="en-GB" i="1" dirty="0">
                <a:solidFill>
                  <a:schemeClr val="dk1"/>
                </a:solidFill>
                <a:ea typeface="Cabin"/>
                <a:cs typeface="Cabin"/>
                <a:sym typeface="Cabin"/>
              </a:rPr>
              <a:t>Using noun phrases instead of clauses</a:t>
            </a:r>
            <a:r>
              <a:rPr lang="en-GB" dirty="0">
                <a:solidFill>
                  <a:schemeClr val="dk1"/>
                </a:solidFill>
                <a:ea typeface="Cabin"/>
                <a:cs typeface="Cabin"/>
                <a:sym typeface="Cabin"/>
              </a:rPr>
              <a:t>. [online] Available at: </a:t>
            </a:r>
            <a:r>
              <a:rPr lang="en-GB" u="sng" dirty="0">
                <a:solidFill>
                  <a:schemeClr val="hlink"/>
                </a:solidFill>
                <a:ea typeface="Cabin"/>
                <a:cs typeface="Cabin"/>
                <a:sym typeface="Cabin"/>
                <a:hlinkClick r:id="rId8"/>
              </a:rPr>
              <a:t>https://www.llas.ac.uk//materialsbank/mb063/eap/05/vs70402.htm</a:t>
            </a:r>
            <a:r>
              <a:rPr lang="en-GB" dirty="0">
                <a:solidFill>
                  <a:schemeClr val="dk1"/>
                </a:solidFill>
                <a:ea typeface="Cabin"/>
                <a:cs typeface="Cabin"/>
                <a:sym typeface="Cabin"/>
              </a:rPr>
              <a:t> [Accessed 23 April 2015].</a:t>
            </a:r>
          </a:p>
          <a:p>
            <a:pPr lvl="0">
              <a:lnSpc>
                <a:spcPct val="90000"/>
              </a:lnSpc>
              <a:spcBef>
                <a:spcPts val="600"/>
              </a:spcBef>
            </a:pPr>
            <a:r>
              <a:rPr lang="en-GB" dirty="0" smtClean="0"/>
              <a:t>	</a:t>
            </a:r>
            <a:r>
              <a:rPr lang="en-GB" dirty="0" err="1" smtClean="0"/>
              <a:t>V</a:t>
            </a:r>
            <a:r>
              <a:rPr lang="en-GB" dirty="0" err="1" smtClean="0">
                <a:solidFill>
                  <a:schemeClr val="dk1"/>
                </a:solidFill>
                <a:ea typeface="Cabin"/>
                <a:cs typeface="Cabin"/>
                <a:sym typeface="Cabin"/>
              </a:rPr>
              <a:t>andiver</a:t>
            </a:r>
            <a:r>
              <a:rPr lang="en-GB" dirty="0">
                <a:solidFill>
                  <a:schemeClr val="dk1"/>
                </a:solidFill>
                <a:ea typeface="Cabin"/>
                <a:cs typeface="Cabin"/>
                <a:sym typeface="Cabin"/>
              </a:rPr>
              <a:t>,  D. M. &amp; J. A. Walsh. 2010.  Assessing autonomous learning in research methods courses: Implementing the student-driven research project.  </a:t>
            </a:r>
            <a:r>
              <a:rPr lang="en-GB" i="1" dirty="0">
                <a:solidFill>
                  <a:schemeClr val="dk1"/>
                </a:solidFill>
                <a:ea typeface="Cabin"/>
                <a:cs typeface="Cabin"/>
                <a:sym typeface="Cabin"/>
              </a:rPr>
              <a:t>Active Learning in Higher Education</a:t>
            </a:r>
            <a:r>
              <a:rPr lang="en-GB" dirty="0">
                <a:solidFill>
                  <a:schemeClr val="dk1"/>
                </a:solidFill>
                <a:ea typeface="Cabin"/>
                <a:cs typeface="Cabin"/>
                <a:sym typeface="Cabin"/>
              </a:rPr>
              <a:t> 11/1. </a:t>
            </a:r>
            <a:r>
              <a:rPr lang="en-GB" dirty="0" err="1">
                <a:solidFill>
                  <a:schemeClr val="dk1"/>
                </a:solidFill>
                <a:ea typeface="Cabin"/>
                <a:cs typeface="Cabin"/>
                <a:sym typeface="Cabin"/>
              </a:rPr>
              <a:t>pp</a:t>
            </a:r>
            <a:r>
              <a:rPr lang="en-GB" dirty="0">
                <a:solidFill>
                  <a:schemeClr val="dk1"/>
                </a:solidFill>
                <a:ea typeface="Cabin"/>
                <a:cs typeface="Cabin"/>
                <a:sym typeface="Cabin"/>
              </a:rPr>
              <a:t> 31 – 42. in Queen Mary University of London. 2012. </a:t>
            </a:r>
            <a:r>
              <a:rPr lang="en-GB" i="1" dirty="0">
                <a:solidFill>
                  <a:schemeClr val="dk1"/>
                </a:solidFill>
                <a:ea typeface="Cabin"/>
                <a:cs typeface="Cabin"/>
                <a:sym typeface="Cabin"/>
              </a:rPr>
              <a:t>Noun Phrases</a:t>
            </a:r>
            <a:r>
              <a:rPr lang="en-GB" dirty="0">
                <a:solidFill>
                  <a:schemeClr val="dk1"/>
                </a:solidFill>
                <a:ea typeface="Cabin"/>
                <a:cs typeface="Cabin"/>
                <a:sym typeface="Cabin"/>
              </a:rPr>
              <a:t>. [online] Available at: </a:t>
            </a:r>
            <a:r>
              <a:rPr lang="en-GB" u="sng" dirty="0">
                <a:solidFill>
                  <a:schemeClr val="hlink"/>
                </a:solidFill>
                <a:ea typeface="Cabin"/>
                <a:cs typeface="Cabin"/>
                <a:sym typeface="Cabin"/>
                <a:hlinkClick r:id="rId9"/>
              </a:rPr>
              <a:t>http://aeo.sllf.qmul.ac.uk/Files/NounPhrases/Noun%20Phrases.html</a:t>
            </a:r>
            <a:r>
              <a:rPr lang="en-GB" dirty="0">
                <a:solidFill>
                  <a:schemeClr val="dk1"/>
                </a:solidFill>
                <a:ea typeface="Cabin"/>
                <a:cs typeface="Cabin"/>
                <a:sym typeface="Cabin"/>
              </a:rPr>
              <a:t> [Accessed 20 April 2015].</a:t>
            </a:r>
          </a:p>
          <a:p>
            <a:endParaRPr lang="en-GB" sz="1100" i="1" dirty="0">
              <a:solidFill>
                <a:srgbClr val="000000"/>
              </a:solidFill>
              <a:latin typeface="Arial - 20"/>
            </a:endParaRPr>
          </a:p>
        </p:txBody>
      </p:sp>
    </p:spTree>
    <p:extLst>
      <p:ext uri="{BB962C8B-B14F-4D97-AF65-F5344CB8AC3E}">
        <p14:creationId xmlns:p14="http://schemas.microsoft.com/office/powerpoint/2010/main" val="3784602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143999" cy="6813375"/>
          </a:xfrm>
          <a:prstGeom prst="rect">
            <a:avLst/>
          </a:prstGeom>
          <a:solidFill>
            <a:scrgbClr r="0" g="0" b="0">
              <a:alpha val="0"/>
            </a:scrgbClr>
          </a:solidFill>
        </p:spPr>
      </p:pic>
      <p:sp>
        <p:nvSpPr>
          <p:cNvPr id="3" name="TextBox 2"/>
          <p:cNvSpPr txBox="1"/>
          <p:nvPr/>
        </p:nvSpPr>
        <p:spPr>
          <a:xfrm>
            <a:off x="2948941" y="232475"/>
            <a:ext cx="6069331" cy="333146"/>
          </a:xfrm>
          <a:prstGeom prst="rect">
            <a:avLst/>
          </a:prstGeom>
          <a:noFill/>
        </p:spPr>
        <p:txBody>
          <a:bodyPr vert="horz" lIns="70846" tIns="35422" rIns="70846" bIns="35422" rtlCol="0">
            <a:spAutoFit/>
          </a:bodyPr>
          <a:lstStyle/>
          <a:p>
            <a:r>
              <a:rPr lang="en-GB" sz="1700">
                <a:solidFill>
                  <a:srgbClr val="2A196F"/>
                </a:solidFill>
                <a:latin typeface="TUOS Stephenson - 28"/>
              </a:rPr>
              <a:t>What do you expect in a good academic paragraph?</a:t>
            </a:r>
          </a:p>
        </p:txBody>
      </p:sp>
      <p:sp>
        <p:nvSpPr>
          <p:cNvPr id="5" name="Rectángulo 4"/>
          <p:cNvSpPr/>
          <p:nvPr/>
        </p:nvSpPr>
        <p:spPr>
          <a:xfrm>
            <a:off x="467544" y="1336120"/>
            <a:ext cx="8424936" cy="4708981"/>
          </a:xfrm>
          <a:prstGeom prst="rect">
            <a:avLst/>
          </a:prstGeom>
        </p:spPr>
        <p:txBody>
          <a:bodyPr wrap="square">
            <a:spAutoFit/>
          </a:bodyPr>
          <a:lstStyle/>
          <a:p>
            <a:r>
              <a:rPr lang="en-GB" sz="2000" dirty="0"/>
              <a:t>Durkheim (1933) suggests that deviance exists because actions from those outside the norm “shock the collective conscience” (</a:t>
            </a:r>
            <a:r>
              <a:rPr lang="en-GB" sz="2000" dirty="0" smtClean="0"/>
              <a:t>p. </a:t>
            </a:r>
            <a:r>
              <a:rPr lang="en-GB" sz="2000" dirty="0"/>
              <a:t>38</a:t>
            </a:r>
            <a:r>
              <a:rPr lang="en-GB" sz="2000" dirty="0" smtClean="0"/>
              <a:t>). In the case of female bodybuilders, pursuing their sport is seen as challenging the social distinction between masculinity and femininity. </a:t>
            </a:r>
            <a:r>
              <a:rPr lang="en-GB" sz="2000" dirty="0"/>
              <a:t>It is taken as a blatant attempt to defy the traditional notion of the female body (</a:t>
            </a:r>
            <a:r>
              <a:rPr lang="en-GB" sz="2000" dirty="0" err="1"/>
              <a:t>Aitchison</a:t>
            </a:r>
            <a:r>
              <a:rPr lang="en-GB" sz="2000" dirty="0"/>
              <a:t>, 2006)</a:t>
            </a:r>
            <a:r>
              <a:rPr lang="en-GB" sz="2000" dirty="0" smtClean="0"/>
              <a:t>. Unfortunately</a:t>
            </a:r>
            <a:r>
              <a:rPr lang="en-GB" sz="2000" dirty="0"/>
              <a:t>, female bodybuilders are often met with disapproval. From stares from fellow gym users to insensitive comments, female bodybuilders suffer from forms of opposition. Linda agreed wholeheartedly when I brought this up. “People talk about female athletes and they expect track stars and netballers,” she said. Chare (2004) labels the resistance of female bodybuilders against this cultural norm as the “radical politics of muscle”. The female bodybuilder’s physique strongly opposes the traditional female body and representation of femininity.</a:t>
            </a:r>
          </a:p>
          <a:p>
            <a:pPr algn="r"/>
            <a:r>
              <a:rPr lang="en-GB" sz="2000" dirty="0"/>
              <a:t>Student A (revised)</a:t>
            </a:r>
          </a:p>
          <a:p>
            <a:pPr algn="r"/>
            <a:r>
              <a:rPr lang="en-GB" sz="2000" i="1" dirty="0"/>
              <a:t>Brooke, (</a:t>
            </a:r>
            <a:r>
              <a:rPr lang="en-GB" sz="2000" i="1" dirty="0" smtClean="0"/>
              <a:t>2017p.55-56 )</a:t>
            </a:r>
            <a:r>
              <a:rPr lang="en-GB" sz="2000" dirty="0" smtClean="0"/>
              <a:t> </a:t>
            </a:r>
            <a:endParaRPr lang="en-GB" sz="2000" dirty="0"/>
          </a:p>
        </p:txBody>
      </p:sp>
    </p:spTree>
    <p:extLst>
      <p:ext uri="{BB962C8B-B14F-4D97-AF65-F5344CB8AC3E}">
        <p14:creationId xmlns:p14="http://schemas.microsoft.com/office/powerpoint/2010/main" val="3146909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143999" cy="6813375"/>
          </a:xfrm>
          <a:prstGeom prst="rect">
            <a:avLst/>
          </a:prstGeom>
          <a:solidFill>
            <a:scrgbClr r="0" g="0" b="0">
              <a:alpha val="0"/>
            </a:scrgbClr>
          </a:solidFill>
        </p:spPr>
      </p:pic>
      <p:sp>
        <p:nvSpPr>
          <p:cNvPr id="3" name="TextBox 2"/>
          <p:cNvSpPr txBox="1"/>
          <p:nvPr/>
        </p:nvSpPr>
        <p:spPr>
          <a:xfrm>
            <a:off x="2948941" y="232475"/>
            <a:ext cx="6069331" cy="333146"/>
          </a:xfrm>
          <a:prstGeom prst="rect">
            <a:avLst/>
          </a:prstGeom>
          <a:noFill/>
        </p:spPr>
        <p:txBody>
          <a:bodyPr vert="horz" lIns="70846" tIns="35422" rIns="70846" bIns="35422" rtlCol="0">
            <a:spAutoFit/>
          </a:bodyPr>
          <a:lstStyle/>
          <a:p>
            <a:r>
              <a:rPr lang="en-GB" sz="1700">
                <a:solidFill>
                  <a:srgbClr val="2A196F"/>
                </a:solidFill>
                <a:latin typeface="TUOS Stephenson - 28"/>
              </a:rPr>
              <a:t>What do you expect in a good academic paragraph?</a:t>
            </a:r>
          </a:p>
        </p:txBody>
      </p:sp>
      <p:sp>
        <p:nvSpPr>
          <p:cNvPr id="5" name="Rectángulo 4"/>
          <p:cNvSpPr/>
          <p:nvPr/>
        </p:nvSpPr>
        <p:spPr>
          <a:xfrm>
            <a:off x="467544" y="1336120"/>
            <a:ext cx="8424936" cy="5324535"/>
          </a:xfrm>
          <a:prstGeom prst="rect">
            <a:avLst/>
          </a:prstGeom>
        </p:spPr>
        <p:txBody>
          <a:bodyPr wrap="square">
            <a:spAutoFit/>
          </a:bodyPr>
          <a:lstStyle/>
          <a:p>
            <a:r>
              <a:rPr lang="en-GB" sz="2000" b="1" dirty="0">
                <a:solidFill>
                  <a:srgbClr val="0000FF"/>
                </a:solidFill>
              </a:rPr>
              <a:t>Durkheim (1933) suggests that deviance exists because actions from those outside the norm “shock the collective conscience</a:t>
            </a:r>
            <a:r>
              <a:rPr lang="en-GB" sz="2000" dirty="0">
                <a:solidFill>
                  <a:srgbClr val="0000FF"/>
                </a:solidFill>
              </a:rPr>
              <a:t>” (</a:t>
            </a:r>
            <a:r>
              <a:rPr lang="en-GB" sz="2000" dirty="0" smtClean="0">
                <a:solidFill>
                  <a:srgbClr val="0000FF"/>
                </a:solidFill>
              </a:rPr>
              <a:t>p. </a:t>
            </a:r>
            <a:r>
              <a:rPr lang="en-GB" sz="2000" dirty="0">
                <a:solidFill>
                  <a:srgbClr val="0000FF"/>
                </a:solidFill>
              </a:rPr>
              <a:t>38</a:t>
            </a:r>
            <a:r>
              <a:rPr lang="en-GB" sz="2000" dirty="0" smtClean="0">
                <a:solidFill>
                  <a:srgbClr val="0000FF"/>
                </a:solidFill>
              </a:rPr>
              <a:t>)</a:t>
            </a:r>
            <a:r>
              <a:rPr lang="en-GB" sz="2000" dirty="0" smtClean="0">
                <a:solidFill>
                  <a:srgbClr val="008000"/>
                </a:solidFill>
              </a:rPr>
              <a:t>.</a:t>
            </a:r>
            <a:r>
              <a:rPr lang="en-GB" sz="2000" dirty="0" smtClean="0">
                <a:solidFill>
                  <a:srgbClr val="000000"/>
                </a:solidFill>
              </a:rPr>
              <a:t> In the case of female bodybuilders, pursuing their sport is seen as challenging the social distinction between masculinity and femininity</a:t>
            </a:r>
            <a:r>
              <a:rPr lang="en-GB" sz="2000" dirty="0" smtClean="0"/>
              <a:t>. </a:t>
            </a:r>
            <a:r>
              <a:rPr lang="en-GB" sz="2000" b="1" dirty="0">
                <a:solidFill>
                  <a:srgbClr val="0000FF"/>
                </a:solidFill>
              </a:rPr>
              <a:t>It is taken as a blatant attempt to defy the traditional notion of the female body (</a:t>
            </a:r>
            <a:r>
              <a:rPr lang="en-GB" sz="2000" b="1" dirty="0" err="1">
                <a:solidFill>
                  <a:srgbClr val="0000FF"/>
                </a:solidFill>
              </a:rPr>
              <a:t>Aitchison</a:t>
            </a:r>
            <a:r>
              <a:rPr lang="en-GB" sz="2000" b="1" dirty="0">
                <a:solidFill>
                  <a:srgbClr val="0000FF"/>
                </a:solidFill>
              </a:rPr>
              <a:t>, 2006)</a:t>
            </a:r>
            <a:r>
              <a:rPr lang="en-GB" sz="2000" b="1" dirty="0" smtClean="0">
                <a:solidFill>
                  <a:srgbClr val="FF0000"/>
                </a:solidFill>
              </a:rPr>
              <a:t>. </a:t>
            </a:r>
            <a:r>
              <a:rPr lang="en-GB" sz="2000" dirty="0" smtClean="0">
                <a:solidFill>
                  <a:srgbClr val="000000"/>
                </a:solidFill>
              </a:rPr>
              <a:t>Unfortunately</a:t>
            </a:r>
            <a:r>
              <a:rPr lang="en-GB" sz="2000" dirty="0">
                <a:solidFill>
                  <a:srgbClr val="000000"/>
                </a:solidFill>
              </a:rPr>
              <a:t>, female bodybuilders are often met with disapproval. From stares from fellow gym users to insensitive comments, female bodybuilders suffer from forms of opposition. Linda agreed wholeheartedly when I brought this up. “People talk about female athletes and they expect track stars and netballers,” she said</a:t>
            </a:r>
            <a:r>
              <a:rPr lang="en-GB" sz="2000" dirty="0"/>
              <a:t>. </a:t>
            </a:r>
            <a:r>
              <a:rPr lang="en-GB" sz="2000" b="1" dirty="0">
                <a:solidFill>
                  <a:srgbClr val="0000FF"/>
                </a:solidFill>
              </a:rPr>
              <a:t>Chare (2004) labels the resistance of female bodybuilders against this cultural norm as the “radical politics of muscle</a:t>
            </a:r>
            <a:r>
              <a:rPr lang="en-GB" sz="2000" dirty="0"/>
              <a:t>”. The female bodybuilder’s physique strongly opposes the traditional female body and representation of femininity.</a:t>
            </a:r>
          </a:p>
          <a:p>
            <a:pPr algn="r"/>
            <a:endParaRPr lang="en-GB" sz="2000" dirty="0" smtClean="0"/>
          </a:p>
          <a:p>
            <a:pPr algn="r"/>
            <a:r>
              <a:rPr lang="en-GB" sz="2000" dirty="0" smtClean="0"/>
              <a:t>Student </a:t>
            </a:r>
            <a:r>
              <a:rPr lang="en-GB" sz="2000" dirty="0"/>
              <a:t>A (revised)</a:t>
            </a:r>
          </a:p>
          <a:p>
            <a:pPr algn="r"/>
            <a:r>
              <a:rPr lang="en-GB" sz="2000" i="1" dirty="0"/>
              <a:t>Brooke, (2017p.55-56 )</a:t>
            </a:r>
            <a:r>
              <a:rPr lang="en-GB" sz="2000" dirty="0"/>
              <a:t> </a:t>
            </a:r>
          </a:p>
          <a:p>
            <a:pPr algn="r"/>
            <a:r>
              <a:rPr lang="en-GB" sz="2000" dirty="0" smtClean="0"/>
              <a:t> </a:t>
            </a:r>
            <a:endParaRPr lang="en-GB" sz="2000" dirty="0"/>
          </a:p>
        </p:txBody>
      </p:sp>
    </p:spTree>
    <p:extLst>
      <p:ext uri="{BB962C8B-B14F-4D97-AF65-F5344CB8AC3E}">
        <p14:creationId xmlns:p14="http://schemas.microsoft.com/office/powerpoint/2010/main" val="3671044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143999" cy="6813375"/>
          </a:xfrm>
          <a:prstGeom prst="rect">
            <a:avLst/>
          </a:prstGeom>
          <a:solidFill>
            <a:scrgbClr r="0" g="0" b="0">
              <a:alpha val="0"/>
            </a:scrgbClr>
          </a:solidFill>
        </p:spPr>
      </p:pic>
      <p:sp>
        <p:nvSpPr>
          <p:cNvPr id="3" name="TextBox 2"/>
          <p:cNvSpPr txBox="1"/>
          <p:nvPr/>
        </p:nvSpPr>
        <p:spPr>
          <a:xfrm>
            <a:off x="2948941" y="232475"/>
            <a:ext cx="6069331" cy="333146"/>
          </a:xfrm>
          <a:prstGeom prst="rect">
            <a:avLst/>
          </a:prstGeom>
          <a:noFill/>
        </p:spPr>
        <p:txBody>
          <a:bodyPr vert="horz" lIns="70846" tIns="35422" rIns="70846" bIns="35422" rtlCol="0">
            <a:spAutoFit/>
          </a:bodyPr>
          <a:lstStyle/>
          <a:p>
            <a:r>
              <a:rPr lang="en-GB" sz="1700">
                <a:solidFill>
                  <a:srgbClr val="2A196F"/>
                </a:solidFill>
                <a:latin typeface="TUOS Stephenson - 28"/>
              </a:rPr>
              <a:t>What do you expect in a good academic paragraph?</a:t>
            </a:r>
          </a:p>
        </p:txBody>
      </p:sp>
      <p:sp>
        <p:nvSpPr>
          <p:cNvPr id="5" name="Rectángulo 4"/>
          <p:cNvSpPr/>
          <p:nvPr/>
        </p:nvSpPr>
        <p:spPr>
          <a:xfrm>
            <a:off x="467544" y="1336120"/>
            <a:ext cx="8424936" cy="5016758"/>
          </a:xfrm>
          <a:prstGeom prst="rect">
            <a:avLst/>
          </a:prstGeom>
        </p:spPr>
        <p:txBody>
          <a:bodyPr wrap="square">
            <a:spAutoFit/>
          </a:bodyPr>
          <a:lstStyle/>
          <a:p>
            <a:r>
              <a:rPr lang="en-GB" sz="2000" dirty="0">
                <a:solidFill>
                  <a:srgbClr val="000000"/>
                </a:solidFill>
              </a:rPr>
              <a:t>Durkheim (1933) suggests that deviance exists because actions from those outside the norm “shock the collective conscience” (</a:t>
            </a:r>
            <a:r>
              <a:rPr lang="en-GB" sz="2000" dirty="0" smtClean="0">
                <a:solidFill>
                  <a:srgbClr val="000000"/>
                </a:solidFill>
              </a:rPr>
              <a:t>p. </a:t>
            </a:r>
            <a:r>
              <a:rPr lang="en-GB" sz="2000" dirty="0">
                <a:solidFill>
                  <a:srgbClr val="000000"/>
                </a:solidFill>
              </a:rPr>
              <a:t>38</a:t>
            </a:r>
            <a:r>
              <a:rPr lang="en-GB" sz="2000" dirty="0" smtClean="0">
                <a:solidFill>
                  <a:srgbClr val="000000"/>
                </a:solidFill>
              </a:rPr>
              <a:t>)</a:t>
            </a:r>
            <a:r>
              <a:rPr lang="en-GB" sz="2000" b="1" dirty="0" smtClean="0">
                <a:solidFill>
                  <a:srgbClr val="000000"/>
                </a:solidFill>
              </a:rPr>
              <a:t>. </a:t>
            </a:r>
            <a:r>
              <a:rPr lang="en-GB" sz="2000" b="1" dirty="0" smtClean="0">
                <a:solidFill>
                  <a:srgbClr val="008000"/>
                </a:solidFill>
              </a:rPr>
              <a:t>In the case of female bodybuilders, pursuing their sport is seen as challenging the social distinction between masculinity and femininity</a:t>
            </a:r>
            <a:r>
              <a:rPr lang="en-GB" sz="2000" dirty="0" smtClean="0"/>
              <a:t>. </a:t>
            </a:r>
            <a:r>
              <a:rPr lang="en-GB" sz="2000" dirty="0">
                <a:solidFill>
                  <a:srgbClr val="000000"/>
                </a:solidFill>
              </a:rPr>
              <a:t>It is taken as a blatant attempt to defy the traditional notion of the female body (</a:t>
            </a:r>
            <a:r>
              <a:rPr lang="en-GB" sz="2000" dirty="0" err="1">
                <a:solidFill>
                  <a:srgbClr val="000000"/>
                </a:solidFill>
              </a:rPr>
              <a:t>Aitchison</a:t>
            </a:r>
            <a:r>
              <a:rPr lang="en-GB" sz="2000" dirty="0">
                <a:solidFill>
                  <a:srgbClr val="000000"/>
                </a:solidFill>
              </a:rPr>
              <a:t>, 2006)</a:t>
            </a:r>
            <a:r>
              <a:rPr lang="en-GB" sz="2000" b="1" dirty="0" smtClean="0">
                <a:solidFill>
                  <a:srgbClr val="FF0000"/>
                </a:solidFill>
              </a:rPr>
              <a:t>. </a:t>
            </a:r>
            <a:r>
              <a:rPr lang="en-GB" sz="2000" b="1" dirty="0" smtClean="0">
                <a:solidFill>
                  <a:srgbClr val="008000"/>
                </a:solidFill>
              </a:rPr>
              <a:t>Unfortunately</a:t>
            </a:r>
            <a:r>
              <a:rPr lang="en-GB" sz="2000" b="1" dirty="0">
                <a:solidFill>
                  <a:srgbClr val="008000"/>
                </a:solidFill>
              </a:rPr>
              <a:t>, female bodybuilders are often met with disapproval. From stares from fellow gym users to insensitive comments, female bodybuilders suffer from forms of opposition</a:t>
            </a:r>
            <a:r>
              <a:rPr lang="en-GB" sz="2000" dirty="0"/>
              <a:t>. Linda agreed wholeheartedly when I brought this up. “People talk about female athletes and they expect track stars and netballers,” she said. </a:t>
            </a:r>
            <a:r>
              <a:rPr lang="en-GB" sz="2000" dirty="0">
                <a:solidFill>
                  <a:srgbClr val="000000"/>
                </a:solidFill>
              </a:rPr>
              <a:t>Chare (2004) labels the resistance of female bodybuilders against this cultural norm as the “radical politics of muscle</a:t>
            </a:r>
            <a:r>
              <a:rPr lang="en-GB" sz="2000" dirty="0"/>
              <a:t>”. The female bodybuilder’s physique strongly opposes the traditional female body and representation of femininity.</a:t>
            </a:r>
          </a:p>
          <a:p>
            <a:pPr algn="r"/>
            <a:r>
              <a:rPr lang="en-GB" sz="2000" dirty="0"/>
              <a:t>Student A (revised)</a:t>
            </a:r>
          </a:p>
          <a:p>
            <a:pPr algn="r"/>
            <a:r>
              <a:rPr lang="en-GB" sz="2000" i="1" dirty="0"/>
              <a:t>Brooke, (2017p.55-56 )</a:t>
            </a:r>
            <a:r>
              <a:rPr lang="en-GB" sz="2000" dirty="0"/>
              <a:t> </a:t>
            </a:r>
          </a:p>
          <a:p>
            <a:pPr algn="r"/>
            <a:r>
              <a:rPr lang="en-GB" sz="2000" dirty="0" smtClean="0"/>
              <a:t> </a:t>
            </a:r>
            <a:endParaRPr lang="en-GB" sz="2000" dirty="0"/>
          </a:p>
        </p:txBody>
      </p:sp>
    </p:spTree>
    <p:extLst>
      <p:ext uri="{BB962C8B-B14F-4D97-AF65-F5344CB8AC3E}">
        <p14:creationId xmlns:p14="http://schemas.microsoft.com/office/powerpoint/2010/main" val="269140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252519" cy="6857999"/>
          </a:xfrm>
          <a:prstGeom prst="rect">
            <a:avLst/>
          </a:prstGeom>
          <a:solidFill>
            <a:scrgbClr r="0" g="0" b="0">
              <a:alpha val="0"/>
            </a:scrgbClr>
          </a:solidFill>
        </p:spPr>
      </p:pic>
      <p:sp>
        <p:nvSpPr>
          <p:cNvPr id="3" name="TextBox 2"/>
          <p:cNvSpPr txBox="1"/>
          <p:nvPr/>
        </p:nvSpPr>
        <p:spPr>
          <a:xfrm>
            <a:off x="2948941" y="232475"/>
            <a:ext cx="6069331" cy="333146"/>
          </a:xfrm>
          <a:prstGeom prst="rect">
            <a:avLst/>
          </a:prstGeom>
          <a:noFill/>
        </p:spPr>
        <p:txBody>
          <a:bodyPr vert="horz" lIns="70846" tIns="35422" rIns="70846" bIns="35422" rtlCol="0">
            <a:spAutoFit/>
          </a:bodyPr>
          <a:lstStyle/>
          <a:p>
            <a:r>
              <a:rPr lang="en-GB" sz="1700" dirty="0">
                <a:solidFill>
                  <a:srgbClr val="2A196F"/>
                </a:solidFill>
                <a:latin typeface="TUOS Stephenson - 28"/>
              </a:rPr>
              <a:t>What do </a:t>
            </a:r>
            <a:r>
              <a:rPr lang="en-GB" sz="1700" dirty="0" smtClean="0">
                <a:solidFill>
                  <a:srgbClr val="2A196F"/>
                </a:solidFill>
                <a:latin typeface="TUOS Stephenson - 28"/>
              </a:rPr>
              <a:t>we </a:t>
            </a:r>
            <a:r>
              <a:rPr lang="en-GB" sz="1700" dirty="0">
                <a:solidFill>
                  <a:srgbClr val="2A196F"/>
                </a:solidFill>
                <a:latin typeface="TUOS Stephenson - 28"/>
              </a:rPr>
              <a:t>expect in a good academic paragraph?</a:t>
            </a:r>
          </a:p>
        </p:txBody>
      </p:sp>
      <p:sp>
        <p:nvSpPr>
          <p:cNvPr id="4" name="TextBox 3"/>
          <p:cNvSpPr txBox="1"/>
          <p:nvPr/>
        </p:nvSpPr>
        <p:spPr>
          <a:xfrm>
            <a:off x="611560" y="908720"/>
            <a:ext cx="7975796" cy="1548863"/>
          </a:xfrm>
          <a:prstGeom prst="rect">
            <a:avLst/>
          </a:prstGeom>
          <a:noFill/>
        </p:spPr>
        <p:txBody>
          <a:bodyPr vert="horz" wrap="square" lIns="70846" tIns="35422" rIns="70846" bIns="35422" rtlCol="0">
            <a:spAutoFit/>
          </a:bodyPr>
          <a:lstStyle/>
          <a:p>
            <a:endParaRPr lang="en-GB" sz="2400" dirty="0" smtClean="0">
              <a:solidFill>
                <a:srgbClr val="000000"/>
              </a:solidFill>
              <a:latin typeface="Arial - 24"/>
            </a:endParaRPr>
          </a:p>
          <a:p>
            <a:r>
              <a:rPr lang="en-GB" sz="2400" dirty="0" smtClean="0">
                <a:solidFill>
                  <a:srgbClr val="000000"/>
                </a:solidFill>
                <a:latin typeface="Arial - 24"/>
              </a:rPr>
              <a:t>This paragraph uses both the </a:t>
            </a:r>
            <a:r>
              <a:rPr lang="en-GB" sz="2400" dirty="0" smtClean="0">
                <a:solidFill>
                  <a:srgbClr val="0000FF"/>
                </a:solidFill>
                <a:latin typeface="Arial - 24"/>
              </a:rPr>
              <a:t>literature </a:t>
            </a:r>
            <a:r>
              <a:rPr lang="en-GB" sz="2400" dirty="0" smtClean="0">
                <a:solidFill>
                  <a:srgbClr val="000000"/>
                </a:solidFill>
                <a:latin typeface="Arial - 24"/>
              </a:rPr>
              <a:t>and specific examples from </a:t>
            </a:r>
            <a:r>
              <a:rPr lang="en-GB" sz="2400" dirty="0" smtClean="0">
                <a:solidFill>
                  <a:srgbClr val="005500"/>
                </a:solidFill>
                <a:latin typeface="Arial - 24"/>
              </a:rPr>
              <a:t>context</a:t>
            </a:r>
            <a:r>
              <a:rPr lang="en-GB" sz="2400" dirty="0" smtClean="0">
                <a:solidFill>
                  <a:srgbClr val="000000"/>
                </a:solidFill>
                <a:latin typeface="Arial - 24"/>
              </a:rPr>
              <a:t> to create a cohesive academic paragraph.</a:t>
            </a:r>
            <a:endParaRPr lang="en-GB" sz="2400" dirty="0">
              <a:solidFill>
                <a:srgbClr val="000000"/>
              </a:solidFill>
              <a:latin typeface="Arial - 24"/>
            </a:endParaRPr>
          </a:p>
        </p:txBody>
      </p:sp>
      <p:sp>
        <p:nvSpPr>
          <p:cNvPr id="5" name="Rectángulo 4"/>
          <p:cNvSpPr/>
          <p:nvPr/>
        </p:nvSpPr>
        <p:spPr>
          <a:xfrm>
            <a:off x="395536" y="3645024"/>
            <a:ext cx="8424936" cy="2677656"/>
          </a:xfrm>
          <a:prstGeom prst="rect">
            <a:avLst/>
          </a:prstGeom>
        </p:spPr>
        <p:txBody>
          <a:bodyPr wrap="square">
            <a:spAutoFit/>
          </a:bodyPr>
          <a:lstStyle/>
          <a:p>
            <a:r>
              <a:rPr lang="en-GB" sz="2400" dirty="0" smtClean="0">
                <a:solidFill>
                  <a:srgbClr val="000000"/>
                </a:solidFill>
                <a:latin typeface="Arial - 24"/>
              </a:rPr>
              <a:t>Paragraphs which  engage </a:t>
            </a:r>
            <a:r>
              <a:rPr lang="en-GB" sz="2400" dirty="0">
                <a:solidFill>
                  <a:srgbClr val="000000"/>
                </a:solidFill>
                <a:latin typeface="Arial - 24"/>
              </a:rPr>
              <a:t>with </a:t>
            </a:r>
            <a:r>
              <a:rPr lang="en-GB" sz="2400" dirty="0">
                <a:solidFill>
                  <a:srgbClr val="0000FF"/>
                </a:solidFill>
                <a:latin typeface="Arial - 24"/>
              </a:rPr>
              <a:t>academic literature </a:t>
            </a:r>
            <a:r>
              <a:rPr lang="en-GB" sz="2400" dirty="0">
                <a:solidFill>
                  <a:srgbClr val="000000"/>
                </a:solidFill>
                <a:latin typeface="Arial - 24"/>
              </a:rPr>
              <a:t>but </a:t>
            </a:r>
            <a:r>
              <a:rPr lang="en-GB" sz="2400" dirty="0" smtClean="0">
                <a:solidFill>
                  <a:srgbClr val="000000"/>
                </a:solidFill>
                <a:latin typeface="Arial - 24"/>
              </a:rPr>
              <a:t>fail </a:t>
            </a:r>
            <a:r>
              <a:rPr lang="en-GB" sz="2400" dirty="0">
                <a:solidFill>
                  <a:srgbClr val="000000"/>
                </a:solidFill>
                <a:latin typeface="Arial - 24"/>
              </a:rPr>
              <a:t>to relate the quotes to the </a:t>
            </a:r>
            <a:r>
              <a:rPr lang="en-GB" sz="2400" dirty="0">
                <a:solidFill>
                  <a:srgbClr val="008000"/>
                </a:solidFill>
                <a:latin typeface="Arial - 24"/>
              </a:rPr>
              <a:t>relevant context</a:t>
            </a:r>
            <a:r>
              <a:rPr lang="en-GB" sz="2400" dirty="0">
                <a:solidFill>
                  <a:srgbClr val="000000"/>
                </a:solidFill>
                <a:latin typeface="Arial - 24"/>
              </a:rPr>
              <a:t>. </a:t>
            </a:r>
            <a:r>
              <a:rPr lang="en-GB" sz="2400" i="1" dirty="0">
                <a:solidFill>
                  <a:srgbClr val="000000"/>
                </a:solidFill>
                <a:latin typeface="Arial - 24"/>
              </a:rPr>
              <a:t>(What is the point of all these quotes?)</a:t>
            </a:r>
          </a:p>
          <a:p>
            <a:endParaRPr lang="en-GB" sz="2400" i="1" dirty="0">
              <a:solidFill>
                <a:srgbClr val="000000"/>
              </a:solidFill>
              <a:latin typeface="Arial - 24"/>
            </a:endParaRPr>
          </a:p>
          <a:p>
            <a:r>
              <a:rPr lang="en-GB" sz="2400" dirty="0" smtClean="0">
                <a:solidFill>
                  <a:srgbClr val="000000"/>
                </a:solidFill>
                <a:latin typeface="Arial - 24"/>
              </a:rPr>
              <a:t>Paragraphs which </a:t>
            </a:r>
            <a:r>
              <a:rPr lang="en-GB" sz="2400" dirty="0">
                <a:solidFill>
                  <a:srgbClr val="000000"/>
                </a:solidFill>
                <a:latin typeface="Arial - 24"/>
              </a:rPr>
              <a:t>explains the </a:t>
            </a:r>
            <a:r>
              <a:rPr lang="en-GB" sz="2400" dirty="0">
                <a:solidFill>
                  <a:srgbClr val="005500"/>
                </a:solidFill>
                <a:latin typeface="Arial - 24"/>
              </a:rPr>
              <a:t>relevant context</a:t>
            </a:r>
            <a:r>
              <a:rPr lang="en-GB" sz="2400" dirty="0">
                <a:solidFill>
                  <a:srgbClr val="000000"/>
                </a:solidFill>
                <a:latin typeface="Arial - 24"/>
              </a:rPr>
              <a:t> but </a:t>
            </a:r>
            <a:r>
              <a:rPr lang="en-GB" sz="2400" dirty="0" smtClean="0">
                <a:solidFill>
                  <a:srgbClr val="000000"/>
                </a:solidFill>
                <a:latin typeface="Arial - 24"/>
              </a:rPr>
              <a:t>fail </a:t>
            </a:r>
            <a:r>
              <a:rPr lang="en-GB" sz="2400" dirty="0">
                <a:solidFill>
                  <a:srgbClr val="000000"/>
                </a:solidFill>
                <a:latin typeface="Arial - 24"/>
              </a:rPr>
              <a:t>to engage with the </a:t>
            </a:r>
            <a:r>
              <a:rPr lang="en-GB" sz="2400" dirty="0">
                <a:solidFill>
                  <a:srgbClr val="0000FF"/>
                </a:solidFill>
                <a:latin typeface="Arial - 24"/>
              </a:rPr>
              <a:t>literature</a:t>
            </a:r>
            <a:r>
              <a:rPr lang="en-GB" sz="2400" dirty="0">
                <a:solidFill>
                  <a:srgbClr val="000000"/>
                </a:solidFill>
                <a:latin typeface="Arial - 24"/>
              </a:rPr>
              <a:t>. The examples are too specific and anecdotal. </a:t>
            </a:r>
            <a:r>
              <a:rPr lang="en-GB" sz="2400" i="1" dirty="0">
                <a:solidFill>
                  <a:srgbClr val="000000"/>
                </a:solidFill>
                <a:latin typeface="Arial - 24"/>
              </a:rPr>
              <a:t>(Can you back this up with evidence?)</a:t>
            </a:r>
            <a:r>
              <a:rPr lang="en-GB" sz="2400" dirty="0">
                <a:solidFill>
                  <a:srgbClr val="000000"/>
                </a:solidFill>
                <a:latin typeface="Arial - 24"/>
              </a:rPr>
              <a:t> </a:t>
            </a:r>
          </a:p>
        </p:txBody>
      </p:sp>
      <p:sp>
        <p:nvSpPr>
          <p:cNvPr id="6" name="Flecha izquierda 5"/>
          <p:cNvSpPr/>
          <p:nvPr/>
        </p:nvSpPr>
        <p:spPr>
          <a:xfrm rot="16200000">
            <a:off x="3311860" y="2816932"/>
            <a:ext cx="1152128" cy="3600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uadroTexto 6"/>
          <p:cNvSpPr txBox="1"/>
          <p:nvPr/>
        </p:nvSpPr>
        <p:spPr>
          <a:xfrm>
            <a:off x="4211960" y="2636912"/>
            <a:ext cx="2880320" cy="461665"/>
          </a:xfrm>
          <a:prstGeom prst="rect">
            <a:avLst/>
          </a:prstGeom>
          <a:noFill/>
        </p:spPr>
        <p:txBody>
          <a:bodyPr wrap="square" rtlCol="0">
            <a:spAutoFit/>
          </a:bodyPr>
          <a:lstStyle/>
          <a:p>
            <a:r>
              <a:rPr lang="en-GB" sz="2400" dirty="0" smtClean="0"/>
              <a:t>As opposed to </a:t>
            </a:r>
            <a:endParaRPr lang="en-GB" sz="2400" dirty="0"/>
          </a:p>
        </p:txBody>
      </p:sp>
    </p:spTree>
    <p:extLst>
      <p:ext uri="{BB962C8B-B14F-4D97-AF65-F5344CB8AC3E}">
        <p14:creationId xmlns:p14="http://schemas.microsoft.com/office/powerpoint/2010/main" val="3539344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143999" cy="6857999"/>
          </a:xfrm>
          <a:prstGeom prst="rect">
            <a:avLst/>
          </a:prstGeom>
          <a:solidFill>
            <a:scrgbClr r="0" g="0" b="0">
              <a:alpha val="0"/>
            </a:scrgbClr>
          </a:solidFill>
        </p:spPr>
      </p:pic>
      <p:sp>
        <p:nvSpPr>
          <p:cNvPr id="3" name="TextBox 2"/>
          <p:cNvSpPr txBox="1"/>
          <p:nvPr/>
        </p:nvSpPr>
        <p:spPr>
          <a:xfrm>
            <a:off x="2948941" y="232475"/>
            <a:ext cx="6069331" cy="333146"/>
          </a:xfrm>
          <a:prstGeom prst="rect">
            <a:avLst/>
          </a:prstGeom>
          <a:noFill/>
        </p:spPr>
        <p:txBody>
          <a:bodyPr vert="horz" lIns="70846" tIns="35422" rIns="70846" bIns="35422" rtlCol="0">
            <a:spAutoFit/>
          </a:bodyPr>
          <a:lstStyle/>
          <a:p>
            <a:r>
              <a:rPr lang="en-GB" sz="1700" dirty="0" smtClean="0">
                <a:solidFill>
                  <a:srgbClr val="2A196F"/>
                </a:solidFill>
                <a:latin typeface="TUOS Stephenson - 28"/>
              </a:rPr>
              <a:t>Semantic Profiles</a:t>
            </a:r>
            <a:endParaRPr lang="en-GB" sz="1700" dirty="0">
              <a:solidFill>
                <a:srgbClr val="2A196F"/>
              </a:solidFill>
              <a:latin typeface="TUOS Stephenson - 28"/>
            </a:endParaRPr>
          </a:p>
        </p:txBody>
      </p:sp>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960122" y="963111"/>
            <a:ext cx="7500309" cy="3041953"/>
          </a:xfrm>
          <a:prstGeom prst="rect">
            <a:avLst/>
          </a:prstGeom>
          <a:solidFill>
            <a:scrgbClr r="0" g="0" b="0">
              <a:alpha val="0"/>
            </a:scrgbClr>
          </a:solidFill>
        </p:spPr>
      </p:pic>
      <p:sp>
        <p:nvSpPr>
          <p:cNvPr id="5" name="TextBox 4"/>
          <p:cNvSpPr txBox="1"/>
          <p:nvPr/>
        </p:nvSpPr>
        <p:spPr>
          <a:xfrm>
            <a:off x="5508104" y="4005064"/>
            <a:ext cx="3432840" cy="256202"/>
          </a:xfrm>
          <a:prstGeom prst="rect">
            <a:avLst/>
          </a:prstGeom>
          <a:noFill/>
        </p:spPr>
        <p:txBody>
          <a:bodyPr vert="horz" wrap="square" lIns="70846" tIns="35422" rIns="70846" bIns="35422" rtlCol="0">
            <a:spAutoFit/>
          </a:bodyPr>
          <a:lstStyle/>
          <a:p>
            <a:r>
              <a:rPr lang="fr-FR" sz="1200" dirty="0">
                <a:solidFill>
                  <a:srgbClr val="000000"/>
                </a:solidFill>
                <a:latin typeface="Times New Roman - 12"/>
              </a:rPr>
              <a:t>Figure 1. </a:t>
            </a:r>
            <a:r>
              <a:rPr lang="fr-FR" sz="1200" dirty="0" err="1">
                <a:solidFill>
                  <a:srgbClr val="000000"/>
                </a:solidFill>
                <a:latin typeface="Times New Roman - 12"/>
              </a:rPr>
              <a:t>Semantic</a:t>
            </a:r>
            <a:r>
              <a:rPr lang="fr-FR" sz="1200" dirty="0">
                <a:solidFill>
                  <a:srgbClr val="000000"/>
                </a:solidFill>
                <a:latin typeface="Times New Roman - 12"/>
              </a:rPr>
              <a:t> Profiles (Maton, 2014 p.38). </a:t>
            </a:r>
            <a:endParaRPr lang="en-GB" sz="1200" dirty="0">
              <a:solidFill>
                <a:srgbClr val="000000"/>
              </a:solidFill>
              <a:latin typeface="Times New Roman - 12"/>
            </a:endParaRPr>
          </a:p>
        </p:txBody>
      </p:sp>
      <p:sp>
        <p:nvSpPr>
          <p:cNvPr id="6" name="CuadroTexto 5"/>
          <p:cNvSpPr txBox="1"/>
          <p:nvPr/>
        </p:nvSpPr>
        <p:spPr>
          <a:xfrm>
            <a:off x="755576" y="4797153"/>
            <a:ext cx="7560840" cy="1200328"/>
          </a:xfrm>
          <a:prstGeom prst="rect">
            <a:avLst/>
          </a:prstGeom>
          <a:noFill/>
        </p:spPr>
        <p:txBody>
          <a:bodyPr wrap="square" rtlCol="0">
            <a:spAutoFit/>
          </a:bodyPr>
          <a:lstStyle/>
          <a:p>
            <a:r>
              <a:rPr lang="en-GB" sz="2400" b="1" dirty="0" smtClean="0">
                <a:solidFill>
                  <a:srgbClr val="008000"/>
                </a:solidFill>
              </a:rPr>
              <a:t>Line A-&gt; Academic Literature</a:t>
            </a:r>
          </a:p>
          <a:p>
            <a:r>
              <a:rPr lang="en-GB" sz="2400" b="1" dirty="0" smtClean="0">
                <a:solidFill>
                  <a:srgbClr val="0000FF"/>
                </a:solidFill>
              </a:rPr>
              <a:t>Line B -&gt; Specific Context</a:t>
            </a:r>
          </a:p>
          <a:p>
            <a:r>
              <a:rPr lang="en-GB" sz="2400" b="1" dirty="0" smtClean="0">
                <a:solidFill>
                  <a:srgbClr val="0000FF"/>
                </a:solidFill>
              </a:rPr>
              <a:t>Line C -&gt; Specific Context </a:t>
            </a:r>
            <a:r>
              <a:rPr lang="en-GB" sz="2400" b="1" dirty="0" smtClean="0"/>
              <a:t>+ </a:t>
            </a:r>
            <a:r>
              <a:rPr lang="en-GB" sz="2400" b="1" dirty="0" smtClean="0">
                <a:solidFill>
                  <a:srgbClr val="008000"/>
                </a:solidFill>
              </a:rPr>
              <a:t>Academic Literature </a:t>
            </a:r>
            <a:endParaRPr lang="en-GB" sz="2400" b="1" dirty="0">
              <a:solidFill>
                <a:srgbClr val="008000"/>
              </a:solidFill>
            </a:endParaRPr>
          </a:p>
        </p:txBody>
      </p:sp>
    </p:spTree>
    <p:extLst>
      <p:ext uri="{BB962C8B-B14F-4D97-AF65-F5344CB8AC3E}">
        <p14:creationId xmlns:p14="http://schemas.microsoft.com/office/powerpoint/2010/main" val="226279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068908" cy="6741367"/>
          </a:xfrm>
          <a:prstGeom prst="rect">
            <a:avLst/>
          </a:prstGeom>
          <a:solidFill>
            <a:scrgbClr r="0" g="0" b="0">
              <a:alpha val="0"/>
            </a:scrgbClr>
          </a:solidFill>
        </p:spPr>
      </p:pic>
      <p:sp>
        <p:nvSpPr>
          <p:cNvPr id="3" name="TextBox 2"/>
          <p:cNvSpPr txBox="1"/>
          <p:nvPr/>
        </p:nvSpPr>
        <p:spPr>
          <a:xfrm>
            <a:off x="2948941" y="232475"/>
            <a:ext cx="6069331" cy="594756"/>
          </a:xfrm>
          <a:prstGeom prst="rect">
            <a:avLst/>
          </a:prstGeom>
          <a:noFill/>
        </p:spPr>
        <p:txBody>
          <a:bodyPr vert="horz" lIns="70846" tIns="35422" rIns="70846" bIns="35422" rtlCol="0">
            <a:spAutoFit/>
          </a:bodyPr>
          <a:lstStyle/>
          <a:p>
            <a:r>
              <a:rPr lang="en-GB" sz="1700">
                <a:solidFill>
                  <a:srgbClr val="2A196F"/>
                </a:solidFill>
                <a:latin typeface="TUOS Stephenson - 28"/>
              </a:rPr>
              <a:t>How can LCT help us identify what we want students to produce? </a:t>
            </a:r>
          </a:p>
        </p:txBody>
      </p:sp>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6137911" y="813661"/>
            <a:ext cx="2057400" cy="3686384"/>
          </a:xfrm>
          <a:prstGeom prst="rect">
            <a:avLst/>
          </a:prstGeom>
          <a:solidFill>
            <a:scrgbClr r="0" g="0" b="0">
              <a:alpha val="0"/>
            </a:scrgbClr>
          </a:solidFill>
        </p:spPr>
      </p:pic>
      <p:sp>
        <p:nvSpPr>
          <p:cNvPr id="5" name="TextBox 4"/>
          <p:cNvSpPr txBox="1"/>
          <p:nvPr/>
        </p:nvSpPr>
        <p:spPr>
          <a:xfrm>
            <a:off x="285753" y="988018"/>
            <a:ext cx="8783156" cy="4380408"/>
          </a:xfrm>
          <a:prstGeom prst="rect">
            <a:avLst/>
          </a:prstGeom>
          <a:noFill/>
        </p:spPr>
        <p:txBody>
          <a:bodyPr vert="horz" lIns="70846" tIns="35422" rIns="70846" bIns="35422" rtlCol="0">
            <a:spAutoFit/>
          </a:bodyPr>
          <a:lstStyle/>
          <a:p>
            <a:endParaRPr lang="en-GB" dirty="0" smtClean="0"/>
          </a:p>
          <a:p>
            <a:endParaRPr lang="en-GB" dirty="0" smtClean="0"/>
          </a:p>
          <a:p>
            <a:r>
              <a:rPr lang="en-GB" sz="1800" b="1" u="sng" dirty="0" smtClean="0">
                <a:solidFill>
                  <a:srgbClr val="000000"/>
                </a:solidFill>
                <a:latin typeface="Arial - 20"/>
              </a:rPr>
              <a:t>Semantic Gravity </a:t>
            </a:r>
            <a:endParaRPr lang="en-GB" sz="1800" b="1" u="sng" dirty="0">
              <a:solidFill>
                <a:srgbClr val="000000"/>
              </a:solidFill>
              <a:latin typeface="Arial - 20"/>
            </a:endParaRPr>
          </a:p>
          <a:p>
            <a:endParaRPr lang="en-GB" sz="1800" dirty="0">
              <a:solidFill>
                <a:srgbClr val="000000"/>
              </a:solidFill>
              <a:latin typeface="Arial - 20"/>
            </a:endParaRPr>
          </a:p>
          <a:p>
            <a:endParaRPr lang="en-GB" sz="1800" dirty="0">
              <a:solidFill>
                <a:srgbClr val="000000"/>
              </a:solidFill>
              <a:latin typeface="Arial - 20"/>
            </a:endParaRPr>
          </a:p>
          <a:p>
            <a:r>
              <a:rPr lang="en-GB" sz="1800" dirty="0">
                <a:solidFill>
                  <a:srgbClr val="000000"/>
                </a:solidFill>
                <a:latin typeface="Arial - 20"/>
              </a:rPr>
              <a:t>Degree of context-dependence of </a:t>
            </a:r>
            <a:r>
              <a:rPr lang="en-GB" sz="1800" dirty="0" smtClean="0">
                <a:solidFill>
                  <a:srgbClr val="000000"/>
                </a:solidFill>
                <a:latin typeface="Arial - 20"/>
              </a:rPr>
              <a:t>meaning, it can </a:t>
            </a:r>
            <a:r>
              <a:rPr lang="en-GB" sz="1800" dirty="0">
                <a:solidFill>
                  <a:srgbClr val="000000"/>
                </a:solidFill>
                <a:latin typeface="Arial - 20"/>
              </a:rPr>
              <a:t>be stronger (+) </a:t>
            </a:r>
            <a:endParaRPr lang="en-GB" sz="1800" dirty="0" smtClean="0">
              <a:solidFill>
                <a:srgbClr val="000000"/>
              </a:solidFill>
              <a:latin typeface="Arial - 20"/>
            </a:endParaRPr>
          </a:p>
          <a:p>
            <a:r>
              <a:rPr lang="en-GB" sz="1800" dirty="0" smtClean="0">
                <a:solidFill>
                  <a:srgbClr val="000000"/>
                </a:solidFill>
                <a:latin typeface="Arial - 20"/>
              </a:rPr>
              <a:t>or </a:t>
            </a:r>
            <a:r>
              <a:rPr lang="en-GB" sz="1800" dirty="0">
                <a:solidFill>
                  <a:srgbClr val="000000"/>
                </a:solidFill>
                <a:latin typeface="Arial - 20"/>
              </a:rPr>
              <a:t>weaker (-)  along a range of strengths </a:t>
            </a:r>
          </a:p>
          <a:p>
            <a:pPr marL="639976" lvl="1" indent="-285750">
              <a:buFont typeface="Arial" panose="020B0604020202020204" pitchFamily="34" charset="0"/>
              <a:buChar char="•"/>
            </a:pPr>
            <a:r>
              <a:rPr lang="en-GB" sz="1800" dirty="0">
                <a:solidFill>
                  <a:srgbClr val="000000"/>
                </a:solidFill>
                <a:latin typeface="Arial - 20"/>
              </a:rPr>
              <a:t>weaker = less context-dependent </a:t>
            </a:r>
          </a:p>
          <a:p>
            <a:pPr marL="639976" lvl="1" indent="-285750">
              <a:buFont typeface="Arial" panose="020B0604020202020204" pitchFamily="34" charset="0"/>
              <a:buChar char="•"/>
            </a:pPr>
            <a:r>
              <a:rPr lang="en-GB" sz="1800" dirty="0">
                <a:solidFill>
                  <a:srgbClr val="000000"/>
                </a:solidFill>
                <a:latin typeface="Arial - 20"/>
              </a:rPr>
              <a:t>stronger = more </a:t>
            </a:r>
            <a:r>
              <a:rPr lang="en-GB" sz="1800" dirty="0" smtClean="0">
                <a:solidFill>
                  <a:srgbClr val="000000"/>
                </a:solidFill>
                <a:latin typeface="Arial - 20"/>
              </a:rPr>
              <a:t>context-dependent</a:t>
            </a:r>
          </a:p>
          <a:p>
            <a:pPr marL="639976" lvl="1" indent="-285750">
              <a:buFont typeface="Arial" panose="020B0604020202020204" pitchFamily="34" charset="0"/>
              <a:buChar char="•"/>
            </a:pPr>
            <a:endParaRPr lang="en-GB" sz="1800" dirty="0">
              <a:solidFill>
                <a:srgbClr val="000000"/>
              </a:solidFill>
              <a:latin typeface="Arial - 20"/>
            </a:endParaRPr>
          </a:p>
          <a:p>
            <a:pPr marL="639976" lvl="1" indent="-285750">
              <a:buFont typeface="Arial" panose="020B0604020202020204" pitchFamily="34" charset="0"/>
              <a:buChar char="•"/>
            </a:pPr>
            <a:endParaRPr lang="en-GB" sz="1800" dirty="0" smtClean="0">
              <a:solidFill>
                <a:srgbClr val="000000"/>
              </a:solidFill>
              <a:latin typeface="Arial - 20"/>
            </a:endParaRPr>
          </a:p>
          <a:p>
            <a:pPr lvl="1"/>
            <a:endParaRPr lang="en-GB" sz="1800" dirty="0">
              <a:solidFill>
                <a:srgbClr val="000000"/>
              </a:solidFill>
              <a:latin typeface="Arial - 20"/>
            </a:endParaRPr>
          </a:p>
          <a:p>
            <a:pPr lvl="1"/>
            <a:endParaRPr lang="en-GB" sz="1800" dirty="0" smtClean="0">
              <a:solidFill>
                <a:srgbClr val="000000"/>
              </a:solidFill>
              <a:latin typeface="Arial - 20"/>
            </a:endParaRPr>
          </a:p>
          <a:p>
            <a:pPr lvl="1"/>
            <a:r>
              <a:rPr lang="en-GB" sz="1800" dirty="0" smtClean="0">
                <a:solidFill>
                  <a:srgbClr val="000000"/>
                </a:solidFill>
                <a:latin typeface="Arial - 20"/>
              </a:rPr>
              <a:t>Example one </a:t>
            </a:r>
            <a:r>
              <a:rPr lang="en-GB" sz="1800" b="1" dirty="0" smtClean="0">
                <a:solidFill>
                  <a:srgbClr val="002060"/>
                </a:solidFill>
                <a:latin typeface="Arial - 20"/>
              </a:rPr>
              <a:t>Revolution (SG-) </a:t>
            </a:r>
            <a:r>
              <a:rPr lang="en-GB" sz="1800" dirty="0" smtClean="0">
                <a:latin typeface="Arial - 20"/>
              </a:rPr>
              <a:t>/ </a:t>
            </a:r>
            <a:r>
              <a:rPr lang="en-GB" sz="1800" b="1" dirty="0" smtClean="0">
                <a:solidFill>
                  <a:srgbClr val="7030A0"/>
                </a:solidFill>
                <a:latin typeface="Arial - 20"/>
              </a:rPr>
              <a:t>Industrial revolution (SG+)</a:t>
            </a:r>
            <a:endParaRPr lang="en-GB" sz="1800" b="1" dirty="0">
              <a:solidFill>
                <a:srgbClr val="7030A0"/>
              </a:solidFill>
              <a:latin typeface="Arial - 20"/>
            </a:endParaRPr>
          </a:p>
          <a:p>
            <a:pPr lvl="1"/>
            <a:r>
              <a:rPr lang="en-GB" sz="1800" dirty="0" smtClean="0">
                <a:latin typeface="Arial - 20"/>
              </a:rPr>
              <a:t>Example two  </a:t>
            </a:r>
            <a:r>
              <a:rPr lang="en-GB" sz="1800" b="1" dirty="0" smtClean="0">
                <a:solidFill>
                  <a:srgbClr val="002060"/>
                </a:solidFill>
                <a:latin typeface="Arial - 20"/>
              </a:rPr>
              <a:t>Solution (SG-) </a:t>
            </a:r>
            <a:r>
              <a:rPr lang="en-GB" sz="1800" dirty="0" smtClean="0">
                <a:latin typeface="Arial - 20"/>
              </a:rPr>
              <a:t>/ </a:t>
            </a:r>
            <a:r>
              <a:rPr lang="en-GB" sz="1800" b="1" dirty="0" smtClean="0">
                <a:solidFill>
                  <a:srgbClr val="7030A0"/>
                </a:solidFill>
                <a:latin typeface="Arial - 20"/>
              </a:rPr>
              <a:t>homogenous mixture of two or more substances</a:t>
            </a:r>
          </a:p>
        </p:txBody>
      </p:sp>
    </p:spTree>
    <p:extLst>
      <p:ext uri="{BB962C8B-B14F-4D97-AF65-F5344CB8AC3E}">
        <p14:creationId xmlns:p14="http://schemas.microsoft.com/office/powerpoint/2010/main" val="2069601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144000" cy="6741367"/>
          </a:xfrm>
          <a:prstGeom prst="rect">
            <a:avLst/>
          </a:prstGeom>
          <a:solidFill>
            <a:scrgbClr r="0" g="0" b="0">
              <a:alpha val="0"/>
            </a:scrgbClr>
          </a:solidFill>
        </p:spPr>
      </p:pic>
      <p:sp>
        <p:nvSpPr>
          <p:cNvPr id="3" name="TextBox 2"/>
          <p:cNvSpPr txBox="1"/>
          <p:nvPr/>
        </p:nvSpPr>
        <p:spPr>
          <a:xfrm>
            <a:off x="2948941" y="232475"/>
            <a:ext cx="6069331" cy="594756"/>
          </a:xfrm>
          <a:prstGeom prst="rect">
            <a:avLst/>
          </a:prstGeom>
          <a:noFill/>
        </p:spPr>
        <p:txBody>
          <a:bodyPr vert="horz" lIns="70846" tIns="35422" rIns="70846" bIns="35422" rtlCol="0">
            <a:spAutoFit/>
          </a:bodyPr>
          <a:lstStyle/>
          <a:p>
            <a:r>
              <a:rPr lang="en-GB" sz="1700">
                <a:solidFill>
                  <a:srgbClr val="2A196F"/>
                </a:solidFill>
                <a:latin typeface="TUOS Stephenson - 28"/>
              </a:rPr>
              <a:t>How can LCT help us identify what we want students to produce?</a:t>
            </a:r>
          </a:p>
        </p:txBody>
      </p:sp>
      <p:sp>
        <p:nvSpPr>
          <p:cNvPr id="4" name="TextBox 3"/>
          <p:cNvSpPr txBox="1"/>
          <p:nvPr/>
        </p:nvSpPr>
        <p:spPr>
          <a:xfrm>
            <a:off x="285753" y="988020"/>
            <a:ext cx="8783156" cy="502423"/>
          </a:xfrm>
          <a:prstGeom prst="rect">
            <a:avLst/>
          </a:prstGeom>
          <a:noFill/>
        </p:spPr>
        <p:txBody>
          <a:bodyPr vert="horz" lIns="70846" tIns="35422" rIns="70846" bIns="35422" rtlCol="0">
            <a:spAutoFit/>
          </a:bodyPr>
          <a:lstStyle/>
          <a:p>
            <a:endParaRPr lang="en-GB" smtClean="0"/>
          </a:p>
          <a:p>
            <a:endParaRPr lang="en-GB"/>
          </a:p>
        </p:txBody>
      </p:sp>
      <p:sp>
        <p:nvSpPr>
          <p:cNvPr id="5" name="TextBox 4"/>
          <p:cNvSpPr txBox="1"/>
          <p:nvPr/>
        </p:nvSpPr>
        <p:spPr>
          <a:xfrm>
            <a:off x="22863" y="1021228"/>
            <a:ext cx="8995410" cy="2841525"/>
          </a:xfrm>
          <a:prstGeom prst="rect">
            <a:avLst/>
          </a:prstGeom>
          <a:noFill/>
        </p:spPr>
        <p:txBody>
          <a:bodyPr vert="horz" wrap="square" lIns="70846" tIns="35422" rIns="70846" bIns="35422" rtlCol="0">
            <a:spAutoFit/>
          </a:bodyPr>
          <a:lstStyle/>
          <a:p>
            <a:r>
              <a:rPr lang="en-GB" sz="2000" b="1" u="sng" dirty="0">
                <a:solidFill>
                  <a:srgbClr val="000000"/>
                </a:solidFill>
                <a:latin typeface="Arial - 20"/>
              </a:rPr>
              <a:t>Semantic Gravity</a:t>
            </a:r>
          </a:p>
          <a:p>
            <a:endParaRPr lang="en-GB" sz="2000" dirty="0">
              <a:solidFill>
                <a:srgbClr val="000000"/>
              </a:solidFill>
              <a:latin typeface="Arial - 20"/>
            </a:endParaRPr>
          </a:p>
          <a:p>
            <a:pPr marL="342900" indent="-342900">
              <a:buFont typeface="Arial" panose="020B0604020202020204" pitchFamily="34" charset="0"/>
              <a:buChar char="•"/>
            </a:pPr>
            <a:r>
              <a:rPr lang="en-GB" sz="2000" b="1" dirty="0">
                <a:solidFill>
                  <a:srgbClr val="7030A0"/>
                </a:solidFill>
                <a:latin typeface="Arial - 20"/>
              </a:rPr>
              <a:t>strengthening semantic gravity </a:t>
            </a:r>
            <a:r>
              <a:rPr lang="en-GB" sz="2000" dirty="0">
                <a:solidFill>
                  <a:srgbClr val="000000"/>
                </a:solidFill>
                <a:latin typeface="Arial - 20"/>
              </a:rPr>
              <a:t>– e.g. moving down from </a:t>
            </a:r>
          </a:p>
          <a:p>
            <a:r>
              <a:rPr lang="en-GB" sz="2000" dirty="0">
                <a:solidFill>
                  <a:srgbClr val="000000"/>
                </a:solidFill>
                <a:latin typeface="Arial - 20"/>
              </a:rPr>
              <a:t>abstract concept to concrete examples</a:t>
            </a:r>
          </a:p>
          <a:p>
            <a:endParaRPr lang="en-GB" sz="2000" dirty="0">
              <a:solidFill>
                <a:srgbClr val="000000"/>
              </a:solidFill>
              <a:latin typeface="Arial - 20"/>
            </a:endParaRPr>
          </a:p>
          <a:p>
            <a:r>
              <a:rPr lang="en-GB" sz="2000" dirty="0">
                <a:solidFill>
                  <a:srgbClr val="000000"/>
                </a:solidFill>
                <a:latin typeface="Arial - 20"/>
              </a:rPr>
              <a:t> </a:t>
            </a:r>
          </a:p>
          <a:p>
            <a:endParaRPr lang="en-GB" sz="2000" dirty="0">
              <a:solidFill>
                <a:srgbClr val="000000"/>
              </a:solidFill>
              <a:latin typeface="Arial - 20"/>
            </a:endParaRPr>
          </a:p>
          <a:p>
            <a:r>
              <a:rPr lang="en-GB" sz="2000" dirty="0">
                <a:solidFill>
                  <a:srgbClr val="000000"/>
                </a:solidFill>
                <a:latin typeface="Arial - 20"/>
              </a:rPr>
              <a:t>• </a:t>
            </a:r>
            <a:r>
              <a:rPr lang="en-GB" sz="2000" b="1" dirty="0">
                <a:solidFill>
                  <a:srgbClr val="002060"/>
                </a:solidFill>
                <a:latin typeface="Arial - 20"/>
              </a:rPr>
              <a:t>weakening semantic gravity  </a:t>
            </a:r>
            <a:r>
              <a:rPr lang="en-GB" sz="2000" dirty="0">
                <a:solidFill>
                  <a:srgbClr val="000000"/>
                </a:solidFill>
                <a:latin typeface="Arial - 20"/>
              </a:rPr>
              <a:t>– e.g. moving up from </a:t>
            </a:r>
          </a:p>
          <a:p>
            <a:r>
              <a:rPr lang="en-GB" sz="2000" dirty="0">
                <a:solidFill>
                  <a:srgbClr val="000000"/>
                </a:solidFill>
                <a:latin typeface="Arial - 20"/>
              </a:rPr>
              <a:t>concrete examples to more abstract ideas</a:t>
            </a:r>
          </a:p>
        </p:txBody>
      </p:sp>
      <p:cxnSp>
        <p:nvCxnSpPr>
          <p:cNvPr id="6" name="Straight Connector 5"/>
          <p:cNvCxnSpPr/>
          <p:nvPr/>
        </p:nvCxnSpPr>
        <p:spPr>
          <a:xfrm>
            <a:off x="7178664" y="1848459"/>
            <a:ext cx="657911" cy="307032"/>
          </a:xfrm>
          <a:prstGeom prst="line">
            <a:avLst/>
          </a:prstGeom>
          <a:ln w="38100" cap="flat" cmpd="sng" algn="ctr">
            <a:solidFill>
              <a:srgbClr val="80008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444208" y="3092189"/>
            <a:ext cx="963207" cy="360503"/>
          </a:xfrm>
          <a:prstGeom prst="line">
            <a:avLst/>
          </a:prstGeom>
          <a:ln w="38100" cap="flat" cmpd="sng" algn="ctr">
            <a:solidFill>
              <a:srgbClr val="2A196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726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1798</Words>
  <Application>Microsoft Office PowerPoint</Application>
  <PresentationFormat>On-screen Show (4:3)</PresentationFormat>
  <Paragraphs>252</Paragraphs>
  <Slides>25</Slides>
  <Notes>25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TUOS Stephenson - 46</vt:lpstr>
      <vt:lpstr>Arial</vt:lpstr>
      <vt:lpstr>TUOS Blake - 17</vt:lpstr>
      <vt:lpstr>TUOS Stephenson - 36</vt:lpstr>
      <vt:lpstr>Calibri</vt:lpstr>
      <vt:lpstr>Arial - 36</vt:lpstr>
      <vt:lpstr>Arial - 20</vt:lpstr>
      <vt:lpstr>TUOS Stephenson - 75</vt:lpstr>
      <vt:lpstr>Times New Roman - 12</vt:lpstr>
      <vt:lpstr>Arial - 24</vt:lpstr>
      <vt:lpstr>TUOS Stephenson - 57</vt:lpstr>
      <vt:lpstr>Cabin</vt:lpstr>
      <vt:lpstr>TUOS Stephenson - 28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Villegas</dc:creator>
  <cp:lastModifiedBy>Paula Villegas</cp:lastModifiedBy>
  <cp:revision>36</cp:revision>
  <cp:lastPrinted>2018-04-04T09:45:52Z</cp:lastPrinted>
  <dcterms:created xsi:type="dcterms:W3CDTF">2017-10-30T09:06:07Z</dcterms:created>
  <dcterms:modified xsi:type="dcterms:W3CDTF">2018-06-29T13:37:21Z</dcterms:modified>
</cp:coreProperties>
</file>