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58" r:id="rId6"/>
    <p:sldId id="259" r:id="rId7"/>
    <p:sldId id="260" r:id="rId8"/>
    <p:sldId id="261" r:id="rId9"/>
    <p:sldId id="264" r:id="rId10"/>
    <p:sldId id="263" r:id="rId11"/>
    <p:sldId id="265" r:id="rId12"/>
    <p:sldId id="277" r:id="rId13"/>
    <p:sldId id="267" r:id="rId14"/>
    <p:sldId id="262" r:id="rId15"/>
    <p:sldId id="266" r:id="rId16"/>
    <p:sldId id="269" r:id="rId17"/>
    <p:sldId id="268" r:id="rId18"/>
    <p:sldId id="270" r:id="rId19"/>
    <p:sldId id="274" r:id="rId20"/>
    <p:sldId id="272" r:id="rId21"/>
    <p:sldId id="273" r:id="rId22"/>
    <p:sldId id="271" r:id="rId23"/>
    <p:sldId id="275" r:id="rId24"/>
    <p:sldId id="276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7DA43-3361-479E-8C2B-53A49524F9B5}" type="doc">
      <dgm:prSet loTypeId="urn:microsoft.com/office/officeart/2005/8/layout/cycle7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CC3B1D19-229F-4B49-A553-E0C0CAFBB733}">
      <dgm:prSet phldrT="[Text]" custT="1"/>
      <dgm:spPr/>
      <dgm:t>
        <a:bodyPr/>
        <a:lstStyle/>
        <a:p>
          <a:r>
            <a:rPr lang="en-GB" sz="2400" b="1" dirty="0">
              <a:solidFill>
                <a:srgbClr val="0070C0"/>
              </a:solidFill>
              <a:latin typeface="Corbel" panose="020B0503020204020204" pitchFamily="34" charset="0"/>
            </a:rPr>
            <a:t>EAP/Foundation Practitioners: </a:t>
          </a:r>
          <a:r>
            <a:rPr lang="en-GB" sz="2400" b="0" i="1" dirty="0">
              <a:solidFill>
                <a:srgbClr val="0070C0"/>
              </a:solidFill>
              <a:latin typeface="Corbel" panose="020B0503020204020204" pitchFamily="34" charset="0"/>
            </a:rPr>
            <a:t>language experts, teaching international students</a:t>
          </a:r>
        </a:p>
      </dgm:t>
    </dgm:pt>
    <dgm:pt modelId="{26C241FC-A364-49C3-9B42-7852714B37A0}" type="parTrans" cxnId="{3240F2CE-B311-4EDF-B1CE-C3771B36BE26}">
      <dgm:prSet/>
      <dgm:spPr/>
      <dgm:t>
        <a:bodyPr/>
        <a:lstStyle/>
        <a:p>
          <a:endParaRPr lang="en-GB"/>
        </a:p>
      </dgm:t>
    </dgm:pt>
    <dgm:pt modelId="{F6287F85-2AEF-4064-80FF-237DDAED8B1A}" type="sibTrans" cxnId="{3240F2CE-B311-4EDF-B1CE-C3771B36BE26}">
      <dgm:prSet/>
      <dgm:spPr/>
      <dgm:t>
        <a:bodyPr/>
        <a:lstStyle/>
        <a:p>
          <a:endParaRPr lang="en-GB"/>
        </a:p>
      </dgm:t>
    </dgm:pt>
    <dgm:pt modelId="{DF8D9879-2E88-4005-AE47-7ADD8F258E37}">
      <dgm:prSet phldrT="[Text]" custT="1"/>
      <dgm:spPr/>
      <dgm:t>
        <a:bodyPr/>
        <a:lstStyle/>
        <a:p>
          <a:pPr algn="ctr"/>
          <a:r>
            <a:rPr lang="en-GB" sz="2400" b="1" dirty="0">
              <a:solidFill>
                <a:srgbClr val="0070C0"/>
              </a:solidFill>
              <a:latin typeface="Corbel" panose="020B0503020204020204" pitchFamily="34" charset="0"/>
            </a:rPr>
            <a:t>Subject Academics: </a:t>
          </a:r>
          <a:r>
            <a:rPr lang="en-GB" sz="2400" b="0" i="1" dirty="0">
              <a:solidFill>
                <a:srgbClr val="0070C0"/>
              </a:solidFill>
              <a:latin typeface="Corbel" panose="020B0503020204020204" pitchFamily="34" charset="0"/>
            </a:rPr>
            <a:t>practical &amp; disciplinary expertise</a:t>
          </a:r>
        </a:p>
      </dgm:t>
    </dgm:pt>
    <dgm:pt modelId="{1F5CC45B-273F-49DB-B9F9-DFB7A7A1BEFD}" type="parTrans" cxnId="{3F1F3CFD-B6A9-445C-AFF1-28BF7C7626ED}">
      <dgm:prSet/>
      <dgm:spPr/>
      <dgm:t>
        <a:bodyPr/>
        <a:lstStyle/>
        <a:p>
          <a:endParaRPr lang="en-GB"/>
        </a:p>
      </dgm:t>
    </dgm:pt>
    <dgm:pt modelId="{D5929A34-EF8D-49D5-B7E2-9719E15C43AA}" type="sibTrans" cxnId="{3F1F3CFD-B6A9-445C-AFF1-28BF7C7626ED}">
      <dgm:prSet/>
      <dgm:spPr/>
      <dgm:t>
        <a:bodyPr/>
        <a:lstStyle/>
        <a:p>
          <a:endParaRPr lang="en-GB"/>
        </a:p>
      </dgm:t>
    </dgm:pt>
    <dgm:pt modelId="{1D05D09B-4BFD-47E2-BE42-D158676085D0}">
      <dgm:prSet phldrT="[Text]" custT="1"/>
      <dgm:spPr/>
      <dgm:t>
        <a:bodyPr/>
        <a:lstStyle/>
        <a:p>
          <a:r>
            <a:rPr lang="en-GB" sz="2400" b="1" dirty="0">
              <a:solidFill>
                <a:srgbClr val="0070C0"/>
              </a:solidFill>
              <a:latin typeface="Corbel" panose="020B0503020204020204" pitchFamily="34" charset="0"/>
            </a:rPr>
            <a:t>Former Students: </a:t>
          </a:r>
          <a:r>
            <a:rPr lang="en-GB" sz="2400" b="0" i="1" dirty="0">
              <a:solidFill>
                <a:srgbClr val="0070C0"/>
              </a:solidFill>
              <a:latin typeface="Corbel" panose="020B0503020204020204" pitchFamily="34" charset="0"/>
            </a:rPr>
            <a:t>feedback, peer mentors, coping strategies</a:t>
          </a:r>
        </a:p>
      </dgm:t>
    </dgm:pt>
    <dgm:pt modelId="{A75B16FD-6954-4C2C-B2E8-BE07310ACD2C}" type="parTrans" cxnId="{E0C188C9-F26D-4903-8490-E9113AD9396C}">
      <dgm:prSet/>
      <dgm:spPr/>
      <dgm:t>
        <a:bodyPr/>
        <a:lstStyle/>
        <a:p>
          <a:endParaRPr lang="en-GB"/>
        </a:p>
      </dgm:t>
    </dgm:pt>
    <dgm:pt modelId="{95AAA681-D54B-4873-B130-E22ECCD749EF}" type="sibTrans" cxnId="{E0C188C9-F26D-4903-8490-E9113AD9396C}">
      <dgm:prSet/>
      <dgm:spPr/>
      <dgm:t>
        <a:bodyPr/>
        <a:lstStyle/>
        <a:p>
          <a:endParaRPr lang="en-GB"/>
        </a:p>
      </dgm:t>
    </dgm:pt>
    <dgm:pt modelId="{67BFE5F8-5C88-4021-8457-6E25050D6F09}" type="pres">
      <dgm:prSet presAssocID="{F017DA43-3361-479E-8C2B-53A49524F9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556C2-A9EA-4DE9-9AF8-1BC29D8C28F0}" type="pres">
      <dgm:prSet presAssocID="{CC3B1D19-229F-4B49-A553-E0C0CAFBB733}" presName="node" presStyleLbl="node1" presStyleIdx="0" presStyleCnt="3" custScaleX="176011" custScaleY="126507" custRadScaleRad="86498" custRadScaleInc="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89A05-7AD1-4D75-9C81-5C693C69961F}" type="pres">
      <dgm:prSet presAssocID="{F6287F85-2AEF-4064-80FF-237DDAED8B1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76D157E-D4C2-4B35-B2C5-9387F50F52EE}" type="pres">
      <dgm:prSet presAssocID="{F6287F85-2AEF-4064-80FF-237DDAED8B1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FE00F72-1031-482A-88E5-9D21A2DE891D}" type="pres">
      <dgm:prSet presAssocID="{DF8D9879-2E88-4005-AE47-7ADD8F258E37}" presName="node" presStyleLbl="node1" presStyleIdx="1" presStyleCnt="3" custScaleX="130575" custScaleY="120460" custRadScaleRad="145074" custRadScaleInc="-17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21974-4273-4BEB-A23D-7E864BAC6CD8}" type="pres">
      <dgm:prSet presAssocID="{D5929A34-EF8D-49D5-B7E2-9719E15C43A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B9DB5AB-0600-45D6-9B07-F03AB314E29A}" type="pres">
      <dgm:prSet presAssocID="{D5929A34-EF8D-49D5-B7E2-9719E15C43A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FC1EA2C-A10F-4F8E-9910-F9C1BF5287A7}" type="pres">
      <dgm:prSet presAssocID="{1D05D09B-4BFD-47E2-BE42-D158676085D0}" presName="node" presStyleLbl="node1" presStyleIdx="2" presStyleCnt="3" custScaleX="155115" custScaleY="115482" custRadScaleRad="153622" custRadScaleInc="20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D9C17-1421-478A-B27C-79F37AE26D6D}" type="pres">
      <dgm:prSet presAssocID="{95AAA681-D54B-4873-B130-E22ECCD749E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363FD9A-0FAB-4A59-8A69-7246E31B963B}" type="pres">
      <dgm:prSet presAssocID="{95AAA681-D54B-4873-B130-E22ECCD749EF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546860F-3868-420E-AABA-9966370C7701}" type="presOf" srcId="{D5929A34-EF8D-49D5-B7E2-9719E15C43AA}" destId="{2B9DB5AB-0600-45D6-9B07-F03AB314E29A}" srcOrd="1" destOrd="0" presId="urn:microsoft.com/office/officeart/2005/8/layout/cycle7"/>
    <dgm:cxn modelId="{2CD79E9E-B3AC-4BB0-81FC-411A466FE4B7}" type="presOf" srcId="{F6287F85-2AEF-4064-80FF-237DDAED8B1A}" destId="{076D157E-D4C2-4B35-B2C5-9387F50F52EE}" srcOrd="1" destOrd="0" presId="urn:microsoft.com/office/officeart/2005/8/layout/cycle7"/>
    <dgm:cxn modelId="{3240F2CE-B311-4EDF-B1CE-C3771B36BE26}" srcId="{F017DA43-3361-479E-8C2B-53A49524F9B5}" destId="{CC3B1D19-229F-4B49-A553-E0C0CAFBB733}" srcOrd="0" destOrd="0" parTransId="{26C241FC-A364-49C3-9B42-7852714B37A0}" sibTransId="{F6287F85-2AEF-4064-80FF-237DDAED8B1A}"/>
    <dgm:cxn modelId="{3F1F3CFD-B6A9-445C-AFF1-28BF7C7626ED}" srcId="{F017DA43-3361-479E-8C2B-53A49524F9B5}" destId="{DF8D9879-2E88-4005-AE47-7ADD8F258E37}" srcOrd="1" destOrd="0" parTransId="{1F5CC45B-273F-49DB-B9F9-DFB7A7A1BEFD}" sibTransId="{D5929A34-EF8D-49D5-B7E2-9719E15C43AA}"/>
    <dgm:cxn modelId="{825FB254-F971-4AD5-A923-01D424FDE6EB}" type="presOf" srcId="{F6287F85-2AEF-4064-80FF-237DDAED8B1A}" destId="{F7489A05-7AD1-4D75-9C81-5C693C69961F}" srcOrd="0" destOrd="0" presId="urn:microsoft.com/office/officeart/2005/8/layout/cycle7"/>
    <dgm:cxn modelId="{610073F7-3C3E-4F76-8A8F-560BCE813AF4}" type="presOf" srcId="{95AAA681-D54B-4873-B130-E22ECCD749EF}" destId="{E9BD9C17-1421-478A-B27C-79F37AE26D6D}" srcOrd="0" destOrd="0" presId="urn:microsoft.com/office/officeart/2005/8/layout/cycle7"/>
    <dgm:cxn modelId="{D7F312C8-E1DF-4CD7-ADC1-56CD434714EA}" type="presOf" srcId="{CC3B1D19-229F-4B49-A553-E0C0CAFBB733}" destId="{F37556C2-A9EA-4DE9-9AF8-1BC29D8C28F0}" srcOrd="0" destOrd="0" presId="urn:microsoft.com/office/officeart/2005/8/layout/cycle7"/>
    <dgm:cxn modelId="{11C0BB18-FF5E-49BB-AADC-C653E727CEF6}" type="presOf" srcId="{D5929A34-EF8D-49D5-B7E2-9719E15C43AA}" destId="{AEF21974-4273-4BEB-A23D-7E864BAC6CD8}" srcOrd="0" destOrd="0" presId="urn:microsoft.com/office/officeart/2005/8/layout/cycle7"/>
    <dgm:cxn modelId="{E0C188C9-F26D-4903-8490-E9113AD9396C}" srcId="{F017DA43-3361-479E-8C2B-53A49524F9B5}" destId="{1D05D09B-4BFD-47E2-BE42-D158676085D0}" srcOrd="2" destOrd="0" parTransId="{A75B16FD-6954-4C2C-B2E8-BE07310ACD2C}" sibTransId="{95AAA681-D54B-4873-B130-E22ECCD749EF}"/>
    <dgm:cxn modelId="{FF45809E-4CBC-4621-9353-2C617C8DED91}" type="presOf" srcId="{1D05D09B-4BFD-47E2-BE42-D158676085D0}" destId="{CFC1EA2C-A10F-4F8E-9910-F9C1BF5287A7}" srcOrd="0" destOrd="0" presId="urn:microsoft.com/office/officeart/2005/8/layout/cycle7"/>
    <dgm:cxn modelId="{812CCCB8-D078-4271-887C-A025A1BCBAD7}" type="presOf" srcId="{95AAA681-D54B-4873-B130-E22ECCD749EF}" destId="{2363FD9A-0FAB-4A59-8A69-7246E31B963B}" srcOrd="1" destOrd="0" presId="urn:microsoft.com/office/officeart/2005/8/layout/cycle7"/>
    <dgm:cxn modelId="{8FDB1281-676A-4EA3-BA9A-0F32AFB0917A}" type="presOf" srcId="{F017DA43-3361-479E-8C2B-53A49524F9B5}" destId="{67BFE5F8-5C88-4021-8457-6E25050D6F09}" srcOrd="0" destOrd="0" presId="urn:microsoft.com/office/officeart/2005/8/layout/cycle7"/>
    <dgm:cxn modelId="{F3C70FE7-3C48-4FE7-B243-D4092A9DFE0C}" type="presOf" srcId="{DF8D9879-2E88-4005-AE47-7ADD8F258E37}" destId="{2FE00F72-1031-482A-88E5-9D21A2DE891D}" srcOrd="0" destOrd="0" presId="urn:microsoft.com/office/officeart/2005/8/layout/cycle7"/>
    <dgm:cxn modelId="{4BECA372-4149-4A35-AAB5-A6B59A65C0A9}" type="presParOf" srcId="{67BFE5F8-5C88-4021-8457-6E25050D6F09}" destId="{F37556C2-A9EA-4DE9-9AF8-1BC29D8C28F0}" srcOrd="0" destOrd="0" presId="urn:microsoft.com/office/officeart/2005/8/layout/cycle7"/>
    <dgm:cxn modelId="{F3A84EDC-7E96-4479-ACF4-888528133E8E}" type="presParOf" srcId="{67BFE5F8-5C88-4021-8457-6E25050D6F09}" destId="{F7489A05-7AD1-4D75-9C81-5C693C69961F}" srcOrd="1" destOrd="0" presId="urn:microsoft.com/office/officeart/2005/8/layout/cycle7"/>
    <dgm:cxn modelId="{C6BE45AF-3526-45FF-951F-F6E34028B688}" type="presParOf" srcId="{F7489A05-7AD1-4D75-9C81-5C693C69961F}" destId="{076D157E-D4C2-4B35-B2C5-9387F50F52EE}" srcOrd="0" destOrd="0" presId="urn:microsoft.com/office/officeart/2005/8/layout/cycle7"/>
    <dgm:cxn modelId="{949E708C-21B5-4B8D-B0AC-DCDCCAC21843}" type="presParOf" srcId="{67BFE5F8-5C88-4021-8457-6E25050D6F09}" destId="{2FE00F72-1031-482A-88E5-9D21A2DE891D}" srcOrd="2" destOrd="0" presId="urn:microsoft.com/office/officeart/2005/8/layout/cycle7"/>
    <dgm:cxn modelId="{F5FE0E86-451B-46C1-9304-2967341C7B5E}" type="presParOf" srcId="{67BFE5F8-5C88-4021-8457-6E25050D6F09}" destId="{AEF21974-4273-4BEB-A23D-7E864BAC6CD8}" srcOrd="3" destOrd="0" presId="urn:microsoft.com/office/officeart/2005/8/layout/cycle7"/>
    <dgm:cxn modelId="{4C691413-DDA1-4F1F-81B4-C0AF921C38C1}" type="presParOf" srcId="{AEF21974-4273-4BEB-A23D-7E864BAC6CD8}" destId="{2B9DB5AB-0600-45D6-9B07-F03AB314E29A}" srcOrd="0" destOrd="0" presId="urn:microsoft.com/office/officeart/2005/8/layout/cycle7"/>
    <dgm:cxn modelId="{B91AD088-0585-4D7F-81F9-B31370F61B89}" type="presParOf" srcId="{67BFE5F8-5C88-4021-8457-6E25050D6F09}" destId="{CFC1EA2C-A10F-4F8E-9910-F9C1BF5287A7}" srcOrd="4" destOrd="0" presId="urn:microsoft.com/office/officeart/2005/8/layout/cycle7"/>
    <dgm:cxn modelId="{901099D1-1419-4FF6-8F24-3019A6DCAFA9}" type="presParOf" srcId="{67BFE5F8-5C88-4021-8457-6E25050D6F09}" destId="{E9BD9C17-1421-478A-B27C-79F37AE26D6D}" srcOrd="5" destOrd="0" presId="urn:microsoft.com/office/officeart/2005/8/layout/cycle7"/>
    <dgm:cxn modelId="{A5B2DF09-EE72-4F45-9CC1-C00657BE6EFF}" type="presParOf" srcId="{E9BD9C17-1421-478A-B27C-79F37AE26D6D}" destId="{2363FD9A-0FAB-4A59-8A69-7246E31B963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556C2-A9EA-4DE9-9AF8-1BC29D8C28F0}">
      <dsp:nvSpPr>
        <dsp:cNvPr id="0" name=""/>
        <dsp:cNvSpPr/>
      </dsp:nvSpPr>
      <dsp:spPr>
        <a:xfrm>
          <a:off x="3266337" y="172609"/>
          <a:ext cx="4310843" cy="15491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>
              <a:solidFill>
                <a:srgbClr val="0070C0"/>
              </a:solidFill>
              <a:latin typeface="Corbel" panose="020B0503020204020204" pitchFamily="34" charset="0"/>
            </a:rPr>
            <a:t>EAP/Foundation Practitioners: </a:t>
          </a:r>
          <a:r>
            <a:rPr lang="en-GB" sz="2400" b="0" i="1" kern="1200" dirty="0">
              <a:solidFill>
                <a:srgbClr val="0070C0"/>
              </a:solidFill>
              <a:latin typeface="Corbel" panose="020B0503020204020204" pitchFamily="34" charset="0"/>
            </a:rPr>
            <a:t>language experts, teaching international students</a:t>
          </a:r>
        </a:p>
      </dsp:txBody>
      <dsp:txXfrm>
        <a:off x="3311711" y="217983"/>
        <a:ext cx="4220095" cy="1458450"/>
      </dsp:txXfrm>
    </dsp:sp>
    <dsp:sp modelId="{F7489A05-7AD1-4D75-9C81-5C693C69961F}">
      <dsp:nvSpPr>
        <dsp:cNvPr id="0" name=""/>
        <dsp:cNvSpPr/>
      </dsp:nvSpPr>
      <dsp:spPr>
        <a:xfrm rot="2692415">
          <a:off x="6093081" y="2331764"/>
          <a:ext cx="1869217" cy="42860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6221663" y="2417486"/>
        <a:ext cx="1612053" cy="257164"/>
      </dsp:txXfrm>
    </dsp:sp>
    <dsp:sp modelId="{2FE00F72-1031-482A-88E5-9D21A2DE891D}">
      <dsp:nvSpPr>
        <dsp:cNvPr id="0" name=""/>
        <dsp:cNvSpPr/>
      </dsp:nvSpPr>
      <dsp:spPr>
        <a:xfrm>
          <a:off x="6997416" y="3370329"/>
          <a:ext cx="3198029" cy="14751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>
              <a:solidFill>
                <a:srgbClr val="0070C0"/>
              </a:solidFill>
              <a:latin typeface="Corbel" panose="020B0503020204020204" pitchFamily="34" charset="0"/>
            </a:rPr>
            <a:t>Subject Academics: </a:t>
          </a:r>
          <a:r>
            <a:rPr lang="en-GB" sz="2400" b="0" i="1" kern="1200" dirty="0">
              <a:solidFill>
                <a:srgbClr val="0070C0"/>
              </a:solidFill>
              <a:latin typeface="Corbel" panose="020B0503020204020204" pitchFamily="34" charset="0"/>
            </a:rPr>
            <a:t>practical &amp; disciplinary expertise</a:t>
          </a:r>
        </a:p>
      </dsp:txBody>
      <dsp:txXfrm>
        <a:off x="7040622" y="3413535"/>
        <a:ext cx="3111617" cy="1388735"/>
      </dsp:txXfrm>
    </dsp:sp>
    <dsp:sp modelId="{AEF21974-4273-4BEB-A23D-7E864BAC6CD8}">
      <dsp:nvSpPr>
        <dsp:cNvPr id="0" name=""/>
        <dsp:cNvSpPr/>
      </dsp:nvSpPr>
      <dsp:spPr>
        <a:xfrm rot="10817446">
          <a:off x="4512577" y="3877616"/>
          <a:ext cx="1869217" cy="42860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10800000">
        <a:off x="4641159" y="3963338"/>
        <a:ext cx="1612053" cy="257164"/>
      </dsp:txXfrm>
    </dsp:sp>
    <dsp:sp modelId="{CFC1EA2C-A10F-4F8E-9910-F9C1BF5287A7}">
      <dsp:nvSpPr>
        <dsp:cNvPr id="0" name=""/>
        <dsp:cNvSpPr/>
      </dsp:nvSpPr>
      <dsp:spPr>
        <a:xfrm>
          <a:off x="97895" y="3367320"/>
          <a:ext cx="3799061" cy="14141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>
              <a:solidFill>
                <a:srgbClr val="0070C0"/>
              </a:solidFill>
              <a:latin typeface="Corbel" panose="020B0503020204020204" pitchFamily="34" charset="0"/>
            </a:rPr>
            <a:t>Former Students: </a:t>
          </a:r>
          <a:r>
            <a:rPr lang="en-GB" sz="2400" b="0" i="1" kern="1200" dirty="0">
              <a:solidFill>
                <a:srgbClr val="0070C0"/>
              </a:solidFill>
              <a:latin typeface="Corbel" panose="020B0503020204020204" pitchFamily="34" charset="0"/>
            </a:rPr>
            <a:t>feedback, peer mentors, coping strategies</a:t>
          </a:r>
        </a:p>
      </dsp:txBody>
      <dsp:txXfrm>
        <a:off x="139315" y="3408740"/>
        <a:ext cx="3716221" cy="1331346"/>
      </dsp:txXfrm>
    </dsp:sp>
    <dsp:sp modelId="{E9BD9C17-1421-478A-B27C-79F37AE26D6D}">
      <dsp:nvSpPr>
        <dsp:cNvPr id="0" name=""/>
        <dsp:cNvSpPr/>
      </dsp:nvSpPr>
      <dsp:spPr>
        <a:xfrm rot="19055804">
          <a:off x="2738023" y="2330260"/>
          <a:ext cx="1869217" cy="42860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2866605" y="2415982"/>
        <a:ext cx="1612053" cy="257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19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54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6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11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97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10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35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4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93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31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39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8A3CD-96A5-409F-8EE1-4F44A3157B1F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E35BC-26CB-4848-9F49-1013B5EA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3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ric.ed.gov/?id=ED132909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660066"/>
                </a:solidFill>
                <a:latin typeface="Candara" panose="020E0502030303020204" pitchFamily="34" charset="0"/>
              </a:rPr>
              <a:t>Foundation Programmes as Socialisation Structures: understanding the first year experiences of post-EAP Foundation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Sandra Leigh</a:t>
            </a:r>
          </a:p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Centre for English Language Education (CELE), School of Education</a:t>
            </a:r>
          </a:p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University of Nottingham</a:t>
            </a:r>
          </a:p>
        </p:txBody>
      </p:sp>
    </p:spTree>
    <p:extLst>
      <p:ext uri="{BB962C8B-B14F-4D97-AF65-F5344CB8AC3E}">
        <p14:creationId xmlns:p14="http://schemas.microsoft.com/office/powerpoint/2010/main" val="415605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Theoretical Framework: </a:t>
            </a:r>
            <a:r>
              <a:rPr lang="en-GB" sz="4000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s</a:t>
            </a:r>
            <a:r>
              <a:rPr lang="en-GB" sz="4000" dirty="0">
                <a:solidFill>
                  <a:srgbClr val="660066"/>
                </a:solidFill>
                <a:latin typeface="Candara" panose="020E0502030303020204" pitchFamily="34" charset="0"/>
              </a:rPr>
              <a:t>ocialisation theories</a:t>
            </a:r>
            <a:endParaRPr lang="en-GB" sz="4000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200" dirty="0" smtClean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sz="3200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rgbClr val="660066"/>
                </a:solidFill>
                <a:latin typeface="Candara" panose="020E0502030303020204" pitchFamily="34" charset="0"/>
              </a:rPr>
              <a:t>“</a:t>
            </a:r>
            <a:r>
              <a:rPr lang="en-GB" sz="3200" i="1" dirty="0">
                <a:solidFill>
                  <a:srgbClr val="660066"/>
                </a:solidFill>
                <a:latin typeface="Candara" panose="020E0502030303020204" pitchFamily="34" charset="0"/>
              </a:rPr>
              <a:t>the </a:t>
            </a:r>
            <a:r>
              <a:rPr lang="en-GB" sz="3200" b="1" i="1" dirty="0">
                <a:solidFill>
                  <a:srgbClr val="660066"/>
                </a:solidFill>
                <a:latin typeface="Candara" panose="020E0502030303020204" pitchFamily="34" charset="0"/>
              </a:rPr>
              <a:t>process</a:t>
            </a:r>
            <a:r>
              <a:rPr lang="en-GB" sz="3200" i="1" dirty="0">
                <a:solidFill>
                  <a:srgbClr val="660066"/>
                </a:solidFill>
                <a:latin typeface="Candara" panose="020E0502030303020204" pitchFamily="34" charset="0"/>
              </a:rPr>
              <a:t> by which persons acquire the knowledge, skills, and </a:t>
            </a:r>
            <a:r>
              <a:rPr lang="en-GB" sz="3200" b="1" i="1" dirty="0">
                <a:solidFill>
                  <a:srgbClr val="660066"/>
                </a:solidFill>
                <a:latin typeface="Candara" panose="020E0502030303020204" pitchFamily="34" charset="0"/>
              </a:rPr>
              <a:t>disposition</a:t>
            </a:r>
            <a:r>
              <a:rPr lang="en-GB" sz="3200" i="1" dirty="0">
                <a:solidFill>
                  <a:srgbClr val="660066"/>
                </a:solidFill>
                <a:latin typeface="Candara" panose="020E0502030303020204" pitchFamily="34" charset="0"/>
              </a:rPr>
              <a:t> that make them more or less </a:t>
            </a:r>
            <a:r>
              <a:rPr lang="en-GB" sz="3200" b="1" i="1" dirty="0">
                <a:solidFill>
                  <a:srgbClr val="660066"/>
                </a:solidFill>
                <a:latin typeface="Candara" panose="020E0502030303020204" pitchFamily="34" charset="0"/>
              </a:rPr>
              <a:t>able</a:t>
            </a:r>
            <a:r>
              <a:rPr lang="en-GB" sz="3200" i="1" dirty="0">
                <a:solidFill>
                  <a:srgbClr val="660066"/>
                </a:solidFill>
                <a:latin typeface="Candara" panose="020E0502030303020204" pitchFamily="34" charset="0"/>
              </a:rPr>
              <a:t> members of their society</a:t>
            </a: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” (Brim, 1966: 3)</a:t>
            </a:r>
            <a:endParaRPr lang="en-GB" sz="3200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Socialisation Theories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Criticisms: </a:t>
            </a:r>
            <a:r>
              <a:rPr lang="en-GB" dirty="0" smtClean="0">
                <a:solidFill>
                  <a:srgbClr val="660066"/>
                </a:solidFill>
                <a:latin typeface="Candara" panose="020E0502030303020204" pitchFamily="34" charset="0"/>
              </a:rPr>
              <a:t>indoctrination </a:t>
            </a:r>
            <a:endParaRPr lang="en-GB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Process 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of becoming an effective and participatory member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Interaction with others (socialising agents)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Bidirectional (agents and socialisees)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Ongoing and recursive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Linguistic socialisation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Agency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Identity </a:t>
            </a:r>
          </a:p>
          <a:p>
            <a:pPr marL="457200" lvl="1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54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Theoretical Framework: </a:t>
            </a:r>
            <a:r>
              <a:rPr lang="en-GB" sz="4000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s</a:t>
            </a:r>
            <a:r>
              <a:rPr lang="en-GB" sz="4000" dirty="0">
                <a:solidFill>
                  <a:srgbClr val="660066"/>
                </a:solidFill>
                <a:latin typeface="Candara" panose="020E0502030303020204" pitchFamily="34" charset="0"/>
              </a:rPr>
              <a:t>ocialisation theories</a:t>
            </a:r>
            <a:endParaRPr lang="en-GB" sz="4000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there is a </a:t>
            </a:r>
            <a:r>
              <a:rPr lang="en-GB" sz="3200" b="1" dirty="0">
                <a:solidFill>
                  <a:srgbClr val="660066"/>
                </a:solidFill>
                <a:latin typeface="Candara" panose="020E0502030303020204" pitchFamily="34" charset="0"/>
              </a:rPr>
              <a:t>specific point of entry and exit </a:t>
            </a: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between which there are changes (Wheeler, 1966) </a:t>
            </a:r>
          </a:p>
          <a:p>
            <a:pPr marL="0" indent="0">
              <a:buNone/>
            </a:pPr>
            <a:endParaRPr lang="en-GB" sz="3200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a learning process and </a:t>
            </a:r>
            <a:r>
              <a:rPr lang="en-GB" sz="3200" i="1" dirty="0">
                <a:solidFill>
                  <a:srgbClr val="660066"/>
                </a:solidFill>
                <a:latin typeface="Candara" panose="020E0502030303020204" pitchFamily="34" charset="0"/>
              </a:rPr>
              <a:t>socialisees</a:t>
            </a: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 learn </a:t>
            </a:r>
            <a:r>
              <a:rPr lang="en-GB" sz="3200" b="1" dirty="0">
                <a:solidFill>
                  <a:srgbClr val="660066"/>
                </a:solidFill>
                <a:latin typeface="Candara" panose="020E0502030303020204" pitchFamily="34" charset="0"/>
              </a:rPr>
              <a:t>through trial &amp; error </a:t>
            </a: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and </a:t>
            </a:r>
            <a:r>
              <a:rPr lang="en-GB" sz="3200" b="1" dirty="0">
                <a:solidFill>
                  <a:srgbClr val="660066"/>
                </a:solidFill>
                <a:latin typeface="Candara" panose="020E0502030303020204" pitchFamily="34" charset="0"/>
              </a:rPr>
              <a:t>by doing </a:t>
            </a: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(Bragg, 1976)</a:t>
            </a:r>
            <a:endParaRPr lang="en-GB" sz="3200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Socialisation Theories - stages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4 stages (Weidman, 1987)</a:t>
            </a:r>
          </a:p>
          <a:p>
            <a:pPr marL="0" indent="0">
              <a:buNone/>
            </a:pPr>
            <a:endParaRPr lang="en-GB" sz="3200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Anticipatory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Formal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Informal (peer socialisation)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Personal </a:t>
            </a: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Methodology: 1-1 semi-structured interviews </a:t>
            </a:r>
            <a:endParaRPr lang="en-GB" sz="4000" b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Students – 5 interviews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solidFill>
                  <a:srgbClr val="660066"/>
                </a:solidFill>
                <a:latin typeface="Candara" panose="020E0502030303020204" pitchFamily="34" charset="0"/>
              </a:rPr>
              <a:t>1</a:t>
            </a:r>
            <a:r>
              <a:rPr lang="en-GB" sz="3200" baseline="30000" dirty="0" smtClean="0">
                <a:solidFill>
                  <a:srgbClr val="660066"/>
                </a:solidFill>
                <a:latin typeface="Candara" panose="020E0502030303020204" pitchFamily="34" charset="0"/>
              </a:rPr>
              <a:t>st</a:t>
            </a:r>
            <a:r>
              <a:rPr lang="en-GB" sz="3200" dirty="0" smtClean="0">
                <a:solidFill>
                  <a:srgbClr val="660066"/>
                </a:solidFill>
                <a:latin typeface="Candara" panose="020E0502030303020204" pitchFamily="34" charset="0"/>
              </a:rPr>
              <a:t> year Lecturers</a:t>
            </a:r>
            <a:endParaRPr lang="en-GB" sz="3200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solidFill>
                  <a:srgbClr val="660066"/>
                </a:solidFill>
                <a:latin typeface="Candara" panose="020E0502030303020204" pitchFamily="34" charset="0"/>
              </a:rPr>
              <a:t>EAP (Foundation) tutors </a:t>
            </a:r>
            <a:endParaRPr lang="en-GB" sz="3200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sz="3200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13 students over a year (2015-16) = 62 interviews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6 lecturers and 4 EAP tutors = staff interviews</a:t>
            </a: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1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 Findings – the positive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Academic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writing skills &amp; conventions</a:t>
            </a:r>
          </a:p>
          <a:p>
            <a:pPr lvl="1"/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knowledge &amp; expectations of HE context</a:t>
            </a:r>
          </a:p>
          <a:p>
            <a:pPr lvl="1"/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increased linguistic competence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endParaRPr lang="en-GB" sz="1600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marL="457200" lvl="1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Non-academic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supportive relationships</a:t>
            </a:r>
          </a:p>
          <a:p>
            <a:pPr lvl="1"/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familiarity with context</a:t>
            </a:r>
          </a:p>
          <a:p>
            <a:pPr marL="457200" lvl="1" indent="0">
              <a:buNone/>
            </a:pPr>
            <a:endParaRPr lang="en-GB" sz="16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6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90F3D7-56F8-4616-8FCF-CD5A091F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 Findings – the positive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D741F-F7CD-4078-B636-88583FFD7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660066"/>
                </a:solidFill>
                <a:latin typeface="Candara" panose="020E0502030303020204" pitchFamily="34" charset="0"/>
              </a:rPr>
              <a:t>Tony: </a:t>
            </a: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Foundation year has given this advantage of being familiar with the university</a:t>
            </a:r>
          </a:p>
          <a:p>
            <a:r>
              <a:rPr lang="en-GB" sz="3200" b="1" dirty="0">
                <a:solidFill>
                  <a:srgbClr val="660066"/>
                </a:solidFill>
                <a:latin typeface="Candara" panose="020E0502030303020204" pitchFamily="34" charset="0"/>
              </a:rPr>
              <a:t>Victoria</a:t>
            </a: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: It {Foundation} has helped me integrate into university life</a:t>
            </a:r>
          </a:p>
          <a:p>
            <a:r>
              <a:rPr lang="en-GB" sz="3200" b="1" dirty="0">
                <a:solidFill>
                  <a:srgbClr val="660066"/>
                </a:solidFill>
                <a:latin typeface="Candara" panose="020E0502030303020204" pitchFamily="34" charset="0"/>
              </a:rPr>
              <a:t>Ghassan: </a:t>
            </a: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I also feel a bit ahead of everyone </a:t>
            </a:r>
            <a:r>
              <a:rPr lang="en-GB" sz="3200" dirty="0" err="1">
                <a:solidFill>
                  <a:srgbClr val="660066"/>
                </a:solidFill>
                <a:latin typeface="Candara" panose="020E0502030303020204" pitchFamily="34" charset="0"/>
              </a:rPr>
              <a:t>‘cause</a:t>
            </a: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 I also have experience with submitting papers I know where everything is</a:t>
            </a:r>
          </a:p>
          <a:p>
            <a:endParaRPr lang="en-GB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7055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 Findings – </a:t>
            </a: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not so positive 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Academic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workload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specificity of content &amp; language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task types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level of autonomy</a:t>
            </a:r>
            <a:endParaRPr lang="en-GB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marL="457200" lvl="1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Non-academic </a:t>
            </a:r>
            <a:endParaRPr lang="en-GB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working with home students 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relationships with lecturers</a:t>
            </a:r>
          </a:p>
        </p:txBody>
      </p:sp>
    </p:spTree>
    <p:extLst>
      <p:ext uri="{BB962C8B-B14F-4D97-AF65-F5344CB8AC3E}">
        <p14:creationId xmlns:p14="http://schemas.microsoft.com/office/powerpoint/2010/main" val="156783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90F3D7-56F8-4616-8FCF-CD5A091F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 Findings – </a:t>
            </a: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not </a:t>
            </a:r>
            <a:r>
              <a:rPr lang="en-GB" b="1" i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so positive 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D741F-F7CD-4078-B636-88583FFD7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Content:</a:t>
            </a:r>
          </a:p>
          <a:p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Yixuan: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 Some of my classmates . . . they study foundation programme maybe in China or in Malaysia campus . . . When I ask them they study more about the subject  . . . And which makes me like oh they all study this before  . . . But for me it’s really totally new knowledge</a:t>
            </a:r>
          </a:p>
          <a:p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Victoria: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 Because I feel the things I’ve learnt in Foundation Course so far are not applicable to my law degree cause many students from Singapore came from </a:t>
            </a:r>
            <a:r>
              <a:rPr lang="en-GB" dirty="0" err="1">
                <a:solidFill>
                  <a:srgbClr val="660066"/>
                </a:solidFill>
                <a:latin typeface="Candara" panose="020E0502030303020204" pitchFamily="34" charset="0"/>
              </a:rPr>
              <a:t>Bellerbys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 college where they have a Foundation Programme and they did the 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</a:rPr>
              <a:t>law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 foundation programme and they learn all the basics of law that me and Rebecca and everyone else that came here are struggling through </a:t>
            </a:r>
            <a:r>
              <a:rPr lang="en-GB" dirty="0" err="1">
                <a:solidFill>
                  <a:srgbClr val="660066"/>
                </a:solidFill>
                <a:latin typeface="Candara" panose="020E0502030303020204" pitchFamily="34" charset="0"/>
              </a:rPr>
              <a:t>‘cause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 we have no idea and its really tough to follow up</a:t>
            </a:r>
          </a:p>
          <a:p>
            <a:endParaRPr lang="en-GB" dirty="0">
              <a:solidFill>
                <a:srgbClr val="660066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297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90F3D7-56F8-4616-8FCF-CD5A091F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 Findings – </a:t>
            </a: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not so positive 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D741F-F7CD-4078-B636-88583FFD7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Workload:</a:t>
            </a:r>
          </a:p>
          <a:p>
            <a:r>
              <a:rPr lang="en-GB" sz="3300" b="1" dirty="0">
                <a:solidFill>
                  <a:srgbClr val="660066"/>
                </a:solidFill>
                <a:latin typeface="Candara" panose="020E0502030303020204" pitchFamily="34" charset="0"/>
              </a:rPr>
              <a:t>Naomi</a:t>
            </a:r>
            <a:r>
              <a:rPr lang="en-GB" sz="3300" dirty="0">
                <a:solidFill>
                  <a:srgbClr val="660066"/>
                </a:solidFill>
                <a:latin typeface="Candara" panose="020E0502030303020204" pitchFamily="34" charset="0"/>
              </a:rPr>
              <a:t>: The workload (on Foundation) was like lighter than in high school and a lot lighter than  . . . so it maybe just for me it </a:t>
            </a:r>
            <a:r>
              <a:rPr lang="en-GB" sz="3300" dirty="0" err="1">
                <a:solidFill>
                  <a:srgbClr val="660066"/>
                </a:solidFill>
                <a:latin typeface="Candara" panose="020E0502030303020204" pitchFamily="34" charset="0"/>
              </a:rPr>
              <a:t>kinda</a:t>
            </a:r>
            <a:r>
              <a:rPr lang="en-GB" sz="3300" dirty="0">
                <a:solidFill>
                  <a:srgbClr val="660066"/>
                </a:solidFill>
                <a:latin typeface="Candara" panose="020E0502030303020204" pitchFamily="34" charset="0"/>
              </a:rPr>
              <a:t> projected a false image </a:t>
            </a:r>
          </a:p>
          <a:p>
            <a:r>
              <a:rPr lang="en-GB" sz="3300" b="1" dirty="0">
                <a:solidFill>
                  <a:srgbClr val="660066"/>
                </a:solidFill>
                <a:latin typeface="Candara" panose="020E0502030303020204" pitchFamily="34" charset="0"/>
              </a:rPr>
              <a:t>Victoria</a:t>
            </a:r>
            <a:r>
              <a:rPr lang="en-GB" sz="3300" dirty="0">
                <a:solidFill>
                  <a:srgbClr val="660066"/>
                </a:solidFill>
                <a:latin typeface="Candara" panose="020E0502030303020204" pitchFamily="34" charset="0"/>
              </a:rPr>
              <a:t>: University has been crazy stressful  . . yeah hard to handle it’s been I think nine weeks now right  . . . It’s been crazy very stressful hard to cope you know struggling honestly . . . assignments due every week tutorials there’s always something to do you know there’s never one day where you can just be like oh there’s nothing to do it’s like  it’s  . . . This deadline, you know next deadline coursework, tutorials, seminars . . . yeah non-stop</a:t>
            </a:r>
          </a:p>
          <a:p>
            <a:endParaRPr lang="en-GB" dirty="0">
              <a:solidFill>
                <a:srgbClr val="660066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35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Background &amp; contexts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Research Questions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Theoretical Framework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Methodology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 Findings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Conclusions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2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EF94-D8A0-4DE7-A287-A743E27C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 Findings - </a:t>
            </a: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other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091A8-E65E-44A8-8B38-8FED5B40D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Impact of spaces on students’ integration</a:t>
            </a:r>
          </a:p>
          <a:p>
            <a:pPr lvl="1"/>
            <a:r>
              <a:rPr lang="en-GB" sz="2800" dirty="0">
                <a:solidFill>
                  <a:srgbClr val="660066"/>
                </a:solidFill>
                <a:latin typeface="Candara" panose="020E0502030303020204" pitchFamily="34" charset="0"/>
              </a:rPr>
              <a:t>physical spaces</a:t>
            </a:r>
          </a:p>
          <a:p>
            <a:pPr lvl="1"/>
            <a:r>
              <a:rPr lang="en-GB" sz="2800" dirty="0">
                <a:solidFill>
                  <a:srgbClr val="660066"/>
                </a:solidFill>
                <a:latin typeface="Candara" panose="020E0502030303020204" pitchFamily="34" charset="0"/>
              </a:rPr>
              <a:t>e-spaces &amp; online resources</a:t>
            </a:r>
          </a:p>
          <a:p>
            <a:endParaRPr lang="en-GB" sz="3200" dirty="0">
              <a:latin typeface="Candara" panose="020E0502030303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6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90F3D7-56F8-4616-8FCF-CD5A091F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 Findings – </a:t>
            </a: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other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D741F-F7CD-4078-B636-88583FFD7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660066"/>
                </a:solidFill>
                <a:latin typeface="Candara" panose="020E0502030303020204" pitchFamily="34" charset="0"/>
              </a:rPr>
              <a:t>Online Resources</a:t>
            </a:r>
          </a:p>
          <a:p>
            <a:r>
              <a:rPr lang="en-GB" sz="3200" b="1" dirty="0">
                <a:solidFill>
                  <a:srgbClr val="660066"/>
                </a:solidFill>
                <a:latin typeface="Candara" panose="020E0502030303020204" pitchFamily="34" charset="0"/>
              </a:rPr>
              <a:t>Grace</a:t>
            </a: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: YouTube . . . makes things easier if you don’t understand some things in the lecture and someone has said something you just Google it up and simplified it there</a:t>
            </a:r>
          </a:p>
          <a:p>
            <a:endParaRPr lang="en-GB" sz="3200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r>
              <a:rPr lang="en-GB" sz="3200" b="1" dirty="0">
                <a:solidFill>
                  <a:srgbClr val="660066"/>
                </a:solidFill>
                <a:latin typeface="Candara" panose="020E0502030303020204" pitchFamily="34" charset="0"/>
              </a:rPr>
              <a:t>Amira</a:t>
            </a:r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: I Google everything  . . . everything . . . Rather than using a book I do my reading online . . . Yes Google is my professor  . . . I would fail without Google</a:t>
            </a:r>
          </a:p>
          <a:p>
            <a:endParaRPr lang="en-GB" dirty="0">
              <a:solidFill>
                <a:srgbClr val="660066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24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90F3D7-56F8-4616-8FCF-CD5A091F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Conclusions reached 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D741F-F7CD-4078-B636-88583FFD7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Students developed the </a:t>
            </a:r>
            <a:r>
              <a:rPr lang="en-GB" sz="3200" b="1" dirty="0">
                <a:solidFill>
                  <a:srgbClr val="660066"/>
                </a:solidFill>
                <a:latin typeface="Candara" panose="020E0502030303020204" pitchFamily="34" charset="0"/>
              </a:rPr>
              <a:t>necessary skills &amp; knowledge</a:t>
            </a:r>
            <a:endParaRPr lang="en-GB" sz="3200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Part of HE </a:t>
            </a:r>
            <a:r>
              <a:rPr lang="en-GB" sz="3200" b="1" dirty="0">
                <a:solidFill>
                  <a:srgbClr val="660066"/>
                </a:solidFill>
                <a:latin typeface="Candara" panose="020E0502030303020204" pitchFamily="34" charset="0"/>
              </a:rPr>
              <a:t>institutional socialisation structures</a:t>
            </a:r>
          </a:p>
          <a:p>
            <a:pPr marL="0" indent="0">
              <a:buNone/>
            </a:pPr>
            <a:endParaRPr lang="en-GB" sz="3200" b="1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r>
              <a:rPr lang="en-GB" sz="3200" dirty="0">
                <a:solidFill>
                  <a:srgbClr val="660066"/>
                </a:solidFill>
                <a:latin typeface="Candara" panose="020E0502030303020204" pitchFamily="34" charset="0"/>
              </a:rPr>
              <a:t>Gaps or mismatches:</a:t>
            </a:r>
            <a:endParaRPr lang="en-GB" sz="3200" u="sng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660066"/>
                </a:solidFill>
                <a:latin typeface="Candara" panose="020E0502030303020204" pitchFamily="34" charset="0"/>
              </a:rPr>
              <a:t>more </a:t>
            </a:r>
            <a:r>
              <a:rPr lang="en-GB" sz="2800" b="1" dirty="0">
                <a:solidFill>
                  <a:srgbClr val="660066"/>
                </a:solidFill>
                <a:latin typeface="Candara" panose="020E0502030303020204" pitchFamily="34" charset="0"/>
              </a:rPr>
              <a:t>tailoring of courses</a:t>
            </a:r>
            <a:endParaRPr lang="en-GB" sz="2800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660066"/>
                </a:solidFill>
                <a:latin typeface="Candara" panose="020E0502030303020204" pitchFamily="34" charset="0"/>
              </a:rPr>
              <a:t>increase their </a:t>
            </a:r>
            <a:r>
              <a:rPr lang="en-GB" sz="2800" b="1" dirty="0">
                <a:solidFill>
                  <a:srgbClr val="660066"/>
                </a:solidFill>
                <a:latin typeface="Candara" panose="020E0502030303020204" pitchFamily="34" charset="0"/>
              </a:rPr>
              <a:t>level of autonomy</a:t>
            </a:r>
            <a:endParaRPr lang="en-GB" sz="2800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endParaRPr lang="en-GB" sz="3200" dirty="0">
              <a:solidFill>
                <a:srgbClr val="660066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90F3D7-56F8-4616-8FCF-CD5A091F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Developing a knowledge triangle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3622FB-DE05-48FF-887F-E63B4E0633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135477"/>
              </p:ext>
            </p:extLst>
          </p:nvPr>
        </p:nvGraphicFramePr>
        <p:xfrm>
          <a:off x="394316" y="1690688"/>
          <a:ext cx="10515600" cy="4728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9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E80B-BBA7-4B4B-A8FD-1E9E5D0D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95F54-5022-471A-A8A1-035AF8D9E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Andrade, M. S. 2009. 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The Effects of English Language Proficiency on Adjustment to University Life. 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</a:rPr>
              <a:t>International Multilingual Research Journal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, 3(1): 16-34 DOI: 10.1080/19313150802668249 </a:t>
            </a:r>
          </a:p>
          <a:p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Bragg, A. K. 1976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. 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</a:rPr>
              <a:t>The Socialization Process in Higher Education. 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[Online]. Washington, D.C.: Publications Department, American Association for Higher Education. Available at: 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hlinkClick r:id="rId2"/>
              </a:rPr>
              <a:t>https://eric.ed.gov/?id=ED132909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</a:p>
          <a:p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Brim, O. G. 1966. 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Socialization through the Life Cycle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</a:rPr>
              <a:t>. 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In 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</a:rPr>
              <a:t>Socialization after Childhood: Two essays (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pp. 3-49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</a:rPr>
              <a:t>)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. New York: John Wiley </a:t>
            </a:r>
          </a:p>
          <a:p>
            <a:r>
              <a:rPr lang="en-GB" b="1" dirty="0" err="1">
                <a:solidFill>
                  <a:srgbClr val="660066"/>
                </a:solidFill>
                <a:latin typeface="Candara" panose="020E0502030303020204" pitchFamily="34" charset="0"/>
              </a:rPr>
              <a:t>Ginty</a:t>
            </a:r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, C. &amp; Boland, J. 2016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. Supporting the First Year Experience in Higher Education in Ireland: Impact on Student Engagement, Teaching Practice and Institutional Policy. 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</a:rPr>
              <a:t>Student Engagement and Experience Journal, 5(1): 1-47 DOI: 10.7190/seej.v4i1.119  </a:t>
            </a:r>
            <a:endParaRPr lang="en-GB" dirty="0">
              <a:solidFill>
                <a:srgbClr val="660066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E80B-BBA7-4B4B-A8FD-1E9E5D0D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95F54-5022-471A-A8A1-035AF8D9E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Gu, Q., </a:t>
            </a:r>
            <a:r>
              <a:rPr lang="en-GB" b="1" dirty="0" err="1">
                <a:solidFill>
                  <a:srgbClr val="660066"/>
                </a:solidFill>
                <a:latin typeface="Candara" panose="020E0502030303020204" pitchFamily="34" charset="0"/>
              </a:rPr>
              <a:t>Schweisfurth</a:t>
            </a:r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, M. &amp; Day, C. 2010. 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Learning and Growing in a ‘Foreign’ Context: Intercultural Experiences of International Students. 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</a:rPr>
              <a:t>Compare, 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40(1): 7–23 DOI:10.1080/03057920903115983</a:t>
            </a:r>
          </a:p>
          <a:p>
            <a:r>
              <a:rPr lang="en-GB" b="1" dirty="0" err="1">
                <a:solidFill>
                  <a:srgbClr val="660066"/>
                </a:solidFill>
                <a:latin typeface="Candara" panose="020E0502030303020204" pitchFamily="34" charset="0"/>
              </a:rPr>
              <a:t>Phakiti</a:t>
            </a:r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, A., Hirsh, D. &amp; Woodrow, L. 2013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. It’s not only English: Effects of Other Individual Factors on English Language Learning and Academic Learning of ESL. 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</a:rPr>
              <a:t>Journal of Research in International Education, 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12(3) 239–258 DOI: 10.1177/1475240913513520</a:t>
            </a:r>
            <a:endParaRPr lang="en-GB" b="1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Weidman, J. C. 1987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. Undergraduate Socialization. ASHE Annual Meeting Paper. 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</a:rPr>
              <a:t>ASHE Annual Meeting. Paper presented at the Annual Meeting of the Association for the Study of Higher Education.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 Baltimore, MD.</a:t>
            </a:r>
          </a:p>
          <a:p>
            <a:r>
              <a:rPr lang="en-GB" b="1" dirty="0">
                <a:solidFill>
                  <a:srgbClr val="660066"/>
                </a:solidFill>
                <a:latin typeface="Candara" panose="020E0502030303020204" pitchFamily="34" charset="0"/>
              </a:rPr>
              <a:t>Wheeler, S. 1966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. The Structure of Formally Organized Socialization Settings. In 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</a:rPr>
              <a:t>Socialization after Childhood: Two Essays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 (pp. 51-116). New York: John Wiley.</a:t>
            </a:r>
            <a:endParaRPr lang="en-GB" b="1" dirty="0">
              <a:solidFill>
                <a:srgbClr val="660066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7043-0D3B-4032-AC6A-D2CF85C4C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International Students: common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73620-23E6-4926-824C-7F11F8411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Adjusting to a new environment; acculturation 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Making friends - isolation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English language proficiency (Andrade, 2009)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Personal factors  (</a:t>
            </a:r>
            <a:r>
              <a:rPr lang="en-GB" dirty="0" err="1">
                <a:solidFill>
                  <a:srgbClr val="660066"/>
                </a:solidFill>
                <a:latin typeface="Candara" panose="020E0502030303020204" pitchFamily="34" charset="0"/>
              </a:rPr>
              <a:t>Phakiti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 et al, 2013)</a:t>
            </a: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“personal, pedagogical and psychological factors are as important as organisational and social cultures in influencing students' adaptation, identity change and ultimate success” (Gu et al, 2009: 19)</a:t>
            </a:r>
            <a:endParaRPr lang="en-GB" u="sng" dirty="0">
              <a:solidFill>
                <a:srgbClr val="660066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0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7043-0D3B-4032-AC6A-D2CF85C4C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1</a:t>
            </a:r>
            <a:r>
              <a:rPr lang="en-GB" b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St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 Year Students: common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73620-23E6-4926-824C-7F11F8411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Adjusting to a new environment; acculturation </a:t>
            </a:r>
          </a:p>
          <a:p>
            <a:r>
              <a:rPr lang="en-GB" dirty="0" smtClean="0">
                <a:solidFill>
                  <a:srgbClr val="660066"/>
                </a:solidFill>
                <a:latin typeface="Candara" panose="020E0502030303020204" pitchFamily="34" charset="0"/>
              </a:rPr>
              <a:t>Collaborating 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with </a:t>
            </a:r>
            <a:r>
              <a:rPr lang="en-GB" dirty="0" smtClean="0">
                <a:solidFill>
                  <a:srgbClr val="660066"/>
                </a:solidFill>
                <a:latin typeface="Candara" panose="020E0502030303020204" pitchFamily="34" charset="0"/>
              </a:rPr>
              <a:t>peers/others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Autonomy</a:t>
            </a: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9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Teaching Context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CELE’s Foundation programme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Two pathways: Business students and </a:t>
            </a:r>
            <a:r>
              <a:rPr lang="en-GB" i="1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non-Business 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students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Mainly EAP programme: 9 contact hours for English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Subject specific modules</a:t>
            </a:r>
          </a:p>
          <a:p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Critical Thinking module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6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Research Context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EdD</a:t>
            </a: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: doctorate in Education</a:t>
            </a: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Practitioners with sufficient experience in their fields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Empirical research linked to professional practice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Focus on impacting change in practice/workplace 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8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Research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EAP theoretical aspirations</a:t>
            </a:r>
          </a:p>
          <a:p>
            <a:pPr marL="0" indent="0">
              <a:buNone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EAP’s 50 year evolution: skill-focused to discourse approach </a:t>
            </a: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Gap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: 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what happens to students post-EAP?</a:t>
            </a:r>
          </a:p>
          <a:p>
            <a:pPr marL="0" indent="0">
              <a:buNone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How successful are they? </a:t>
            </a:r>
          </a:p>
          <a:p>
            <a:pPr marL="0" indent="0">
              <a:buNone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How smooth was their transition into their new academic environment? </a:t>
            </a:r>
          </a:p>
          <a:p>
            <a:pPr marL="0" indent="0">
              <a:buNone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How effective is our input?</a:t>
            </a: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Research Questions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What are the socialisation experiences of post-EAP students?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What is EAP’s contribution to these experiences?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srgbClr val="660066"/>
                </a:solidFill>
                <a:latin typeface="Candara" panose="020E0502030303020204" pitchFamily="34" charset="0"/>
              </a:rPr>
              <a:t>How can EAP more effectively contribute to the experiences of these students?  </a:t>
            </a: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0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Theoretical Framework: </a:t>
            </a:r>
            <a:r>
              <a:rPr lang="en-GB" sz="4000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s</a:t>
            </a:r>
            <a:r>
              <a:rPr lang="en-GB" sz="4000" dirty="0">
                <a:solidFill>
                  <a:srgbClr val="660066"/>
                </a:solidFill>
                <a:latin typeface="Candara" panose="020E0502030303020204" pitchFamily="34" charset="0"/>
              </a:rPr>
              <a:t>ocialisation theories</a:t>
            </a:r>
            <a:endParaRPr lang="en-GB" sz="4000" b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660066"/>
                </a:solidFill>
                <a:latin typeface="Candara" panose="020E0502030303020204" pitchFamily="34" charset="0"/>
              </a:rPr>
              <a:t>Necessity of adult socialisation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660066"/>
                </a:solidFill>
                <a:latin typeface="Candara" panose="020E0502030303020204" pitchFamily="34" charset="0"/>
              </a:rPr>
              <a:t>	- role changes, discontinuity, ambiguity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660066"/>
                </a:solidFill>
                <a:latin typeface="Candara" panose="020E0502030303020204" pitchFamily="34" charset="0"/>
              </a:rPr>
              <a:t>Relevance to </a:t>
            </a:r>
            <a:r>
              <a:rPr lang="en-GB" sz="3600" dirty="0" smtClean="0">
                <a:solidFill>
                  <a:srgbClr val="660066"/>
                </a:solidFill>
                <a:latin typeface="Candara" panose="020E0502030303020204" pitchFamily="34" charset="0"/>
              </a:rPr>
              <a:t>HE (retention rates)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	</a:t>
            </a:r>
            <a:r>
              <a:rPr lang="en-GB" sz="3600" dirty="0" smtClean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- new students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	</a:t>
            </a:r>
            <a:r>
              <a:rPr lang="en-GB" sz="3600" dirty="0" smtClean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- international students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	</a:t>
            </a:r>
            <a:r>
              <a:rPr lang="en-GB" sz="3600" dirty="0" smtClean="0">
                <a:solidFill>
                  <a:srgbClr val="660066"/>
                </a:solidFill>
                <a:latin typeface="Candara" panose="020E0502030303020204" pitchFamily="34" charset="0"/>
                <a:cs typeface="Aparajita" panose="020B0604020202020204" pitchFamily="34" charset="0"/>
              </a:rPr>
              <a:t>- non-traditional students</a:t>
            </a:r>
            <a:endParaRPr lang="en-GB" sz="3600" dirty="0">
              <a:solidFill>
                <a:srgbClr val="660066"/>
              </a:solidFill>
              <a:latin typeface="Candara" panose="020E0502030303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1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1120</Words>
  <Application>Microsoft Office PowerPoint</Application>
  <PresentationFormat>Widescreen</PresentationFormat>
  <Paragraphs>145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Aparajita</vt:lpstr>
      <vt:lpstr>Arial</vt:lpstr>
      <vt:lpstr>Calibri</vt:lpstr>
      <vt:lpstr>Calibri Light</vt:lpstr>
      <vt:lpstr>Candara</vt:lpstr>
      <vt:lpstr>Corbel</vt:lpstr>
      <vt:lpstr>Wingdings</vt:lpstr>
      <vt:lpstr>Office Theme</vt:lpstr>
      <vt:lpstr>Foundation Programmes as Socialisation Structures: understanding the first year experiences of post-EAP Foundation students</vt:lpstr>
      <vt:lpstr>Outline</vt:lpstr>
      <vt:lpstr>International Students: common challenges</vt:lpstr>
      <vt:lpstr>1St Year Students: common challenges</vt:lpstr>
      <vt:lpstr>Teaching Context</vt:lpstr>
      <vt:lpstr>Research Context</vt:lpstr>
      <vt:lpstr>Research</vt:lpstr>
      <vt:lpstr>Research Questions</vt:lpstr>
      <vt:lpstr>Theoretical Framework: socialisation theories</vt:lpstr>
      <vt:lpstr>Theoretical Framework: socialisation theories</vt:lpstr>
      <vt:lpstr>Socialisation Theories</vt:lpstr>
      <vt:lpstr>Theoretical Framework: socialisation theories</vt:lpstr>
      <vt:lpstr>Socialisation Theories - stages</vt:lpstr>
      <vt:lpstr>Methodology: 1-1 semi-structured interviews </vt:lpstr>
      <vt:lpstr>The Findings – the positive</vt:lpstr>
      <vt:lpstr>The Findings – the positive</vt:lpstr>
      <vt:lpstr>The Findings – not so positive </vt:lpstr>
      <vt:lpstr>The Findings – not so positive  </vt:lpstr>
      <vt:lpstr>The Findings – not so positive </vt:lpstr>
      <vt:lpstr>The Findings - other</vt:lpstr>
      <vt:lpstr>The Findings – other</vt:lpstr>
      <vt:lpstr>Conclusions reached </vt:lpstr>
      <vt:lpstr>Developing a knowledge triangle </vt:lpstr>
      <vt:lpstr>References</vt:lpstr>
      <vt:lpstr>References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Programmes as Socialisation Structures: understanding the first year experiences of post-EAP students</dc:title>
  <dc:creator>Leigh Sandra</dc:creator>
  <cp:lastModifiedBy>Learning Spaces</cp:lastModifiedBy>
  <cp:revision>62</cp:revision>
  <dcterms:created xsi:type="dcterms:W3CDTF">2018-06-06T13:03:45Z</dcterms:created>
  <dcterms:modified xsi:type="dcterms:W3CDTF">2018-06-30T14:52:34Z</dcterms:modified>
</cp:coreProperties>
</file>