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53" r:id="rId3"/>
    <p:sldId id="265" r:id="rId4"/>
    <p:sldId id="323" r:id="rId5"/>
    <p:sldId id="324" r:id="rId6"/>
    <p:sldId id="325" r:id="rId7"/>
    <p:sldId id="361" r:id="rId8"/>
    <p:sldId id="327" r:id="rId9"/>
    <p:sldId id="338" r:id="rId10"/>
    <p:sldId id="334" r:id="rId11"/>
    <p:sldId id="329" r:id="rId12"/>
    <p:sldId id="330" r:id="rId13"/>
    <p:sldId id="331" r:id="rId14"/>
    <p:sldId id="332" r:id="rId15"/>
    <p:sldId id="333" r:id="rId16"/>
    <p:sldId id="337" r:id="rId17"/>
    <p:sldId id="335" r:id="rId18"/>
    <p:sldId id="343" r:id="rId19"/>
    <p:sldId id="350" r:id="rId20"/>
    <p:sldId id="336" r:id="rId21"/>
    <p:sldId id="354" r:id="rId22"/>
    <p:sldId id="355" r:id="rId23"/>
    <p:sldId id="345" r:id="rId24"/>
    <p:sldId id="349" r:id="rId25"/>
    <p:sldId id="348" r:id="rId26"/>
    <p:sldId id="340" r:id="rId27"/>
    <p:sldId id="341" r:id="rId28"/>
    <p:sldId id="351" r:id="rId29"/>
    <p:sldId id="356" r:id="rId30"/>
    <p:sldId id="357" r:id="rId31"/>
    <p:sldId id="358" r:id="rId32"/>
    <p:sldId id="352" r:id="rId33"/>
    <p:sldId id="360" r:id="rId34"/>
    <p:sldId id="347" r:id="rId35"/>
    <p:sldId id="359" r:id="rId36"/>
    <p:sldId id="344" r:id="rId37"/>
  </p:sldIdLst>
  <p:sldSz cx="9144000" cy="6858000" type="screen4x3"/>
  <p:notesSz cx="6742113" cy="98726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F37"/>
    <a:srgbClr val="898989"/>
    <a:srgbClr val="5B5647"/>
    <a:srgbClr val="9A1D2B"/>
    <a:srgbClr val="AAA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autoAdjust="0"/>
  </p:normalViewPr>
  <p:slideViewPr>
    <p:cSldViewPr>
      <p:cViewPr varScale="1">
        <p:scale>
          <a:sx n="114" d="100"/>
          <a:sy n="114" d="100"/>
        </p:scale>
        <p:origin x="15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174" y="-7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A60A7-5722-42BD-9D46-E2C0B41BF88D}"/>
              </a:ext>
            </a:extLst>
          </p:cNvPr>
          <p:cNvSpPr>
            <a:spLocks noGrp="1"/>
          </p:cNvSpPr>
          <p:nvPr>
            <p:ph type="hdr" sz="quarter"/>
          </p:nvPr>
        </p:nvSpPr>
        <p:spPr>
          <a:xfrm>
            <a:off x="0" y="0"/>
            <a:ext cx="2921000" cy="493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D60FFD86-157B-412F-8D09-97392040B764}"/>
              </a:ext>
            </a:extLst>
          </p:cNvPr>
          <p:cNvSpPr>
            <a:spLocks noGrp="1"/>
          </p:cNvSpPr>
          <p:nvPr>
            <p:ph type="dt" sz="quarter" idx="1"/>
          </p:nvPr>
        </p:nvSpPr>
        <p:spPr>
          <a:xfrm>
            <a:off x="3819525" y="0"/>
            <a:ext cx="29210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C530B1C4-3CD5-4E12-A4B2-ACD7E040E3B8}" type="datetimeFigureOut">
              <a:rPr lang="en-GB" altLang="en-US"/>
              <a:pPr>
                <a:defRPr/>
              </a:pPr>
              <a:t>04/07/2018</a:t>
            </a:fld>
            <a:endParaRPr lang="en-GB" altLang="en-US"/>
          </a:p>
        </p:txBody>
      </p:sp>
      <p:sp>
        <p:nvSpPr>
          <p:cNvPr id="4" name="Footer Placeholder 3">
            <a:extLst>
              <a:ext uri="{FF2B5EF4-FFF2-40B4-BE49-F238E27FC236}">
                <a16:creationId xmlns:a16="http://schemas.microsoft.com/office/drawing/2014/main" id="{325879D5-5EFE-4E3B-A1B2-49BDCD24A7D4}"/>
              </a:ext>
            </a:extLst>
          </p:cNvPr>
          <p:cNvSpPr>
            <a:spLocks noGrp="1"/>
          </p:cNvSpPr>
          <p:nvPr>
            <p:ph type="ftr" sz="quarter" idx="2"/>
          </p:nvPr>
        </p:nvSpPr>
        <p:spPr>
          <a:xfrm>
            <a:off x="0" y="9377363"/>
            <a:ext cx="2921000"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5" name="Slide Number Placeholder 4">
            <a:extLst>
              <a:ext uri="{FF2B5EF4-FFF2-40B4-BE49-F238E27FC236}">
                <a16:creationId xmlns:a16="http://schemas.microsoft.com/office/drawing/2014/main" id="{E5FD55E1-1CD4-4733-8344-A55044DE3E2C}"/>
              </a:ext>
            </a:extLst>
          </p:cNvPr>
          <p:cNvSpPr>
            <a:spLocks noGrp="1"/>
          </p:cNvSpPr>
          <p:nvPr>
            <p:ph type="sldNum" sz="quarter" idx="3"/>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1C52748-CDB0-427A-857F-BB404D32326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36D5FD-93F8-4F24-A915-AC3DC6A171F0}"/>
              </a:ext>
            </a:extLst>
          </p:cNvPr>
          <p:cNvSpPr>
            <a:spLocks noGrp="1"/>
          </p:cNvSpPr>
          <p:nvPr>
            <p:ph type="hdr" sz="quarter"/>
          </p:nvPr>
        </p:nvSpPr>
        <p:spPr>
          <a:xfrm>
            <a:off x="0" y="0"/>
            <a:ext cx="2921000" cy="493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C4FFAEDA-CBD8-42C1-9FB8-AA848C5B58A4}"/>
              </a:ext>
            </a:extLst>
          </p:cNvPr>
          <p:cNvSpPr>
            <a:spLocks noGrp="1"/>
          </p:cNvSpPr>
          <p:nvPr>
            <p:ph type="dt" idx="1"/>
          </p:nvPr>
        </p:nvSpPr>
        <p:spPr>
          <a:xfrm>
            <a:off x="3819525" y="0"/>
            <a:ext cx="29210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D5EFC171-414D-4416-9F43-D0A16A7447BC}" type="datetimeFigureOut">
              <a:rPr lang="en-GB" altLang="en-US"/>
              <a:pPr>
                <a:defRPr/>
              </a:pPr>
              <a:t>04/07/2018</a:t>
            </a:fld>
            <a:endParaRPr lang="en-GB" altLang="en-US"/>
          </a:p>
        </p:txBody>
      </p:sp>
      <p:sp>
        <p:nvSpPr>
          <p:cNvPr id="4" name="Slide Image Placeholder 3">
            <a:extLst>
              <a:ext uri="{FF2B5EF4-FFF2-40B4-BE49-F238E27FC236}">
                <a16:creationId xmlns:a16="http://schemas.microsoft.com/office/drawing/2014/main" id="{5D732652-F821-4201-86CE-F81055A2B509}"/>
              </a:ext>
            </a:extLst>
          </p:cNvPr>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3AC0C39-4117-408B-934B-0C53ADF936E9}"/>
              </a:ext>
            </a:extLst>
          </p:cNvPr>
          <p:cNvSpPr>
            <a:spLocks noGrp="1"/>
          </p:cNvSpPr>
          <p:nvPr>
            <p:ph type="body" sz="quarter" idx="3"/>
          </p:nvPr>
        </p:nvSpPr>
        <p:spPr>
          <a:xfrm>
            <a:off x="674688" y="4689475"/>
            <a:ext cx="5392737" cy="4443413"/>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6EC5D1E8-C6F3-4705-B52C-C2970866CA0C}"/>
              </a:ext>
            </a:extLst>
          </p:cNvPr>
          <p:cNvSpPr>
            <a:spLocks noGrp="1"/>
          </p:cNvSpPr>
          <p:nvPr>
            <p:ph type="ftr" sz="quarter" idx="4"/>
          </p:nvPr>
        </p:nvSpPr>
        <p:spPr>
          <a:xfrm>
            <a:off x="0" y="9377363"/>
            <a:ext cx="2921000"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7" name="Slide Number Placeholder 6">
            <a:extLst>
              <a:ext uri="{FF2B5EF4-FFF2-40B4-BE49-F238E27FC236}">
                <a16:creationId xmlns:a16="http://schemas.microsoft.com/office/drawing/2014/main" id="{0DC79A4B-DAC2-4E97-9826-E13DDB13A313}"/>
              </a:ext>
            </a:extLst>
          </p:cNvPr>
          <p:cNvSpPr>
            <a:spLocks noGrp="1"/>
          </p:cNvSpPr>
          <p:nvPr>
            <p:ph type="sldNum" sz="quarter" idx="5"/>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CC10EB5-82FC-41F9-83E4-C0E19792B57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F471002-1A81-4B87-8106-9F4DFD1FD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610ECA0-2A58-4F2E-9D95-14519DC8F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0F78F25E-0725-4090-B372-D87E2222AB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77459A-577F-48FD-A9DB-70F3B30E7A49}"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5"/>
            <a:ext cx="8640960" cy="1470025"/>
          </a:xfrm>
        </p:spPr>
        <p:txBody>
          <a:bodyPr anchor="b">
            <a:normAutofit/>
          </a:bodyPr>
          <a:lstStyle>
            <a:lvl1pPr algn="l">
              <a:defRPr sz="36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51520" y="3356992"/>
            <a:ext cx="864096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Footer Placeholder 4">
            <a:extLst>
              <a:ext uri="{FF2B5EF4-FFF2-40B4-BE49-F238E27FC236}">
                <a16:creationId xmlns:a16="http://schemas.microsoft.com/office/drawing/2014/main" id="{92395CF5-42F9-4854-8C40-4C9FE24F624E}"/>
              </a:ext>
            </a:extLst>
          </p:cNvPr>
          <p:cNvSpPr>
            <a:spLocks noGrp="1"/>
          </p:cNvSpPr>
          <p:nvPr>
            <p:ph type="ftr" sz="quarter" idx="10"/>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5C1B5AB3-9B40-4B78-8534-007AE7F729ED}"/>
              </a:ext>
            </a:extLst>
          </p:cNvPr>
          <p:cNvSpPr>
            <a:spLocks noGrp="1"/>
          </p:cNvSpPr>
          <p:nvPr>
            <p:ph type="sldNum" sz="quarter" idx="11"/>
          </p:nvPr>
        </p:nvSpPr>
        <p:spPr/>
        <p:txBody>
          <a:bodyPr/>
          <a:lstStyle>
            <a:lvl1pPr>
              <a:defRPr/>
            </a:lvl1pPr>
          </a:lstStyle>
          <a:p>
            <a:pPr>
              <a:defRPr/>
            </a:pPr>
            <a:fld id="{4381EDC2-992E-487A-9BD4-011B667BB03B}" type="slidenum">
              <a:rPr lang="en-GB" altLang="en-US"/>
              <a:pPr>
                <a:defRPr/>
              </a:pPr>
              <a:t>‹#›</a:t>
            </a:fld>
            <a:endParaRPr lang="en-GB" altLang="en-US"/>
          </a:p>
        </p:txBody>
      </p:sp>
      <p:sp>
        <p:nvSpPr>
          <p:cNvPr id="6" name="Date Placeholder 6">
            <a:extLst>
              <a:ext uri="{FF2B5EF4-FFF2-40B4-BE49-F238E27FC236}">
                <a16:creationId xmlns:a16="http://schemas.microsoft.com/office/drawing/2014/main" id="{D30A6A61-357E-4F1A-A1F7-98036D313967}"/>
              </a:ext>
            </a:extLst>
          </p:cNvPr>
          <p:cNvSpPr>
            <a:spLocks noGrp="1"/>
          </p:cNvSpPr>
          <p:nvPr>
            <p:ph type="dt" sz="half" idx="12"/>
          </p:nvPr>
        </p:nvSpPr>
        <p:spPr/>
        <p:txBody>
          <a:bodyPr/>
          <a:lstStyle>
            <a:lvl1pPr>
              <a:defRPr/>
            </a:lvl1pPr>
          </a:lstStyle>
          <a:p>
            <a:pPr>
              <a:defRPr/>
            </a:pPr>
            <a:fld id="{CBEF171A-352A-41BE-AE82-0D2502A60E44}" type="datetime4">
              <a:rPr lang="en-GB" altLang="en-US"/>
              <a:pPr>
                <a:defRPr/>
              </a:pPr>
              <a:t>04 July 2018</a:t>
            </a:fld>
            <a:endParaRPr lang="en-GB" altLang="en-US"/>
          </a:p>
        </p:txBody>
      </p:sp>
    </p:spTree>
    <p:extLst>
      <p:ext uri="{BB962C8B-B14F-4D97-AF65-F5344CB8AC3E}">
        <p14:creationId xmlns:p14="http://schemas.microsoft.com/office/powerpoint/2010/main" val="65586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640960" cy="1143000"/>
          </a:xfrm>
        </p:spPr>
        <p:txBody>
          <a:bodyPr anchor="b">
            <a:normAutofit/>
          </a:bodyPr>
          <a:lstStyle>
            <a:lvl1pPr algn="l">
              <a:defRPr sz="32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2420889"/>
            <a:ext cx="8640960" cy="3705275"/>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32DC37E9-307D-452C-B6E7-336A741E1928}"/>
              </a:ext>
            </a:extLst>
          </p:cNvPr>
          <p:cNvSpPr>
            <a:spLocks noGrp="1"/>
          </p:cNvSpPr>
          <p:nvPr>
            <p:ph type="ftr" sz="quarter" idx="10"/>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F7D7E584-E190-4665-82B7-6F77B6649B07}"/>
              </a:ext>
            </a:extLst>
          </p:cNvPr>
          <p:cNvSpPr>
            <a:spLocks noGrp="1"/>
          </p:cNvSpPr>
          <p:nvPr>
            <p:ph type="sldNum" sz="quarter" idx="11"/>
          </p:nvPr>
        </p:nvSpPr>
        <p:spPr/>
        <p:txBody>
          <a:bodyPr/>
          <a:lstStyle>
            <a:lvl1pPr>
              <a:defRPr/>
            </a:lvl1pPr>
          </a:lstStyle>
          <a:p>
            <a:pPr>
              <a:defRPr/>
            </a:pPr>
            <a:fld id="{BB2B4BB1-FD52-4AAA-B125-FDC3114DC10A}" type="slidenum">
              <a:rPr lang="en-GB" altLang="en-US"/>
              <a:pPr>
                <a:defRPr/>
              </a:pPr>
              <a:t>‹#›</a:t>
            </a:fld>
            <a:endParaRPr lang="en-GB" altLang="en-US"/>
          </a:p>
        </p:txBody>
      </p:sp>
      <p:sp>
        <p:nvSpPr>
          <p:cNvPr id="6" name="Date Placeholder 6">
            <a:extLst>
              <a:ext uri="{FF2B5EF4-FFF2-40B4-BE49-F238E27FC236}">
                <a16:creationId xmlns:a16="http://schemas.microsoft.com/office/drawing/2014/main" id="{E625DCAB-D14F-4770-BA17-792B294650A3}"/>
              </a:ext>
            </a:extLst>
          </p:cNvPr>
          <p:cNvSpPr>
            <a:spLocks noGrp="1"/>
          </p:cNvSpPr>
          <p:nvPr>
            <p:ph type="dt" sz="half" idx="12"/>
          </p:nvPr>
        </p:nvSpPr>
        <p:spPr/>
        <p:txBody>
          <a:bodyPr/>
          <a:lstStyle>
            <a:lvl1pPr>
              <a:defRPr/>
            </a:lvl1pPr>
          </a:lstStyle>
          <a:p>
            <a:pPr>
              <a:defRPr/>
            </a:pPr>
            <a:fld id="{0C4C874C-C4B1-4C66-8824-16D638F57446}" type="datetime4">
              <a:rPr lang="en-GB" altLang="en-US"/>
              <a:pPr>
                <a:defRPr/>
              </a:pPr>
              <a:t>04 July 2018</a:t>
            </a:fld>
            <a:endParaRPr lang="en-GB" altLang="en-US"/>
          </a:p>
        </p:txBody>
      </p:sp>
    </p:spTree>
    <p:extLst>
      <p:ext uri="{BB962C8B-B14F-4D97-AF65-F5344CB8AC3E}">
        <p14:creationId xmlns:p14="http://schemas.microsoft.com/office/powerpoint/2010/main" val="393970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640960" cy="4929411"/>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5E78E2E5-28D6-48C3-8AFA-58BE0CA2ACBA}"/>
              </a:ext>
            </a:extLst>
          </p:cNvPr>
          <p:cNvSpPr>
            <a:spLocks noGrp="1"/>
          </p:cNvSpPr>
          <p:nvPr>
            <p:ph type="ftr" sz="quarter" idx="10"/>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552F0883-A4C6-44E0-A1DA-BB5A9E832A97}"/>
              </a:ext>
            </a:extLst>
          </p:cNvPr>
          <p:cNvSpPr>
            <a:spLocks noGrp="1"/>
          </p:cNvSpPr>
          <p:nvPr>
            <p:ph type="sldNum" sz="quarter" idx="11"/>
          </p:nvPr>
        </p:nvSpPr>
        <p:spPr/>
        <p:txBody>
          <a:bodyPr/>
          <a:lstStyle>
            <a:lvl1pPr>
              <a:defRPr/>
            </a:lvl1pPr>
          </a:lstStyle>
          <a:p>
            <a:pPr>
              <a:defRPr/>
            </a:pPr>
            <a:fld id="{1BE71835-1C32-4B62-96AF-94A186211442}" type="slidenum">
              <a:rPr lang="en-GB" altLang="en-US"/>
              <a:pPr>
                <a:defRPr/>
              </a:pPr>
              <a:t>‹#›</a:t>
            </a:fld>
            <a:endParaRPr lang="en-GB" altLang="en-US"/>
          </a:p>
        </p:txBody>
      </p:sp>
      <p:sp>
        <p:nvSpPr>
          <p:cNvPr id="6" name="Date Placeholder 6">
            <a:extLst>
              <a:ext uri="{FF2B5EF4-FFF2-40B4-BE49-F238E27FC236}">
                <a16:creationId xmlns:a16="http://schemas.microsoft.com/office/drawing/2014/main" id="{B5654777-39F6-4B4C-A550-B220AA9BA560}"/>
              </a:ext>
            </a:extLst>
          </p:cNvPr>
          <p:cNvSpPr>
            <a:spLocks noGrp="1"/>
          </p:cNvSpPr>
          <p:nvPr>
            <p:ph type="dt" sz="half" idx="12"/>
          </p:nvPr>
        </p:nvSpPr>
        <p:spPr/>
        <p:txBody>
          <a:bodyPr/>
          <a:lstStyle>
            <a:lvl1pPr>
              <a:defRPr/>
            </a:lvl1pPr>
          </a:lstStyle>
          <a:p>
            <a:pPr>
              <a:defRPr/>
            </a:pPr>
            <a:fld id="{7E2F185F-E944-4843-A006-506F283959E9}" type="datetime4">
              <a:rPr lang="en-GB" altLang="en-US"/>
              <a:pPr>
                <a:defRPr/>
              </a:pPr>
              <a:t>04 July 2018</a:t>
            </a:fld>
            <a:endParaRPr lang="en-GB" altLang="en-US"/>
          </a:p>
        </p:txBody>
      </p:sp>
    </p:spTree>
    <p:extLst>
      <p:ext uri="{BB962C8B-B14F-4D97-AF65-F5344CB8AC3E}">
        <p14:creationId xmlns:p14="http://schemas.microsoft.com/office/powerpoint/2010/main" val="269973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127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127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34372C16-8896-4824-9E20-403C3B5AD972}"/>
              </a:ext>
            </a:extLst>
          </p:cNvPr>
          <p:cNvSpPr>
            <a:spLocks noGrp="1"/>
          </p:cNvSpPr>
          <p:nvPr>
            <p:ph type="ftr" sz="quarter" idx="10"/>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7EAFE01-2AA4-4D1D-9DFB-273C53BAEB2C}"/>
              </a:ext>
            </a:extLst>
          </p:cNvPr>
          <p:cNvSpPr>
            <a:spLocks noGrp="1"/>
          </p:cNvSpPr>
          <p:nvPr>
            <p:ph type="sldNum" sz="quarter" idx="11"/>
          </p:nvPr>
        </p:nvSpPr>
        <p:spPr/>
        <p:txBody>
          <a:bodyPr/>
          <a:lstStyle>
            <a:lvl1pPr>
              <a:defRPr/>
            </a:lvl1pPr>
          </a:lstStyle>
          <a:p>
            <a:pPr>
              <a:defRPr/>
            </a:pPr>
            <a:fld id="{3E5F1884-E0AC-4146-AF8F-82D903CCC581}" type="slidenum">
              <a:rPr lang="en-GB" altLang="en-US"/>
              <a:pPr>
                <a:defRPr/>
              </a:pPr>
              <a:t>‹#›</a:t>
            </a:fld>
            <a:endParaRPr lang="en-GB" altLang="en-US"/>
          </a:p>
        </p:txBody>
      </p:sp>
      <p:sp>
        <p:nvSpPr>
          <p:cNvPr id="7" name="Date Placeholder 6">
            <a:extLst>
              <a:ext uri="{FF2B5EF4-FFF2-40B4-BE49-F238E27FC236}">
                <a16:creationId xmlns:a16="http://schemas.microsoft.com/office/drawing/2014/main" id="{1D6F543D-A38C-4436-A9AC-D823090F525C}"/>
              </a:ext>
            </a:extLst>
          </p:cNvPr>
          <p:cNvSpPr>
            <a:spLocks noGrp="1"/>
          </p:cNvSpPr>
          <p:nvPr>
            <p:ph type="dt" sz="half" idx="12"/>
          </p:nvPr>
        </p:nvSpPr>
        <p:spPr/>
        <p:txBody>
          <a:bodyPr/>
          <a:lstStyle>
            <a:lvl1pPr>
              <a:defRPr/>
            </a:lvl1pPr>
          </a:lstStyle>
          <a:p>
            <a:pPr>
              <a:defRPr/>
            </a:pPr>
            <a:fld id="{30D96582-7419-40A0-A59A-BA1021F9D3BE}" type="datetime4">
              <a:rPr lang="en-GB" altLang="en-US"/>
              <a:pPr>
                <a:defRPr/>
              </a:pPr>
              <a:t>04 July 2018</a:t>
            </a:fld>
            <a:endParaRPr lang="en-GB" altLang="en-US"/>
          </a:p>
        </p:txBody>
      </p:sp>
    </p:spTree>
    <p:extLst>
      <p:ext uri="{BB962C8B-B14F-4D97-AF65-F5344CB8AC3E}">
        <p14:creationId xmlns:p14="http://schemas.microsoft.com/office/powerpoint/2010/main" val="149314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68760"/>
            <a:ext cx="5486400" cy="41764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445225"/>
            <a:ext cx="548640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DC571C19-E118-4A5B-8820-6C12D692AC63}"/>
              </a:ext>
            </a:extLst>
          </p:cNvPr>
          <p:cNvSpPr>
            <a:spLocks noGrp="1"/>
          </p:cNvSpPr>
          <p:nvPr>
            <p:ph type="ftr" sz="quarter" idx="10"/>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68D0A4F-7121-4FA4-B63A-48538112DC51}"/>
              </a:ext>
            </a:extLst>
          </p:cNvPr>
          <p:cNvSpPr>
            <a:spLocks noGrp="1"/>
          </p:cNvSpPr>
          <p:nvPr>
            <p:ph type="sldNum" sz="quarter" idx="11"/>
          </p:nvPr>
        </p:nvSpPr>
        <p:spPr/>
        <p:txBody>
          <a:bodyPr/>
          <a:lstStyle>
            <a:lvl1pPr>
              <a:defRPr/>
            </a:lvl1pPr>
          </a:lstStyle>
          <a:p>
            <a:pPr>
              <a:defRPr/>
            </a:pPr>
            <a:fld id="{E0C8F094-6CEF-4F45-931A-C99836AC0F9B}" type="slidenum">
              <a:rPr lang="en-GB" altLang="en-US"/>
              <a:pPr>
                <a:defRPr/>
              </a:pPr>
              <a:t>‹#›</a:t>
            </a:fld>
            <a:endParaRPr lang="en-GB" altLang="en-US"/>
          </a:p>
        </p:txBody>
      </p:sp>
      <p:sp>
        <p:nvSpPr>
          <p:cNvPr id="7" name="Date Placeholder 6">
            <a:extLst>
              <a:ext uri="{FF2B5EF4-FFF2-40B4-BE49-F238E27FC236}">
                <a16:creationId xmlns:a16="http://schemas.microsoft.com/office/drawing/2014/main" id="{BA61AD79-D63F-4EF0-A171-5DA8AE97C97A}"/>
              </a:ext>
            </a:extLst>
          </p:cNvPr>
          <p:cNvSpPr>
            <a:spLocks noGrp="1"/>
          </p:cNvSpPr>
          <p:nvPr>
            <p:ph type="dt" sz="half" idx="12"/>
          </p:nvPr>
        </p:nvSpPr>
        <p:spPr/>
        <p:txBody>
          <a:bodyPr/>
          <a:lstStyle>
            <a:lvl1pPr>
              <a:defRPr/>
            </a:lvl1pPr>
          </a:lstStyle>
          <a:p>
            <a:pPr>
              <a:defRPr/>
            </a:pPr>
            <a:fld id="{31865407-5728-4B5A-933C-AFED4196DE1E}" type="datetime4">
              <a:rPr lang="en-GB" altLang="en-US"/>
              <a:pPr>
                <a:defRPr/>
              </a:pPr>
              <a:t>04 July 2018</a:t>
            </a:fld>
            <a:endParaRPr lang="en-GB" altLang="en-US"/>
          </a:p>
        </p:txBody>
      </p:sp>
    </p:spTree>
    <p:extLst>
      <p:ext uri="{BB962C8B-B14F-4D97-AF65-F5344CB8AC3E}">
        <p14:creationId xmlns:p14="http://schemas.microsoft.com/office/powerpoint/2010/main" val="320479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88F475E-3C24-4498-B593-3B0A2AD0AC40}"/>
              </a:ext>
            </a:extLst>
          </p:cNvPr>
          <p:cNvSpPr>
            <a:spLocks noGrp="1"/>
          </p:cNvSpPr>
          <p:nvPr>
            <p:ph type="ftr" sz="quarter" idx="10"/>
          </p:nvPr>
        </p:nvSpPr>
        <p:spPr/>
        <p:txBody>
          <a:bodyPr/>
          <a:lstStyle>
            <a:lvl1pPr>
              <a:defRPr/>
            </a:lvl1pPr>
          </a:lstStyle>
          <a:p>
            <a:pPr>
              <a:defRPr/>
            </a:pPr>
            <a:endParaRPr lang="en-GB" altLang="en-US"/>
          </a:p>
        </p:txBody>
      </p:sp>
      <p:sp>
        <p:nvSpPr>
          <p:cNvPr id="3" name="Slide Number Placeholder 5">
            <a:extLst>
              <a:ext uri="{FF2B5EF4-FFF2-40B4-BE49-F238E27FC236}">
                <a16:creationId xmlns:a16="http://schemas.microsoft.com/office/drawing/2014/main" id="{5C89633B-8EDE-47FB-BF4F-3C5C2AF2E53C}"/>
              </a:ext>
            </a:extLst>
          </p:cNvPr>
          <p:cNvSpPr>
            <a:spLocks noGrp="1"/>
          </p:cNvSpPr>
          <p:nvPr>
            <p:ph type="sldNum" sz="quarter" idx="11"/>
          </p:nvPr>
        </p:nvSpPr>
        <p:spPr/>
        <p:txBody>
          <a:bodyPr/>
          <a:lstStyle>
            <a:lvl1pPr>
              <a:defRPr/>
            </a:lvl1pPr>
          </a:lstStyle>
          <a:p>
            <a:pPr>
              <a:defRPr/>
            </a:pPr>
            <a:fld id="{972CA3AA-75D5-47F2-8987-41F3BCB1E670}" type="slidenum">
              <a:rPr lang="en-GB" altLang="en-US"/>
              <a:pPr>
                <a:defRPr/>
              </a:pPr>
              <a:t>‹#›</a:t>
            </a:fld>
            <a:endParaRPr lang="en-GB" altLang="en-US"/>
          </a:p>
        </p:txBody>
      </p:sp>
      <p:sp>
        <p:nvSpPr>
          <p:cNvPr id="4" name="Date Placeholder 6">
            <a:extLst>
              <a:ext uri="{FF2B5EF4-FFF2-40B4-BE49-F238E27FC236}">
                <a16:creationId xmlns:a16="http://schemas.microsoft.com/office/drawing/2014/main" id="{FC199ADA-CA31-47DB-98D9-E11B40B65CB2}"/>
              </a:ext>
            </a:extLst>
          </p:cNvPr>
          <p:cNvSpPr>
            <a:spLocks noGrp="1"/>
          </p:cNvSpPr>
          <p:nvPr>
            <p:ph type="dt" sz="half" idx="12"/>
          </p:nvPr>
        </p:nvSpPr>
        <p:spPr/>
        <p:txBody>
          <a:bodyPr/>
          <a:lstStyle>
            <a:lvl1pPr>
              <a:defRPr/>
            </a:lvl1pPr>
          </a:lstStyle>
          <a:p>
            <a:pPr>
              <a:defRPr/>
            </a:pPr>
            <a:fld id="{B2EAB185-6294-4E62-8D1F-9756E60BEBEE}" type="datetime4">
              <a:rPr lang="en-GB" altLang="en-US"/>
              <a:pPr>
                <a:defRPr/>
              </a:pPr>
              <a:t>04 July 2018</a:t>
            </a:fld>
            <a:endParaRPr lang="en-GB" altLang="en-US"/>
          </a:p>
        </p:txBody>
      </p:sp>
    </p:spTree>
    <p:extLst>
      <p:ext uri="{BB962C8B-B14F-4D97-AF65-F5344CB8AC3E}">
        <p14:creationId xmlns:p14="http://schemas.microsoft.com/office/powerpoint/2010/main" val="38429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A824991-6848-4E58-82A3-DD772CADA99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FA05200-5C70-47A5-BFEE-268BFBAB144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7" descr="logo-ltr.tif">
            <a:extLst>
              <a:ext uri="{FF2B5EF4-FFF2-40B4-BE49-F238E27FC236}">
                <a16:creationId xmlns:a16="http://schemas.microsoft.com/office/drawing/2014/main" id="{3FE0FD3B-B799-4B7A-BEF4-A5530ECF07E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825" y="285750"/>
            <a:ext cx="19446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AE844AE-A4D7-41A4-987D-8579E66B58E7}"/>
              </a:ext>
            </a:extLst>
          </p:cNvPr>
          <p:cNvCxnSpPr/>
          <p:nvPr userDrawn="1"/>
        </p:nvCxnSpPr>
        <p:spPr>
          <a:xfrm>
            <a:off x="250825" y="1079500"/>
            <a:ext cx="864235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57D174-30C0-44DC-839C-FBFEA1DC36C1}"/>
              </a:ext>
            </a:extLst>
          </p:cNvPr>
          <p:cNvCxnSpPr/>
          <p:nvPr userDrawn="1"/>
        </p:nvCxnSpPr>
        <p:spPr>
          <a:xfrm>
            <a:off x="250825" y="6165850"/>
            <a:ext cx="864235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1" name="Picture 11" descr="address.gif">
            <a:extLst>
              <a:ext uri="{FF2B5EF4-FFF2-40B4-BE49-F238E27FC236}">
                <a16:creationId xmlns:a16="http://schemas.microsoft.com/office/drawing/2014/main" id="{D2ECACED-88CB-47D9-9C9A-66636D8D478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00925" y="6237288"/>
            <a:ext cx="1492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id="{0888EEBE-5299-4842-9D7D-65262E819A2B}"/>
              </a:ext>
            </a:extLst>
          </p:cNvPr>
          <p:cNvSpPr>
            <a:spLocks noGrp="1"/>
          </p:cNvSpPr>
          <p:nvPr>
            <p:ph type="ftr" sz="quarter" idx="3"/>
          </p:nvPr>
        </p:nvSpPr>
        <p:spPr>
          <a:xfrm>
            <a:off x="128588" y="6246813"/>
            <a:ext cx="38671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cs typeface="Arial" charset="0"/>
              </a:defRPr>
            </a:lvl1pPr>
          </a:lstStyle>
          <a:p>
            <a:pPr>
              <a:defRPr/>
            </a:pPr>
            <a:endParaRPr lang="en-GB" altLang="en-US"/>
          </a:p>
        </p:txBody>
      </p:sp>
      <p:sp>
        <p:nvSpPr>
          <p:cNvPr id="18" name="Slide Number Placeholder 5">
            <a:extLst>
              <a:ext uri="{FF2B5EF4-FFF2-40B4-BE49-F238E27FC236}">
                <a16:creationId xmlns:a16="http://schemas.microsoft.com/office/drawing/2014/main" id="{27C26065-466F-48AA-BD57-F9B2479EE1C8}"/>
              </a:ext>
            </a:extLst>
          </p:cNvPr>
          <p:cNvSpPr>
            <a:spLocks noGrp="1"/>
          </p:cNvSpPr>
          <p:nvPr>
            <p:ph type="sldNum" sz="quarter" idx="4"/>
          </p:nvPr>
        </p:nvSpPr>
        <p:spPr>
          <a:xfrm>
            <a:off x="4211638" y="6251575"/>
            <a:ext cx="7207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7404C2A5-B1D6-4077-8DE3-FA1F5D041B7F}" type="slidenum">
              <a:rPr lang="en-GB" altLang="en-US"/>
              <a:pPr>
                <a:defRPr/>
              </a:pPr>
              <a:t>‹#›</a:t>
            </a:fld>
            <a:endParaRPr lang="en-GB" altLang="en-US"/>
          </a:p>
        </p:txBody>
      </p:sp>
      <p:sp>
        <p:nvSpPr>
          <p:cNvPr id="20" name="Date Placeholder 6">
            <a:extLst>
              <a:ext uri="{FF2B5EF4-FFF2-40B4-BE49-F238E27FC236}">
                <a16:creationId xmlns:a16="http://schemas.microsoft.com/office/drawing/2014/main" id="{E9B2964B-D787-4218-A280-C77C1383558B}"/>
              </a:ext>
            </a:extLst>
          </p:cNvPr>
          <p:cNvSpPr>
            <a:spLocks noGrp="1"/>
          </p:cNvSpPr>
          <p:nvPr>
            <p:ph type="dt" sz="half" idx="2"/>
          </p:nvPr>
        </p:nvSpPr>
        <p:spPr>
          <a:xfrm>
            <a:off x="6732588" y="620713"/>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898989"/>
                </a:solidFill>
                <a:latin typeface="Arial" charset="0"/>
                <a:cs typeface="Arial" charset="0"/>
              </a:defRPr>
            </a:lvl1pPr>
          </a:lstStyle>
          <a:p>
            <a:pPr>
              <a:defRPr/>
            </a:pPr>
            <a:fld id="{53296570-C9A5-40E7-BC2E-CBC1EF1D37D9}" type="datetime4">
              <a:rPr lang="en-GB" altLang="en-US"/>
              <a:pPr>
                <a:defRPr/>
              </a:pPr>
              <a:t>04 July 2018</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rtl="0" eaLnBrk="0" fontAlgn="base" hangingPunct="0">
        <a:spcBef>
          <a:spcPct val="0"/>
        </a:spcBef>
        <a:spcAft>
          <a:spcPct val="0"/>
        </a:spcAft>
        <a:defRPr sz="3200" kern="1200">
          <a:solidFill>
            <a:srgbClr val="9A1D2B"/>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9A1D2B"/>
          </a:solidFill>
          <a:latin typeface="Arial" charset="0"/>
          <a:cs typeface="Arial" charset="0"/>
        </a:defRPr>
      </a:lvl2pPr>
      <a:lvl3pPr algn="l" rtl="0" eaLnBrk="0" fontAlgn="base" hangingPunct="0">
        <a:spcBef>
          <a:spcPct val="0"/>
        </a:spcBef>
        <a:spcAft>
          <a:spcPct val="0"/>
        </a:spcAft>
        <a:defRPr sz="3200">
          <a:solidFill>
            <a:srgbClr val="9A1D2B"/>
          </a:solidFill>
          <a:latin typeface="Arial" charset="0"/>
          <a:cs typeface="Arial" charset="0"/>
        </a:defRPr>
      </a:lvl3pPr>
      <a:lvl4pPr algn="l" rtl="0" eaLnBrk="0" fontAlgn="base" hangingPunct="0">
        <a:spcBef>
          <a:spcPct val="0"/>
        </a:spcBef>
        <a:spcAft>
          <a:spcPct val="0"/>
        </a:spcAft>
        <a:defRPr sz="3200">
          <a:solidFill>
            <a:srgbClr val="9A1D2B"/>
          </a:solidFill>
          <a:latin typeface="Arial" charset="0"/>
          <a:cs typeface="Arial" charset="0"/>
        </a:defRPr>
      </a:lvl4pPr>
      <a:lvl5pPr algn="l" rtl="0" eaLnBrk="0" fontAlgn="base" hangingPunct="0">
        <a:spcBef>
          <a:spcPct val="0"/>
        </a:spcBef>
        <a:spcAft>
          <a:spcPct val="0"/>
        </a:spcAft>
        <a:defRPr sz="3200">
          <a:solidFill>
            <a:srgbClr val="9A1D2B"/>
          </a:solidFill>
          <a:latin typeface="Arial" charset="0"/>
          <a:cs typeface="Arial" charset="0"/>
        </a:defRPr>
      </a:lvl5pPr>
      <a:lvl6pPr marL="457200" algn="l" rtl="0" fontAlgn="base">
        <a:spcBef>
          <a:spcPct val="0"/>
        </a:spcBef>
        <a:spcAft>
          <a:spcPct val="0"/>
        </a:spcAft>
        <a:defRPr sz="3200">
          <a:solidFill>
            <a:srgbClr val="9A1D2B"/>
          </a:solidFill>
          <a:latin typeface="Arial" charset="0"/>
          <a:cs typeface="Arial" charset="0"/>
        </a:defRPr>
      </a:lvl6pPr>
      <a:lvl7pPr marL="914400" algn="l" rtl="0" fontAlgn="base">
        <a:spcBef>
          <a:spcPct val="0"/>
        </a:spcBef>
        <a:spcAft>
          <a:spcPct val="0"/>
        </a:spcAft>
        <a:defRPr sz="3200">
          <a:solidFill>
            <a:srgbClr val="9A1D2B"/>
          </a:solidFill>
          <a:latin typeface="Arial" charset="0"/>
          <a:cs typeface="Arial" charset="0"/>
        </a:defRPr>
      </a:lvl7pPr>
      <a:lvl8pPr marL="1371600" algn="l" rtl="0" fontAlgn="base">
        <a:spcBef>
          <a:spcPct val="0"/>
        </a:spcBef>
        <a:spcAft>
          <a:spcPct val="0"/>
        </a:spcAft>
        <a:defRPr sz="3200">
          <a:solidFill>
            <a:srgbClr val="9A1D2B"/>
          </a:solidFill>
          <a:latin typeface="Arial" charset="0"/>
          <a:cs typeface="Arial" charset="0"/>
        </a:defRPr>
      </a:lvl8pPr>
      <a:lvl9pPr marL="1828800" algn="l" rtl="0" fontAlgn="base">
        <a:spcBef>
          <a:spcPct val="0"/>
        </a:spcBef>
        <a:spcAft>
          <a:spcPct val="0"/>
        </a:spcAft>
        <a:defRPr sz="3200">
          <a:solidFill>
            <a:srgbClr val="9A1D2B"/>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BF2F37"/>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uwe.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E43737B-D2F3-4290-9956-17E7C5F632DE}"/>
              </a:ext>
            </a:extLst>
          </p:cNvPr>
          <p:cNvSpPr>
            <a:spLocks noGrp="1"/>
          </p:cNvSpPr>
          <p:nvPr>
            <p:ph type="ctrTitle"/>
          </p:nvPr>
        </p:nvSpPr>
        <p:spPr>
          <a:xfrm>
            <a:off x="250825" y="1557338"/>
            <a:ext cx="8674100" cy="1470025"/>
          </a:xfrm>
        </p:spPr>
        <p:txBody>
          <a:bodyPr>
            <a:normAutofit fontScale="90000"/>
          </a:bodyPr>
          <a:lstStyle/>
          <a:p>
            <a:pPr eaLnBrk="1" hangingPunct="1">
              <a:defRPr/>
            </a:pPr>
            <a:r>
              <a:rPr lang="en-GB" altLang="en-US" sz="4400" b="1" dirty="0">
                <a:latin typeface="Gill Sans MT" panose="020B0502020104020203" pitchFamily="34" charset="0"/>
              </a:rPr>
              <a:t>Library? What library?</a:t>
            </a:r>
            <a:br>
              <a:rPr lang="en-GB" altLang="en-US" sz="4400" b="1" dirty="0">
                <a:latin typeface="Gill Sans MT" panose="020B0502020104020203" pitchFamily="34" charset="0"/>
              </a:rPr>
            </a:br>
            <a:r>
              <a:rPr lang="en-GB" dirty="0">
                <a:latin typeface="Gill Sans MT" panose="020B0502020104020203" pitchFamily="34" charset="0"/>
              </a:rPr>
              <a:t>Effectively developing </a:t>
            </a:r>
            <a:r>
              <a:rPr lang="en-GB" dirty="0" err="1">
                <a:latin typeface="Gill Sans MT" panose="020B0502020104020203" pitchFamily="34" charset="0"/>
              </a:rPr>
              <a:t>IFP</a:t>
            </a:r>
            <a:r>
              <a:rPr lang="en-GB" dirty="0">
                <a:latin typeface="Gill Sans MT" panose="020B0502020104020203" pitchFamily="34" charset="0"/>
              </a:rPr>
              <a:t> students' library skills</a:t>
            </a:r>
            <a:endParaRPr lang="en-GB" altLang="en-US" dirty="0">
              <a:latin typeface="Gill Sans MT" panose="020B0502020104020203" pitchFamily="34" charset="0"/>
            </a:endParaRPr>
          </a:p>
        </p:txBody>
      </p:sp>
      <p:sp>
        <p:nvSpPr>
          <p:cNvPr id="4099" name="Subtitle 2">
            <a:extLst>
              <a:ext uri="{FF2B5EF4-FFF2-40B4-BE49-F238E27FC236}">
                <a16:creationId xmlns:a16="http://schemas.microsoft.com/office/drawing/2014/main" id="{524D049E-DB08-4284-B457-D52C3B4593B3}"/>
              </a:ext>
            </a:extLst>
          </p:cNvPr>
          <p:cNvSpPr>
            <a:spLocks noGrp="1"/>
          </p:cNvSpPr>
          <p:nvPr>
            <p:ph type="subTitle" idx="1"/>
          </p:nvPr>
        </p:nvSpPr>
        <p:spPr>
          <a:xfrm>
            <a:off x="250825" y="3027363"/>
            <a:ext cx="8642350" cy="2994025"/>
          </a:xfrm>
        </p:spPr>
        <p:txBody>
          <a:bodyPr/>
          <a:lstStyle/>
          <a:p>
            <a:pPr eaLnBrk="1" hangingPunct="1"/>
            <a:r>
              <a:rPr lang="en-GB" altLang="en-US" sz="2400">
                <a:latin typeface="Gill Sans MT" panose="020B0502020104020203" pitchFamily="34" charset="0"/>
              </a:rPr>
              <a:t>Hannah Gurr (EAP Tutor)</a:t>
            </a:r>
          </a:p>
          <a:p>
            <a:pPr eaLnBrk="1" hangingPunct="1"/>
            <a:r>
              <a:rPr lang="en-GB" altLang="en-US" sz="1600">
                <a:latin typeface="Gill Sans MT" panose="020B0502020104020203" pitchFamily="34" charset="0"/>
              </a:rPr>
              <a:t>Centre for English Language and Foundation Studies (CELFS), University of Bristol</a:t>
            </a:r>
          </a:p>
          <a:p>
            <a:pPr eaLnBrk="1" hangingPunct="1"/>
            <a:r>
              <a:rPr lang="en-GB" altLang="en-US" sz="2400">
                <a:latin typeface="Gill Sans MT" panose="020B0502020104020203" pitchFamily="34" charset="0"/>
              </a:rPr>
              <a:t>Sarah Brain (Librarian for Economics, Finance and Management)</a:t>
            </a:r>
          </a:p>
          <a:p>
            <a:pPr eaLnBrk="1" hangingPunct="1"/>
            <a:r>
              <a:rPr lang="en-GB" altLang="en-US" sz="1600">
                <a:latin typeface="Gill Sans MT" panose="020B0502020104020203" pitchFamily="34" charset="0"/>
              </a:rPr>
              <a:t>Arts and Social Sciences Library, University of Bristol</a:t>
            </a:r>
          </a:p>
          <a:p>
            <a:pPr eaLnBrk="1" hangingPunct="1"/>
            <a:endParaRPr lang="en-GB" altLang="en-US" sz="1200">
              <a:solidFill>
                <a:srgbClr val="FF0000"/>
              </a:solidFill>
            </a:endParaRPr>
          </a:p>
          <a:p>
            <a:pPr eaLnBrk="1" hangingPunct="1"/>
            <a:r>
              <a:rPr lang="en-GB" altLang="en-US" sz="1200"/>
              <a:t>15:20 – 16:00</a:t>
            </a:r>
            <a:endParaRPr lang="en-GB" altLang="en-US" sz="1200">
              <a:solidFill>
                <a:srgbClr val="FF0000"/>
              </a:solidFill>
            </a:endParaRPr>
          </a:p>
        </p:txBody>
      </p:sp>
      <p:sp>
        <p:nvSpPr>
          <p:cNvPr id="4100" name="Date Placeholder 3">
            <a:extLst>
              <a:ext uri="{FF2B5EF4-FFF2-40B4-BE49-F238E27FC236}">
                <a16:creationId xmlns:a16="http://schemas.microsoft.com/office/drawing/2014/main" id="{BE4413CC-BBD3-4D65-8507-9D59D2E4B098}"/>
              </a:ext>
            </a:extLst>
          </p:cNvPr>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a:solidFill>
                  <a:srgbClr val="898989"/>
                </a:solidFill>
                <a:latin typeface="Arial" panose="020B0604020202020204" pitchFamily="34" charset="0"/>
                <a:cs typeface="Arial" panose="020B0604020202020204" pitchFamily="34" charset="0"/>
              </a:rPr>
              <a:t>30 June 2018</a:t>
            </a:r>
          </a:p>
        </p:txBody>
      </p:sp>
      <p:sp>
        <p:nvSpPr>
          <p:cNvPr id="6" name="Footer Placeholder 5">
            <a:extLst>
              <a:ext uri="{FF2B5EF4-FFF2-40B4-BE49-F238E27FC236}">
                <a16:creationId xmlns:a16="http://schemas.microsoft.com/office/drawing/2014/main" id="{22AAF257-71BE-4CCA-81AA-2643B6607248}"/>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FB306AC-0D27-467F-8E56-8D49AC9EB744}"/>
              </a:ext>
            </a:extLst>
          </p:cNvPr>
          <p:cNvSpPr>
            <a:spLocks noGrp="1"/>
          </p:cNvSpPr>
          <p:nvPr>
            <p:ph type="title"/>
          </p:nvPr>
        </p:nvSpPr>
        <p:spPr>
          <a:xfrm>
            <a:off x="250825" y="1196975"/>
            <a:ext cx="8642350" cy="647700"/>
          </a:xfrm>
        </p:spPr>
        <p:txBody>
          <a:bodyPr/>
          <a:lstStyle/>
          <a:p>
            <a:r>
              <a:rPr lang="en-GB" altLang="en-US"/>
              <a:t>First Library Skills session</a:t>
            </a:r>
          </a:p>
        </p:txBody>
      </p:sp>
      <p:graphicFrame>
        <p:nvGraphicFramePr>
          <p:cNvPr id="2" name="Content Placeholder 1">
            <a:extLst>
              <a:ext uri="{FF2B5EF4-FFF2-40B4-BE49-F238E27FC236}">
                <a16:creationId xmlns:a16="http://schemas.microsoft.com/office/drawing/2014/main" id="{48085563-B15D-41A8-B7F3-3A0F875B8CD9}"/>
              </a:ext>
            </a:extLst>
          </p:cNvPr>
          <p:cNvGraphicFramePr>
            <a:graphicFrameLocks noGrp="1"/>
          </p:cNvGraphicFramePr>
          <p:nvPr>
            <p:ph idx="1"/>
          </p:nvPr>
        </p:nvGraphicFramePr>
        <p:xfrm>
          <a:off x="323850" y="1844675"/>
          <a:ext cx="8569326" cy="2493966"/>
        </p:xfrm>
        <a:graphic>
          <a:graphicData uri="http://schemas.openxmlformats.org/drawingml/2006/table">
            <a:tbl>
              <a:tblPr firstRow="1" bandRow="1">
                <a:tableStyleId>{5C22544A-7EE6-4342-B048-85BDC9FD1C3A}</a:tableStyleId>
              </a:tblPr>
              <a:tblGrid>
                <a:gridCol w="43172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1944912">
                  <a:extLst>
                    <a:ext uri="{9D8B030D-6E8A-4147-A177-3AD203B41FA5}">
                      <a16:colId xmlns:a16="http://schemas.microsoft.com/office/drawing/2014/main" val="20005"/>
                    </a:ext>
                  </a:extLst>
                </a:gridCol>
              </a:tblGrid>
              <a:tr h="370780">
                <a:tc>
                  <a:txBody>
                    <a:bodyPr/>
                    <a:lstStyle/>
                    <a:p>
                      <a:endParaRPr lang="en-GB" sz="1800" dirty="0"/>
                    </a:p>
                  </a:txBody>
                  <a:tcPr marT="45713" marB="45713">
                    <a:solidFill>
                      <a:schemeClr val="accent2">
                        <a:lumMod val="75000"/>
                      </a:schemeClr>
                    </a:solidFill>
                  </a:tcPr>
                </a:tc>
                <a:tc>
                  <a:txBody>
                    <a:bodyPr/>
                    <a:lstStyle/>
                    <a:p>
                      <a:pPr algn="ctr"/>
                      <a:r>
                        <a:rPr lang="en-GB" sz="1800" dirty="0"/>
                        <a:t>Academic Writing</a:t>
                      </a:r>
                    </a:p>
                  </a:txBody>
                  <a:tcPr marT="45713" marB="45713">
                    <a:solidFill>
                      <a:schemeClr val="accent2">
                        <a:lumMod val="75000"/>
                      </a:schemeClr>
                    </a:solidFill>
                  </a:tcPr>
                </a:tc>
                <a:tc>
                  <a:txBody>
                    <a:bodyPr/>
                    <a:lstStyle/>
                    <a:p>
                      <a:pPr algn="ctr"/>
                      <a:r>
                        <a:rPr lang="en-GB" sz="1800" dirty="0"/>
                        <a:t>Text Response</a:t>
                      </a:r>
                    </a:p>
                  </a:txBody>
                  <a:tcPr marT="45713" marB="45713">
                    <a:solidFill>
                      <a:schemeClr val="accent2">
                        <a:lumMod val="75000"/>
                      </a:schemeClr>
                    </a:solidFill>
                  </a:tcPr>
                </a:tc>
                <a:tc>
                  <a:txBody>
                    <a:bodyPr/>
                    <a:lstStyle/>
                    <a:p>
                      <a:pPr algn="ctr"/>
                      <a:endParaRPr lang="en-GB" sz="1800" dirty="0"/>
                    </a:p>
                  </a:txBody>
                  <a:tcPr marT="45713" marB="45713">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Academic Writing</a:t>
                      </a:r>
                    </a:p>
                  </a:txBody>
                  <a:tcPr marT="45713" marB="45713">
                    <a:solidFill>
                      <a:schemeClr val="tx2">
                        <a:lumMod val="75000"/>
                      </a:schemeClr>
                    </a:solidFill>
                  </a:tcPr>
                </a:tc>
                <a:tc>
                  <a:txBody>
                    <a:bodyPr/>
                    <a:lstStyle/>
                    <a:p>
                      <a:pPr algn="ctr"/>
                      <a:r>
                        <a:rPr lang="en-GB" sz="1800" dirty="0"/>
                        <a:t>Text Response</a:t>
                      </a:r>
                    </a:p>
                  </a:txBody>
                  <a:tcPr marT="45713" marB="45713">
                    <a:solidFill>
                      <a:schemeClr val="tx2">
                        <a:lumMod val="75000"/>
                      </a:schemeClr>
                    </a:solidFill>
                  </a:tcPr>
                </a:tc>
                <a:extLst>
                  <a:ext uri="{0D108BD9-81ED-4DB2-BD59-A6C34878D82A}">
                    <a16:rowId xmlns:a16="http://schemas.microsoft.com/office/drawing/2014/main" val="10000"/>
                  </a:ext>
                </a:extLst>
              </a:tr>
              <a:tr h="640065">
                <a:tc>
                  <a:txBody>
                    <a:bodyPr/>
                    <a:lstStyle/>
                    <a:p>
                      <a:r>
                        <a:rPr lang="en-GB" sz="1800" dirty="0"/>
                        <a:t>A1</a:t>
                      </a:r>
                    </a:p>
                  </a:txBody>
                  <a:tcPr marT="45713" marB="45713">
                    <a:solidFill>
                      <a:schemeClr val="accent2">
                        <a:lumMod val="40000"/>
                        <a:lumOff val="60000"/>
                      </a:schemeClr>
                    </a:solidFill>
                  </a:tcPr>
                </a:tc>
                <a:tc>
                  <a:txBody>
                    <a:bodyPr/>
                    <a:lstStyle/>
                    <a:p>
                      <a:r>
                        <a:rPr lang="en-GB" sz="1800" dirty="0"/>
                        <a:t>Alan (A1)</a:t>
                      </a:r>
                    </a:p>
                    <a:p>
                      <a:r>
                        <a:rPr lang="en-GB" sz="1800" dirty="0"/>
                        <a:t>Debra (B1)</a:t>
                      </a:r>
                    </a:p>
                  </a:txBody>
                  <a:tcPr marT="45713" marB="45713">
                    <a:solidFill>
                      <a:schemeClr val="accent2">
                        <a:lumMod val="20000"/>
                        <a:lumOff val="80000"/>
                      </a:schemeClr>
                    </a:solidFill>
                  </a:tcPr>
                </a:tc>
                <a:tc>
                  <a:txBody>
                    <a:bodyPr/>
                    <a:lstStyle/>
                    <a:p>
                      <a:r>
                        <a:rPr lang="en-GB" sz="1800" dirty="0"/>
                        <a:t>Ruth (A1)</a:t>
                      </a:r>
                    </a:p>
                    <a:p>
                      <a:r>
                        <a:rPr lang="en-GB" sz="1800" dirty="0"/>
                        <a:t>Hazel (B1)</a:t>
                      </a:r>
                    </a:p>
                  </a:txBody>
                  <a:tcPr marT="45713" marB="45713">
                    <a:solidFill>
                      <a:schemeClr val="accent2">
                        <a:lumMod val="20000"/>
                        <a:lumOff val="80000"/>
                      </a:schemeClr>
                    </a:solidFill>
                  </a:tcPr>
                </a:tc>
                <a:tc>
                  <a:txBody>
                    <a:bodyPr/>
                    <a:lstStyle/>
                    <a:p>
                      <a:r>
                        <a:rPr lang="en-GB" sz="1800" dirty="0"/>
                        <a:t>S1</a:t>
                      </a:r>
                    </a:p>
                  </a:txBody>
                  <a:tcPr marT="45713" marB="45713">
                    <a:solidFill>
                      <a:schemeClr val="tx2">
                        <a:lumMod val="40000"/>
                        <a:lumOff val="60000"/>
                      </a:schemeClr>
                    </a:solidFill>
                  </a:tcPr>
                </a:tc>
                <a:tc>
                  <a:txBody>
                    <a:bodyPr/>
                    <a:lstStyle/>
                    <a:p>
                      <a:r>
                        <a:rPr lang="en-GB" sz="1800" dirty="0"/>
                        <a:t>Hazel</a:t>
                      </a:r>
                    </a:p>
                  </a:txBody>
                  <a:tcPr marT="45713" marB="45713">
                    <a:solidFill>
                      <a:schemeClr val="tx2">
                        <a:lumMod val="20000"/>
                        <a:lumOff val="80000"/>
                      </a:schemeClr>
                    </a:solidFill>
                  </a:tcPr>
                </a:tc>
                <a:tc>
                  <a:txBody>
                    <a:bodyPr/>
                    <a:lstStyle/>
                    <a:p>
                      <a:r>
                        <a:rPr lang="en-GB" sz="1800" dirty="0"/>
                        <a:t>Elizabeth</a:t>
                      </a:r>
                    </a:p>
                  </a:txBody>
                  <a:tcPr marT="45713" marB="45713">
                    <a:solidFill>
                      <a:schemeClr val="tx2">
                        <a:lumMod val="20000"/>
                        <a:lumOff val="80000"/>
                      </a:schemeClr>
                    </a:solidFill>
                  </a:tcPr>
                </a:tc>
                <a:extLst>
                  <a:ext uri="{0D108BD9-81ED-4DB2-BD59-A6C34878D82A}">
                    <a16:rowId xmlns:a16="http://schemas.microsoft.com/office/drawing/2014/main" val="10001"/>
                  </a:ext>
                </a:extLst>
              </a:tr>
              <a:tr h="370780">
                <a:tc>
                  <a:txBody>
                    <a:bodyPr/>
                    <a:lstStyle/>
                    <a:p>
                      <a:r>
                        <a:rPr lang="en-GB" sz="1800" dirty="0"/>
                        <a:t>A2</a:t>
                      </a:r>
                    </a:p>
                  </a:txBody>
                  <a:tcPr marT="45713" marB="45713">
                    <a:solidFill>
                      <a:schemeClr val="accent2">
                        <a:lumMod val="60000"/>
                        <a:lumOff val="40000"/>
                      </a:schemeClr>
                    </a:solidFill>
                  </a:tcPr>
                </a:tc>
                <a:tc>
                  <a:txBody>
                    <a:bodyPr/>
                    <a:lstStyle/>
                    <a:p>
                      <a:r>
                        <a:rPr lang="en-GB" sz="1800" dirty="0"/>
                        <a:t>Steve</a:t>
                      </a:r>
                    </a:p>
                  </a:txBody>
                  <a:tcPr marT="45713" marB="45713">
                    <a:solidFill>
                      <a:schemeClr val="accent2">
                        <a:lumMod val="40000"/>
                        <a:lumOff val="60000"/>
                      </a:schemeClr>
                    </a:solidFill>
                  </a:tcPr>
                </a:tc>
                <a:tc>
                  <a:txBody>
                    <a:bodyPr/>
                    <a:lstStyle/>
                    <a:p>
                      <a:r>
                        <a:rPr lang="en-GB" sz="1800" dirty="0"/>
                        <a:t>Nick</a:t>
                      </a:r>
                    </a:p>
                  </a:txBody>
                  <a:tcPr marT="45713" marB="45713">
                    <a:solidFill>
                      <a:schemeClr val="accent2">
                        <a:lumMod val="40000"/>
                        <a:lumOff val="60000"/>
                      </a:schemeClr>
                    </a:solidFill>
                  </a:tcPr>
                </a:tc>
                <a:tc>
                  <a:txBody>
                    <a:bodyPr/>
                    <a:lstStyle/>
                    <a:p>
                      <a:r>
                        <a:rPr lang="en-GB" sz="1800" dirty="0"/>
                        <a:t>S2</a:t>
                      </a:r>
                    </a:p>
                  </a:txBody>
                  <a:tcPr marT="45713" marB="45713">
                    <a:solidFill>
                      <a:schemeClr val="tx2">
                        <a:lumMod val="60000"/>
                        <a:lumOff val="40000"/>
                      </a:schemeClr>
                    </a:solidFill>
                  </a:tcPr>
                </a:tc>
                <a:tc>
                  <a:txBody>
                    <a:bodyPr/>
                    <a:lstStyle/>
                    <a:p>
                      <a:r>
                        <a:rPr lang="en-GB" sz="1800" dirty="0"/>
                        <a:t>Julia</a:t>
                      </a:r>
                    </a:p>
                  </a:txBody>
                  <a:tcPr marT="45713" marB="45713">
                    <a:solidFill>
                      <a:schemeClr val="tx2">
                        <a:lumMod val="40000"/>
                        <a:lumOff val="60000"/>
                      </a:schemeClr>
                    </a:solidFill>
                  </a:tcPr>
                </a:tc>
                <a:tc>
                  <a:txBody>
                    <a:bodyPr/>
                    <a:lstStyle/>
                    <a:p>
                      <a:r>
                        <a:rPr lang="en-GB" sz="1800" dirty="0"/>
                        <a:t>Craig</a:t>
                      </a:r>
                    </a:p>
                  </a:txBody>
                  <a:tcPr marT="45713" marB="45713">
                    <a:solidFill>
                      <a:schemeClr val="tx2">
                        <a:lumMod val="40000"/>
                        <a:lumOff val="60000"/>
                      </a:schemeClr>
                    </a:solidFill>
                  </a:tcPr>
                </a:tc>
                <a:extLst>
                  <a:ext uri="{0D108BD9-81ED-4DB2-BD59-A6C34878D82A}">
                    <a16:rowId xmlns:a16="http://schemas.microsoft.com/office/drawing/2014/main" val="10002"/>
                  </a:ext>
                </a:extLst>
              </a:tr>
              <a:tr h="370780">
                <a:tc>
                  <a:txBody>
                    <a:bodyPr/>
                    <a:lstStyle/>
                    <a:p>
                      <a:r>
                        <a:rPr lang="en-GB" sz="1800" dirty="0"/>
                        <a:t>A3</a:t>
                      </a:r>
                    </a:p>
                  </a:txBody>
                  <a:tcPr marT="45713" marB="45713">
                    <a:solidFill>
                      <a:schemeClr val="accent2">
                        <a:lumMod val="60000"/>
                        <a:lumOff val="40000"/>
                      </a:schemeClr>
                    </a:solidFill>
                  </a:tcPr>
                </a:tc>
                <a:tc>
                  <a:txBody>
                    <a:bodyPr/>
                    <a:lstStyle/>
                    <a:p>
                      <a:r>
                        <a:rPr lang="en-GB" sz="1800" dirty="0"/>
                        <a:t>Katherine</a:t>
                      </a:r>
                    </a:p>
                  </a:txBody>
                  <a:tcPr marT="45713" marB="45713">
                    <a:solidFill>
                      <a:schemeClr val="accent2">
                        <a:lumMod val="40000"/>
                        <a:lumOff val="60000"/>
                      </a:schemeClr>
                    </a:solidFill>
                  </a:tcPr>
                </a:tc>
                <a:tc>
                  <a:txBody>
                    <a:bodyPr/>
                    <a:lstStyle/>
                    <a:p>
                      <a:r>
                        <a:rPr lang="en-GB" sz="1800" dirty="0"/>
                        <a:t>Donna</a:t>
                      </a:r>
                    </a:p>
                  </a:txBody>
                  <a:tcPr marT="45713" marB="45713">
                    <a:solidFill>
                      <a:schemeClr val="accent2">
                        <a:lumMod val="40000"/>
                        <a:lumOff val="60000"/>
                      </a:schemeClr>
                    </a:solidFill>
                  </a:tcPr>
                </a:tc>
                <a:tc>
                  <a:txBody>
                    <a:bodyPr/>
                    <a:lstStyle/>
                    <a:p>
                      <a:r>
                        <a:rPr lang="en-GB" sz="1800" dirty="0"/>
                        <a:t>S3</a:t>
                      </a:r>
                    </a:p>
                  </a:txBody>
                  <a:tcPr marT="45713" marB="45713">
                    <a:solidFill>
                      <a:schemeClr val="tx2">
                        <a:lumMod val="60000"/>
                        <a:lumOff val="40000"/>
                      </a:schemeClr>
                    </a:solidFill>
                  </a:tcPr>
                </a:tc>
                <a:tc>
                  <a:txBody>
                    <a:bodyPr/>
                    <a:lstStyle/>
                    <a:p>
                      <a:r>
                        <a:rPr lang="en-GB" sz="1800" dirty="0">
                          <a:solidFill>
                            <a:srgbClr val="FF0000"/>
                          </a:solidFill>
                        </a:rPr>
                        <a:t>Hannah</a:t>
                      </a:r>
                    </a:p>
                  </a:txBody>
                  <a:tcPr marT="45713" marB="45713">
                    <a:solidFill>
                      <a:schemeClr val="tx2">
                        <a:lumMod val="40000"/>
                        <a:lumOff val="60000"/>
                      </a:schemeClr>
                    </a:solidFill>
                  </a:tcPr>
                </a:tc>
                <a:tc>
                  <a:txBody>
                    <a:bodyPr/>
                    <a:lstStyle/>
                    <a:p>
                      <a:r>
                        <a:rPr lang="en-GB" sz="1800" dirty="0"/>
                        <a:t>Julia</a:t>
                      </a:r>
                    </a:p>
                  </a:txBody>
                  <a:tcPr marT="45713" marB="45713">
                    <a:solidFill>
                      <a:schemeClr val="tx2">
                        <a:lumMod val="40000"/>
                        <a:lumOff val="60000"/>
                      </a:schemeClr>
                    </a:solidFill>
                  </a:tcPr>
                </a:tc>
                <a:extLst>
                  <a:ext uri="{0D108BD9-81ED-4DB2-BD59-A6C34878D82A}">
                    <a16:rowId xmlns:a16="http://schemas.microsoft.com/office/drawing/2014/main" val="10003"/>
                  </a:ext>
                </a:extLst>
              </a:tr>
              <a:tr h="370780">
                <a:tc>
                  <a:txBody>
                    <a:bodyPr/>
                    <a:lstStyle/>
                    <a:p>
                      <a:r>
                        <a:rPr lang="en-GB" sz="1800" dirty="0"/>
                        <a:t>A4</a:t>
                      </a:r>
                    </a:p>
                  </a:txBody>
                  <a:tcPr marT="45713" marB="45713">
                    <a:solidFill>
                      <a:schemeClr val="accent2">
                        <a:lumMod val="60000"/>
                        <a:lumOff val="40000"/>
                      </a:schemeClr>
                    </a:solidFill>
                  </a:tcPr>
                </a:tc>
                <a:tc>
                  <a:txBody>
                    <a:bodyPr/>
                    <a:lstStyle/>
                    <a:p>
                      <a:r>
                        <a:rPr lang="en-GB" sz="1800" dirty="0"/>
                        <a:t>Blair</a:t>
                      </a:r>
                    </a:p>
                  </a:txBody>
                  <a:tcPr marT="45713" marB="45713">
                    <a:solidFill>
                      <a:schemeClr val="accent2">
                        <a:lumMod val="40000"/>
                        <a:lumOff val="60000"/>
                      </a:schemeClr>
                    </a:solidFill>
                  </a:tcPr>
                </a:tc>
                <a:tc>
                  <a:txBody>
                    <a:bodyPr/>
                    <a:lstStyle/>
                    <a:p>
                      <a:r>
                        <a:rPr lang="en-GB" sz="1800" dirty="0"/>
                        <a:t>Ginny</a:t>
                      </a:r>
                    </a:p>
                  </a:txBody>
                  <a:tcPr marT="45713" marB="45713">
                    <a:solidFill>
                      <a:schemeClr val="accent2">
                        <a:lumMod val="40000"/>
                        <a:lumOff val="60000"/>
                      </a:schemeClr>
                    </a:solidFill>
                  </a:tcPr>
                </a:tc>
                <a:tc>
                  <a:txBody>
                    <a:bodyPr/>
                    <a:lstStyle/>
                    <a:p>
                      <a:r>
                        <a:rPr lang="en-GB" sz="1800" dirty="0"/>
                        <a:t>S4</a:t>
                      </a:r>
                    </a:p>
                  </a:txBody>
                  <a:tcPr marT="45713" marB="45713">
                    <a:solidFill>
                      <a:schemeClr val="tx2">
                        <a:lumMod val="60000"/>
                        <a:lumOff val="40000"/>
                      </a:schemeClr>
                    </a:solidFill>
                  </a:tcPr>
                </a:tc>
                <a:tc>
                  <a:txBody>
                    <a:bodyPr/>
                    <a:lstStyle/>
                    <a:p>
                      <a:r>
                        <a:rPr lang="en-GB" sz="1800" dirty="0"/>
                        <a:t>Claire</a:t>
                      </a:r>
                    </a:p>
                  </a:txBody>
                  <a:tcPr marT="45713" marB="45713">
                    <a:solidFill>
                      <a:schemeClr val="tx2">
                        <a:lumMod val="40000"/>
                        <a:lumOff val="60000"/>
                      </a:schemeClr>
                    </a:solidFill>
                  </a:tcPr>
                </a:tc>
                <a:tc>
                  <a:txBody>
                    <a:bodyPr/>
                    <a:lstStyle/>
                    <a:p>
                      <a:r>
                        <a:rPr lang="en-GB" sz="1800" dirty="0"/>
                        <a:t>Mike</a:t>
                      </a:r>
                    </a:p>
                  </a:txBody>
                  <a:tcPr marT="45713" marB="45713">
                    <a:solidFill>
                      <a:schemeClr val="tx2">
                        <a:lumMod val="40000"/>
                        <a:lumOff val="60000"/>
                      </a:schemeClr>
                    </a:solidFill>
                  </a:tcPr>
                </a:tc>
                <a:extLst>
                  <a:ext uri="{0D108BD9-81ED-4DB2-BD59-A6C34878D82A}">
                    <a16:rowId xmlns:a16="http://schemas.microsoft.com/office/drawing/2014/main" val="10004"/>
                  </a:ext>
                </a:extLst>
              </a:tr>
              <a:tr h="370780">
                <a:tc>
                  <a:txBody>
                    <a:bodyPr/>
                    <a:lstStyle/>
                    <a:p>
                      <a:r>
                        <a:rPr lang="en-GB" sz="1800" dirty="0"/>
                        <a:t>A5</a:t>
                      </a:r>
                    </a:p>
                  </a:txBody>
                  <a:tcPr marT="45713" marB="45713">
                    <a:solidFill>
                      <a:schemeClr val="accent2">
                        <a:lumMod val="60000"/>
                        <a:lumOff val="40000"/>
                      </a:schemeClr>
                    </a:solidFill>
                  </a:tcPr>
                </a:tc>
                <a:tc>
                  <a:txBody>
                    <a:bodyPr/>
                    <a:lstStyle/>
                    <a:p>
                      <a:r>
                        <a:rPr lang="en-GB" sz="1800" dirty="0"/>
                        <a:t>Christine</a:t>
                      </a:r>
                    </a:p>
                  </a:txBody>
                  <a:tcPr marT="45713" marB="45713">
                    <a:solidFill>
                      <a:schemeClr val="accent2">
                        <a:lumMod val="40000"/>
                        <a:lumOff val="60000"/>
                      </a:schemeClr>
                    </a:solidFill>
                  </a:tcPr>
                </a:tc>
                <a:tc>
                  <a:txBody>
                    <a:bodyPr/>
                    <a:lstStyle/>
                    <a:p>
                      <a:r>
                        <a:rPr lang="en-GB" sz="1800" dirty="0"/>
                        <a:t>Maggie</a:t>
                      </a:r>
                    </a:p>
                  </a:txBody>
                  <a:tcPr marT="45713" marB="45713">
                    <a:solidFill>
                      <a:schemeClr val="accent2">
                        <a:lumMod val="40000"/>
                        <a:lumOff val="60000"/>
                      </a:schemeClr>
                    </a:solidFill>
                  </a:tcPr>
                </a:tc>
                <a:tc>
                  <a:txBody>
                    <a:bodyPr/>
                    <a:lstStyle/>
                    <a:p>
                      <a:r>
                        <a:rPr lang="en-GB" sz="1800" dirty="0"/>
                        <a:t>S5</a:t>
                      </a:r>
                    </a:p>
                  </a:txBody>
                  <a:tcPr marT="45713" marB="45713">
                    <a:solidFill>
                      <a:schemeClr val="tx2">
                        <a:lumMod val="60000"/>
                        <a:lumOff val="40000"/>
                      </a:schemeClr>
                    </a:solidFill>
                  </a:tcPr>
                </a:tc>
                <a:tc>
                  <a:txBody>
                    <a:bodyPr/>
                    <a:lstStyle/>
                    <a:p>
                      <a:r>
                        <a:rPr lang="en-GB" sz="1800" dirty="0"/>
                        <a:t>Paul</a:t>
                      </a:r>
                    </a:p>
                  </a:txBody>
                  <a:tcPr marT="45713" marB="45713">
                    <a:solidFill>
                      <a:schemeClr val="tx2">
                        <a:lumMod val="40000"/>
                        <a:lumOff val="60000"/>
                      </a:schemeClr>
                    </a:solidFill>
                  </a:tcPr>
                </a:tc>
                <a:tc>
                  <a:txBody>
                    <a:bodyPr/>
                    <a:lstStyle/>
                    <a:p>
                      <a:r>
                        <a:rPr lang="en-GB" sz="1800" dirty="0"/>
                        <a:t>Claire</a:t>
                      </a:r>
                    </a:p>
                  </a:txBody>
                  <a:tcPr marT="45713" marB="45713">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4" name="Footer Placeholder 3">
            <a:extLst>
              <a:ext uri="{FF2B5EF4-FFF2-40B4-BE49-F238E27FC236}">
                <a16:creationId xmlns:a16="http://schemas.microsoft.com/office/drawing/2014/main" id="{A4B94FA5-73FE-4957-A26B-586BFC76538F}"/>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7" name="Content Placeholder 2">
            <a:extLst>
              <a:ext uri="{FF2B5EF4-FFF2-40B4-BE49-F238E27FC236}">
                <a16:creationId xmlns:a16="http://schemas.microsoft.com/office/drawing/2014/main" id="{8A28D999-5DF7-4F3E-B3E6-34F504C69A6D}"/>
              </a:ext>
            </a:extLst>
          </p:cNvPr>
          <p:cNvSpPr txBox="1">
            <a:spLocks/>
          </p:cNvSpPr>
          <p:nvPr/>
        </p:nvSpPr>
        <p:spPr bwMode="auto">
          <a:xfrm>
            <a:off x="323850" y="4437063"/>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000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t>Sarah Brain (Economics, Finance and Management)</a:t>
            </a:r>
          </a:p>
          <a:p>
            <a:pPr>
              <a:buFont typeface="Arial" panose="020B0604020202020204" pitchFamily="34" charset="0"/>
              <a:buNone/>
            </a:pPr>
            <a:r>
              <a:rPr lang="en-GB" altLang="en-US" sz="2400"/>
              <a:t>13 November 2017, 9-10:30 am</a:t>
            </a:r>
          </a:p>
          <a:p>
            <a:pPr lvl="1">
              <a:buFont typeface="Arial" panose="020B0604020202020204" pitchFamily="34" charset="0"/>
              <a:buNone/>
            </a:pPr>
            <a:r>
              <a:rPr lang="en-GB" altLang="en-US" sz="2000"/>
              <a:t>Slides and handouts available on Blackboard for A1 and B1</a:t>
            </a:r>
          </a:p>
        </p:txBody>
      </p:sp>
      <p:sp>
        <p:nvSpPr>
          <p:cNvPr id="3" name="Rectangle 2">
            <a:extLst>
              <a:ext uri="{FF2B5EF4-FFF2-40B4-BE49-F238E27FC236}">
                <a16:creationId xmlns:a16="http://schemas.microsoft.com/office/drawing/2014/main" id="{5B864CD8-7E99-4282-BF83-AD59336C5BBD}"/>
              </a:ext>
            </a:extLst>
          </p:cNvPr>
          <p:cNvSpPr/>
          <p:nvPr/>
        </p:nvSpPr>
        <p:spPr>
          <a:xfrm>
            <a:off x="2627313" y="2852738"/>
            <a:ext cx="1944687" cy="14859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A86D3A-531E-4C57-BBF0-5CFDF5D590A2}"/>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15363" name="Content Placeholder 2">
            <a:extLst>
              <a:ext uri="{FF2B5EF4-FFF2-40B4-BE49-F238E27FC236}">
                <a16:creationId xmlns:a16="http://schemas.microsoft.com/office/drawing/2014/main" id="{51E399C8-A0A1-4587-86FD-6EB6D5BA2BEA}"/>
              </a:ext>
            </a:extLst>
          </p:cNvPr>
          <p:cNvSpPr>
            <a:spLocks noGrp="1"/>
          </p:cNvSpPr>
          <p:nvPr>
            <p:ph idx="1"/>
          </p:nvPr>
        </p:nvSpPr>
        <p:spPr>
          <a:xfrm>
            <a:off x="250825" y="2420938"/>
            <a:ext cx="8642350" cy="3705225"/>
          </a:xfrm>
        </p:spPr>
        <p:txBody>
          <a:bodyPr/>
          <a:lstStyle/>
          <a:p>
            <a:endParaRPr lang="en-GB" altLang="en-US"/>
          </a:p>
        </p:txBody>
      </p:sp>
      <p:sp>
        <p:nvSpPr>
          <p:cNvPr id="15364" name="Title 5">
            <a:extLst>
              <a:ext uri="{FF2B5EF4-FFF2-40B4-BE49-F238E27FC236}">
                <a16:creationId xmlns:a16="http://schemas.microsoft.com/office/drawing/2014/main" id="{CC66556F-CDDE-45B9-A198-4DB86E0AFB30}"/>
              </a:ext>
            </a:extLst>
          </p:cNvPr>
          <p:cNvSpPr>
            <a:spLocks noGrp="1"/>
          </p:cNvSpPr>
          <p:nvPr>
            <p:ph type="title"/>
          </p:nvPr>
        </p:nvSpPr>
        <p:spPr>
          <a:xfrm>
            <a:off x="250825" y="1196975"/>
            <a:ext cx="8642350" cy="1143000"/>
          </a:xfrm>
        </p:spPr>
        <p:txBody>
          <a:bodyPr/>
          <a:lstStyle/>
          <a:p>
            <a:endParaRPr lang="en-GB" altLang="en-US"/>
          </a:p>
        </p:txBody>
      </p:sp>
      <p:pic>
        <p:nvPicPr>
          <p:cNvPr id="15365" name="Picture 7">
            <a:extLst>
              <a:ext uri="{FF2B5EF4-FFF2-40B4-BE49-F238E27FC236}">
                <a16:creationId xmlns:a16="http://schemas.microsoft.com/office/drawing/2014/main" id="{CAC591A9-063C-40A3-A0F7-8E2C0C1F0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533D50-B78A-444F-B14C-BA323E2074D7}"/>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16387" name="Content Placeholder 2">
            <a:extLst>
              <a:ext uri="{FF2B5EF4-FFF2-40B4-BE49-F238E27FC236}">
                <a16:creationId xmlns:a16="http://schemas.microsoft.com/office/drawing/2014/main" id="{593E3C02-746E-44A4-B794-B71AAB30D7DD}"/>
              </a:ext>
            </a:extLst>
          </p:cNvPr>
          <p:cNvSpPr>
            <a:spLocks noGrp="1"/>
          </p:cNvSpPr>
          <p:nvPr>
            <p:ph idx="1"/>
          </p:nvPr>
        </p:nvSpPr>
        <p:spPr>
          <a:xfrm>
            <a:off x="250825" y="2420938"/>
            <a:ext cx="8642350" cy="3705225"/>
          </a:xfrm>
        </p:spPr>
        <p:txBody>
          <a:bodyPr/>
          <a:lstStyle/>
          <a:p>
            <a:endParaRPr lang="en-GB" altLang="en-US"/>
          </a:p>
        </p:txBody>
      </p:sp>
      <p:sp>
        <p:nvSpPr>
          <p:cNvPr id="16388" name="Title 5">
            <a:extLst>
              <a:ext uri="{FF2B5EF4-FFF2-40B4-BE49-F238E27FC236}">
                <a16:creationId xmlns:a16="http://schemas.microsoft.com/office/drawing/2014/main" id="{50A67567-DC1E-416A-BF7C-4E32AFD64A94}"/>
              </a:ext>
            </a:extLst>
          </p:cNvPr>
          <p:cNvSpPr>
            <a:spLocks noGrp="1"/>
          </p:cNvSpPr>
          <p:nvPr>
            <p:ph type="title"/>
          </p:nvPr>
        </p:nvSpPr>
        <p:spPr>
          <a:xfrm>
            <a:off x="250825" y="1196975"/>
            <a:ext cx="8642350" cy="1143000"/>
          </a:xfrm>
        </p:spPr>
        <p:txBody>
          <a:bodyPr/>
          <a:lstStyle/>
          <a:p>
            <a:endParaRPr lang="en-GB" altLang="en-US"/>
          </a:p>
        </p:txBody>
      </p:sp>
      <p:pic>
        <p:nvPicPr>
          <p:cNvPr id="16389" name="Picture 4">
            <a:extLst>
              <a:ext uri="{FF2B5EF4-FFF2-40B4-BE49-F238E27FC236}">
                <a16:creationId xmlns:a16="http://schemas.microsoft.com/office/drawing/2014/main" id="{3E91417B-1E1A-4925-82FF-24FD8E351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E0FF8D-4009-47B3-BA0E-EC3B0A9F07E6}"/>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17411" name="Content Placeholder 2">
            <a:extLst>
              <a:ext uri="{FF2B5EF4-FFF2-40B4-BE49-F238E27FC236}">
                <a16:creationId xmlns:a16="http://schemas.microsoft.com/office/drawing/2014/main" id="{C4E2E335-0FA6-4A90-A984-DEDC84364478}"/>
              </a:ext>
            </a:extLst>
          </p:cNvPr>
          <p:cNvSpPr>
            <a:spLocks noGrp="1"/>
          </p:cNvSpPr>
          <p:nvPr>
            <p:ph idx="1"/>
          </p:nvPr>
        </p:nvSpPr>
        <p:spPr>
          <a:xfrm>
            <a:off x="250825" y="2420938"/>
            <a:ext cx="8642350" cy="3705225"/>
          </a:xfrm>
        </p:spPr>
        <p:txBody>
          <a:bodyPr/>
          <a:lstStyle/>
          <a:p>
            <a:endParaRPr lang="en-GB" altLang="en-US"/>
          </a:p>
        </p:txBody>
      </p:sp>
      <p:sp>
        <p:nvSpPr>
          <p:cNvPr id="17412" name="Title 5">
            <a:extLst>
              <a:ext uri="{FF2B5EF4-FFF2-40B4-BE49-F238E27FC236}">
                <a16:creationId xmlns:a16="http://schemas.microsoft.com/office/drawing/2014/main" id="{A510280A-85F4-4EFB-86FF-4AFE751F0558}"/>
              </a:ext>
            </a:extLst>
          </p:cNvPr>
          <p:cNvSpPr>
            <a:spLocks noGrp="1"/>
          </p:cNvSpPr>
          <p:nvPr>
            <p:ph type="title"/>
          </p:nvPr>
        </p:nvSpPr>
        <p:spPr>
          <a:xfrm>
            <a:off x="250825" y="1196975"/>
            <a:ext cx="8642350" cy="1143000"/>
          </a:xfrm>
        </p:spPr>
        <p:txBody>
          <a:bodyPr/>
          <a:lstStyle/>
          <a:p>
            <a:endParaRPr lang="en-GB" altLang="en-US"/>
          </a:p>
        </p:txBody>
      </p:sp>
      <p:pic>
        <p:nvPicPr>
          <p:cNvPr id="17413" name="Picture 4">
            <a:extLst>
              <a:ext uri="{FF2B5EF4-FFF2-40B4-BE49-F238E27FC236}">
                <a16:creationId xmlns:a16="http://schemas.microsoft.com/office/drawing/2014/main" id="{8B57EC77-3CF6-428D-A87A-0513BB07F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FD2963-C40D-49E6-ACE2-760071A79D9C}"/>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18435" name="Content Placeholder 2">
            <a:extLst>
              <a:ext uri="{FF2B5EF4-FFF2-40B4-BE49-F238E27FC236}">
                <a16:creationId xmlns:a16="http://schemas.microsoft.com/office/drawing/2014/main" id="{C112ED60-547B-413A-BF62-FC77D0816896}"/>
              </a:ext>
            </a:extLst>
          </p:cNvPr>
          <p:cNvSpPr>
            <a:spLocks noGrp="1"/>
          </p:cNvSpPr>
          <p:nvPr>
            <p:ph idx="1"/>
          </p:nvPr>
        </p:nvSpPr>
        <p:spPr>
          <a:xfrm>
            <a:off x="250825" y="2420938"/>
            <a:ext cx="8642350" cy="3705225"/>
          </a:xfrm>
        </p:spPr>
        <p:txBody>
          <a:bodyPr/>
          <a:lstStyle/>
          <a:p>
            <a:endParaRPr lang="en-GB" altLang="en-US"/>
          </a:p>
        </p:txBody>
      </p:sp>
      <p:sp>
        <p:nvSpPr>
          <p:cNvPr id="18436" name="Title 5">
            <a:extLst>
              <a:ext uri="{FF2B5EF4-FFF2-40B4-BE49-F238E27FC236}">
                <a16:creationId xmlns:a16="http://schemas.microsoft.com/office/drawing/2014/main" id="{2A2B02F2-EBFC-4C64-8ED1-9CD1D69D0C12}"/>
              </a:ext>
            </a:extLst>
          </p:cNvPr>
          <p:cNvSpPr>
            <a:spLocks noGrp="1"/>
          </p:cNvSpPr>
          <p:nvPr>
            <p:ph type="title"/>
          </p:nvPr>
        </p:nvSpPr>
        <p:spPr>
          <a:xfrm>
            <a:off x="250825" y="1196975"/>
            <a:ext cx="8642350" cy="1143000"/>
          </a:xfrm>
        </p:spPr>
        <p:txBody>
          <a:bodyPr/>
          <a:lstStyle/>
          <a:p>
            <a:endParaRPr lang="en-GB" altLang="en-US"/>
          </a:p>
        </p:txBody>
      </p:sp>
      <p:pic>
        <p:nvPicPr>
          <p:cNvPr id="18437" name="Picture 1">
            <a:extLst>
              <a:ext uri="{FF2B5EF4-FFF2-40B4-BE49-F238E27FC236}">
                <a16:creationId xmlns:a16="http://schemas.microsoft.com/office/drawing/2014/main" id="{3B87E4DE-0A2B-4C39-9B6F-10A262F42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56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D7F058-D908-4D61-AB8D-DFAC52DEC37F}"/>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E071EF92-1676-44E9-AE82-41885EBC463E}"/>
              </a:ext>
            </a:extLst>
          </p:cNvPr>
          <p:cNvSpPr>
            <a:spLocks noGrp="1"/>
          </p:cNvSpPr>
          <p:nvPr>
            <p:ph idx="1"/>
          </p:nvPr>
        </p:nvSpPr>
        <p:spPr>
          <a:xfrm>
            <a:off x="250825" y="2420938"/>
            <a:ext cx="8642350" cy="3705225"/>
          </a:xfrm>
        </p:spPr>
        <p:txBody>
          <a:bodyPr/>
          <a:lstStyle/>
          <a:p>
            <a:endParaRPr lang="en-GB" altLang="en-US"/>
          </a:p>
        </p:txBody>
      </p:sp>
      <p:sp>
        <p:nvSpPr>
          <p:cNvPr id="19460" name="Title 5">
            <a:extLst>
              <a:ext uri="{FF2B5EF4-FFF2-40B4-BE49-F238E27FC236}">
                <a16:creationId xmlns:a16="http://schemas.microsoft.com/office/drawing/2014/main" id="{8BD30A1A-DCE0-43D6-9E01-476D786E0335}"/>
              </a:ext>
            </a:extLst>
          </p:cNvPr>
          <p:cNvSpPr>
            <a:spLocks noGrp="1"/>
          </p:cNvSpPr>
          <p:nvPr>
            <p:ph type="title"/>
          </p:nvPr>
        </p:nvSpPr>
        <p:spPr>
          <a:xfrm>
            <a:off x="250825" y="1196975"/>
            <a:ext cx="8642350" cy="1143000"/>
          </a:xfrm>
        </p:spPr>
        <p:txBody>
          <a:bodyPr/>
          <a:lstStyle/>
          <a:p>
            <a:endParaRPr lang="en-GB" altLang="en-US"/>
          </a:p>
        </p:txBody>
      </p:sp>
      <p:pic>
        <p:nvPicPr>
          <p:cNvPr id="19461" name="Picture 6">
            <a:extLst>
              <a:ext uri="{FF2B5EF4-FFF2-40B4-BE49-F238E27FC236}">
                <a16:creationId xmlns:a16="http://schemas.microsoft.com/office/drawing/2014/main" id="{686CA656-B50B-4872-90D8-0D08ABD85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91440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86F48-9726-4185-A90B-ADA60CFC55ED}"/>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20483" name="Content Placeholder 2">
            <a:extLst>
              <a:ext uri="{FF2B5EF4-FFF2-40B4-BE49-F238E27FC236}">
                <a16:creationId xmlns:a16="http://schemas.microsoft.com/office/drawing/2014/main" id="{3350CA79-51C8-4AC2-AD2C-9EFAE2CB9E82}"/>
              </a:ext>
            </a:extLst>
          </p:cNvPr>
          <p:cNvSpPr>
            <a:spLocks noGrp="1"/>
          </p:cNvSpPr>
          <p:nvPr>
            <p:ph idx="1"/>
          </p:nvPr>
        </p:nvSpPr>
        <p:spPr>
          <a:xfrm>
            <a:off x="250825" y="2420938"/>
            <a:ext cx="8642350" cy="3705225"/>
          </a:xfrm>
        </p:spPr>
        <p:txBody>
          <a:bodyPr/>
          <a:lstStyle/>
          <a:p>
            <a:endParaRPr lang="en-GB" altLang="en-US"/>
          </a:p>
        </p:txBody>
      </p:sp>
      <p:sp>
        <p:nvSpPr>
          <p:cNvPr id="20484" name="Title 5">
            <a:extLst>
              <a:ext uri="{FF2B5EF4-FFF2-40B4-BE49-F238E27FC236}">
                <a16:creationId xmlns:a16="http://schemas.microsoft.com/office/drawing/2014/main" id="{0E36ED32-0F22-4A98-9196-2D0C3AAA7E3E}"/>
              </a:ext>
            </a:extLst>
          </p:cNvPr>
          <p:cNvSpPr>
            <a:spLocks noGrp="1"/>
          </p:cNvSpPr>
          <p:nvPr>
            <p:ph type="title"/>
          </p:nvPr>
        </p:nvSpPr>
        <p:spPr>
          <a:xfrm>
            <a:off x="250825" y="1196975"/>
            <a:ext cx="8642350" cy="1143000"/>
          </a:xfrm>
        </p:spPr>
        <p:txBody>
          <a:bodyPr/>
          <a:lstStyle/>
          <a:p>
            <a:endParaRPr lang="en-GB" altLang="en-US"/>
          </a:p>
        </p:txBody>
      </p:sp>
      <p:pic>
        <p:nvPicPr>
          <p:cNvPr id="20485" name="Picture 1">
            <a:extLst>
              <a:ext uri="{FF2B5EF4-FFF2-40B4-BE49-F238E27FC236}">
                <a16:creationId xmlns:a16="http://schemas.microsoft.com/office/drawing/2014/main" id="{8F89E7DA-5D04-4343-A628-BEBCF4C31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6475"/>
            <a:ext cx="91440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41C53BD-4754-41D2-A48D-EAC376078861}"/>
              </a:ext>
            </a:extLst>
          </p:cNvPr>
          <p:cNvSpPr>
            <a:spLocks noGrp="1"/>
          </p:cNvSpPr>
          <p:nvPr>
            <p:ph type="title"/>
          </p:nvPr>
        </p:nvSpPr>
        <p:spPr>
          <a:xfrm>
            <a:off x="250825" y="1196975"/>
            <a:ext cx="8642350" cy="647700"/>
          </a:xfrm>
        </p:spPr>
        <p:txBody>
          <a:bodyPr/>
          <a:lstStyle/>
          <a:p>
            <a:r>
              <a:rPr lang="en-GB" altLang="en-US"/>
              <a:t>First Library Skills session (STEM)</a:t>
            </a:r>
          </a:p>
        </p:txBody>
      </p:sp>
      <p:graphicFrame>
        <p:nvGraphicFramePr>
          <p:cNvPr id="2" name="Content Placeholder 1">
            <a:extLst>
              <a:ext uri="{FF2B5EF4-FFF2-40B4-BE49-F238E27FC236}">
                <a16:creationId xmlns:a16="http://schemas.microsoft.com/office/drawing/2014/main" id="{D0AA597F-2323-4118-87EC-98FABFCDAB38}"/>
              </a:ext>
            </a:extLst>
          </p:cNvPr>
          <p:cNvGraphicFramePr>
            <a:graphicFrameLocks noGrp="1"/>
          </p:cNvGraphicFramePr>
          <p:nvPr>
            <p:ph idx="1"/>
          </p:nvPr>
        </p:nvGraphicFramePr>
        <p:xfrm>
          <a:off x="323850" y="1844675"/>
          <a:ext cx="8569326" cy="2493966"/>
        </p:xfrm>
        <a:graphic>
          <a:graphicData uri="http://schemas.openxmlformats.org/drawingml/2006/table">
            <a:tbl>
              <a:tblPr firstRow="1" bandRow="1">
                <a:tableStyleId>{5C22544A-7EE6-4342-B048-85BDC9FD1C3A}</a:tableStyleId>
              </a:tblPr>
              <a:tblGrid>
                <a:gridCol w="43172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1944912">
                  <a:extLst>
                    <a:ext uri="{9D8B030D-6E8A-4147-A177-3AD203B41FA5}">
                      <a16:colId xmlns:a16="http://schemas.microsoft.com/office/drawing/2014/main" val="20005"/>
                    </a:ext>
                  </a:extLst>
                </a:gridCol>
              </a:tblGrid>
              <a:tr h="370780">
                <a:tc>
                  <a:txBody>
                    <a:bodyPr/>
                    <a:lstStyle/>
                    <a:p>
                      <a:endParaRPr lang="en-GB" sz="1800" dirty="0"/>
                    </a:p>
                  </a:txBody>
                  <a:tcPr marT="45713" marB="45713">
                    <a:solidFill>
                      <a:schemeClr val="accent2">
                        <a:lumMod val="75000"/>
                      </a:schemeClr>
                    </a:solidFill>
                  </a:tcPr>
                </a:tc>
                <a:tc>
                  <a:txBody>
                    <a:bodyPr/>
                    <a:lstStyle/>
                    <a:p>
                      <a:pPr algn="ctr"/>
                      <a:r>
                        <a:rPr lang="en-GB" sz="1800" dirty="0"/>
                        <a:t>Academic Writing</a:t>
                      </a:r>
                    </a:p>
                  </a:txBody>
                  <a:tcPr marT="45713" marB="45713">
                    <a:solidFill>
                      <a:schemeClr val="accent2">
                        <a:lumMod val="75000"/>
                      </a:schemeClr>
                    </a:solidFill>
                  </a:tcPr>
                </a:tc>
                <a:tc>
                  <a:txBody>
                    <a:bodyPr/>
                    <a:lstStyle/>
                    <a:p>
                      <a:pPr algn="ctr"/>
                      <a:r>
                        <a:rPr lang="en-GB" sz="1800" dirty="0"/>
                        <a:t>Text Response</a:t>
                      </a:r>
                    </a:p>
                  </a:txBody>
                  <a:tcPr marT="45713" marB="45713">
                    <a:solidFill>
                      <a:schemeClr val="accent2">
                        <a:lumMod val="75000"/>
                      </a:schemeClr>
                    </a:solidFill>
                  </a:tcPr>
                </a:tc>
                <a:tc>
                  <a:txBody>
                    <a:bodyPr/>
                    <a:lstStyle/>
                    <a:p>
                      <a:pPr algn="ctr"/>
                      <a:endParaRPr lang="en-GB" sz="1800" dirty="0"/>
                    </a:p>
                  </a:txBody>
                  <a:tcPr marT="45713" marB="45713">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Academic Writing</a:t>
                      </a:r>
                    </a:p>
                  </a:txBody>
                  <a:tcPr marT="45713" marB="45713">
                    <a:solidFill>
                      <a:schemeClr val="tx2">
                        <a:lumMod val="75000"/>
                      </a:schemeClr>
                    </a:solidFill>
                  </a:tcPr>
                </a:tc>
                <a:tc>
                  <a:txBody>
                    <a:bodyPr/>
                    <a:lstStyle/>
                    <a:p>
                      <a:pPr algn="ctr"/>
                      <a:r>
                        <a:rPr lang="en-GB" sz="1800" dirty="0"/>
                        <a:t>Text Response</a:t>
                      </a:r>
                    </a:p>
                  </a:txBody>
                  <a:tcPr marT="45713" marB="45713">
                    <a:solidFill>
                      <a:schemeClr val="tx2">
                        <a:lumMod val="75000"/>
                      </a:schemeClr>
                    </a:solidFill>
                  </a:tcPr>
                </a:tc>
                <a:extLst>
                  <a:ext uri="{0D108BD9-81ED-4DB2-BD59-A6C34878D82A}">
                    <a16:rowId xmlns:a16="http://schemas.microsoft.com/office/drawing/2014/main" val="10000"/>
                  </a:ext>
                </a:extLst>
              </a:tr>
              <a:tr h="640065">
                <a:tc>
                  <a:txBody>
                    <a:bodyPr/>
                    <a:lstStyle/>
                    <a:p>
                      <a:r>
                        <a:rPr lang="en-GB" sz="1800" dirty="0"/>
                        <a:t>A1</a:t>
                      </a:r>
                    </a:p>
                  </a:txBody>
                  <a:tcPr marT="45713" marB="45713">
                    <a:solidFill>
                      <a:schemeClr val="accent2">
                        <a:lumMod val="40000"/>
                        <a:lumOff val="60000"/>
                      </a:schemeClr>
                    </a:solidFill>
                  </a:tcPr>
                </a:tc>
                <a:tc>
                  <a:txBody>
                    <a:bodyPr/>
                    <a:lstStyle/>
                    <a:p>
                      <a:r>
                        <a:rPr lang="en-GB" sz="1800" dirty="0"/>
                        <a:t>Alan (A1)</a:t>
                      </a:r>
                    </a:p>
                    <a:p>
                      <a:r>
                        <a:rPr lang="en-GB" sz="1800" dirty="0"/>
                        <a:t>Debra (B1)</a:t>
                      </a:r>
                    </a:p>
                  </a:txBody>
                  <a:tcPr marT="45713" marB="45713">
                    <a:solidFill>
                      <a:schemeClr val="accent2">
                        <a:lumMod val="20000"/>
                        <a:lumOff val="80000"/>
                      </a:schemeClr>
                    </a:solidFill>
                  </a:tcPr>
                </a:tc>
                <a:tc>
                  <a:txBody>
                    <a:bodyPr/>
                    <a:lstStyle/>
                    <a:p>
                      <a:r>
                        <a:rPr lang="en-GB" sz="1800" dirty="0"/>
                        <a:t>Ruth (A1)</a:t>
                      </a:r>
                    </a:p>
                    <a:p>
                      <a:r>
                        <a:rPr lang="en-GB" sz="1800" dirty="0"/>
                        <a:t>Hazel (B1)</a:t>
                      </a:r>
                    </a:p>
                  </a:txBody>
                  <a:tcPr marT="45713" marB="45713">
                    <a:solidFill>
                      <a:schemeClr val="accent2">
                        <a:lumMod val="20000"/>
                        <a:lumOff val="80000"/>
                      </a:schemeClr>
                    </a:solidFill>
                  </a:tcPr>
                </a:tc>
                <a:tc>
                  <a:txBody>
                    <a:bodyPr/>
                    <a:lstStyle/>
                    <a:p>
                      <a:r>
                        <a:rPr lang="en-GB" sz="1800" dirty="0"/>
                        <a:t>S1</a:t>
                      </a:r>
                    </a:p>
                  </a:txBody>
                  <a:tcPr marT="45713" marB="45713">
                    <a:solidFill>
                      <a:schemeClr val="tx2">
                        <a:lumMod val="40000"/>
                        <a:lumOff val="60000"/>
                      </a:schemeClr>
                    </a:solidFill>
                  </a:tcPr>
                </a:tc>
                <a:tc>
                  <a:txBody>
                    <a:bodyPr/>
                    <a:lstStyle/>
                    <a:p>
                      <a:r>
                        <a:rPr lang="en-GB" sz="1800" dirty="0"/>
                        <a:t>Hazel</a:t>
                      </a:r>
                    </a:p>
                  </a:txBody>
                  <a:tcPr marT="45713" marB="45713">
                    <a:solidFill>
                      <a:schemeClr val="tx2">
                        <a:lumMod val="20000"/>
                        <a:lumOff val="80000"/>
                      </a:schemeClr>
                    </a:solidFill>
                  </a:tcPr>
                </a:tc>
                <a:tc>
                  <a:txBody>
                    <a:bodyPr/>
                    <a:lstStyle/>
                    <a:p>
                      <a:r>
                        <a:rPr lang="en-GB" sz="1800" dirty="0"/>
                        <a:t>Elizabeth</a:t>
                      </a:r>
                    </a:p>
                  </a:txBody>
                  <a:tcPr marT="45713" marB="45713">
                    <a:solidFill>
                      <a:schemeClr val="tx2">
                        <a:lumMod val="20000"/>
                        <a:lumOff val="80000"/>
                      </a:schemeClr>
                    </a:solidFill>
                  </a:tcPr>
                </a:tc>
                <a:extLst>
                  <a:ext uri="{0D108BD9-81ED-4DB2-BD59-A6C34878D82A}">
                    <a16:rowId xmlns:a16="http://schemas.microsoft.com/office/drawing/2014/main" val="10001"/>
                  </a:ext>
                </a:extLst>
              </a:tr>
              <a:tr h="370780">
                <a:tc>
                  <a:txBody>
                    <a:bodyPr/>
                    <a:lstStyle/>
                    <a:p>
                      <a:r>
                        <a:rPr lang="en-GB" sz="1800" dirty="0"/>
                        <a:t>A2</a:t>
                      </a:r>
                    </a:p>
                  </a:txBody>
                  <a:tcPr marT="45713" marB="45713">
                    <a:solidFill>
                      <a:schemeClr val="accent2">
                        <a:lumMod val="60000"/>
                        <a:lumOff val="40000"/>
                      </a:schemeClr>
                    </a:solidFill>
                  </a:tcPr>
                </a:tc>
                <a:tc>
                  <a:txBody>
                    <a:bodyPr/>
                    <a:lstStyle/>
                    <a:p>
                      <a:r>
                        <a:rPr lang="en-GB" sz="1800" dirty="0"/>
                        <a:t>Steve</a:t>
                      </a:r>
                    </a:p>
                  </a:txBody>
                  <a:tcPr marT="45713" marB="45713">
                    <a:solidFill>
                      <a:schemeClr val="accent2">
                        <a:lumMod val="40000"/>
                        <a:lumOff val="60000"/>
                      </a:schemeClr>
                    </a:solidFill>
                  </a:tcPr>
                </a:tc>
                <a:tc>
                  <a:txBody>
                    <a:bodyPr/>
                    <a:lstStyle/>
                    <a:p>
                      <a:r>
                        <a:rPr lang="en-GB" sz="1800" dirty="0"/>
                        <a:t>Nick</a:t>
                      </a:r>
                    </a:p>
                  </a:txBody>
                  <a:tcPr marT="45713" marB="45713">
                    <a:solidFill>
                      <a:schemeClr val="accent2">
                        <a:lumMod val="40000"/>
                        <a:lumOff val="60000"/>
                      </a:schemeClr>
                    </a:solidFill>
                  </a:tcPr>
                </a:tc>
                <a:tc>
                  <a:txBody>
                    <a:bodyPr/>
                    <a:lstStyle/>
                    <a:p>
                      <a:r>
                        <a:rPr lang="en-GB" sz="1800" dirty="0"/>
                        <a:t>S2</a:t>
                      </a:r>
                    </a:p>
                  </a:txBody>
                  <a:tcPr marT="45713" marB="45713">
                    <a:solidFill>
                      <a:schemeClr val="tx2">
                        <a:lumMod val="60000"/>
                        <a:lumOff val="40000"/>
                      </a:schemeClr>
                    </a:solidFill>
                  </a:tcPr>
                </a:tc>
                <a:tc>
                  <a:txBody>
                    <a:bodyPr/>
                    <a:lstStyle/>
                    <a:p>
                      <a:r>
                        <a:rPr lang="en-GB" sz="1800" dirty="0"/>
                        <a:t>Julia</a:t>
                      </a:r>
                    </a:p>
                  </a:txBody>
                  <a:tcPr marT="45713" marB="45713">
                    <a:solidFill>
                      <a:schemeClr val="tx2">
                        <a:lumMod val="40000"/>
                        <a:lumOff val="60000"/>
                      </a:schemeClr>
                    </a:solidFill>
                  </a:tcPr>
                </a:tc>
                <a:tc>
                  <a:txBody>
                    <a:bodyPr/>
                    <a:lstStyle/>
                    <a:p>
                      <a:r>
                        <a:rPr lang="en-GB" sz="1800" dirty="0"/>
                        <a:t>Craig</a:t>
                      </a:r>
                    </a:p>
                  </a:txBody>
                  <a:tcPr marT="45713" marB="45713">
                    <a:solidFill>
                      <a:schemeClr val="tx2">
                        <a:lumMod val="40000"/>
                        <a:lumOff val="60000"/>
                      </a:schemeClr>
                    </a:solidFill>
                  </a:tcPr>
                </a:tc>
                <a:extLst>
                  <a:ext uri="{0D108BD9-81ED-4DB2-BD59-A6C34878D82A}">
                    <a16:rowId xmlns:a16="http://schemas.microsoft.com/office/drawing/2014/main" val="10002"/>
                  </a:ext>
                </a:extLst>
              </a:tr>
              <a:tr h="370780">
                <a:tc>
                  <a:txBody>
                    <a:bodyPr/>
                    <a:lstStyle/>
                    <a:p>
                      <a:r>
                        <a:rPr lang="en-GB" sz="1800" dirty="0"/>
                        <a:t>A3</a:t>
                      </a:r>
                    </a:p>
                  </a:txBody>
                  <a:tcPr marT="45713" marB="45713">
                    <a:solidFill>
                      <a:schemeClr val="accent2">
                        <a:lumMod val="60000"/>
                        <a:lumOff val="40000"/>
                      </a:schemeClr>
                    </a:solidFill>
                  </a:tcPr>
                </a:tc>
                <a:tc>
                  <a:txBody>
                    <a:bodyPr/>
                    <a:lstStyle/>
                    <a:p>
                      <a:r>
                        <a:rPr lang="en-GB" sz="1800" dirty="0"/>
                        <a:t>Katherine</a:t>
                      </a:r>
                    </a:p>
                  </a:txBody>
                  <a:tcPr marT="45713" marB="45713">
                    <a:solidFill>
                      <a:schemeClr val="accent2">
                        <a:lumMod val="40000"/>
                        <a:lumOff val="60000"/>
                      </a:schemeClr>
                    </a:solidFill>
                  </a:tcPr>
                </a:tc>
                <a:tc>
                  <a:txBody>
                    <a:bodyPr/>
                    <a:lstStyle/>
                    <a:p>
                      <a:r>
                        <a:rPr lang="en-GB" sz="1800" dirty="0"/>
                        <a:t>Donna</a:t>
                      </a:r>
                    </a:p>
                  </a:txBody>
                  <a:tcPr marT="45713" marB="45713">
                    <a:solidFill>
                      <a:schemeClr val="accent2">
                        <a:lumMod val="40000"/>
                        <a:lumOff val="60000"/>
                      </a:schemeClr>
                    </a:solidFill>
                  </a:tcPr>
                </a:tc>
                <a:tc>
                  <a:txBody>
                    <a:bodyPr/>
                    <a:lstStyle/>
                    <a:p>
                      <a:r>
                        <a:rPr lang="en-GB" sz="1800" dirty="0"/>
                        <a:t>S3</a:t>
                      </a:r>
                    </a:p>
                  </a:txBody>
                  <a:tcPr marT="45713" marB="45713">
                    <a:solidFill>
                      <a:schemeClr val="tx2">
                        <a:lumMod val="60000"/>
                        <a:lumOff val="40000"/>
                      </a:schemeClr>
                    </a:solidFill>
                  </a:tcPr>
                </a:tc>
                <a:tc>
                  <a:txBody>
                    <a:bodyPr/>
                    <a:lstStyle/>
                    <a:p>
                      <a:r>
                        <a:rPr lang="en-GB" sz="1800" dirty="0">
                          <a:solidFill>
                            <a:srgbClr val="FF0000"/>
                          </a:solidFill>
                        </a:rPr>
                        <a:t>Hannah</a:t>
                      </a:r>
                    </a:p>
                  </a:txBody>
                  <a:tcPr marT="45713" marB="45713">
                    <a:solidFill>
                      <a:schemeClr val="tx2">
                        <a:lumMod val="40000"/>
                        <a:lumOff val="60000"/>
                      </a:schemeClr>
                    </a:solidFill>
                  </a:tcPr>
                </a:tc>
                <a:tc>
                  <a:txBody>
                    <a:bodyPr/>
                    <a:lstStyle/>
                    <a:p>
                      <a:r>
                        <a:rPr lang="en-GB" sz="1800" dirty="0"/>
                        <a:t>Julia</a:t>
                      </a:r>
                    </a:p>
                  </a:txBody>
                  <a:tcPr marT="45713" marB="45713">
                    <a:solidFill>
                      <a:schemeClr val="tx2">
                        <a:lumMod val="40000"/>
                        <a:lumOff val="60000"/>
                      </a:schemeClr>
                    </a:solidFill>
                  </a:tcPr>
                </a:tc>
                <a:extLst>
                  <a:ext uri="{0D108BD9-81ED-4DB2-BD59-A6C34878D82A}">
                    <a16:rowId xmlns:a16="http://schemas.microsoft.com/office/drawing/2014/main" val="10003"/>
                  </a:ext>
                </a:extLst>
              </a:tr>
              <a:tr h="370780">
                <a:tc>
                  <a:txBody>
                    <a:bodyPr/>
                    <a:lstStyle/>
                    <a:p>
                      <a:r>
                        <a:rPr lang="en-GB" sz="1800" dirty="0"/>
                        <a:t>A4</a:t>
                      </a:r>
                    </a:p>
                  </a:txBody>
                  <a:tcPr marT="45713" marB="45713">
                    <a:solidFill>
                      <a:schemeClr val="accent2">
                        <a:lumMod val="60000"/>
                        <a:lumOff val="40000"/>
                      </a:schemeClr>
                    </a:solidFill>
                  </a:tcPr>
                </a:tc>
                <a:tc>
                  <a:txBody>
                    <a:bodyPr/>
                    <a:lstStyle/>
                    <a:p>
                      <a:r>
                        <a:rPr lang="en-GB" sz="1800" dirty="0"/>
                        <a:t>Blair</a:t>
                      </a:r>
                    </a:p>
                  </a:txBody>
                  <a:tcPr marT="45713" marB="45713">
                    <a:solidFill>
                      <a:schemeClr val="accent2">
                        <a:lumMod val="40000"/>
                        <a:lumOff val="60000"/>
                      </a:schemeClr>
                    </a:solidFill>
                  </a:tcPr>
                </a:tc>
                <a:tc>
                  <a:txBody>
                    <a:bodyPr/>
                    <a:lstStyle/>
                    <a:p>
                      <a:r>
                        <a:rPr lang="en-GB" sz="1800" dirty="0"/>
                        <a:t>Ginny</a:t>
                      </a:r>
                    </a:p>
                  </a:txBody>
                  <a:tcPr marT="45713" marB="45713">
                    <a:solidFill>
                      <a:schemeClr val="accent2">
                        <a:lumMod val="40000"/>
                        <a:lumOff val="60000"/>
                      </a:schemeClr>
                    </a:solidFill>
                  </a:tcPr>
                </a:tc>
                <a:tc>
                  <a:txBody>
                    <a:bodyPr/>
                    <a:lstStyle/>
                    <a:p>
                      <a:r>
                        <a:rPr lang="en-GB" sz="1800" dirty="0"/>
                        <a:t>S4</a:t>
                      </a:r>
                    </a:p>
                  </a:txBody>
                  <a:tcPr marT="45713" marB="45713">
                    <a:solidFill>
                      <a:schemeClr val="tx2">
                        <a:lumMod val="60000"/>
                        <a:lumOff val="40000"/>
                      </a:schemeClr>
                    </a:solidFill>
                  </a:tcPr>
                </a:tc>
                <a:tc>
                  <a:txBody>
                    <a:bodyPr/>
                    <a:lstStyle/>
                    <a:p>
                      <a:r>
                        <a:rPr lang="en-GB" sz="1800" dirty="0"/>
                        <a:t>Claire</a:t>
                      </a:r>
                    </a:p>
                  </a:txBody>
                  <a:tcPr marT="45713" marB="45713">
                    <a:solidFill>
                      <a:schemeClr val="tx2">
                        <a:lumMod val="40000"/>
                        <a:lumOff val="60000"/>
                      </a:schemeClr>
                    </a:solidFill>
                  </a:tcPr>
                </a:tc>
                <a:tc>
                  <a:txBody>
                    <a:bodyPr/>
                    <a:lstStyle/>
                    <a:p>
                      <a:r>
                        <a:rPr lang="en-GB" sz="1800" dirty="0"/>
                        <a:t>Mike</a:t>
                      </a:r>
                    </a:p>
                  </a:txBody>
                  <a:tcPr marT="45713" marB="45713">
                    <a:solidFill>
                      <a:schemeClr val="tx2">
                        <a:lumMod val="40000"/>
                        <a:lumOff val="60000"/>
                      </a:schemeClr>
                    </a:solidFill>
                  </a:tcPr>
                </a:tc>
                <a:extLst>
                  <a:ext uri="{0D108BD9-81ED-4DB2-BD59-A6C34878D82A}">
                    <a16:rowId xmlns:a16="http://schemas.microsoft.com/office/drawing/2014/main" val="10004"/>
                  </a:ext>
                </a:extLst>
              </a:tr>
              <a:tr h="370780">
                <a:tc>
                  <a:txBody>
                    <a:bodyPr/>
                    <a:lstStyle/>
                    <a:p>
                      <a:r>
                        <a:rPr lang="en-GB" sz="1800" dirty="0"/>
                        <a:t>A5</a:t>
                      </a:r>
                    </a:p>
                  </a:txBody>
                  <a:tcPr marT="45713" marB="45713">
                    <a:solidFill>
                      <a:schemeClr val="accent2">
                        <a:lumMod val="60000"/>
                        <a:lumOff val="40000"/>
                      </a:schemeClr>
                    </a:solidFill>
                  </a:tcPr>
                </a:tc>
                <a:tc>
                  <a:txBody>
                    <a:bodyPr/>
                    <a:lstStyle/>
                    <a:p>
                      <a:r>
                        <a:rPr lang="en-GB" sz="1800" dirty="0"/>
                        <a:t>Christine</a:t>
                      </a:r>
                    </a:p>
                  </a:txBody>
                  <a:tcPr marT="45713" marB="45713">
                    <a:solidFill>
                      <a:schemeClr val="accent2">
                        <a:lumMod val="40000"/>
                        <a:lumOff val="60000"/>
                      </a:schemeClr>
                    </a:solidFill>
                  </a:tcPr>
                </a:tc>
                <a:tc>
                  <a:txBody>
                    <a:bodyPr/>
                    <a:lstStyle/>
                    <a:p>
                      <a:r>
                        <a:rPr lang="en-GB" sz="1800" dirty="0"/>
                        <a:t>Maggie</a:t>
                      </a:r>
                    </a:p>
                  </a:txBody>
                  <a:tcPr marT="45713" marB="45713">
                    <a:solidFill>
                      <a:schemeClr val="accent2">
                        <a:lumMod val="40000"/>
                        <a:lumOff val="60000"/>
                      </a:schemeClr>
                    </a:solidFill>
                  </a:tcPr>
                </a:tc>
                <a:tc>
                  <a:txBody>
                    <a:bodyPr/>
                    <a:lstStyle/>
                    <a:p>
                      <a:r>
                        <a:rPr lang="en-GB" sz="1800" dirty="0"/>
                        <a:t>S5</a:t>
                      </a:r>
                    </a:p>
                  </a:txBody>
                  <a:tcPr marT="45713" marB="45713">
                    <a:solidFill>
                      <a:schemeClr val="tx2">
                        <a:lumMod val="60000"/>
                        <a:lumOff val="40000"/>
                      </a:schemeClr>
                    </a:solidFill>
                  </a:tcPr>
                </a:tc>
                <a:tc>
                  <a:txBody>
                    <a:bodyPr/>
                    <a:lstStyle/>
                    <a:p>
                      <a:r>
                        <a:rPr lang="en-GB" sz="1800" dirty="0"/>
                        <a:t>Paul</a:t>
                      </a:r>
                    </a:p>
                  </a:txBody>
                  <a:tcPr marT="45713" marB="45713">
                    <a:solidFill>
                      <a:schemeClr val="tx2">
                        <a:lumMod val="40000"/>
                        <a:lumOff val="60000"/>
                      </a:schemeClr>
                    </a:solidFill>
                  </a:tcPr>
                </a:tc>
                <a:tc>
                  <a:txBody>
                    <a:bodyPr/>
                    <a:lstStyle/>
                    <a:p>
                      <a:r>
                        <a:rPr lang="en-GB" sz="1800" dirty="0"/>
                        <a:t>Claire</a:t>
                      </a:r>
                    </a:p>
                  </a:txBody>
                  <a:tcPr marT="45713" marB="45713">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4" name="Footer Placeholder 3">
            <a:extLst>
              <a:ext uri="{FF2B5EF4-FFF2-40B4-BE49-F238E27FC236}">
                <a16:creationId xmlns:a16="http://schemas.microsoft.com/office/drawing/2014/main" id="{96E84E3C-63B9-480B-AADE-E5F7CCCD65D6}"/>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7" name="Content Placeholder 2">
            <a:extLst>
              <a:ext uri="{FF2B5EF4-FFF2-40B4-BE49-F238E27FC236}">
                <a16:creationId xmlns:a16="http://schemas.microsoft.com/office/drawing/2014/main" id="{4AB9AE5A-FC01-40EE-A265-01339E22DCA4}"/>
              </a:ext>
            </a:extLst>
          </p:cNvPr>
          <p:cNvSpPr txBox="1">
            <a:spLocks/>
          </p:cNvSpPr>
          <p:nvPr/>
        </p:nvSpPr>
        <p:spPr bwMode="auto">
          <a:xfrm>
            <a:off x="323850" y="4437063"/>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800"/>
              <a:t>Lucy Wilkins (Engineering and Physics)</a:t>
            </a:r>
          </a:p>
          <a:p>
            <a:pPr eaLnBrk="1" hangingPunct="1">
              <a:buFont typeface="Arial" panose="020B0604020202020204" pitchFamily="34" charset="0"/>
              <a:buNone/>
            </a:pPr>
            <a:r>
              <a:rPr lang="en-GB" altLang="en-US" sz="2800"/>
              <a:t>29 November 2017, 2-3:30 pm</a:t>
            </a:r>
          </a:p>
        </p:txBody>
      </p:sp>
      <p:sp>
        <p:nvSpPr>
          <p:cNvPr id="3" name="Rectangle 2">
            <a:extLst>
              <a:ext uri="{FF2B5EF4-FFF2-40B4-BE49-F238E27FC236}">
                <a16:creationId xmlns:a16="http://schemas.microsoft.com/office/drawing/2014/main" id="{FF2CC31C-2B47-41BA-AED6-E62D1D33B497}"/>
              </a:ext>
            </a:extLst>
          </p:cNvPr>
          <p:cNvSpPr/>
          <p:nvPr/>
        </p:nvSpPr>
        <p:spPr>
          <a:xfrm>
            <a:off x="6948488" y="2276475"/>
            <a:ext cx="1944687" cy="2046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4412DB1-075A-4926-A479-5D99B26D6712}"/>
              </a:ext>
            </a:extLst>
          </p:cNvPr>
          <p:cNvSpPr>
            <a:spLocks noGrp="1"/>
          </p:cNvSpPr>
          <p:nvPr>
            <p:ph type="title"/>
          </p:nvPr>
        </p:nvSpPr>
        <p:spPr>
          <a:xfrm>
            <a:off x="250825" y="1196975"/>
            <a:ext cx="8642350" cy="647700"/>
          </a:xfrm>
        </p:spPr>
        <p:txBody>
          <a:bodyPr/>
          <a:lstStyle/>
          <a:p>
            <a:r>
              <a:rPr lang="en-GB" altLang="en-US"/>
              <a:t>Reflection (first session)</a:t>
            </a:r>
          </a:p>
        </p:txBody>
      </p:sp>
      <p:sp>
        <p:nvSpPr>
          <p:cNvPr id="6147" name="Content Placeholder 2">
            <a:extLst>
              <a:ext uri="{FF2B5EF4-FFF2-40B4-BE49-F238E27FC236}">
                <a16:creationId xmlns:a16="http://schemas.microsoft.com/office/drawing/2014/main" id="{D3C09C50-7A32-455C-BDEC-EFD27B7E299F}"/>
              </a:ext>
            </a:extLst>
          </p:cNvPr>
          <p:cNvSpPr>
            <a:spLocks noGrp="1"/>
          </p:cNvSpPr>
          <p:nvPr>
            <p:ph idx="1"/>
          </p:nvPr>
        </p:nvSpPr>
        <p:spPr>
          <a:xfrm>
            <a:off x="323850" y="1844675"/>
            <a:ext cx="8569325" cy="3744913"/>
          </a:xfrm>
        </p:spPr>
        <p:txBody>
          <a:bodyPr/>
          <a:lstStyle/>
          <a:p>
            <a:r>
              <a:rPr lang="en-GB" altLang="en-US" sz="2000"/>
              <a:t>Need more time to jointly prepare the content.</a:t>
            </a:r>
          </a:p>
          <a:p>
            <a:r>
              <a:rPr lang="en-GB" altLang="en-US" sz="2000"/>
              <a:t>Large groups – sometimes difficult to manage.</a:t>
            </a:r>
          </a:p>
          <a:p>
            <a:r>
              <a:rPr lang="en-GB" altLang="en-US" sz="2000"/>
              <a:t>Students engaged well with the activities</a:t>
            </a:r>
          </a:p>
          <a:p>
            <a:r>
              <a:rPr lang="en-GB" altLang="en-US" sz="2000"/>
              <a:t>There were a range of abilities amongst students.</a:t>
            </a:r>
          </a:p>
          <a:p>
            <a:r>
              <a:rPr lang="en-GB" altLang="en-US" sz="2000"/>
              <a:t>Need to get other tutors on board, so they know what they need to do (class management, monitor, keep on task, prompt students to ask questions, flag up problems).</a:t>
            </a:r>
          </a:p>
          <a:p>
            <a:r>
              <a:rPr lang="en-GB" altLang="en-US" sz="2000"/>
              <a:t>We all learned something new!</a:t>
            </a:r>
          </a:p>
          <a:p>
            <a:r>
              <a:rPr lang="en-GB" altLang="en-US" sz="2000"/>
              <a:t>Need to check how Library page looks on smartphones &amp; tablets, not just PCs.</a:t>
            </a:r>
          </a:p>
          <a:p>
            <a:r>
              <a:rPr lang="en-GB" altLang="en-US" sz="2000"/>
              <a:t>Post-its on every table – great for collecting questions and comments during / at end of the session</a:t>
            </a:r>
          </a:p>
        </p:txBody>
      </p:sp>
      <p:sp>
        <p:nvSpPr>
          <p:cNvPr id="4" name="Footer Placeholder 3">
            <a:extLst>
              <a:ext uri="{FF2B5EF4-FFF2-40B4-BE49-F238E27FC236}">
                <a16:creationId xmlns:a16="http://schemas.microsoft.com/office/drawing/2014/main" id="{9BCD6712-A04E-4CA4-A59E-762B6ACAF6F1}"/>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EB69AA5-49ED-4BCC-97CA-D57B95EC39E7}"/>
              </a:ext>
            </a:extLst>
          </p:cNvPr>
          <p:cNvSpPr>
            <a:spLocks noGrp="1"/>
          </p:cNvSpPr>
          <p:nvPr>
            <p:ph type="title"/>
          </p:nvPr>
        </p:nvSpPr>
        <p:spPr>
          <a:xfrm>
            <a:off x="250825" y="1196975"/>
            <a:ext cx="8642350" cy="647700"/>
          </a:xfrm>
        </p:spPr>
        <p:txBody>
          <a:bodyPr/>
          <a:lstStyle/>
          <a:p>
            <a:r>
              <a:rPr lang="en-GB" altLang="en-US"/>
              <a:t>Student questions (first session)</a:t>
            </a:r>
          </a:p>
        </p:txBody>
      </p:sp>
      <p:sp>
        <p:nvSpPr>
          <p:cNvPr id="6147" name="Content Placeholder 2">
            <a:extLst>
              <a:ext uri="{FF2B5EF4-FFF2-40B4-BE49-F238E27FC236}">
                <a16:creationId xmlns:a16="http://schemas.microsoft.com/office/drawing/2014/main" id="{BC302E54-58A8-4FAA-B046-83B50392093D}"/>
              </a:ext>
            </a:extLst>
          </p:cNvPr>
          <p:cNvSpPr>
            <a:spLocks noGrp="1"/>
          </p:cNvSpPr>
          <p:nvPr>
            <p:ph idx="1"/>
          </p:nvPr>
        </p:nvSpPr>
        <p:spPr>
          <a:xfrm>
            <a:off x="323850" y="1844675"/>
            <a:ext cx="8569325" cy="3744913"/>
          </a:xfrm>
        </p:spPr>
        <p:txBody>
          <a:bodyPr/>
          <a:lstStyle/>
          <a:p>
            <a:r>
              <a:rPr lang="en-GB" altLang="en-US" sz="2400" i="1"/>
              <a:t>How to borrow and return book from library?</a:t>
            </a:r>
          </a:p>
          <a:p>
            <a:r>
              <a:rPr lang="en-GB" altLang="en-US" sz="2400" i="1"/>
              <a:t>Can I find PIN CODE on blackboard (MyBristol)? I need to put when I borrow a book</a:t>
            </a:r>
          </a:p>
          <a:p>
            <a:r>
              <a:rPr lang="en-GB" altLang="en-US" sz="2400" i="1"/>
              <a:t>Is every resource available online? Is it better to look for journals or books?</a:t>
            </a:r>
          </a:p>
          <a:p>
            <a:r>
              <a:rPr lang="en-GB" altLang="en-US" sz="2400" i="1"/>
              <a:t>Is the article reliable? Does it matter it was published a long time ago? would be a problem?</a:t>
            </a:r>
            <a:endParaRPr lang="en-GB" altLang="en-US" sz="2400"/>
          </a:p>
          <a:p>
            <a:r>
              <a:rPr lang="en-GB" altLang="en-US" sz="2400" i="1"/>
              <a:t>No units for “Theatre”</a:t>
            </a:r>
            <a:endParaRPr lang="en-GB" altLang="en-US" sz="2400"/>
          </a:p>
          <a:p>
            <a:r>
              <a:rPr lang="en-GB" altLang="en-US" sz="2400" i="1"/>
              <a:t>How to use “Westlaw” database?</a:t>
            </a:r>
          </a:p>
          <a:p>
            <a:pPr marL="457200" lvl="1" indent="0">
              <a:buFont typeface="Arial" panose="020B0604020202020204" pitchFamily="34" charset="0"/>
              <a:buNone/>
            </a:pPr>
            <a:r>
              <a:rPr lang="en-GB" altLang="en-US" sz="2000"/>
              <a:t>The above are verbatim from post-its collected during the session</a:t>
            </a:r>
          </a:p>
        </p:txBody>
      </p:sp>
      <p:sp>
        <p:nvSpPr>
          <p:cNvPr id="4" name="Footer Placeholder 3">
            <a:extLst>
              <a:ext uri="{FF2B5EF4-FFF2-40B4-BE49-F238E27FC236}">
                <a16:creationId xmlns:a16="http://schemas.microsoft.com/office/drawing/2014/main" id="{25F74ED6-EDF3-4CAE-B95C-DC1BBD79D60C}"/>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EEB57AE-9E99-4A32-AEC0-86ACA4DC106B}"/>
              </a:ext>
            </a:extLst>
          </p:cNvPr>
          <p:cNvSpPr>
            <a:spLocks noGrp="1"/>
          </p:cNvSpPr>
          <p:nvPr>
            <p:ph type="title"/>
          </p:nvPr>
        </p:nvSpPr>
        <p:spPr>
          <a:xfrm>
            <a:off x="250825" y="1196975"/>
            <a:ext cx="8642350" cy="647700"/>
          </a:xfrm>
        </p:spPr>
        <p:txBody>
          <a:bodyPr/>
          <a:lstStyle/>
          <a:p>
            <a:r>
              <a:rPr lang="en-GB" altLang="en-US"/>
              <a:t>In a nutshell:</a:t>
            </a:r>
          </a:p>
        </p:txBody>
      </p:sp>
      <p:sp>
        <p:nvSpPr>
          <p:cNvPr id="6147" name="Content Placeholder 2">
            <a:extLst>
              <a:ext uri="{FF2B5EF4-FFF2-40B4-BE49-F238E27FC236}">
                <a16:creationId xmlns:a16="http://schemas.microsoft.com/office/drawing/2014/main" id="{683F5199-CD2C-4D61-8295-85C66476AB98}"/>
              </a:ext>
            </a:extLst>
          </p:cNvPr>
          <p:cNvSpPr>
            <a:spLocks noGrp="1"/>
          </p:cNvSpPr>
          <p:nvPr>
            <p:ph idx="1"/>
          </p:nvPr>
        </p:nvSpPr>
        <p:spPr>
          <a:xfrm>
            <a:off x="323850" y="1844675"/>
            <a:ext cx="8569325" cy="3744913"/>
          </a:xfrm>
        </p:spPr>
        <p:txBody>
          <a:bodyPr/>
          <a:lstStyle/>
          <a:p>
            <a:pPr marL="0" indent="0">
              <a:buFont typeface="Arial" panose="020B0604020202020204" pitchFamily="34" charset="0"/>
              <a:buNone/>
            </a:pPr>
            <a:r>
              <a:rPr lang="en-GB" altLang="en-US" sz="2400" dirty="0"/>
              <a:t>It is essential for students (whether international or domestic) to develop Library Skills while at university. However, many students come to our departments unaware of the need to do research, evaluate sources, cite or reference at the end of their essays.</a:t>
            </a:r>
          </a:p>
          <a:p>
            <a:pPr marL="0" indent="0">
              <a:buFont typeface="Arial" panose="020B0604020202020204" pitchFamily="34" charset="0"/>
              <a:buNone/>
            </a:pPr>
            <a:r>
              <a:rPr lang="en-GB" altLang="en-US" sz="2400" dirty="0"/>
              <a:t>In 2017-18, we wanted to get </a:t>
            </a:r>
            <a:r>
              <a:rPr lang="en-GB" altLang="en-US" sz="2400" dirty="0" err="1"/>
              <a:t>IFP</a:t>
            </a:r>
            <a:r>
              <a:rPr lang="en-GB" altLang="en-US" sz="2400" dirty="0"/>
              <a:t> students and subject librarians together, alongside </a:t>
            </a:r>
            <a:r>
              <a:rPr lang="en-GB" altLang="en-US" sz="2400" dirty="0" err="1"/>
              <a:t>IFP</a:t>
            </a:r>
            <a:r>
              <a:rPr lang="en-GB" altLang="en-US" sz="2400" dirty="0"/>
              <a:t> teaching staff, to explore the most effective ways of helping students acquire these essential skills, and moving away from Google/Baidu as a way of finding information for their academic essays.</a:t>
            </a:r>
          </a:p>
          <a:p>
            <a:pPr marL="0" indent="0">
              <a:buFont typeface="Arial" panose="020B0604020202020204" pitchFamily="34" charset="0"/>
              <a:buNone/>
            </a:pPr>
            <a:endParaRPr lang="en-GB" altLang="en-US" sz="2400" dirty="0"/>
          </a:p>
          <a:p>
            <a:pPr marL="0" indent="0">
              <a:buFont typeface="Arial" panose="020B0604020202020204" pitchFamily="34" charset="0"/>
              <a:buNone/>
            </a:pPr>
            <a:endParaRPr lang="en-GB" altLang="en-US" sz="2800" dirty="0"/>
          </a:p>
        </p:txBody>
      </p:sp>
      <p:sp>
        <p:nvSpPr>
          <p:cNvPr id="4" name="Footer Placeholder 3">
            <a:extLst>
              <a:ext uri="{FF2B5EF4-FFF2-40B4-BE49-F238E27FC236}">
                <a16:creationId xmlns:a16="http://schemas.microsoft.com/office/drawing/2014/main" id="{45A00AAA-C52A-4FF3-B059-2EC667F78602}"/>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6149" name="Slide Number Placeholder 4">
            <a:extLst>
              <a:ext uri="{FF2B5EF4-FFF2-40B4-BE49-F238E27FC236}">
                <a16:creationId xmlns:a16="http://schemas.microsoft.com/office/drawing/2014/main" id="{432680E4-2A3B-4213-8118-4E1DEF960F0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514743-9AD8-4CE3-9371-16861F1FAACC}" type="slidenum">
              <a:rPr lang="en-GB" altLang="en-US" sz="1200" smtClean="0">
                <a:solidFill>
                  <a:srgbClr val="898989"/>
                </a:solidFill>
                <a:latin typeface="Arial" panose="020B0604020202020204" pitchFamily="34" charset="0"/>
              </a:rPr>
              <a:pPr>
                <a:spcBef>
                  <a:spcPct val="0"/>
                </a:spcBef>
                <a:buFontTx/>
                <a:buNone/>
              </a:pPr>
              <a:t>2</a:t>
            </a:fld>
            <a:endParaRPr lang="en-GB"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4F8B587-87C3-4E18-BA67-3D2C1506C78D}"/>
              </a:ext>
            </a:extLst>
          </p:cNvPr>
          <p:cNvSpPr>
            <a:spLocks noGrp="1"/>
          </p:cNvSpPr>
          <p:nvPr>
            <p:ph type="title"/>
          </p:nvPr>
        </p:nvSpPr>
        <p:spPr>
          <a:xfrm>
            <a:off x="250825" y="1196975"/>
            <a:ext cx="8642350" cy="647700"/>
          </a:xfrm>
        </p:spPr>
        <p:txBody>
          <a:bodyPr/>
          <a:lstStyle/>
          <a:p>
            <a:r>
              <a:rPr lang="en-GB" altLang="en-US"/>
              <a:t>Law Library Skills</a:t>
            </a:r>
          </a:p>
        </p:txBody>
      </p:sp>
      <p:sp>
        <p:nvSpPr>
          <p:cNvPr id="6147" name="Content Placeholder 2">
            <a:extLst>
              <a:ext uri="{FF2B5EF4-FFF2-40B4-BE49-F238E27FC236}">
                <a16:creationId xmlns:a16="http://schemas.microsoft.com/office/drawing/2014/main" id="{67C8D9B8-CD4A-4EE0-BAC0-A2AB71F0CF17}"/>
              </a:ext>
            </a:extLst>
          </p:cNvPr>
          <p:cNvSpPr>
            <a:spLocks noGrp="1"/>
          </p:cNvSpPr>
          <p:nvPr>
            <p:ph idx="1"/>
          </p:nvPr>
        </p:nvSpPr>
        <p:spPr>
          <a:xfrm>
            <a:off x="323850" y="1844675"/>
            <a:ext cx="8569325" cy="3744913"/>
          </a:xfrm>
        </p:spPr>
        <p:txBody>
          <a:bodyPr/>
          <a:lstStyle/>
          <a:p>
            <a:pPr>
              <a:defRPr/>
            </a:pPr>
            <a:r>
              <a:rPr lang="en-GB" sz="2800" dirty="0"/>
              <a:t>20 students </a:t>
            </a:r>
            <a:r>
              <a:rPr lang="en-GB" sz="2800" i="1" dirty="0"/>
              <a:t>British Constitutional History</a:t>
            </a:r>
            <a:r>
              <a:rPr lang="en-GB" sz="2800" dirty="0"/>
              <a:t> unit</a:t>
            </a:r>
          </a:p>
          <a:p>
            <a:pPr>
              <a:defRPr/>
            </a:pPr>
            <a:r>
              <a:rPr lang="en-GB" sz="2800" dirty="0"/>
              <a:t>40 hours (2 hours per fortnight over 2 teaching blocks)</a:t>
            </a:r>
          </a:p>
          <a:p>
            <a:pPr marL="400050" lvl="1" indent="0">
              <a:buFont typeface="Arial" panose="020B0604020202020204" pitchFamily="34" charset="0"/>
              <a:buNone/>
              <a:defRPr/>
            </a:pPr>
            <a:r>
              <a:rPr lang="en-GB" sz="2400" dirty="0"/>
              <a:t>CELFS EAP tutor: Katherine High (1 hour per week Link class)</a:t>
            </a:r>
          </a:p>
          <a:p>
            <a:pPr marL="400050" lvl="1" indent="0">
              <a:buFont typeface="Arial" panose="020B0604020202020204" pitchFamily="34" charset="0"/>
              <a:buNone/>
              <a:defRPr/>
            </a:pPr>
            <a:r>
              <a:rPr lang="en-GB" sz="2400" dirty="0"/>
              <a:t>Law librarian: Naomi Nile</a:t>
            </a:r>
          </a:p>
          <a:p>
            <a:pPr marL="400050" lvl="1" indent="0">
              <a:buFont typeface="Arial" panose="020B0604020202020204" pitchFamily="34" charset="0"/>
              <a:buNone/>
              <a:defRPr/>
            </a:pPr>
            <a:r>
              <a:rPr lang="en-GB" sz="2400" dirty="0"/>
              <a:t>Content lecturer: Louise </a:t>
            </a:r>
            <a:r>
              <a:rPr lang="en-GB" sz="2400" dirty="0" err="1"/>
              <a:t>Hatherall</a:t>
            </a:r>
            <a:endParaRPr lang="en-GB" sz="2400" dirty="0"/>
          </a:p>
          <a:p>
            <a:pPr>
              <a:defRPr/>
            </a:pPr>
            <a:r>
              <a:rPr lang="en-GB" sz="2800" dirty="0"/>
              <a:t>Two sessions:</a:t>
            </a:r>
          </a:p>
          <a:p>
            <a:pPr lvl="1">
              <a:defRPr/>
            </a:pPr>
            <a:r>
              <a:rPr lang="en-GB" sz="2400" dirty="0"/>
              <a:t>visit to </a:t>
            </a:r>
            <a:r>
              <a:rPr lang="en-GB" sz="2400" dirty="0" err="1"/>
              <a:t>UoB</a:t>
            </a:r>
            <a:r>
              <a:rPr lang="en-GB" sz="2400" dirty="0"/>
              <a:t> Law Library</a:t>
            </a:r>
          </a:p>
        </p:txBody>
      </p:sp>
      <p:sp>
        <p:nvSpPr>
          <p:cNvPr id="4" name="Footer Placeholder 3">
            <a:extLst>
              <a:ext uri="{FF2B5EF4-FFF2-40B4-BE49-F238E27FC236}">
                <a16:creationId xmlns:a16="http://schemas.microsoft.com/office/drawing/2014/main" id="{5AC35E04-097C-415C-A8CE-D514094A3D02}"/>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96ED0C1C-6AD4-418B-B4F1-E103BE014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21C9AFD-0526-4645-A800-A2F637FA0893}"/>
              </a:ext>
            </a:extLst>
          </p:cNvPr>
          <p:cNvSpPr>
            <a:spLocks noGrp="1"/>
          </p:cNvSpPr>
          <p:nvPr>
            <p:ph type="title"/>
          </p:nvPr>
        </p:nvSpPr>
        <p:spPr>
          <a:xfrm>
            <a:off x="250825" y="1196975"/>
            <a:ext cx="8642350" cy="647700"/>
          </a:xfrm>
        </p:spPr>
        <p:txBody>
          <a:bodyPr/>
          <a:lstStyle/>
          <a:p>
            <a:r>
              <a:rPr lang="en-GB" altLang="en-US"/>
              <a:t>Law Library Skills</a:t>
            </a:r>
          </a:p>
        </p:txBody>
      </p:sp>
      <p:sp>
        <p:nvSpPr>
          <p:cNvPr id="6147" name="Content Placeholder 2">
            <a:extLst>
              <a:ext uri="{FF2B5EF4-FFF2-40B4-BE49-F238E27FC236}">
                <a16:creationId xmlns:a16="http://schemas.microsoft.com/office/drawing/2014/main" id="{F82FE706-9229-4272-901E-667C6D9D07C6}"/>
              </a:ext>
            </a:extLst>
          </p:cNvPr>
          <p:cNvSpPr>
            <a:spLocks noGrp="1"/>
          </p:cNvSpPr>
          <p:nvPr>
            <p:ph idx="1"/>
          </p:nvPr>
        </p:nvSpPr>
        <p:spPr>
          <a:xfrm>
            <a:off x="323850" y="1844675"/>
            <a:ext cx="8569325" cy="3744913"/>
          </a:xfrm>
        </p:spPr>
        <p:txBody>
          <a:bodyPr/>
          <a:lstStyle/>
          <a:p>
            <a:pPr>
              <a:defRPr/>
            </a:pPr>
            <a:r>
              <a:rPr lang="en-GB" sz="2800" dirty="0"/>
              <a:t>20 students </a:t>
            </a:r>
            <a:r>
              <a:rPr lang="en-GB" sz="2800" i="1" dirty="0"/>
              <a:t>British Constitutional History</a:t>
            </a:r>
            <a:r>
              <a:rPr lang="en-GB" sz="2800" dirty="0"/>
              <a:t> unit</a:t>
            </a:r>
          </a:p>
          <a:p>
            <a:pPr>
              <a:defRPr/>
            </a:pPr>
            <a:r>
              <a:rPr lang="en-GB" sz="2800" dirty="0"/>
              <a:t>40 hours (2 hours per fortnight over 2 teaching blocks)</a:t>
            </a:r>
          </a:p>
          <a:p>
            <a:pPr marL="400050" lvl="1" indent="0">
              <a:buFont typeface="Arial" panose="020B0604020202020204" pitchFamily="34" charset="0"/>
              <a:buNone/>
              <a:defRPr/>
            </a:pPr>
            <a:r>
              <a:rPr lang="en-GB" sz="2400" dirty="0"/>
              <a:t>CELFS EAP tutor: Katherine High (1 hour per week Link class)</a:t>
            </a:r>
          </a:p>
          <a:p>
            <a:pPr marL="400050" lvl="1" indent="0">
              <a:buFont typeface="Arial" panose="020B0604020202020204" pitchFamily="34" charset="0"/>
              <a:buNone/>
              <a:defRPr/>
            </a:pPr>
            <a:r>
              <a:rPr lang="en-GB" sz="2400" dirty="0"/>
              <a:t>Law librarian: Naomi Nile</a:t>
            </a:r>
          </a:p>
          <a:p>
            <a:pPr marL="400050" lvl="1" indent="0">
              <a:buFont typeface="Arial" panose="020B0604020202020204" pitchFamily="34" charset="0"/>
              <a:buNone/>
              <a:defRPr/>
            </a:pPr>
            <a:r>
              <a:rPr lang="en-GB" sz="2400" dirty="0"/>
              <a:t>Content lecturer: Louise </a:t>
            </a:r>
            <a:r>
              <a:rPr lang="en-GB" sz="2400" dirty="0" err="1"/>
              <a:t>Hatherall</a:t>
            </a:r>
            <a:endParaRPr lang="en-GB" sz="2400" dirty="0"/>
          </a:p>
          <a:p>
            <a:pPr>
              <a:defRPr/>
            </a:pPr>
            <a:r>
              <a:rPr lang="en-GB" sz="2800" dirty="0"/>
              <a:t>Two sessions:</a:t>
            </a:r>
          </a:p>
          <a:p>
            <a:pPr lvl="1">
              <a:defRPr/>
            </a:pPr>
            <a:r>
              <a:rPr lang="en-GB" sz="2400" dirty="0"/>
              <a:t>visit to </a:t>
            </a:r>
            <a:r>
              <a:rPr lang="en-GB" sz="2400" dirty="0" err="1"/>
              <a:t>UoB</a:t>
            </a:r>
            <a:r>
              <a:rPr lang="en-GB" sz="2400" dirty="0"/>
              <a:t> Law Library</a:t>
            </a:r>
          </a:p>
          <a:p>
            <a:pPr lvl="1">
              <a:defRPr/>
            </a:pPr>
            <a:r>
              <a:rPr lang="en-GB" sz="2400" dirty="0"/>
              <a:t>session on </a:t>
            </a:r>
            <a:r>
              <a:rPr lang="en-GB" sz="2400" dirty="0" err="1"/>
              <a:t>OSCOLA</a:t>
            </a:r>
            <a:r>
              <a:rPr lang="en-GB" sz="2400" dirty="0"/>
              <a:t> and Westlaw database</a:t>
            </a:r>
          </a:p>
        </p:txBody>
      </p:sp>
      <p:sp>
        <p:nvSpPr>
          <p:cNvPr id="4" name="Footer Placeholder 3">
            <a:extLst>
              <a:ext uri="{FF2B5EF4-FFF2-40B4-BE49-F238E27FC236}">
                <a16:creationId xmlns:a16="http://schemas.microsoft.com/office/drawing/2014/main" id="{5A3C6E42-08B8-4817-BB63-39AA26AAE3FA}"/>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86F48-9726-4185-A90B-ADA60CFC55ED}"/>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26627" name="Content Placeholder 2">
            <a:extLst>
              <a:ext uri="{FF2B5EF4-FFF2-40B4-BE49-F238E27FC236}">
                <a16:creationId xmlns:a16="http://schemas.microsoft.com/office/drawing/2014/main" id="{F09A8FCB-53BF-4A01-96B1-CE182066625D}"/>
              </a:ext>
            </a:extLst>
          </p:cNvPr>
          <p:cNvSpPr>
            <a:spLocks noGrp="1"/>
          </p:cNvSpPr>
          <p:nvPr>
            <p:ph idx="1"/>
          </p:nvPr>
        </p:nvSpPr>
        <p:spPr>
          <a:xfrm>
            <a:off x="250825" y="2420938"/>
            <a:ext cx="8642350" cy="3705225"/>
          </a:xfrm>
        </p:spPr>
        <p:txBody>
          <a:bodyPr/>
          <a:lstStyle/>
          <a:p>
            <a:endParaRPr lang="en-GB" altLang="en-US"/>
          </a:p>
        </p:txBody>
      </p:sp>
      <p:sp>
        <p:nvSpPr>
          <p:cNvPr id="26628" name="Title 5">
            <a:extLst>
              <a:ext uri="{FF2B5EF4-FFF2-40B4-BE49-F238E27FC236}">
                <a16:creationId xmlns:a16="http://schemas.microsoft.com/office/drawing/2014/main" id="{A9A1CBC4-4537-45B9-AD84-B5F09A7B321B}"/>
              </a:ext>
            </a:extLst>
          </p:cNvPr>
          <p:cNvSpPr>
            <a:spLocks noGrp="1"/>
          </p:cNvSpPr>
          <p:nvPr>
            <p:ph type="title"/>
          </p:nvPr>
        </p:nvSpPr>
        <p:spPr>
          <a:xfrm>
            <a:off x="250825" y="1196975"/>
            <a:ext cx="8642350" cy="1143000"/>
          </a:xfrm>
        </p:spPr>
        <p:txBody>
          <a:bodyPr/>
          <a:lstStyle/>
          <a:p>
            <a:endParaRPr lang="en-GB" altLang="en-US"/>
          </a:p>
        </p:txBody>
      </p:sp>
      <p:pic>
        <p:nvPicPr>
          <p:cNvPr id="26629" name="Picture 1">
            <a:extLst>
              <a:ext uri="{FF2B5EF4-FFF2-40B4-BE49-F238E27FC236}">
                <a16:creationId xmlns:a16="http://schemas.microsoft.com/office/drawing/2014/main" id="{C03DC54A-C2B3-4C86-8A6E-A97F756E9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862"/>
          <a:stretch>
            <a:fillRect/>
          </a:stretch>
        </p:blipFill>
        <p:spPr bwMode="auto">
          <a:xfrm>
            <a:off x="0" y="1196975"/>
            <a:ext cx="9144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FCE4E08-407A-4F6E-BDEB-BBDA07F736E7}"/>
              </a:ext>
            </a:extLst>
          </p:cNvPr>
          <p:cNvSpPr>
            <a:spLocks noGrp="1"/>
          </p:cNvSpPr>
          <p:nvPr>
            <p:ph type="title"/>
          </p:nvPr>
        </p:nvSpPr>
        <p:spPr>
          <a:xfrm>
            <a:off x="250825" y="1196975"/>
            <a:ext cx="8642350" cy="647700"/>
          </a:xfrm>
        </p:spPr>
        <p:txBody>
          <a:bodyPr/>
          <a:lstStyle/>
          <a:p>
            <a:r>
              <a:rPr lang="en-GB" altLang="en-US"/>
              <a:t>Student comments (first session)</a:t>
            </a:r>
          </a:p>
        </p:txBody>
      </p:sp>
      <p:sp>
        <p:nvSpPr>
          <p:cNvPr id="6147" name="Content Placeholder 2">
            <a:extLst>
              <a:ext uri="{FF2B5EF4-FFF2-40B4-BE49-F238E27FC236}">
                <a16:creationId xmlns:a16="http://schemas.microsoft.com/office/drawing/2014/main" id="{AE097E34-70E9-4F12-96A0-D7D6B3AA03FA}"/>
              </a:ext>
            </a:extLst>
          </p:cNvPr>
          <p:cNvSpPr>
            <a:spLocks noGrp="1"/>
          </p:cNvSpPr>
          <p:nvPr>
            <p:ph idx="1"/>
          </p:nvPr>
        </p:nvSpPr>
        <p:spPr>
          <a:xfrm>
            <a:off x="323850" y="1844675"/>
            <a:ext cx="8569325" cy="3744913"/>
          </a:xfrm>
        </p:spPr>
        <p:txBody>
          <a:bodyPr/>
          <a:lstStyle/>
          <a:p>
            <a:r>
              <a:rPr lang="en-GB" altLang="en-US" sz="2400" i="1"/>
              <a:t>I will use library to research for assignments / We think everything was useful / Confusing: searching for specific phrases</a:t>
            </a:r>
          </a:p>
          <a:p>
            <a:r>
              <a:rPr lang="en-GB" altLang="en-US" sz="2400" i="1"/>
              <a:t>This session is useful especially the topic search</a:t>
            </a:r>
          </a:p>
          <a:p>
            <a:r>
              <a:rPr lang="en-GB" altLang="en-US" sz="2400" i="1"/>
              <a:t>A very useful session, I have learned where is my library and when is the opening time and how to find the books also about the journal and fine</a:t>
            </a:r>
          </a:p>
          <a:p>
            <a:r>
              <a:rPr lang="en-GB" altLang="en-US" sz="2400" i="1"/>
              <a:t>Thank you Sarah, with your clear explanation, I could get clear information</a:t>
            </a:r>
          </a:p>
          <a:p>
            <a:r>
              <a:rPr lang="en-GB" altLang="en-US" sz="2400" i="1"/>
              <a:t>This talk was very useful and interesting. I want to have more talks like this</a:t>
            </a:r>
          </a:p>
          <a:p>
            <a:pPr marL="400050" lvl="1" indent="0">
              <a:buFont typeface="Arial" panose="020B0604020202020204" pitchFamily="34" charset="0"/>
              <a:buNone/>
            </a:pPr>
            <a:r>
              <a:rPr lang="en-GB" altLang="en-US" sz="2000"/>
              <a:t>The above are verbatim from post-its collected at the end of the session</a:t>
            </a:r>
          </a:p>
          <a:p>
            <a:endParaRPr lang="en-GB" altLang="en-US" sz="2400" i="1"/>
          </a:p>
        </p:txBody>
      </p:sp>
      <p:sp>
        <p:nvSpPr>
          <p:cNvPr id="4" name="Footer Placeholder 3">
            <a:extLst>
              <a:ext uri="{FF2B5EF4-FFF2-40B4-BE49-F238E27FC236}">
                <a16:creationId xmlns:a16="http://schemas.microsoft.com/office/drawing/2014/main" id="{6A10A3E6-B957-4BAA-B68D-F3927119B7EC}"/>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90BFA34-B330-44FA-AABB-29DF254D17D8}"/>
              </a:ext>
            </a:extLst>
          </p:cNvPr>
          <p:cNvSpPr>
            <a:spLocks noGrp="1"/>
          </p:cNvSpPr>
          <p:nvPr>
            <p:ph type="title"/>
          </p:nvPr>
        </p:nvSpPr>
        <p:spPr>
          <a:xfrm>
            <a:off x="250825" y="1196975"/>
            <a:ext cx="8642350" cy="647700"/>
          </a:xfrm>
        </p:spPr>
        <p:txBody>
          <a:bodyPr/>
          <a:lstStyle/>
          <a:p>
            <a:r>
              <a:rPr lang="en-GB" altLang="en-US"/>
              <a:t>Second Library Skills session (STEM)</a:t>
            </a:r>
          </a:p>
        </p:txBody>
      </p:sp>
      <p:graphicFrame>
        <p:nvGraphicFramePr>
          <p:cNvPr id="2" name="Content Placeholder 1">
            <a:extLst>
              <a:ext uri="{FF2B5EF4-FFF2-40B4-BE49-F238E27FC236}">
                <a16:creationId xmlns:a16="http://schemas.microsoft.com/office/drawing/2014/main" id="{440CDFA8-D53A-4B07-AE70-F1EC8B7E6A7A}"/>
              </a:ext>
            </a:extLst>
          </p:cNvPr>
          <p:cNvGraphicFramePr>
            <a:graphicFrameLocks noGrp="1"/>
          </p:cNvGraphicFramePr>
          <p:nvPr>
            <p:ph idx="1"/>
          </p:nvPr>
        </p:nvGraphicFramePr>
        <p:xfrm>
          <a:off x="323850" y="1844675"/>
          <a:ext cx="8569326" cy="2493966"/>
        </p:xfrm>
        <a:graphic>
          <a:graphicData uri="http://schemas.openxmlformats.org/drawingml/2006/table">
            <a:tbl>
              <a:tblPr firstRow="1" bandRow="1">
                <a:tableStyleId>{5C22544A-7EE6-4342-B048-85BDC9FD1C3A}</a:tableStyleId>
              </a:tblPr>
              <a:tblGrid>
                <a:gridCol w="43172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1944912">
                  <a:extLst>
                    <a:ext uri="{9D8B030D-6E8A-4147-A177-3AD203B41FA5}">
                      <a16:colId xmlns:a16="http://schemas.microsoft.com/office/drawing/2014/main" val="20005"/>
                    </a:ext>
                  </a:extLst>
                </a:gridCol>
              </a:tblGrid>
              <a:tr h="370780">
                <a:tc>
                  <a:txBody>
                    <a:bodyPr/>
                    <a:lstStyle/>
                    <a:p>
                      <a:endParaRPr lang="en-GB" sz="1800" dirty="0"/>
                    </a:p>
                  </a:txBody>
                  <a:tcPr marT="45713" marB="45713">
                    <a:solidFill>
                      <a:schemeClr val="accent2">
                        <a:lumMod val="75000"/>
                      </a:schemeClr>
                    </a:solidFill>
                  </a:tcPr>
                </a:tc>
                <a:tc>
                  <a:txBody>
                    <a:bodyPr/>
                    <a:lstStyle/>
                    <a:p>
                      <a:pPr algn="ctr"/>
                      <a:r>
                        <a:rPr lang="en-GB" sz="1800" dirty="0"/>
                        <a:t>Academic Writing</a:t>
                      </a:r>
                    </a:p>
                  </a:txBody>
                  <a:tcPr marT="45713" marB="45713">
                    <a:solidFill>
                      <a:schemeClr val="accent2">
                        <a:lumMod val="75000"/>
                      </a:schemeClr>
                    </a:solidFill>
                  </a:tcPr>
                </a:tc>
                <a:tc>
                  <a:txBody>
                    <a:bodyPr/>
                    <a:lstStyle/>
                    <a:p>
                      <a:pPr algn="ctr"/>
                      <a:r>
                        <a:rPr lang="en-GB" sz="1800" dirty="0"/>
                        <a:t>Text Response</a:t>
                      </a:r>
                    </a:p>
                  </a:txBody>
                  <a:tcPr marT="45713" marB="45713">
                    <a:solidFill>
                      <a:schemeClr val="accent2">
                        <a:lumMod val="75000"/>
                      </a:schemeClr>
                    </a:solidFill>
                  </a:tcPr>
                </a:tc>
                <a:tc>
                  <a:txBody>
                    <a:bodyPr/>
                    <a:lstStyle/>
                    <a:p>
                      <a:pPr algn="ctr"/>
                      <a:endParaRPr lang="en-GB" sz="1800" dirty="0"/>
                    </a:p>
                  </a:txBody>
                  <a:tcPr marT="45713" marB="45713">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Academic Writing</a:t>
                      </a:r>
                    </a:p>
                  </a:txBody>
                  <a:tcPr marT="45713" marB="45713">
                    <a:solidFill>
                      <a:schemeClr val="tx2">
                        <a:lumMod val="75000"/>
                      </a:schemeClr>
                    </a:solidFill>
                  </a:tcPr>
                </a:tc>
                <a:tc>
                  <a:txBody>
                    <a:bodyPr/>
                    <a:lstStyle/>
                    <a:p>
                      <a:pPr algn="ctr"/>
                      <a:r>
                        <a:rPr lang="en-GB" sz="1800" dirty="0"/>
                        <a:t>Text Response</a:t>
                      </a:r>
                    </a:p>
                  </a:txBody>
                  <a:tcPr marT="45713" marB="45713">
                    <a:solidFill>
                      <a:schemeClr val="tx2">
                        <a:lumMod val="75000"/>
                      </a:schemeClr>
                    </a:solidFill>
                  </a:tcPr>
                </a:tc>
                <a:extLst>
                  <a:ext uri="{0D108BD9-81ED-4DB2-BD59-A6C34878D82A}">
                    <a16:rowId xmlns:a16="http://schemas.microsoft.com/office/drawing/2014/main" val="10000"/>
                  </a:ext>
                </a:extLst>
              </a:tr>
              <a:tr h="640065">
                <a:tc>
                  <a:txBody>
                    <a:bodyPr/>
                    <a:lstStyle/>
                    <a:p>
                      <a:r>
                        <a:rPr lang="en-GB" sz="1800" dirty="0"/>
                        <a:t>A1</a:t>
                      </a:r>
                    </a:p>
                  </a:txBody>
                  <a:tcPr marT="45713" marB="45713">
                    <a:solidFill>
                      <a:schemeClr val="accent2">
                        <a:lumMod val="40000"/>
                        <a:lumOff val="60000"/>
                      </a:schemeClr>
                    </a:solidFill>
                  </a:tcPr>
                </a:tc>
                <a:tc>
                  <a:txBody>
                    <a:bodyPr/>
                    <a:lstStyle/>
                    <a:p>
                      <a:r>
                        <a:rPr lang="en-GB" sz="1800" dirty="0"/>
                        <a:t>Alan (A1)</a:t>
                      </a:r>
                    </a:p>
                    <a:p>
                      <a:r>
                        <a:rPr lang="en-GB" sz="1800" dirty="0"/>
                        <a:t>Debra (B1)</a:t>
                      </a:r>
                    </a:p>
                  </a:txBody>
                  <a:tcPr marT="45713" marB="45713">
                    <a:solidFill>
                      <a:schemeClr val="accent2">
                        <a:lumMod val="20000"/>
                        <a:lumOff val="80000"/>
                      </a:schemeClr>
                    </a:solidFill>
                  </a:tcPr>
                </a:tc>
                <a:tc>
                  <a:txBody>
                    <a:bodyPr/>
                    <a:lstStyle/>
                    <a:p>
                      <a:r>
                        <a:rPr lang="en-GB" sz="1800" dirty="0"/>
                        <a:t>Ruth (A1)</a:t>
                      </a:r>
                    </a:p>
                    <a:p>
                      <a:r>
                        <a:rPr lang="en-GB" sz="1800" dirty="0"/>
                        <a:t>Hazel (B1)</a:t>
                      </a:r>
                    </a:p>
                  </a:txBody>
                  <a:tcPr marT="45713" marB="45713">
                    <a:solidFill>
                      <a:schemeClr val="accent2">
                        <a:lumMod val="20000"/>
                        <a:lumOff val="80000"/>
                      </a:schemeClr>
                    </a:solidFill>
                  </a:tcPr>
                </a:tc>
                <a:tc>
                  <a:txBody>
                    <a:bodyPr/>
                    <a:lstStyle/>
                    <a:p>
                      <a:r>
                        <a:rPr lang="en-GB" sz="1800" dirty="0"/>
                        <a:t>S1</a:t>
                      </a:r>
                    </a:p>
                  </a:txBody>
                  <a:tcPr marT="45713" marB="45713">
                    <a:solidFill>
                      <a:schemeClr val="tx2">
                        <a:lumMod val="40000"/>
                        <a:lumOff val="60000"/>
                      </a:schemeClr>
                    </a:solidFill>
                  </a:tcPr>
                </a:tc>
                <a:tc>
                  <a:txBody>
                    <a:bodyPr/>
                    <a:lstStyle/>
                    <a:p>
                      <a:r>
                        <a:rPr lang="en-GB" sz="1800" dirty="0"/>
                        <a:t>Hazel</a:t>
                      </a:r>
                    </a:p>
                  </a:txBody>
                  <a:tcPr marT="45713" marB="45713">
                    <a:solidFill>
                      <a:schemeClr val="tx2">
                        <a:lumMod val="20000"/>
                        <a:lumOff val="80000"/>
                      </a:schemeClr>
                    </a:solidFill>
                  </a:tcPr>
                </a:tc>
                <a:tc>
                  <a:txBody>
                    <a:bodyPr/>
                    <a:lstStyle/>
                    <a:p>
                      <a:r>
                        <a:rPr lang="en-GB" sz="1800" dirty="0"/>
                        <a:t>Elizabeth</a:t>
                      </a:r>
                    </a:p>
                  </a:txBody>
                  <a:tcPr marT="45713" marB="45713">
                    <a:solidFill>
                      <a:schemeClr val="tx2">
                        <a:lumMod val="20000"/>
                        <a:lumOff val="80000"/>
                      </a:schemeClr>
                    </a:solidFill>
                  </a:tcPr>
                </a:tc>
                <a:extLst>
                  <a:ext uri="{0D108BD9-81ED-4DB2-BD59-A6C34878D82A}">
                    <a16:rowId xmlns:a16="http://schemas.microsoft.com/office/drawing/2014/main" val="10001"/>
                  </a:ext>
                </a:extLst>
              </a:tr>
              <a:tr h="370780">
                <a:tc>
                  <a:txBody>
                    <a:bodyPr/>
                    <a:lstStyle/>
                    <a:p>
                      <a:r>
                        <a:rPr lang="en-GB" sz="1800" dirty="0"/>
                        <a:t>A2</a:t>
                      </a:r>
                    </a:p>
                  </a:txBody>
                  <a:tcPr marT="45713" marB="45713">
                    <a:solidFill>
                      <a:schemeClr val="accent2">
                        <a:lumMod val="60000"/>
                        <a:lumOff val="40000"/>
                      </a:schemeClr>
                    </a:solidFill>
                  </a:tcPr>
                </a:tc>
                <a:tc>
                  <a:txBody>
                    <a:bodyPr/>
                    <a:lstStyle/>
                    <a:p>
                      <a:r>
                        <a:rPr lang="en-GB" sz="1800" dirty="0"/>
                        <a:t>Steve</a:t>
                      </a:r>
                    </a:p>
                  </a:txBody>
                  <a:tcPr marT="45713" marB="45713">
                    <a:solidFill>
                      <a:schemeClr val="accent2">
                        <a:lumMod val="40000"/>
                        <a:lumOff val="60000"/>
                      </a:schemeClr>
                    </a:solidFill>
                  </a:tcPr>
                </a:tc>
                <a:tc>
                  <a:txBody>
                    <a:bodyPr/>
                    <a:lstStyle/>
                    <a:p>
                      <a:r>
                        <a:rPr lang="en-GB" sz="1800" dirty="0"/>
                        <a:t>Nick</a:t>
                      </a:r>
                    </a:p>
                  </a:txBody>
                  <a:tcPr marT="45713" marB="45713">
                    <a:solidFill>
                      <a:schemeClr val="accent2">
                        <a:lumMod val="40000"/>
                        <a:lumOff val="60000"/>
                      </a:schemeClr>
                    </a:solidFill>
                  </a:tcPr>
                </a:tc>
                <a:tc>
                  <a:txBody>
                    <a:bodyPr/>
                    <a:lstStyle/>
                    <a:p>
                      <a:r>
                        <a:rPr lang="en-GB" sz="1800" dirty="0"/>
                        <a:t>S2</a:t>
                      </a:r>
                    </a:p>
                  </a:txBody>
                  <a:tcPr marT="45713" marB="45713">
                    <a:solidFill>
                      <a:schemeClr val="tx2">
                        <a:lumMod val="60000"/>
                        <a:lumOff val="40000"/>
                      </a:schemeClr>
                    </a:solidFill>
                  </a:tcPr>
                </a:tc>
                <a:tc>
                  <a:txBody>
                    <a:bodyPr/>
                    <a:lstStyle/>
                    <a:p>
                      <a:r>
                        <a:rPr lang="en-GB" sz="1800" dirty="0"/>
                        <a:t>Julia</a:t>
                      </a:r>
                    </a:p>
                  </a:txBody>
                  <a:tcPr marT="45713" marB="45713">
                    <a:solidFill>
                      <a:schemeClr val="tx2">
                        <a:lumMod val="40000"/>
                        <a:lumOff val="60000"/>
                      </a:schemeClr>
                    </a:solidFill>
                  </a:tcPr>
                </a:tc>
                <a:tc>
                  <a:txBody>
                    <a:bodyPr/>
                    <a:lstStyle/>
                    <a:p>
                      <a:r>
                        <a:rPr lang="en-GB" sz="1800" dirty="0"/>
                        <a:t>Craig</a:t>
                      </a:r>
                    </a:p>
                  </a:txBody>
                  <a:tcPr marT="45713" marB="45713">
                    <a:solidFill>
                      <a:schemeClr val="tx2">
                        <a:lumMod val="40000"/>
                        <a:lumOff val="60000"/>
                      </a:schemeClr>
                    </a:solidFill>
                  </a:tcPr>
                </a:tc>
                <a:extLst>
                  <a:ext uri="{0D108BD9-81ED-4DB2-BD59-A6C34878D82A}">
                    <a16:rowId xmlns:a16="http://schemas.microsoft.com/office/drawing/2014/main" val="10002"/>
                  </a:ext>
                </a:extLst>
              </a:tr>
              <a:tr h="370780">
                <a:tc>
                  <a:txBody>
                    <a:bodyPr/>
                    <a:lstStyle/>
                    <a:p>
                      <a:r>
                        <a:rPr lang="en-GB" sz="1800" dirty="0"/>
                        <a:t>A3</a:t>
                      </a:r>
                    </a:p>
                  </a:txBody>
                  <a:tcPr marT="45713" marB="45713">
                    <a:solidFill>
                      <a:schemeClr val="accent2">
                        <a:lumMod val="60000"/>
                        <a:lumOff val="40000"/>
                      </a:schemeClr>
                    </a:solidFill>
                  </a:tcPr>
                </a:tc>
                <a:tc>
                  <a:txBody>
                    <a:bodyPr/>
                    <a:lstStyle/>
                    <a:p>
                      <a:r>
                        <a:rPr lang="en-GB" sz="1800" dirty="0"/>
                        <a:t>Katherine</a:t>
                      </a:r>
                    </a:p>
                  </a:txBody>
                  <a:tcPr marT="45713" marB="45713">
                    <a:solidFill>
                      <a:schemeClr val="accent2">
                        <a:lumMod val="40000"/>
                        <a:lumOff val="60000"/>
                      </a:schemeClr>
                    </a:solidFill>
                  </a:tcPr>
                </a:tc>
                <a:tc>
                  <a:txBody>
                    <a:bodyPr/>
                    <a:lstStyle/>
                    <a:p>
                      <a:r>
                        <a:rPr lang="en-GB" sz="1800" dirty="0"/>
                        <a:t>Donna</a:t>
                      </a:r>
                    </a:p>
                  </a:txBody>
                  <a:tcPr marT="45713" marB="45713">
                    <a:solidFill>
                      <a:schemeClr val="accent2">
                        <a:lumMod val="40000"/>
                        <a:lumOff val="60000"/>
                      </a:schemeClr>
                    </a:solidFill>
                  </a:tcPr>
                </a:tc>
                <a:tc>
                  <a:txBody>
                    <a:bodyPr/>
                    <a:lstStyle/>
                    <a:p>
                      <a:r>
                        <a:rPr lang="en-GB" sz="1800" dirty="0"/>
                        <a:t>S3</a:t>
                      </a:r>
                    </a:p>
                  </a:txBody>
                  <a:tcPr marT="45713" marB="45713">
                    <a:solidFill>
                      <a:schemeClr val="tx2">
                        <a:lumMod val="60000"/>
                        <a:lumOff val="40000"/>
                      </a:schemeClr>
                    </a:solidFill>
                  </a:tcPr>
                </a:tc>
                <a:tc>
                  <a:txBody>
                    <a:bodyPr/>
                    <a:lstStyle/>
                    <a:p>
                      <a:r>
                        <a:rPr lang="en-GB" sz="1800" dirty="0">
                          <a:solidFill>
                            <a:srgbClr val="FF0000"/>
                          </a:solidFill>
                        </a:rPr>
                        <a:t>Hannah</a:t>
                      </a:r>
                    </a:p>
                  </a:txBody>
                  <a:tcPr marT="45713" marB="45713">
                    <a:solidFill>
                      <a:schemeClr val="tx2">
                        <a:lumMod val="40000"/>
                        <a:lumOff val="60000"/>
                      </a:schemeClr>
                    </a:solidFill>
                  </a:tcPr>
                </a:tc>
                <a:tc>
                  <a:txBody>
                    <a:bodyPr/>
                    <a:lstStyle/>
                    <a:p>
                      <a:r>
                        <a:rPr lang="en-GB" sz="1800" dirty="0"/>
                        <a:t>Julia</a:t>
                      </a:r>
                    </a:p>
                  </a:txBody>
                  <a:tcPr marT="45713" marB="45713">
                    <a:solidFill>
                      <a:schemeClr val="tx2">
                        <a:lumMod val="40000"/>
                        <a:lumOff val="60000"/>
                      </a:schemeClr>
                    </a:solidFill>
                  </a:tcPr>
                </a:tc>
                <a:extLst>
                  <a:ext uri="{0D108BD9-81ED-4DB2-BD59-A6C34878D82A}">
                    <a16:rowId xmlns:a16="http://schemas.microsoft.com/office/drawing/2014/main" val="10003"/>
                  </a:ext>
                </a:extLst>
              </a:tr>
              <a:tr h="370780">
                <a:tc>
                  <a:txBody>
                    <a:bodyPr/>
                    <a:lstStyle/>
                    <a:p>
                      <a:r>
                        <a:rPr lang="en-GB" sz="1800" dirty="0"/>
                        <a:t>A4</a:t>
                      </a:r>
                    </a:p>
                  </a:txBody>
                  <a:tcPr marT="45713" marB="45713">
                    <a:solidFill>
                      <a:schemeClr val="accent2">
                        <a:lumMod val="60000"/>
                        <a:lumOff val="40000"/>
                      </a:schemeClr>
                    </a:solidFill>
                  </a:tcPr>
                </a:tc>
                <a:tc>
                  <a:txBody>
                    <a:bodyPr/>
                    <a:lstStyle/>
                    <a:p>
                      <a:r>
                        <a:rPr lang="en-GB" sz="1800" dirty="0"/>
                        <a:t>Blair</a:t>
                      </a:r>
                    </a:p>
                  </a:txBody>
                  <a:tcPr marT="45713" marB="45713">
                    <a:solidFill>
                      <a:schemeClr val="accent2">
                        <a:lumMod val="40000"/>
                        <a:lumOff val="60000"/>
                      </a:schemeClr>
                    </a:solidFill>
                  </a:tcPr>
                </a:tc>
                <a:tc>
                  <a:txBody>
                    <a:bodyPr/>
                    <a:lstStyle/>
                    <a:p>
                      <a:r>
                        <a:rPr lang="en-GB" sz="1800" dirty="0"/>
                        <a:t>Ginny</a:t>
                      </a:r>
                    </a:p>
                  </a:txBody>
                  <a:tcPr marT="45713" marB="45713">
                    <a:solidFill>
                      <a:schemeClr val="accent2">
                        <a:lumMod val="40000"/>
                        <a:lumOff val="60000"/>
                      </a:schemeClr>
                    </a:solidFill>
                  </a:tcPr>
                </a:tc>
                <a:tc>
                  <a:txBody>
                    <a:bodyPr/>
                    <a:lstStyle/>
                    <a:p>
                      <a:r>
                        <a:rPr lang="en-GB" sz="1800" dirty="0"/>
                        <a:t>S4</a:t>
                      </a:r>
                    </a:p>
                  </a:txBody>
                  <a:tcPr marT="45713" marB="45713">
                    <a:solidFill>
                      <a:schemeClr val="tx2">
                        <a:lumMod val="60000"/>
                        <a:lumOff val="40000"/>
                      </a:schemeClr>
                    </a:solidFill>
                  </a:tcPr>
                </a:tc>
                <a:tc>
                  <a:txBody>
                    <a:bodyPr/>
                    <a:lstStyle/>
                    <a:p>
                      <a:r>
                        <a:rPr lang="en-GB" sz="1800" dirty="0"/>
                        <a:t>Claire</a:t>
                      </a:r>
                    </a:p>
                  </a:txBody>
                  <a:tcPr marT="45713" marB="45713">
                    <a:solidFill>
                      <a:schemeClr val="tx2">
                        <a:lumMod val="40000"/>
                        <a:lumOff val="60000"/>
                      </a:schemeClr>
                    </a:solidFill>
                  </a:tcPr>
                </a:tc>
                <a:tc>
                  <a:txBody>
                    <a:bodyPr/>
                    <a:lstStyle/>
                    <a:p>
                      <a:r>
                        <a:rPr lang="en-GB" sz="1800" dirty="0"/>
                        <a:t>Mike</a:t>
                      </a:r>
                    </a:p>
                  </a:txBody>
                  <a:tcPr marT="45713" marB="45713">
                    <a:solidFill>
                      <a:schemeClr val="tx2">
                        <a:lumMod val="40000"/>
                        <a:lumOff val="60000"/>
                      </a:schemeClr>
                    </a:solidFill>
                  </a:tcPr>
                </a:tc>
                <a:extLst>
                  <a:ext uri="{0D108BD9-81ED-4DB2-BD59-A6C34878D82A}">
                    <a16:rowId xmlns:a16="http://schemas.microsoft.com/office/drawing/2014/main" val="10004"/>
                  </a:ext>
                </a:extLst>
              </a:tr>
              <a:tr h="370780">
                <a:tc>
                  <a:txBody>
                    <a:bodyPr/>
                    <a:lstStyle/>
                    <a:p>
                      <a:r>
                        <a:rPr lang="en-GB" sz="1800" dirty="0"/>
                        <a:t>A5</a:t>
                      </a:r>
                    </a:p>
                  </a:txBody>
                  <a:tcPr marT="45713" marB="45713">
                    <a:solidFill>
                      <a:schemeClr val="accent2">
                        <a:lumMod val="60000"/>
                        <a:lumOff val="40000"/>
                      </a:schemeClr>
                    </a:solidFill>
                  </a:tcPr>
                </a:tc>
                <a:tc>
                  <a:txBody>
                    <a:bodyPr/>
                    <a:lstStyle/>
                    <a:p>
                      <a:r>
                        <a:rPr lang="en-GB" sz="1800" dirty="0"/>
                        <a:t>Christine</a:t>
                      </a:r>
                    </a:p>
                  </a:txBody>
                  <a:tcPr marT="45713" marB="45713">
                    <a:solidFill>
                      <a:schemeClr val="accent2">
                        <a:lumMod val="40000"/>
                        <a:lumOff val="60000"/>
                      </a:schemeClr>
                    </a:solidFill>
                  </a:tcPr>
                </a:tc>
                <a:tc>
                  <a:txBody>
                    <a:bodyPr/>
                    <a:lstStyle/>
                    <a:p>
                      <a:r>
                        <a:rPr lang="en-GB" sz="1800" dirty="0"/>
                        <a:t>Maggie</a:t>
                      </a:r>
                    </a:p>
                  </a:txBody>
                  <a:tcPr marT="45713" marB="45713">
                    <a:solidFill>
                      <a:schemeClr val="accent2">
                        <a:lumMod val="40000"/>
                        <a:lumOff val="60000"/>
                      </a:schemeClr>
                    </a:solidFill>
                  </a:tcPr>
                </a:tc>
                <a:tc>
                  <a:txBody>
                    <a:bodyPr/>
                    <a:lstStyle/>
                    <a:p>
                      <a:r>
                        <a:rPr lang="en-GB" sz="1800" dirty="0"/>
                        <a:t>S5</a:t>
                      </a:r>
                    </a:p>
                  </a:txBody>
                  <a:tcPr marT="45713" marB="45713">
                    <a:solidFill>
                      <a:schemeClr val="tx2">
                        <a:lumMod val="60000"/>
                        <a:lumOff val="40000"/>
                      </a:schemeClr>
                    </a:solidFill>
                  </a:tcPr>
                </a:tc>
                <a:tc>
                  <a:txBody>
                    <a:bodyPr/>
                    <a:lstStyle/>
                    <a:p>
                      <a:r>
                        <a:rPr lang="en-GB" sz="1800" dirty="0"/>
                        <a:t>Paul</a:t>
                      </a:r>
                    </a:p>
                  </a:txBody>
                  <a:tcPr marT="45713" marB="45713">
                    <a:solidFill>
                      <a:schemeClr val="tx2">
                        <a:lumMod val="40000"/>
                        <a:lumOff val="60000"/>
                      </a:schemeClr>
                    </a:solidFill>
                  </a:tcPr>
                </a:tc>
                <a:tc>
                  <a:txBody>
                    <a:bodyPr/>
                    <a:lstStyle/>
                    <a:p>
                      <a:r>
                        <a:rPr lang="en-GB" sz="1800" dirty="0"/>
                        <a:t>Claire</a:t>
                      </a:r>
                    </a:p>
                  </a:txBody>
                  <a:tcPr marT="45713" marB="45713">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4" name="Footer Placeholder 3">
            <a:extLst>
              <a:ext uri="{FF2B5EF4-FFF2-40B4-BE49-F238E27FC236}">
                <a16:creationId xmlns:a16="http://schemas.microsoft.com/office/drawing/2014/main" id="{F279C3A8-6BAF-4C85-B3B9-1E6FD47D21FD}"/>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7" name="Content Placeholder 2">
            <a:extLst>
              <a:ext uri="{FF2B5EF4-FFF2-40B4-BE49-F238E27FC236}">
                <a16:creationId xmlns:a16="http://schemas.microsoft.com/office/drawing/2014/main" id="{D8B54E16-E3AE-4320-B9E3-620024C34634}"/>
              </a:ext>
            </a:extLst>
          </p:cNvPr>
          <p:cNvSpPr txBox="1">
            <a:spLocks/>
          </p:cNvSpPr>
          <p:nvPr/>
        </p:nvSpPr>
        <p:spPr bwMode="auto">
          <a:xfrm>
            <a:off x="323850" y="4437063"/>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800"/>
              <a:t>Lucy Wilkins (Engineering and Physics)</a:t>
            </a:r>
          </a:p>
          <a:p>
            <a:pPr eaLnBrk="1" hangingPunct="1">
              <a:buFont typeface="Arial" panose="020B0604020202020204" pitchFamily="34" charset="0"/>
              <a:buNone/>
            </a:pPr>
            <a:r>
              <a:rPr lang="en-GB" altLang="en-US" sz="2800"/>
              <a:t>21 February 2018, 10-11:30 am</a:t>
            </a:r>
          </a:p>
          <a:p>
            <a:pPr lvl="1" eaLnBrk="1" hangingPunct="1">
              <a:buFont typeface="Arial" panose="020B0604020202020204" pitchFamily="34" charset="0"/>
              <a:buNone/>
            </a:pPr>
            <a:r>
              <a:rPr lang="en-GB" altLang="en-US" sz="1800"/>
              <a:t>Cancelled due to illness, never rescheduled due to snow, strikes and (exam) stress</a:t>
            </a:r>
          </a:p>
        </p:txBody>
      </p:sp>
      <p:sp>
        <p:nvSpPr>
          <p:cNvPr id="3" name="Rectangle 2">
            <a:extLst>
              <a:ext uri="{FF2B5EF4-FFF2-40B4-BE49-F238E27FC236}">
                <a16:creationId xmlns:a16="http://schemas.microsoft.com/office/drawing/2014/main" id="{C1AB4848-7081-4A44-B44E-BB0B2A19BB50}"/>
              </a:ext>
            </a:extLst>
          </p:cNvPr>
          <p:cNvSpPr/>
          <p:nvPr/>
        </p:nvSpPr>
        <p:spPr>
          <a:xfrm>
            <a:off x="5003800" y="2205038"/>
            <a:ext cx="1944688" cy="2133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A7F81E4-E7A9-416D-8E94-0DFF314C097C}"/>
              </a:ext>
            </a:extLst>
          </p:cNvPr>
          <p:cNvSpPr>
            <a:spLocks noGrp="1"/>
          </p:cNvSpPr>
          <p:nvPr>
            <p:ph type="title"/>
          </p:nvPr>
        </p:nvSpPr>
        <p:spPr>
          <a:xfrm>
            <a:off x="250825" y="1196975"/>
            <a:ext cx="8642350" cy="647700"/>
          </a:xfrm>
        </p:spPr>
        <p:txBody>
          <a:bodyPr/>
          <a:lstStyle/>
          <a:p>
            <a:r>
              <a:rPr lang="en-GB" altLang="en-US"/>
              <a:t>Second Library Skills session</a:t>
            </a:r>
          </a:p>
        </p:txBody>
      </p:sp>
      <p:graphicFrame>
        <p:nvGraphicFramePr>
          <p:cNvPr id="2" name="Content Placeholder 1">
            <a:extLst>
              <a:ext uri="{FF2B5EF4-FFF2-40B4-BE49-F238E27FC236}">
                <a16:creationId xmlns:a16="http://schemas.microsoft.com/office/drawing/2014/main" id="{13DC42F1-D778-43C0-B73D-F09586349905}"/>
              </a:ext>
            </a:extLst>
          </p:cNvPr>
          <p:cNvGraphicFramePr>
            <a:graphicFrameLocks noGrp="1"/>
          </p:cNvGraphicFramePr>
          <p:nvPr>
            <p:ph idx="1"/>
          </p:nvPr>
        </p:nvGraphicFramePr>
        <p:xfrm>
          <a:off x="323850" y="1844675"/>
          <a:ext cx="8569326" cy="2493966"/>
        </p:xfrm>
        <a:graphic>
          <a:graphicData uri="http://schemas.openxmlformats.org/drawingml/2006/table">
            <a:tbl>
              <a:tblPr firstRow="1" bandRow="1">
                <a:tableStyleId>{5C22544A-7EE6-4342-B048-85BDC9FD1C3A}</a:tableStyleId>
              </a:tblPr>
              <a:tblGrid>
                <a:gridCol w="43172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1944912">
                  <a:extLst>
                    <a:ext uri="{9D8B030D-6E8A-4147-A177-3AD203B41FA5}">
                      <a16:colId xmlns:a16="http://schemas.microsoft.com/office/drawing/2014/main" val="20005"/>
                    </a:ext>
                  </a:extLst>
                </a:gridCol>
              </a:tblGrid>
              <a:tr h="370780">
                <a:tc>
                  <a:txBody>
                    <a:bodyPr/>
                    <a:lstStyle/>
                    <a:p>
                      <a:endParaRPr lang="en-GB" sz="1800" dirty="0"/>
                    </a:p>
                  </a:txBody>
                  <a:tcPr marT="45713" marB="45713">
                    <a:solidFill>
                      <a:schemeClr val="accent2">
                        <a:lumMod val="75000"/>
                      </a:schemeClr>
                    </a:solidFill>
                  </a:tcPr>
                </a:tc>
                <a:tc>
                  <a:txBody>
                    <a:bodyPr/>
                    <a:lstStyle/>
                    <a:p>
                      <a:pPr algn="ctr"/>
                      <a:r>
                        <a:rPr lang="en-GB" sz="1800" dirty="0"/>
                        <a:t>Academic Writing</a:t>
                      </a:r>
                    </a:p>
                  </a:txBody>
                  <a:tcPr marT="45713" marB="45713">
                    <a:solidFill>
                      <a:schemeClr val="accent2">
                        <a:lumMod val="75000"/>
                      </a:schemeClr>
                    </a:solidFill>
                  </a:tcPr>
                </a:tc>
                <a:tc>
                  <a:txBody>
                    <a:bodyPr/>
                    <a:lstStyle/>
                    <a:p>
                      <a:pPr algn="ctr"/>
                      <a:r>
                        <a:rPr lang="en-GB" sz="1800" dirty="0"/>
                        <a:t>Text Response</a:t>
                      </a:r>
                    </a:p>
                  </a:txBody>
                  <a:tcPr marT="45713" marB="45713">
                    <a:solidFill>
                      <a:schemeClr val="accent2">
                        <a:lumMod val="75000"/>
                      </a:schemeClr>
                    </a:solidFill>
                  </a:tcPr>
                </a:tc>
                <a:tc>
                  <a:txBody>
                    <a:bodyPr/>
                    <a:lstStyle/>
                    <a:p>
                      <a:pPr algn="ctr"/>
                      <a:endParaRPr lang="en-GB" sz="1800" dirty="0"/>
                    </a:p>
                  </a:txBody>
                  <a:tcPr marT="45713" marB="45713">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Academic Writing</a:t>
                      </a:r>
                    </a:p>
                  </a:txBody>
                  <a:tcPr marT="45713" marB="45713">
                    <a:solidFill>
                      <a:schemeClr val="tx2">
                        <a:lumMod val="75000"/>
                      </a:schemeClr>
                    </a:solidFill>
                  </a:tcPr>
                </a:tc>
                <a:tc>
                  <a:txBody>
                    <a:bodyPr/>
                    <a:lstStyle/>
                    <a:p>
                      <a:pPr algn="ctr"/>
                      <a:r>
                        <a:rPr lang="en-GB" sz="1800" dirty="0"/>
                        <a:t>Text Response</a:t>
                      </a:r>
                    </a:p>
                  </a:txBody>
                  <a:tcPr marT="45713" marB="45713">
                    <a:solidFill>
                      <a:schemeClr val="tx2">
                        <a:lumMod val="75000"/>
                      </a:schemeClr>
                    </a:solidFill>
                  </a:tcPr>
                </a:tc>
                <a:extLst>
                  <a:ext uri="{0D108BD9-81ED-4DB2-BD59-A6C34878D82A}">
                    <a16:rowId xmlns:a16="http://schemas.microsoft.com/office/drawing/2014/main" val="10000"/>
                  </a:ext>
                </a:extLst>
              </a:tr>
              <a:tr h="640065">
                <a:tc>
                  <a:txBody>
                    <a:bodyPr/>
                    <a:lstStyle/>
                    <a:p>
                      <a:r>
                        <a:rPr lang="en-GB" sz="1800" dirty="0"/>
                        <a:t>A1</a:t>
                      </a:r>
                    </a:p>
                  </a:txBody>
                  <a:tcPr marT="45713" marB="45713">
                    <a:solidFill>
                      <a:schemeClr val="accent2">
                        <a:lumMod val="40000"/>
                        <a:lumOff val="60000"/>
                      </a:schemeClr>
                    </a:solidFill>
                  </a:tcPr>
                </a:tc>
                <a:tc>
                  <a:txBody>
                    <a:bodyPr/>
                    <a:lstStyle/>
                    <a:p>
                      <a:r>
                        <a:rPr lang="en-GB" sz="1800" dirty="0"/>
                        <a:t>Alan (A1)</a:t>
                      </a:r>
                    </a:p>
                    <a:p>
                      <a:r>
                        <a:rPr lang="en-GB" sz="1800" dirty="0"/>
                        <a:t>Debra (B1)</a:t>
                      </a:r>
                    </a:p>
                  </a:txBody>
                  <a:tcPr marT="45713" marB="45713">
                    <a:solidFill>
                      <a:schemeClr val="accent2">
                        <a:lumMod val="20000"/>
                        <a:lumOff val="80000"/>
                      </a:schemeClr>
                    </a:solidFill>
                  </a:tcPr>
                </a:tc>
                <a:tc>
                  <a:txBody>
                    <a:bodyPr/>
                    <a:lstStyle/>
                    <a:p>
                      <a:r>
                        <a:rPr lang="en-GB" sz="1800" dirty="0"/>
                        <a:t>Ruth (A1)</a:t>
                      </a:r>
                    </a:p>
                    <a:p>
                      <a:r>
                        <a:rPr lang="en-GB" sz="1800" dirty="0"/>
                        <a:t>Hazel (B1)</a:t>
                      </a:r>
                    </a:p>
                  </a:txBody>
                  <a:tcPr marT="45713" marB="45713">
                    <a:solidFill>
                      <a:schemeClr val="accent2">
                        <a:lumMod val="20000"/>
                        <a:lumOff val="80000"/>
                      </a:schemeClr>
                    </a:solidFill>
                  </a:tcPr>
                </a:tc>
                <a:tc>
                  <a:txBody>
                    <a:bodyPr/>
                    <a:lstStyle/>
                    <a:p>
                      <a:r>
                        <a:rPr lang="en-GB" sz="1800" dirty="0"/>
                        <a:t>S1</a:t>
                      </a:r>
                    </a:p>
                  </a:txBody>
                  <a:tcPr marT="45713" marB="45713">
                    <a:solidFill>
                      <a:schemeClr val="tx2">
                        <a:lumMod val="40000"/>
                        <a:lumOff val="60000"/>
                      </a:schemeClr>
                    </a:solidFill>
                  </a:tcPr>
                </a:tc>
                <a:tc>
                  <a:txBody>
                    <a:bodyPr/>
                    <a:lstStyle/>
                    <a:p>
                      <a:r>
                        <a:rPr lang="en-GB" sz="1800" dirty="0"/>
                        <a:t>Hazel</a:t>
                      </a:r>
                    </a:p>
                  </a:txBody>
                  <a:tcPr marT="45713" marB="45713">
                    <a:solidFill>
                      <a:schemeClr val="tx2">
                        <a:lumMod val="20000"/>
                        <a:lumOff val="80000"/>
                      </a:schemeClr>
                    </a:solidFill>
                  </a:tcPr>
                </a:tc>
                <a:tc>
                  <a:txBody>
                    <a:bodyPr/>
                    <a:lstStyle/>
                    <a:p>
                      <a:r>
                        <a:rPr lang="en-GB" sz="1800" dirty="0"/>
                        <a:t>Elizabeth</a:t>
                      </a:r>
                    </a:p>
                  </a:txBody>
                  <a:tcPr marT="45713" marB="45713">
                    <a:solidFill>
                      <a:schemeClr val="tx2">
                        <a:lumMod val="20000"/>
                        <a:lumOff val="80000"/>
                      </a:schemeClr>
                    </a:solidFill>
                  </a:tcPr>
                </a:tc>
                <a:extLst>
                  <a:ext uri="{0D108BD9-81ED-4DB2-BD59-A6C34878D82A}">
                    <a16:rowId xmlns:a16="http://schemas.microsoft.com/office/drawing/2014/main" val="10001"/>
                  </a:ext>
                </a:extLst>
              </a:tr>
              <a:tr h="370780">
                <a:tc>
                  <a:txBody>
                    <a:bodyPr/>
                    <a:lstStyle/>
                    <a:p>
                      <a:r>
                        <a:rPr lang="en-GB" sz="1800" dirty="0"/>
                        <a:t>A2</a:t>
                      </a:r>
                    </a:p>
                  </a:txBody>
                  <a:tcPr marT="45713" marB="45713">
                    <a:solidFill>
                      <a:schemeClr val="accent2">
                        <a:lumMod val="60000"/>
                        <a:lumOff val="40000"/>
                      </a:schemeClr>
                    </a:solidFill>
                  </a:tcPr>
                </a:tc>
                <a:tc>
                  <a:txBody>
                    <a:bodyPr/>
                    <a:lstStyle/>
                    <a:p>
                      <a:r>
                        <a:rPr lang="en-GB" sz="1800" dirty="0"/>
                        <a:t>Steve</a:t>
                      </a:r>
                    </a:p>
                  </a:txBody>
                  <a:tcPr marT="45713" marB="45713">
                    <a:solidFill>
                      <a:schemeClr val="accent2">
                        <a:lumMod val="40000"/>
                        <a:lumOff val="60000"/>
                      </a:schemeClr>
                    </a:solidFill>
                  </a:tcPr>
                </a:tc>
                <a:tc>
                  <a:txBody>
                    <a:bodyPr/>
                    <a:lstStyle/>
                    <a:p>
                      <a:r>
                        <a:rPr lang="en-GB" sz="1800" dirty="0"/>
                        <a:t>Nick</a:t>
                      </a:r>
                    </a:p>
                  </a:txBody>
                  <a:tcPr marT="45713" marB="45713">
                    <a:solidFill>
                      <a:schemeClr val="accent2">
                        <a:lumMod val="40000"/>
                        <a:lumOff val="60000"/>
                      </a:schemeClr>
                    </a:solidFill>
                  </a:tcPr>
                </a:tc>
                <a:tc>
                  <a:txBody>
                    <a:bodyPr/>
                    <a:lstStyle/>
                    <a:p>
                      <a:r>
                        <a:rPr lang="en-GB" sz="1800" dirty="0"/>
                        <a:t>S2</a:t>
                      </a:r>
                    </a:p>
                  </a:txBody>
                  <a:tcPr marT="45713" marB="45713">
                    <a:solidFill>
                      <a:schemeClr val="tx2">
                        <a:lumMod val="60000"/>
                        <a:lumOff val="40000"/>
                      </a:schemeClr>
                    </a:solidFill>
                  </a:tcPr>
                </a:tc>
                <a:tc>
                  <a:txBody>
                    <a:bodyPr/>
                    <a:lstStyle/>
                    <a:p>
                      <a:r>
                        <a:rPr lang="en-GB" sz="1800" dirty="0"/>
                        <a:t>Julia</a:t>
                      </a:r>
                    </a:p>
                  </a:txBody>
                  <a:tcPr marT="45713" marB="45713">
                    <a:solidFill>
                      <a:schemeClr val="tx2">
                        <a:lumMod val="40000"/>
                        <a:lumOff val="60000"/>
                      </a:schemeClr>
                    </a:solidFill>
                  </a:tcPr>
                </a:tc>
                <a:tc>
                  <a:txBody>
                    <a:bodyPr/>
                    <a:lstStyle/>
                    <a:p>
                      <a:r>
                        <a:rPr lang="en-GB" sz="1800" dirty="0"/>
                        <a:t>Craig</a:t>
                      </a:r>
                    </a:p>
                  </a:txBody>
                  <a:tcPr marT="45713" marB="45713">
                    <a:solidFill>
                      <a:schemeClr val="tx2">
                        <a:lumMod val="40000"/>
                        <a:lumOff val="60000"/>
                      </a:schemeClr>
                    </a:solidFill>
                  </a:tcPr>
                </a:tc>
                <a:extLst>
                  <a:ext uri="{0D108BD9-81ED-4DB2-BD59-A6C34878D82A}">
                    <a16:rowId xmlns:a16="http://schemas.microsoft.com/office/drawing/2014/main" val="10002"/>
                  </a:ext>
                </a:extLst>
              </a:tr>
              <a:tr h="370780">
                <a:tc>
                  <a:txBody>
                    <a:bodyPr/>
                    <a:lstStyle/>
                    <a:p>
                      <a:r>
                        <a:rPr lang="en-GB" sz="1800" dirty="0"/>
                        <a:t>A3</a:t>
                      </a:r>
                    </a:p>
                  </a:txBody>
                  <a:tcPr marT="45713" marB="45713">
                    <a:solidFill>
                      <a:schemeClr val="accent2">
                        <a:lumMod val="60000"/>
                        <a:lumOff val="40000"/>
                      </a:schemeClr>
                    </a:solidFill>
                  </a:tcPr>
                </a:tc>
                <a:tc>
                  <a:txBody>
                    <a:bodyPr/>
                    <a:lstStyle/>
                    <a:p>
                      <a:r>
                        <a:rPr lang="en-GB" sz="1800" dirty="0"/>
                        <a:t>Katherine</a:t>
                      </a:r>
                    </a:p>
                  </a:txBody>
                  <a:tcPr marT="45713" marB="45713">
                    <a:solidFill>
                      <a:schemeClr val="accent2">
                        <a:lumMod val="40000"/>
                        <a:lumOff val="60000"/>
                      </a:schemeClr>
                    </a:solidFill>
                  </a:tcPr>
                </a:tc>
                <a:tc>
                  <a:txBody>
                    <a:bodyPr/>
                    <a:lstStyle/>
                    <a:p>
                      <a:r>
                        <a:rPr lang="en-GB" sz="1800" dirty="0"/>
                        <a:t>Donna</a:t>
                      </a:r>
                    </a:p>
                  </a:txBody>
                  <a:tcPr marT="45713" marB="45713">
                    <a:solidFill>
                      <a:schemeClr val="accent2">
                        <a:lumMod val="40000"/>
                        <a:lumOff val="60000"/>
                      </a:schemeClr>
                    </a:solidFill>
                  </a:tcPr>
                </a:tc>
                <a:tc>
                  <a:txBody>
                    <a:bodyPr/>
                    <a:lstStyle/>
                    <a:p>
                      <a:r>
                        <a:rPr lang="en-GB" sz="1800" dirty="0"/>
                        <a:t>S3</a:t>
                      </a:r>
                    </a:p>
                  </a:txBody>
                  <a:tcPr marT="45713" marB="45713">
                    <a:solidFill>
                      <a:schemeClr val="tx2">
                        <a:lumMod val="60000"/>
                        <a:lumOff val="40000"/>
                      </a:schemeClr>
                    </a:solidFill>
                  </a:tcPr>
                </a:tc>
                <a:tc>
                  <a:txBody>
                    <a:bodyPr/>
                    <a:lstStyle/>
                    <a:p>
                      <a:r>
                        <a:rPr lang="en-GB" sz="1800" dirty="0">
                          <a:solidFill>
                            <a:srgbClr val="FF0000"/>
                          </a:solidFill>
                        </a:rPr>
                        <a:t>Hannah</a:t>
                      </a:r>
                    </a:p>
                  </a:txBody>
                  <a:tcPr marT="45713" marB="45713">
                    <a:solidFill>
                      <a:schemeClr val="tx2">
                        <a:lumMod val="40000"/>
                        <a:lumOff val="60000"/>
                      </a:schemeClr>
                    </a:solidFill>
                  </a:tcPr>
                </a:tc>
                <a:tc>
                  <a:txBody>
                    <a:bodyPr/>
                    <a:lstStyle/>
                    <a:p>
                      <a:r>
                        <a:rPr lang="en-GB" sz="1800" dirty="0"/>
                        <a:t>Julia</a:t>
                      </a:r>
                    </a:p>
                  </a:txBody>
                  <a:tcPr marT="45713" marB="45713">
                    <a:solidFill>
                      <a:schemeClr val="tx2">
                        <a:lumMod val="40000"/>
                        <a:lumOff val="60000"/>
                      </a:schemeClr>
                    </a:solidFill>
                  </a:tcPr>
                </a:tc>
                <a:extLst>
                  <a:ext uri="{0D108BD9-81ED-4DB2-BD59-A6C34878D82A}">
                    <a16:rowId xmlns:a16="http://schemas.microsoft.com/office/drawing/2014/main" val="10003"/>
                  </a:ext>
                </a:extLst>
              </a:tr>
              <a:tr h="370780">
                <a:tc>
                  <a:txBody>
                    <a:bodyPr/>
                    <a:lstStyle/>
                    <a:p>
                      <a:r>
                        <a:rPr lang="en-GB" sz="1800" dirty="0"/>
                        <a:t>A4</a:t>
                      </a:r>
                    </a:p>
                  </a:txBody>
                  <a:tcPr marT="45713" marB="45713">
                    <a:solidFill>
                      <a:schemeClr val="accent2">
                        <a:lumMod val="60000"/>
                        <a:lumOff val="40000"/>
                      </a:schemeClr>
                    </a:solidFill>
                  </a:tcPr>
                </a:tc>
                <a:tc>
                  <a:txBody>
                    <a:bodyPr/>
                    <a:lstStyle/>
                    <a:p>
                      <a:r>
                        <a:rPr lang="en-GB" sz="1800" dirty="0"/>
                        <a:t>Blair</a:t>
                      </a:r>
                    </a:p>
                  </a:txBody>
                  <a:tcPr marT="45713" marB="45713">
                    <a:solidFill>
                      <a:schemeClr val="accent2">
                        <a:lumMod val="40000"/>
                        <a:lumOff val="60000"/>
                      </a:schemeClr>
                    </a:solidFill>
                  </a:tcPr>
                </a:tc>
                <a:tc>
                  <a:txBody>
                    <a:bodyPr/>
                    <a:lstStyle/>
                    <a:p>
                      <a:r>
                        <a:rPr lang="en-GB" sz="1800" dirty="0"/>
                        <a:t>Ginny</a:t>
                      </a:r>
                    </a:p>
                  </a:txBody>
                  <a:tcPr marT="45713" marB="45713">
                    <a:solidFill>
                      <a:schemeClr val="accent2">
                        <a:lumMod val="40000"/>
                        <a:lumOff val="60000"/>
                      </a:schemeClr>
                    </a:solidFill>
                  </a:tcPr>
                </a:tc>
                <a:tc>
                  <a:txBody>
                    <a:bodyPr/>
                    <a:lstStyle/>
                    <a:p>
                      <a:r>
                        <a:rPr lang="en-GB" sz="1800" dirty="0"/>
                        <a:t>S4</a:t>
                      </a:r>
                    </a:p>
                  </a:txBody>
                  <a:tcPr marT="45713" marB="45713">
                    <a:solidFill>
                      <a:schemeClr val="tx2">
                        <a:lumMod val="60000"/>
                        <a:lumOff val="40000"/>
                      </a:schemeClr>
                    </a:solidFill>
                  </a:tcPr>
                </a:tc>
                <a:tc>
                  <a:txBody>
                    <a:bodyPr/>
                    <a:lstStyle/>
                    <a:p>
                      <a:r>
                        <a:rPr lang="en-GB" sz="1800" dirty="0"/>
                        <a:t>Claire</a:t>
                      </a:r>
                    </a:p>
                  </a:txBody>
                  <a:tcPr marT="45713" marB="45713">
                    <a:solidFill>
                      <a:schemeClr val="tx2">
                        <a:lumMod val="40000"/>
                        <a:lumOff val="60000"/>
                      </a:schemeClr>
                    </a:solidFill>
                  </a:tcPr>
                </a:tc>
                <a:tc>
                  <a:txBody>
                    <a:bodyPr/>
                    <a:lstStyle/>
                    <a:p>
                      <a:r>
                        <a:rPr lang="en-GB" sz="1800" dirty="0"/>
                        <a:t>Mike</a:t>
                      </a:r>
                    </a:p>
                  </a:txBody>
                  <a:tcPr marT="45713" marB="45713">
                    <a:solidFill>
                      <a:schemeClr val="tx2">
                        <a:lumMod val="40000"/>
                        <a:lumOff val="60000"/>
                      </a:schemeClr>
                    </a:solidFill>
                  </a:tcPr>
                </a:tc>
                <a:extLst>
                  <a:ext uri="{0D108BD9-81ED-4DB2-BD59-A6C34878D82A}">
                    <a16:rowId xmlns:a16="http://schemas.microsoft.com/office/drawing/2014/main" val="10004"/>
                  </a:ext>
                </a:extLst>
              </a:tr>
              <a:tr h="370780">
                <a:tc>
                  <a:txBody>
                    <a:bodyPr/>
                    <a:lstStyle/>
                    <a:p>
                      <a:r>
                        <a:rPr lang="en-GB" sz="1800" dirty="0"/>
                        <a:t>A5</a:t>
                      </a:r>
                    </a:p>
                  </a:txBody>
                  <a:tcPr marT="45713" marB="45713">
                    <a:solidFill>
                      <a:schemeClr val="accent2">
                        <a:lumMod val="60000"/>
                        <a:lumOff val="40000"/>
                      </a:schemeClr>
                    </a:solidFill>
                  </a:tcPr>
                </a:tc>
                <a:tc>
                  <a:txBody>
                    <a:bodyPr/>
                    <a:lstStyle/>
                    <a:p>
                      <a:r>
                        <a:rPr lang="en-GB" sz="1800" dirty="0"/>
                        <a:t>Christine</a:t>
                      </a:r>
                    </a:p>
                  </a:txBody>
                  <a:tcPr marT="45713" marB="45713">
                    <a:solidFill>
                      <a:schemeClr val="accent2">
                        <a:lumMod val="40000"/>
                        <a:lumOff val="60000"/>
                      </a:schemeClr>
                    </a:solidFill>
                  </a:tcPr>
                </a:tc>
                <a:tc>
                  <a:txBody>
                    <a:bodyPr/>
                    <a:lstStyle/>
                    <a:p>
                      <a:r>
                        <a:rPr lang="en-GB" sz="1800" dirty="0"/>
                        <a:t>Maggie</a:t>
                      </a:r>
                    </a:p>
                  </a:txBody>
                  <a:tcPr marT="45713" marB="45713">
                    <a:solidFill>
                      <a:schemeClr val="accent2">
                        <a:lumMod val="40000"/>
                        <a:lumOff val="60000"/>
                      </a:schemeClr>
                    </a:solidFill>
                  </a:tcPr>
                </a:tc>
                <a:tc>
                  <a:txBody>
                    <a:bodyPr/>
                    <a:lstStyle/>
                    <a:p>
                      <a:r>
                        <a:rPr lang="en-GB" sz="1800" dirty="0"/>
                        <a:t>S5</a:t>
                      </a:r>
                    </a:p>
                  </a:txBody>
                  <a:tcPr marT="45713" marB="45713">
                    <a:solidFill>
                      <a:schemeClr val="tx2">
                        <a:lumMod val="60000"/>
                        <a:lumOff val="40000"/>
                      </a:schemeClr>
                    </a:solidFill>
                  </a:tcPr>
                </a:tc>
                <a:tc>
                  <a:txBody>
                    <a:bodyPr/>
                    <a:lstStyle/>
                    <a:p>
                      <a:r>
                        <a:rPr lang="en-GB" sz="1800" dirty="0"/>
                        <a:t>Paul</a:t>
                      </a:r>
                    </a:p>
                  </a:txBody>
                  <a:tcPr marT="45713" marB="45713">
                    <a:solidFill>
                      <a:schemeClr val="tx2">
                        <a:lumMod val="40000"/>
                        <a:lumOff val="60000"/>
                      </a:schemeClr>
                    </a:solidFill>
                  </a:tcPr>
                </a:tc>
                <a:tc>
                  <a:txBody>
                    <a:bodyPr/>
                    <a:lstStyle/>
                    <a:p>
                      <a:r>
                        <a:rPr lang="en-GB" sz="1800" dirty="0"/>
                        <a:t>Claire</a:t>
                      </a:r>
                    </a:p>
                  </a:txBody>
                  <a:tcPr marT="45713" marB="45713">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4" name="Footer Placeholder 3">
            <a:extLst>
              <a:ext uri="{FF2B5EF4-FFF2-40B4-BE49-F238E27FC236}">
                <a16:creationId xmlns:a16="http://schemas.microsoft.com/office/drawing/2014/main" id="{7BDE4DCB-D23E-49CC-A52C-9E6B9C6DD02E}"/>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7" name="Content Placeholder 2">
            <a:extLst>
              <a:ext uri="{FF2B5EF4-FFF2-40B4-BE49-F238E27FC236}">
                <a16:creationId xmlns:a16="http://schemas.microsoft.com/office/drawing/2014/main" id="{44AD682B-D8FD-4EAF-A6FC-61DA741CACBD}"/>
              </a:ext>
            </a:extLst>
          </p:cNvPr>
          <p:cNvSpPr txBox="1">
            <a:spLocks/>
          </p:cNvSpPr>
          <p:nvPr/>
        </p:nvSpPr>
        <p:spPr bwMode="auto">
          <a:xfrm>
            <a:off x="323850" y="4437063"/>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800"/>
              <a:t>Sarah Brain (Economics, Finance and Management)</a:t>
            </a:r>
          </a:p>
          <a:p>
            <a:pPr>
              <a:buFont typeface="Arial" panose="020B0604020202020204" pitchFamily="34" charset="0"/>
              <a:buNone/>
            </a:pPr>
            <a:r>
              <a:rPr lang="en-GB" altLang="en-US" sz="2800"/>
              <a:t>21 February 2018, 12-2:30 pm</a:t>
            </a:r>
          </a:p>
          <a:p>
            <a:pPr lvl="1">
              <a:buFont typeface="Arial" panose="020B0604020202020204" pitchFamily="34" charset="0"/>
              <a:buNone/>
            </a:pPr>
            <a:r>
              <a:rPr lang="en-GB" altLang="en-US" sz="1800"/>
              <a:t>Co-presented with Alan, as Hannah was unavailable</a:t>
            </a:r>
          </a:p>
        </p:txBody>
      </p:sp>
      <p:sp>
        <p:nvSpPr>
          <p:cNvPr id="3" name="Rectangle 2">
            <a:extLst>
              <a:ext uri="{FF2B5EF4-FFF2-40B4-BE49-F238E27FC236}">
                <a16:creationId xmlns:a16="http://schemas.microsoft.com/office/drawing/2014/main" id="{C3809DDC-F39B-46C6-8C3E-CAD10EEFC463}"/>
              </a:ext>
            </a:extLst>
          </p:cNvPr>
          <p:cNvSpPr/>
          <p:nvPr/>
        </p:nvSpPr>
        <p:spPr>
          <a:xfrm>
            <a:off x="755650" y="2205038"/>
            <a:ext cx="1871663" cy="2133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1C88EB9-C61D-45A0-8F5A-1475B7540C84}"/>
              </a:ext>
            </a:extLst>
          </p:cNvPr>
          <p:cNvSpPr>
            <a:spLocks noGrp="1"/>
          </p:cNvSpPr>
          <p:nvPr>
            <p:ph type="title"/>
          </p:nvPr>
        </p:nvSpPr>
        <p:spPr>
          <a:xfrm>
            <a:off x="250825" y="1196975"/>
            <a:ext cx="8642350" cy="647700"/>
          </a:xfrm>
        </p:spPr>
        <p:txBody>
          <a:bodyPr/>
          <a:lstStyle/>
          <a:p>
            <a:r>
              <a:rPr lang="en-GB" altLang="en-US"/>
              <a:t>Second Library Skills session</a:t>
            </a:r>
          </a:p>
        </p:txBody>
      </p:sp>
      <p:sp>
        <p:nvSpPr>
          <p:cNvPr id="6147" name="Content Placeholder 2">
            <a:extLst>
              <a:ext uri="{FF2B5EF4-FFF2-40B4-BE49-F238E27FC236}">
                <a16:creationId xmlns:a16="http://schemas.microsoft.com/office/drawing/2014/main" id="{28DF4A97-E261-48C0-888C-C5B46DAE1DCD}"/>
              </a:ext>
            </a:extLst>
          </p:cNvPr>
          <p:cNvSpPr>
            <a:spLocks noGrp="1"/>
          </p:cNvSpPr>
          <p:nvPr>
            <p:ph idx="1"/>
          </p:nvPr>
        </p:nvSpPr>
        <p:spPr>
          <a:xfrm>
            <a:off x="323850" y="1844675"/>
            <a:ext cx="8569325" cy="3744913"/>
          </a:xfrm>
        </p:spPr>
        <p:txBody>
          <a:bodyPr/>
          <a:lstStyle/>
          <a:p>
            <a:r>
              <a:rPr lang="en-GB" altLang="en-US" sz="2800"/>
              <a:t>Same location as before, with tutors present</a:t>
            </a:r>
          </a:p>
          <a:p>
            <a:r>
              <a:rPr lang="en-GB" altLang="en-US" sz="2800"/>
              <a:t>Approx. 70 students</a:t>
            </a:r>
          </a:p>
          <a:p>
            <a:r>
              <a:rPr lang="en-GB" altLang="en-US" sz="2800"/>
              <a:t>Re-cap of learning from first session</a:t>
            </a:r>
          </a:p>
          <a:p>
            <a:r>
              <a:rPr lang="en-GB" altLang="en-US" sz="2800"/>
              <a:t>Difference between databases and Google Scholar</a:t>
            </a:r>
          </a:p>
          <a:p>
            <a:r>
              <a:rPr lang="en-GB" altLang="en-US" sz="2800"/>
              <a:t>Activity looking at journals</a:t>
            </a:r>
          </a:p>
          <a:p>
            <a:r>
              <a:rPr lang="en-GB" altLang="en-US" sz="2800"/>
              <a:t>HG put C.R.A.A.P. slides into ppt – but tutors and students quickly signalled that this was old ground</a:t>
            </a:r>
          </a:p>
          <a:p>
            <a:r>
              <a:rPr lang="en-GB" altLang="en-US" sz="2800"/>
              <a:t>Plenty of time for students to search databases</a:t>
            </a:r>
          </a:p>
          <a:p>
            <a:endParaRPr lang="en-GB" altLang="en-US" sz="2800"/>
          </a:p>
        </p:txBody>
      </p:sp>
      <p:sp>
        <p:nvSpPr>
          <p:cNvPr id="4" name="Footer Placeholder 3">
            <a:extLst>
              <a:ext uri="{FF2B5EF4-FFF2-40B4-BE49-F238E27FC236}">
                <a16:creationId xmlns:a16="http://schemas.microsoft.com/office/drawing/2014/main" id="{65E4FC5D-63AE-4F63-9F33-C5D273DE4F94}"/>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E5DC8B0-344F-4038-B6FE-710ED2487BDB}"/>
              </a:ext>
            </a:extLst>
          </p:cNvPr>
          <p:cNvSpPr>
            <a:spLocks noGrp="1"/>
          </p:cNvSpPr>
          <p:nvPr>
            <p:ph type="title"/>
          </p:nvPr>
        </p:nvSpPr>
        <p:spPr>
          <a:xfrm>
            <a:off x="250825" y="1196975"/>
            <a:ext cx="8642350" cy="647700"/>
          </a:xfrm>
        </p:spPr>
        <p:txBody>
          <a:bodyPr/>
          <a:lstStyle/>
          <a:p>
            <a:r>
              <a:rPr lang="en-GB" altLang="en-US"/>
              <a:t>Reflection (second session)</a:t>
            </a:r>
          </a:p>
        </p:txBody>
      </p:sp>
      <p:sp>
        <p:nvSpPr>
          <p:cNvPr id="6147" name="Content Placeholder 2">
            <a:extLst>
              <a:ext uri="{FF2B5EF4-FFF2-40B4-BE49-F238E27FC236}">
                <a16:creationId xmlns:a16="http://schemas.microsoft.com/office/drawing/2014/main" id="{4FC79450-EE1C-4F8E-88B7-844E6CAB7379}"/>
              </a:ext>
            </a:extLst>
          </p:cNvPr>
          <p:cNvSpPr>
            <a:spLocks noGrp="1"/>
          </p:cNvSpPr>
          <p:nvPr>
            <p:ph idx="1"/>
          </p:nvPr>
        </p:nvSpPr>
        <p:spPr>
          <a:xfrm>
            <a:off x="323850" y="1844675"/>
            <a:ext cx="8569325" cy="3744913"/>
          </a:xfrm>
        </p:spPr>
        <p:txBody>
          <a:bodyPr/>
          <a:lstStyle/>
          <a:p>
            <a:r>
              <a:rPr lang="en-GB" altLang="en-US" sz="2800"/>
              <a:t>More preparation time needed to enable more joint preparation of content</a:t>
            </a:r>
          </a:p>
          <a:p>
            <a:r>
              <a:rPr lang="en-GB" altLang="en-US" sz="2800"/>
              <a:t>Original plan modified by SB to include work with journals</a:t>
            </a:r>
          </a:p>
          <a:p>
            <a:r>
              <a:rPr lang="en-GB" altLang="en-US" sz="2800"/>
              <a:t>Consider revision of some of the content</a:t>
            </a:r>
          </a:p>
          <a:p>
            <a:r>
              <a:rPr lang="en-GB" altLang="en-US" sz="2800"/>
              <a:t>Feedback from students was that the session repeated content from the first. Next time ask students to participate in a test/quiz at the beginning as a way of recapping first session.</a:t>
            </a:r>
          </a:p>
          <a:p>
            <a:endParaRPr lang="en-GB" altLang="en-US" sz="2800"/>
          </a:p>
        </p:txBody>
      </p:sp>
      <p:sp>
        <p:nvSpPr>
          <p:cNvPr id="4" name="Footer Placeholder 3">
            <a:extLst>
              <a:ext uri="{FF2B5EF4-FFF2-40B4-BE49-F238E27FC236}">
                <a16:creationId xmlns:a16="http://schemas.microsoft.com/office/drawing/2014/main" id="{26F949C1-C886-4867-B348-71277B91C91F}"/>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AE4314F-DB69-4F94-BC32-0820C78E7151}"/>
              </a:ext>
            </a:extLst>
          </p:cNvPr>
          <p:cNvSpPr>
            <a:spLocks noGrp="1"/>
          </p:cNvSpPr>
          <p:nvPr>
            <p:ph type="title"/>
          </p:nvPr>
        </p:nvSpPr>
        <p:spPr>
          <a:xfrm>
            <a:off x="250825" y="1196975"/>
            <a:ext cx="8642350" cy="647700"/>
          </a:xfrm>
        </p:spPr>
        <p:txBody>
          <a:bodyPr/>
          <a:lstStyle/>
          <a:p>
            <a:r>
              <a:rPr lang="en-GB" altLang="en-US"/>
              <a:t>Student comments (second session)</a:t>
            </a:r>
          </a:p>
        </p:txBody>
      </p:sp>
      <p:sp>
        <p:nvSpPr>
          <p:cNvPr id="6147" name="Content Placeholder 2">
            <a:extLst>
              <a:ext uri="{FF2B5EF4-FFF2-40B4-BE49-F238E27FC236}">
                <a16:creationId xmlns:a16="http://schemas.microsoft.com/office/drawing/2014/main" id="{36D2CD77-A8D4-49D0-AEE3-2AD8EB97D1D6}"/>
              </a:ext>
            </a:extLst>
          </p:cNvPr>
          <p:cNvSpPr>
            <a:spLocks noGrp="1"/>
          </p:cNvSpPr>
          <p:nvPr>
            <p:ph idx="1"/>
          </p:nvPr>
        </p:nvSpPr>
        <p:spPr>
          <a:xfrm>
            <a:off x="323850" y="1844675"/>
            <a:ext cx="8569325" cy="3744913"/>
          </a:xfrm>
        </p:spPr>
        <p:txBody>
          <a:bodyPr/>
          <a:lstStyle/>
          <a:p>
            <a:r>
              <a:rPr lang="en-GB" altLang="en-US" sz="1600" i="1"/>
              <a:t>It was very useful to understand new things. Can’t wait for this meeting, I wish If we had this session more often.</a:t>
            </a:r>
          </a:p>
          <a:p>
            <a:r>
              <a:rPr lang="en-GB" altLang="en-US" sz="1600" i="1"/>
              <a:t>The presentation was very useful. I am now able to shorten research time by using the unis database collection</a:t>
            </a:r>
          </a:p>
          <a:p>
            <a:r>
              <a:rPr lang="en-GB" altLang="en-US" sz="1600" i="1"/>
              <a:t>It was incredibly useful, as we found out how to use database!!!</a:t>
            </a:r>
          </a:p>
          <a:p>
            <a:r>
              <a:rPr lang="en-GB" altLang="en-US" sz="1600" i="1"/>
              <a:t>I have learnt database It’s very useful!</a:t>
            </a:r>
          </a:p>
          <a:p>
            <a:r>
              <a:rPr lang="en-GB" altLang="en-US" sz="1600" i="1"/>
              <a:t>It was good. I have learnt about how to use the database to find journal in specific subject, which is useful</a:t>
            </a:r>
          </a:p>
          <a:p>
            <a:r>
              <a:rPr lang="en-GB" altLang="en-US" sz="1600" i="1"/>
              <a:t>To be honest, I think the library session on TB1 was more useful than today. It is because students not only frequently use published journals, but also already know some info on searching sources.</a:t>
            </a:r>
          </a:p>
          <a:p>
            <a:r>
              <a:rPr lang="en-GB" altLang="en-US" sz="1600" i="1"/>
              <a:t>We are told some useful information, but it was almost the same as the previous one, in my opinion.</a:t>
            </a:r>
          </a:p>
          <a:p>
            <a:r>
              <a:rPr lang="en-GB" altLang="en-US" sz="1600" i="1"/>
              <a:t>given more academic website that can be used to search for journal or articles and the introduction was really clear</a:t>
            </a:r>
          </a:p>
          <a:p>
            <a:r>
              <a:rPr lang="en-GB" altLang="en-US" sz="1600" i="1"/>
              <a:t>useful. I can now narrow the filters. Articles are more up to date. Book are at least two years old.</a:t>
            </a:r>
          </a:p>
        </p:txBody>
      </p:sp>
      <p:sp>
        <p:nvSpPr>
          <p:cNvPr id="4" name="Footer Placeholder 3">
            <a:extLst>
              <a:ext uri="{FF2B5EF4-FFF2-40B4-BE49-F238E27FC236}">
                <a16:creationId xmlns:a16="http://schemas.microsoft.com/office/drawing/2014/main" id="{94E19CE7-C62E-4338-AB72-5AE0DB27286F}"/>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fade">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3541255-A006-4379-9D45-2A6397CE55CE}"/>
              </a:ext>
            </a:extLst>
          </p:cNvPr>
          <p:cNvSpPr>
            <a:spLocks noGrp="1"/>
          </p:cNvSpPr>
          <p:nvPr>
            <p:ph type="title"/>
          </p:nvPr>
        </p:nvSpPr>
        <p:spPr>
          <a:xfrm>
            <a:off x="250825" y="1196975"/>
            <a:ext cx="8642350" cy="647700"/>
          </a:xfrm>
        </p:spPr>
        <p:txBody>
          <a:bodyPr/>
          <a:lstStyle/>
          <a:p>
            <a:r>
              <a:rPr lang="en-GB" altLang="en-US"/>
              <a:t>What next? 2018/19</a:t>
            </a:r>
          </a:p>
        </p:txBody>
      </p:sp>
      <p:sp>
        <p:nvSpPr>
          <p:cNvPr id="6147" name="Content Placeholder 2">
            <a:extLst>
              <a:ext uri="{FF2B5EF4-FFF2-40B4-BE49-F238E27FC236}">
                <a16:creationId xmlns:a16="http://schemas.microsoft.com/office/drawing/2014/main" id="{F7A0A704-CE52-4646-8A6A-5051C79DAEEB}"/>
              </a:ext>
            </a:extLst>
          </p:cNvPr>
          <p:cNvSpPr>
            <a:spLocks noGrp="1"/>
          </p:cNvSpPr>
          <p:nvPr>
            <p:ph idx="1"/>
          </p:nvPr>
        </p:nvSpPr>
        <p:spPr>
          <a:xfrm>
            <a:off x="323850" y="1844675"/>
            <a:ext cx="8569325" cy="3744913"/>
          </a:xfrm>
        </p:spPr>
        <p:txBody>
          <a:bodyPr/>
          <a:lstStyle/>
          <a:p>
            <a:r>
              <a:rPr lang="en-GB" altLang="en-US" sz="2800"/>
              <a:t>IFP continues to grow from 141 students (2017/18)</a:t>
            </a:r>
          </a:p>
          <a:p>
            <a:r>
              <a:rPr lang="en-GB" altLang="en-US" sz="2800"/>
              <a:t>FOUR timetabled streams:</a:t>
            </a:r>
          </a:p>
          <a:p>
            <a:pPr marL="914400" lvl="1" indent="-514350">
              <a:buFont typeface="Calibri" panose="020F0502020204030204" pitchFamily="34" charset="0"/>
              <a:buAutoNum type="arabicPeriod"/>
            </a:pPr>
            <a:r>
              <a:rPr lang="en-GB" altLang="en-US" sz="2400"/>
              <a:t>Physics</a:t>
            </a:r>
          </a:p>
          <a:p>
            <a:pPr marL="914400" lvl="1" indent="-514350">
              <a:buFont typeface="Calibri" panose="020F0502020204030204" pitchFamily="34" charset="0"/>
              <a:buAutoNum type="arabicPeriod"/>
            </a:pPr>
            <a:r>
              <a:rPr lang="en-GB" altLang="en-US" sz="2400"/>
              <a:t>Chemistry</a:t>
            </a:r>
          </a:p>
          <a:p>
            <a:pPr marL="914400" lvl="1" indent="-514350">
              <a:buFont typeface="Calibri" panose="020F0502020204030204" pitchFamily="34" charset="0"/>
              <a:buAutoNum type="arabicPeriod"/>
            </a:pPr>
            <a:r>
              <a:rPr lang="en-GB" altLang="en-US" sz="2400"/>
              <a:t>Economics</a:t>
            </a:r>
          </a:p>
          <a:p>
            <a:pPr marL="914400" lvl="1" indent="-514350">
              <a:buFont typeface="Calibri" panose="020F0502020204030204" pitchFamily="34" charset="0"/>
              <a:buAutoNum type="arabicPeriod"/>
            </a:pPr>
            <a:r>
              <a:rPr lang="en-GB" altLang="en-US" sz="2400"/>
              <a:t>Arts, Humanities, Law</a:t>
            </a:r>
          </a:p>
          <a:p>
            <a:endParaRPr lang="en-GB" altLang="en-US" sz="2800"/>
          </a:p>
        </p:txBody>
      </p:sp>
      <p:sp>
        <p:nvSpPr>
          <p:cNvPr id="4" name="Footer Placeholder 3">
            <a:extLst>
              <a:ext uri="{FF2B5EF4-FFF2-40B4-BE49-F238E27FC236}">
                <a16:creationId xmlns:a16="http://schemas.microsoft.com/office/drawing/2014/main" id="{5FA88E29-6942-4BBF-A9DC-F02D4B4D0C54}"/>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0AF5AC8-1368-4177-A3BD-7A0C8B371DF9}"/>
              </a:ext>
            </a:extLst>
          </p:cNvPr>
          <p:cNvSpPr>
            <a:spLocks noGrp="1"/>
          </p:cNvSpPr>
          <p:nvPr>
            <p:ph type="title"/>
          </p:nvPr>
        </p:nvSpPr>
        <p:spPr>
          <a:xfrm>
            <a:off x="250825" y="1196975"/>
            <a:ext cx="8642350" cy="647700"/>
          </a:xfrm>
        </p:spPr>
        <p:txBody>
          <a:bodyPr/>
          <a:lstStyle/>
          <a:p>
            <a:r>
              <a:rPr lang="en-GB" altLang="en-US"/>
              <a:t>Outline</a:t>
            </a:r>
          </a:p>
        </p:txBody>
      </p:sp>
      <p:sp>
        <p:nvSpPr>
          <p:cNvPr id="6147" name="Content Placeholder 2">
            <a:extLst>
              <a:ext uri="{FF2B5EF4-FFF2-40B4-BE49-F238E27FC236}">
                <a16:creationId xmlns:a16="http://schemas.microsoft.com/office/drawing/2014/main" id="{32922DC9-72A7-4992-BA70-08984DAB3B53}"/>
              </a:ext>
            </a:extLst>
          </p:cNvPr>
          <p:cNvSpPr>
            <a:spLocks noGrp="1"/>
          </p:cNvSpPr>
          <p:nvPr>
            <p:ph idx="1"/>
          </p:nvPr>
        </p:nvSpPr>
        <p:spPr>
          <a:xfrm>
            <a:off x="323850" y="1844675"/>
            <a:ext cx="8569325" cy="3744913"/>
          </a:xfrm>
        </p:spPr>
        <p:txBody>
          <a:bodyPr/>
          <a:lstStyle/>
          <a:p>
            <a:r>
              <a:rPr lang="en-GB" altLang="en-US" sz="2400"/>
              <a:t>Context</a:t>
            </a:r>
          </a:p>
          <a:p>
            <a:r>
              <a:rPr lang="en-GB" altLang="en-US" sz="2400"/>
              <a:t>Why did we do it?</a:t>
            </a:r>
          </a:p>
          <a:p>
            <a:r>
              <a:rPr lang="en-GB" altLang="en-US" sz="2400"/>
              <a:t>What we did (first session)</a:t>
            </a:r>
          </a:p>
          <a:p>
            <a:pPr marL="457200" lvl="1" indent="0">
              <a:buFont typeface="Arial" panose="020B0604020202020204" pitchFamily="34" charset="0"/>
              <a:buNone/>
            </a:pPr>
            <a:r>
              <a:rPr lang="en-GB" altLang="en-US" sz="2000"/>
              <a:t>Reflection</a:t>
            </a:r>
          </a:p>
          <a:p>
            <a:r>
              <a:rPr lang="en-GB" altLang="en-US" sz="2400"/>
              <a:t>What we did (follow up session)</a:t>
            </a:r>
          </a:p>
          <a:p>
            <a:pPr marL="457200" lvl="1" indent="0">
              <a:buFont typeface="Arial" panose="020B0604020202020204" pitchFamily="34" charset="0"/>
              <a:buNone/>
            </a:pPr>
            <a:r>
              <a:rPr lang="en-GB" altLang="en-US" sz="2000"/>
              <a:t>Reflection</a:t>
            </a:r>
          </a:p>
          <a:p>
            <a:r>
              <a:rPr lang="en-GB" altLang="en-US" sz="2400"/>
              <a:t>What next?</a:t>
            </a:r>
          </a:p>
          <a:p>
            <a:r>
              <a:rPr lang="en-GB" altLang="en-US" sz="2400"/>
              <a:t>Conclusions / questions</a:t>
            </a:r>
          </a:p>
          <a:p>
            <a:endParaRPr lang="en-GB" altLang="en-US"/>
          </a:p>
        </p:txBody>
      </p:sp>
      <p:sp>
        <p:nvSpPr>
          <p:cNvPr id="4" name="Footer Placeholder 3">
            <a:extLst>
              <a:ext uri="{FF2B5EF4-FFF2-40B4-BE49-F238E27FC236}">
                <a16:creationId xmlns:a16="http://schemas.microsoft.com/office/drawing/2014/main" id="{010A90CC-E2BA-46A9-B52E-EFDAD69E3EE2}"/>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2306304-2BB8-4FFF-91F2-2C127E1CE45B}"/>
              </a:ext>
            </a:extLst>
          </p:cNvPr>
          <p:cNvSpPr>
            <a:spLocks noGrp="1"/>
          </p:cNvSpPr>
          <p:nvPr>
            <p:ph type="title"/>
          </p:nvPr>
        </p:nvSpPr>
        <p:spPr>
          <a:xfrm>
            <a:off x="250825" y="1196975"/>
            <a:ext cx="8642350" cy="647700"/>
          </a:xfrm>
        </p:spPr>
        <p:txBody>
          <a:bodyPr/>
          <a:lstStyle/>
          <a:p>
            <a:r>
              <a:rPr lang="en-GB" altLang="en-US"/>
              <a:t>What next? 2018/19</a:t>
            </a:r>
          </a:p>
        </p:txBody>
      </p:sp>
      <p:sp>
        <p:nvSpPr>
          <p:cNvPr id="34819" name="Content Placeholder 2">
            <a:extLst>
              <a:ext uri="{FF2B5EF4-FFF2-40B4-BE49-F238E27FC236}">
                <a16:creationId xmlns:a16="http://schemas.microsoft.com/office/drawing/2014/main" id="{98D86509-BFD8-4062-A874-2EB5A5AD4F9C}"/>
              </a:ext>
            </a:extLst>
          </p:cNvPr>
          <p:cNvSpPr>
            <a:spLocks noGrp="1"/>
          </p:cNvSpPr>
          <p:nvPr>
            <p:ph idx="1"/>
          </p:nvPr>
        </p:nvSpPr>
        <p:spPr>
          <a:xfrm>
            <a:off x="323850" y="1844675"/>
            <a:ext cx="8569325" cy="3744913"/>
          </a:xfrm>
        </p:spPr>
        <p:txBody>
          <a:bodyPr/>
          <a:lstStyle/>
          <a:p>
            <a:r>
              <a:rPr lang="en-GB" altLang="en-US" sz="2800"/>
              <a:t>IFP continues to grow from 141 students (2017/18)</a:t>
            </a:r>
          </a:p>
          <a:p>
            <a:r>
              <a:rPr lang="en-GB" altLang="en-US" sz="2800"/>
              <a:t>FOUR timetabled streams:</a:t>
            </a:r>
          </a:p>
          <a:p>
            <a:pPr marL="914400" lvl="1" indent="-514350">
              <a:buFont typeface="Calibri" panose="020F0502020204030204" pitchFamily="34" charset="0"/>
              <a:buAutoNum type="arabicPeriod"/>
            </a:pPr>
            <a:r>
              <a:rPr lang="en-GB" altLang="en-US" sz="2400"/>
              <a:t>Physics (Lucy Wilkins)</a:t>
            </a:r>
          </a:p>
          <a:p>
            <a:pPr marL="914400" lvl="1" indent="-514350">
              <a:buFont typeface="Calibri" panose="020F0502020204030204" pitchFamily="34" charset="0"/>
              <a:buAutoNum type="arabicPeriod"/>
            </a:pPr>
            <a:r>
              <a:rPr lang="en-GB" altLang="en-US" sz="2400"/>
              <a:t>Chemistry (John Hargreaves)</a:t>
            </a:r>
          </a:p>
          <a:p>
            <a:pPr marL="914400" lvl="1" indent="-514350">
              <a:buFont typeface="Calibri" panose="020F0502020204030204" pitchFamily="34" charset="0"/>
              <a:buAutoNum type="arabicPeriod"/>
            </a:pPr>
            <a:r>
              <a:rPr lang="en-GB" altLang="en-US" sz="2400"/>
              <a:t>Economics (Sarah Brain)</a:t>
            </a:r>
          </a:p>
          <a:p>
            <a:pPr marL="914400" lvl="1" indent="-514350">
              <a:buFont typeface="Calibri" panose="020F0502020204030204" pitchFamily="34" charset="0"/>
              <a:buAutoNum type="arabicPeriod"/>
            </a:pPr>
            <a:r>
              <a:rPr lang="en-GB" altLang="en-US" sz="2400"/>
              <a:t>Arts, Humanities, Law</a:t>
            </a:r>
          </a:p>
          <a:p>
            <a:endParaRPr lang="en-GB" altLang="en-US" sz="2800"/>
          </a:p>
        </p:txBody>
      </p:sp>
      <p:sp>
        <p:nvSpPr>
          <p:cNvPr id="4" name="Footer Placeholder 3">
            <a:extLst>
              <a:ext uri="{FF2B5EF4-FFF2-40B4-BE49-F238E27FC236}">
                <a16:creationId xmlns:a16="http://schemas.microsoft.com/office/drawing/2014/main" id="{5FA88E29-6942-4BBF-A9DC-F02D4B4D0C54}"/>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41CC871-7941-4C05-9999-DE7B7B9F9430}"/>
              </a:ext>
            </a:extLst>
          </p:cNvPr>
          <p:cNvSpPr>
            <a:spLocks noGrp="1"/>
          </p:cNvSpPr>
          <p:nvPr>
            <p:ph type="title"/>
          </p:nvPr>
        </p:nvSpPr>
        <p:spPr>
          <a:xfrm>
            <a:off x="250825" y="1196975"/>
            <a:ext cx="8642350" cy="647700"/>
          </a:xfrm>
        </p:spPr>
        <p:txBody>
          <a:bodyPr/>
          <a:lstStyle/>
          <a:p>
            <a:r>
              <a:rPr lang="en-GB" altLang="en-US"/>
              <a:t>What next? 2018/19</a:t>
            </a:r>
          </a:p>
        </p:txBody>
      </p:sp>
      <p:sp>
        <p:nvSpPr>
          <p:cNvPr id="6147" name="Content Placeholder 2">
            <a:extLst>
              <a:ext uri="{FF2B5EF4-FFF2-40B4-BE49-F238E27FC236}">
                <a16:creationId xmlns:a16="http://schemas.microsoft.com/office/drawing/2014/main" id="{688988F5-3EB1-4091-BA57-E6A58C905392}"/>
              </a:ext>
            </a:extLst>
          </p:cNvPr>
          <p:cNvSpPr>
            <a:spLocks noGrp="1"/>
          </p:cNvSpPr>
          <p:nvPr>
            <p:ph idx="1"/>
          </p:nvPr>
        </p:nvSpPr>
        <p:spPr>
          <a:xfrm>
            <a:off x="323850" y="1844675"/>
            <a:ext cx="8569325" cy="3744913"/>
          </a:xfrm>
        </p:spPr>
        <p:txBody>
          <a:bodyPr/>
          <a:lstStyle/>
          <a:p>
            <a:pPr>
              <a:defRPr/>
            </a:pPr>
            <a:r>
              <a:rPr lang="en-GB" altLang="en-US" sz="2800" dirty="0" err="1"/>
              <a:t>IFP</a:t>
            </a:r>
            <a:r>
              <a:rPr lang="en-GB" altLang="en-US" sz="2800" dirty="0"/>
              <a:t> continues to grow from 141 students (2017/18)</a:t>
            </a:r>
          </a:p>
          <a:p>
            <a:pPr>
              <a:defRPr/>
            </a:pPr>
            <a:r>
              <a:rPr lang="en-GB" altLang="en-US" sz="2800" dirty="0"/>
              <a:t>FOUR timetabled streams:</a:t>
            </a:r>
          </a:p>
          <a:p>
            <a:pPr marL="914400" lvl="1" indent="-514350">
              <a:buFont typeface="+mj-lt"/>
              <a:buAutoNum type="arabicPeriod"/>
              <a:defRPr/>
            </a:pPr>
            <a:r>
              <a:rPr lang="en-GB" altLang="en-US" sz="2400" dirty="0">
                <a:solidFill>
                  <a:schemeClr val="bg1">
                    <a:lumMod val="75000"/>
                  </a:schemeClr>
                </a:solidFill>
              </a:rPr>
              <a:t>Physics (Lucy Wilkins)</a:t>
            </a:r>
          </a:p>
          <a:p>
            <a:pPr marL="914400" lvl="1" indent="-514350">
              <a:buFont typeface="+mj-lt"/>
              <a:buAutoNum type="arabicPeriod"/>
              <a:defRPr/>
            </a:pPr>
            <a:r>
              <a:rPr lang="en-GB" altLang="en-US" sz="2400" dirty="0">
                <a:solidFill>
                  <a:schemeClr val="bg1">
                    <a:lumMod val="75000"/>
                  </a:schemeClr>
                </a:solidFill>
              </a:rPr>
              <a:t>Chemistry (John </a:t>
            </a:r>
            <a:r>
              <a:rPr lang="en-GB" sz="2400" dirty="0">
                <a:solidFill>
                  <a:schemeClr val="bg1">
                    <a:lumMod val="75000"/>
                  </a:schemeClr>
                </a:solidFill>
              </a:rPr>
              <a:t>Hargreaves)</a:t>
            </a:r>
            <a:endParaRPr lang="en-GB" altLang="en-US" sz="2400" dirty="0">
              <a:solidFill>
                <a:schemeClr val="bg1">
                  <a:lumMod val="75000"/>
                </a:schemeClr>
              </a:solidFill>
            </a:endParaRPr>
          </a:p>
          <a:p>
            <a:pPr marL="914400" lvl="1" indent="-514350">
              <a:buFont typeface="+mj-lt"/>
              <a:buAutoNum type="arabicPeriod"/>
              <a:defRPr/>
            </a:pPr>
            <a:r>
              <a:rPr lang="en-GB" sz="2400" dirty="0">
                <a:solidFill>
                  <a:schemeClr val="bg1">
                    <a:lumMod val="75000"/>
                  </a:schemeClr>
                </a:solidFill>
              </a:rPr>
              <a:t>Economics (Sarah Brain)</a:t>
            </a:r>
          </a:p>
          <a:p>
            <a:pPr marL="914400" lvl="1" indent="-514350">
              <a:buFont typeface="+mj-lt"/>
              <a:buAutoNum type="arabicPeriod"/>
              <a:defRPr/>
            </a:pPr>
            <a:r>
              <a:rPr lang="en-GB" sz="2400" dirty="0"/>
              <a:t>Arts, Humanities, Law: Link classes? Naomi Nile (Law)</a:t>
            </a:r>
          </a:p>
          <a:p>
            <a:pPr marL="800100" lvl="2" indent="0">
              <a:buFont typeface="Arial" panose="020B0604020202020204" pitchFamily="34" charset="0"/>
              <a:buNone/>
              <a:defRPr/>
            </a:pPr>
            <a:r>
              <a:rPr lang="en-GB" dirty="0">
                <a:solidFill>
                  <a:srgbClr val="BF2F37"/>
                </a:solidFill>
              </a:rPr>
              <a:t>Lucy Langley-Palmer (Film and TV/Theatre)</a:t>
            </a:r>
          </a:p>
          <a:p>
            <a:pPr marL="800100" lvl="2" indent="0">
              <a:buFont typeface="Arial" panose="020B0604020202020204" pitchFamily="34" charset="0"/>
              <a:buNone/>
              <a:defRPr/>
            </a:pPr>
            <a:r>
              <a:rPr lang="en-GB" dirty="0">
                <a:solidFill>
                  <a:srgbClr val="BF2F37"/>
                </a:solidFill>
              </a:rPr>
              <a:t>Damien McManus (English)</a:t>
            </a:r>
          </a:p>
          <a:p>
            <a:pPr marL="800100" lvl="2" indent="0">
              <a:buFont typeface="Arial" panose="020B0604020202020204" pitchFamily="34" charset="0"/>
              <a:buNone/>
              <a:defRPr/>
            </a:pPr>
            <a:r>
              <a:rPr lang="en-GB" dirty="0">
                <a:solidFill>
                  <a:srgbClr val="BF2F37"/>
                </a:solidFill>
              </a:rPr>
              <a:t>etc.</a:t>
            </a:r>
          </a:p>
          <a:p>
            <a:pPr marL="914400" lvl="1" indent="-514350">
              <a:buFont typeface="+mj-lt"/>
              <a:buAutoNum type="arabicPeriod"/>
              <a:defRPr/>
            </a:pPr>
            <a:endParaRPr lang="en-GB" sz="2400" dirty="0"/>
          </a:p>
          <a:p>
            <a:pPr>
              <a:defRPr/>
            </a:pPr>
            <a:endParaRPr lang="en-GB" sz="2800" dirty="0"/>
          </a:p>
        </p:txBody>
      </p:sp>
      <p:sp>
        <p:nvSpPr>
          <p:cNvPr id="4" name="Footer Placeholder 3">
            <a:extLst>
              <a:ext uri="{FF2B5EF4-FFF2-40B4-BE49-F238E27FC236}">
                <a16:creationId xmlns:a16="http://schemas.microsoft.com/office/drawing/2014/main" id="{5FA88E29-6942-4BBF-A9DC-F02D4B4D0C54}"/>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120AFC4-BA9D-46E4-A2E2-C14E6813889F}"/>
              </a:ext>
            </a:extLst>
          </p:cNvPr>
          <p:cNvSpPr>
            <a:spLocks noGrp="1"/>
          </p:cNvSpPr>
          <p:nvPr>
            <p:ph type="title"/>
          </p:nvPr>
        </p:nvSpPr>
        <p:spPr>
          <a:xfrm>
            <a:off x="250825" y="1196975"/>
            <a:ext cx="8642350" cy="647700"/>
          </a:xfrm>
        </p:spPr>
        <p:txBody>
          <a:bodyPr/>
          <a:lstStyle/>
          <a:p>
            <a:r>
              <a:rPr lang="en-GB" altLang="en-US"/>
              <a:t>Videos + face-to-face session(s)</a:t>
            </a:r>
          </a:p>
        </p:txBody>
      </p:sp>
      <p:sp>
        <p:nvSpPr>
          <p:cNvPr id="6147" name="Content Placeholder 2">
            <a:extLst>
              <a:ext uri="{FF2B5EF4-FFF2-40B4-BE49-F238E27FC236}">
                <a16:creationId xmlns:a16="http://schemas.microsoft.com/office/drawing/2014/main" id="{FCE81305-8388-4637-ACBE-9A19D810DDD3}"/>
              </a:ext>
            </a:extLst>
          </p:cNvPr>
          <p:cNvSpPr>
            <a:spLocks noGrp="1"/>
          </p:cNvSpPr>
          <p:nvPr>
            <p:ph idx="1"/>
          </p:nvPr>
        </p:nvSpPr>
        <p:spPr>
          <a:xfrm>
            <a:off x="323850" y="1844675"/>
            <a:ext cx="8569325" cy="3744913"/>
          </a:xfrm>
        </p:spPr>
        <p:txBody>
          <a:bodyPr/>
          <a:lstStyle/>
          <a:p>
            <a:pPr marL="0" indent="0">
              <a:buFont typeface="Arial" panose="020B0604020202020204" pitchFamily="34" charset="0"/>
              <a:buNone/>
              <a:defRPr/>
            </a:pPr>
            <a:r>
              <a:rPr lang="en-GB" altLang="en-US" sz="2800" dirty="0"/>
              <a:t>Maximise time with subject librarians by ‘flipping’ the very basic content</a:t>
            </a:r>
          </a:p>
          <a:p>
            <a:pPr lvl="1">
              <a:defRPr/>
            </a:pPr>
            <a:r>
              <a:rPr lang="en-GB" altLang="en-US" sz="2400" dirty="0"/>
              <a:t>W1: Library Skills 1 (location / subject librarian)</a:t>
            </a:r>
          </a:p>
          <a:p>
            <a:pPr lvl="1">
              <a:defRPr/>
            </a:pPr>
            <a:r>
              <a:rPr lang="en-GB" altLang="en-US" sz="2400" dirty="0"/>
              <a:t>W2: Library Skills 2 (</a:t>
            </a:r>
            <a:r>
              <a:rPr lang="en-GB" altLang="en-US" sz="2400" dirty="0" err="1"/>
              <a:t>UCard</a:t>
            </a:r>
            <a:r>
              <a:rPr lang="en-GB" altLang="en-US" sz="2400" dirty="0"/>
              <a:t>, PIN, self-service machine)</a:t>
            </a:r>
          </a:p>
          <a:p>
            <a:pPr lvl="1">
              <a:defRPr/>
            </a:pPr>
            <a:r>
              <a:rPr lang="en-GB" altLang="en-US" sz="2400" dirty="0"/>
              <a:t>W3: Library Skills 3 (find a specific book)</a:t>
            </a:r>
          </a:p>
          <a:p>
            <a:pPr lvl="1">
              <a:defRPr/>
            </a:pPr>
            <a:r>
              <a:rPr lang="en-GB" altLang="en-US" sz="2400" dirty="0"/>
              <a:t>W4: Library Skills 4 (reserve a book which is out on loan)</a:t>
            </a:r>
          </a:p>
          <a:p>
            <a:pPr lvl="1">
              <a:defRPr/>
            </a:pPr>
            <a:r>
              <a:rPr lang="en-GB" altLang="en-US" sz="2400" dirty="0"/>
              <a:t>W5: Google Scholar &amp; </a:t>
            </a:r>
            <a:r>
              <a:rPr lang="en-GB" altLang="en-US" sz="2400" dirty="0" err="1"/>
              <a:t>C.R.A.A.P</a:t>
            </a:r>
            <a:r>
              <a:rPr lang="en-GB" altLang="en-US" sz="2400" dirty="0"/>
              <a:t>. test</a:t>
            </a:r>
          </a:p>
          <a:p>
            <a:pPr lvl="1">
              <a:defRPr/>
            </a:pPr>
            <a:r>
              <a:rPr lang="en-GB" altLang="en-US" sz="2400" dirty="0"/>
              <a:t>W6: Enhancement Week = face-to-face session</a:t>
            </a:r>
          </a:p>
          <a:p>
            <a:pPr marL="57150" indent="0">
              <a:buFont typeface="Arial" panose="020B0604020202020204" pitchFamily="34" charset="0"/>
              <a:buNone/>
              <a:defRPr/>
            </a:pPr>
            <a:r>
              <a:rPr lang="en-GB" altLang="en-US" sz="2800" dirty="0"/>
              <a:t>physical journals / article search + filters / databases</a:t>
            </a:r>
          </a:p>
          <a:p>
            <a:pPr marL="57150" indent="0">
              <a:buFont typeface="Arial" panose="020B0604020202020204" pitchFamily="34" charset="0"/>
              <a:buNone/>
              <a:defRPr/>
            </a:pPr>
            <a:endParaRPr lang="en-GB" altLang="en-US" sz="2800" dirty="0"/>
          </a:p>
        </p:txBody>
      </p:sp>
      <p:sp>
        <p:nvSpPr>
          <p:cNvPr id="4" name="Footer Placeholder 3">
            <a:extLst>
              <a:ext uri="{FF2B5EF4-FFF2-40B4-BE49-F238E27FC236}">
                <a16:creationId xmlns:a16="http://schemas.microsoft.com/office/drawing/2014/main" id="{AAE0E0BF-7C5D-4E9A-85D2-5179D12358AB}"/>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908B493-E818-4B3D-B624-1854C63102DE}"/>
              </a:ext>
            </a:extLst>
          </p:cNvPr>
          <p:cNvSpPr>
            <a:spLocks noGrp="1"/>
          </p:cNvSpPr>
          <p:nvPr>
            <p:ph type="title"/>
          </p:nvPr>
        </p:nvSpPr>
        <p:spPr>
          <a:xfrm>
            <a:off x="250825" y="1196975"/>
            <a:ext cx="8642350" cy="647700"/>
          </a:xfrm>
        </p:spPr>
        <p:txBody>
          <a:bodyPr/>
          <a:lstStyle/>
          <a:p>
            <a:r>
              <a:rPr lang="en-GB" altLang="en-US"/>
              <a:t>Videos</a:t>
            </a:r>
          </a:p>
        </p:txBody>
      </p:sp>
      <p:sp>
        <p:nvSpPr>
          <p:cNvPr id="6147" name="Content Placeholder 2">
            <a:extLst>
              <a:ext uri="{FF2B5EF4-FFF2-40B4-BE49-F238E27FC236}">
                <a16:creationId xmlns:a16="http://schemas.microsoft.com/office/drawing/2014/main" id="{FCE81305-8388-4637-ACBE-9A19D810DDD3}"/>
              </a:ext>
            </a:extLst>
          </p:cNvPr>
          <p:cNvSpPr>
            <a:spLocks noGrp="1"/>
          </p:cNvSpPr>
          <p:nvPr>
            <p:ph idx="1"/>
          </p:nvPr>
        </p:nvSpPr>
        <p:spPr>
          <a:xfrm>
            <a:off x="323850" y="1844675"/>
            <a:ext cx="8569325" cy="3744913"/>
          </a:xfrm>
        </p:spPr>
        <p:txBody>
          <a:bodyPr/>
          <a:lstStyle/>
          <a:p>
            <a:pPr>
              <a:defRPr/>
            </a:pPr>
            <a:r>
              <a:rPr lang="en-GB" altLang="en-US" sz="2000" dirty="0"/>
              <a:t>Made with Camtasia – recording voice over PowerPoint slides, and walking them through the whole process via webpages.</a:t>
            </a:r>
          </a:p>
          <a:p>
            <a:pPr>
              <a:defRPr/>
            </a:pPr>
            <a:r>
              <a:rPr lang="en-GB" altLang="en-US" sz="2000" dirty="0"/>
              <a:t>If you make a mistake, just pause, say it again and afterwards edit out the bloopers! It’s easier to cut out extraneous recordings than create content.</a:t>
            </a:r>
          </a:p>
          <a:p>
            <a:pPr>
              <a:defRPr/>
            </a:pPr>
            <a:r>
              <a:rPr lang="en-GB" altLang="en-US" sz="2000" dirty="0"/>
              <a:t>Most videos are around 3 mins in length. Some have a follow-up task. Most require students to find info relevant to themselves after watching an example.</a:t>
            </a:r>
          </a:p>
          <a:p>
            <a:pPr>
              <a:defRPr/>
            </a:pPr>
            <a:r>
              <a:rPr lang="en-GB" altLang="en-US" sz="2000" dirty="0"/>
              <a:t>Speed of delivery aimed at IELTS 5, audio backed up with visual – the same content could be used for higher levels / home students by recording a video speaking at a more natural pace.</a:t>
            </a:r>
          </a:p>
          <a:p>
            <a:pPr>
              <a:defRPr/>
            </a:pPr>
            <a:r>
              <a:rPr lang="en-GB" altLang="en-US" sz="2000" dirty="0"/>
              <a:t>One way of checking whether students have watched the videos and completed the tasks could be to embed them within edpuzzle.com</a:t>
            </a:r>
            <a:endParaRPr lang="en-GB" altLang="en-US" sz="1800" dirty="0"/>
          </a:p>
          <a:p>
            <a:pPr marL="57150" indent="0">
              <a:buFont typeface="Arial" panose="020B0604020202020204" pitchFamily="34" charset="0"/>
              <a:buNone/>
              <a:defRPr/>
            </a:pPr>
            <a:endParaRPr lang="en-GB" altLang="en-US" sz="2800" dirty="0"/>
          </a:p>
        </p:txBody>
      </p:sp>
      <p:sp>
        <p:nvSpPr>
          <p:cNvPr id="4" name="Footer Placeholder 3">
            <a:extLst>
              <a:ext uri="{FF2B5EF4-FFF2-40B4-BE49-F238E27FC236}">
                <a16:creationId xmlns:a16="http://schemas.microsoft.com/office/drawing/2014/main" id="{AAE0E0BF-7C5D-4E9A-85D2-5179D12358AB}"/>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0E1136E-D833-43BE-B228-A9E9FC71DD7D}"/>
              </a:ext>
            </a:extLst>
          </p:cNvPr>
          <p:cNvSpPr>
            <a:spLocks noGrp="1"/>
          </p:cNvSpPr>
          <p:nvPr>
            <p:ph type="title"/>
          </p:nvPr>
        </p:nvSpPr>
        <p:spPr>
          <a:xfrm>
            <a:off x="250825" y="1196975"/>
            <a:ext cx="8642350" cy="647700"/>
          </a:xfrm>
        </p:spPr>
        <p:txBody>
          <a:bodyPr/>
          <a:lstStyle/>
          <a:p>
            <a:r>
              <a:rPr lang="en-GB" altLang="en-US"/>
              <a:t>Videos + edpuzzle</a:t>
            </a:r>
          </a:p>
        </p:txBody>
      </p:sp>
      <p:sp>
        <p:nvSpPr>
          <p:cNvPr id="6147" name="Content Placeholder 2">
            <a:extLst>
              <a:ext uri="{FF2B5EF4-FFF2-40B4-BE49-F238E27FC236}">
                <a16:creationId xmlns:a16="http://schemas.microsoft.com/office/drawing/2014/main" id="{18985D30-2661-4212-9F8E-FE3A027FF63A}"/>
              </a:ext>
            </a:extLst>
          </p:cNvPr>
          <p:cNvSpPr>
            <a:spLocks noGrp="1"/>
          </p:cNvSpPr>
          <p:nvPr>
            <p:ph idx="1"/>
          </p:nvPr>
        </p:nvSpPr>
        <p:spPr>
          <a:xfrm>
            <a:off x="323850" y="1844675"/>
            <a:ext cx="8569325" cy="3744913"/>
          </a:xfrm>
        </p:spPr>
        <p:txBody>
          <a:bodyPr/>
          <a:lstStyle/>
          <a:p>
            <a:pPr lvl="1">
              <a:defRPr/>
            </a:pPr>
            <a:r>
              <a:rPr lang="en-GB" altLang="en-US" sz="2000" dirty="0"/>
              <a:t>3-minute videos on basic skills in Weeks 1-5</a:t>
            </a:r>
          </a:p>
          <a:p>
            <a:pPr lvl="1">
              <a:defRPr/>
            </a:pPr>
            <a:r>
              <a:rPr lang="en-GB" altLang="en-US" sz="2000" dirty="0"/>
              <a:t>Prepare for face-to-face session</a:t>
            </a:r>
          </a:p>
          <a:p>
            <a:pPr lvl="1">
              <a:defRPr/>
            </a:pPr>
            <a:r>
              <a:rPr lang="en-GB" altLang="en-US" sz="2000" dirty="0"/>
              <a:t>Face-to-face session in Week 6</a:t>
            </a:r>
          </a:p>
          <a:p>
            <a:pPr>
              <a:defRPr/>
            </a:pPr>
            <a:r>
              <a:rPr lang="en-GB" altLang="en-US" sz="2400" dirty="0"/>
              <a:t>Use </a:t>
            </a:r>
            <a:r>
              <a:rPr lang="en-GB" altLang="en-US" sz="2400" dirty="0" err="1"/>
              <a:t>edpuzzle</a:t>
            </a:r>
            <a:r>
              <a:rPr lang="en-GB" altLang="en-US" sz="2400" dirty="0"/>
              <a:t> to monitor student engagement (i.e. did they watch the video and complete the tasks?)</a:t>
            </a:r>
          </a:p>
          <a:p>
            <a:pPr>
              <a:defRPr/>
            </a:pPr>
            <a:endParaRPr lang="en-GB" altLang="en-US" sz="2400" dirty="0"/>
          </a:p>
          <a:p>
            <a:pPr>
              <a:defRPr/>
            </a:pPr>
            <a:r>
              <a:rPr lang="en-GB" altLang="en-US" sz="2400" dirty="0"/>
              <a:t>These do not have a grade because the ‘correct’ answer varies from student to student.</a:t>
            </a:r>
          </a:p>
          <a:p>
            <a:pPr marL="400050" lvl="1" indent="0">
              <a:buFont typeface="Arial" panose="020B0604020202020204" pitchFamily="34" charset="0"/>
              <a:buNone/>
              <a:defRPr/>
            </a:pPr>
            <a:r>
              <a:rPr lang="en-GB" altLang="en-US" sz="2000" dirty="0"/>
              <a:t>e.g. one may need the Physics library, another may need the Arts and Social Sciences library.</a:t>
            </a:r>
          </a:p>
        </p:txBody>
      </p:sp>
      <p:sp>
        <p:nvSpPr>
          <p:cNvPr id="4" name="Footer Placeholder 3">
            <a:extLst>
              <a:ext uri="{FF2B5EF4-FFF2-40B4-BE49-F238E27FC236}">
                <a16:creationId xmlns:a16="http://schemas.microsoft.com/office/drawing/2014/main" id="{289E3540-FAF5-473B-87D8-078B7C6EEC03}"/>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pic>
        <p:nvPicPr>
          <p:cNvPr id="69636" name="Picture 4" descr="https://attachment.outlook.office.net/owa/hannah.gurr@bristol.ac.uk/service.svc/s/GetFileAttachment?id=AAMkADliNDIyODc3LWNjZmYtNDE1OC05ODFmLWYwNGQ0ZWZkY2YyYgBGAAAAAABYB5pdCQJvQZFEWAv6mzSPBwBo%2FZYP6JtBTbyXutpQg2d7AAAAAAEJAABo%2FZYP6JtBTbyXutpQg2d7AADVbuzeAAABEgAQAKkgmUnBlh9DrfvRv1Gz%2FuI%3D&amp;X-OWA-CANARY=SmNh9EJyP0Kg_bhNfecgxoAyxymaxNUYOtAvEqLLGOkzpYX8TSsd7eo_0Xphr6OCJTAFCSlQQz4.&amp;token=eyJhbGciOiJSUzI1NiIsImtpZCI6IjA2MDBGOUY2NzQ2MjA3MzdFNzM0MDRFMjg3QzQ1QTgxOENCN0NFQjgiLCJ4NXQiOiJCZ0Q1OW5SaUJ6Zm5OQVRpaDhSYWdZeTN6cmciLCJ0eXAiOiJKV1QifQ.eyJ2ZXIiOiJFeGNoYW5nZS5DYWxsYmFjay5WMSIsImFwcGN0eHNlbmRlciI6Ik93YURvd25sb2FkQGIyZTQ3ZjMwLWNkN2QtNGE0ZS1hNWRhLWIxOGNmMWE0MTUxYiIsImFwcGN0eCI6IntcIm1zZXhjaHByb3RcIjpcIm93YVwiLFwicHJpbWFyeXNpZFwiOlwiUy0xLTUtMjEtMjAwMTE4MTg4MC0zMDY5NTA4ODA3LTcwNjQwNTI5Ni0yOTMwMzk0XCIsXCJwdWlkXCI6XCIxMTUzOTA2NjYwNzc5NzEyMzgzXCIsXCJvaWRcIjpcIjNlMzBhOThjLWVlMWEtNGQ5My1iMjczLTVhZTc3M2Y0ZDNhYlwiLFwic2NvcGVcIjpcIk93YURvd25sb2FkXCJ9IiwibmJmIjoxNTI3NTEyMDY5LCJleHAiOjE1Mjc1MTI2NjksImlzcyI6IjAwMDAwMDAyLTAwMDAtMGZmMS1jZTAwLTAwMDAwMDAwMDAwMEBiMmU0N2YzMC1jZDdkLTRhNGUtYTVkYS1iMThjZjFhNDE1MWIiLCJhdWQiOiIwMDAwMDAwMi0wMDAwLTBmZjEtY2UwMC0wMDAwMDAwMDAwMDAvYXR0YWNobWVudC5vdXRsb29rLm9mZmljZS5uZXRAYjJlNDdmMzAtY2Q3ZC00YTRlLWE1ZGEtYjE4Y2YxYTQxNTFiIn0.ZS_xuCE0VW5JtwlGTvFnEOgoyxfPYQ31ATAAJrxYNe9NTwrQ2uoVal3N7FUkEpgXBnjyFgc9a91UIc857eDZYucFqHLVaGzTEJuuRtCfWkfdzVesZPmpQWHyLOXWT5p2_hcjh_vfLXvD4cHq4V0db9dxTvgNG9gSGbFVIqiTmaysq57HUhHLFcJyv_n26osEt6hqCnBDwkASb5vxpBZggdnFupTdh9yTbzJ2V_ZRa9SWyy4RDzsqMxpZHJEKgrc7g7HIJm6WsxLLNHz9nFQGInd3Cqdjpq1NpEGyYQ0EX7DgRgjJ7PKSQ5swxLJPgotSNrpsgqVba9LsqCqGPK66pQ&amp;owa=outlook.office.com&amp;isImagePreview=True">
            <a:extLst>
              <a:ext uri="{FF2B5EF4-FFF2-40B4-BE49-F238E27FC236}">
                <a16:creationId xmlns:a16="http://schemas.microsoft.com/office/drawing/2014/main" id="{7489D54A-B2CF-4630-971B-2904C36D6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258888"/>
            <a:ext cx="85693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9636"/>
                                        </p:tgtEl>
                                        <p:attrNameLst>
                                          <p:attrName>style.visibility</p:attrName>
                                        </p:attrNameLst>
                                      </p:cBhvr>
                                      <p:to>
                                        <p:strVal val="visible"/>
                                      </p:to>
                                    </p:set>
                                    <p:animEffect transition="in" filter="fade">
                                      <p:cBhvr>
                                        <p:cTn id="27" dur="500"/>
                                        <p:tgtEl>
                                          <p:spTgt spid="696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23D91F7-AF3B-48D0-BA31-33918E6923E7}"/>
              </a:ext>
            </a:extLst>
          </p:cNvPr>
          <p:cNvSpPr>
            <a:spLocks noGrp="1"/>
          </p:cNvSpPr>
          <p:nvPr>
            <p:ph type="title"/>
          </p:nvPr>
        </p:nvSpPr>
        <p:spPr>
          <a:xfrm>
            <a:off x="250825" y="1196975"/>
            <a:ext cx="8642350" cy="647700"/>
          </a:xfrm>
        </p:spPr>
        <p:txBody>
          <a:bodyPr/>
          <a:lstStyle/>
          <a:p>
            <a:r>
              <a:rPr lang="en-GB" altLang="en-US"/>
              <a:t>Conclusions</a:t>
            </a:r>
          </a:p>
        </p:txBody>
      </p:sp>
      <p:sp>
        <p:nvSpPr>
          <p:cNvPr id="6147" name="Content Placeholder 2">
            <a:extLst>
              <a:ext uri="{FF2B5EF4-FFF2-40B4-BE49-F238E27FC236}">
                <a16:creationId xmlns:a16="http://schemas.microsoft.com/office/drawing/2014/main" id="{FC6E78AC-AEC3-42A6-99EC-AC0AC7D323C1}"/>
              </a:ext>
            </a:extLst>
          </p:cNvPr>
          <p:cNvSpPr>
            <a:spLocks noGrp="1"/>
          </p:cNvSpPr>
          <p:nvPr>
            <p:ph idx="1"/>
          </p:nvPr>
        </p:nvSpPr>
        <p:spPr>
          <a:xfrm>
            <a:off x="323850" y="1844675"/>
            <a:ext cx="8569325" cy="3744913"/>
          </a:xfrm>
        </p:spPr>
        <p:txBody>
          <a:bodyPr/>
          <a:lstStyle/>
          <a:p>
            <a:r>
              <a:rPr lang="en-GB" altLang="en-US" sz="2400"/>
              <a:t>CELFS will continue to help students develop library skills</a:t>
            </a:r>
          </a:p>
          <a:p>
            <a:r>
              <a:rPr lang="en-GB" altLang="en-US" sz="2400"/>
              <a:t>Forge closer links between CELFS &amp; (more) subject librarians and make use of their expertise</a:t>
            </a:r>
          </a:p>
          <a:p>
            <a:r>
              <a:rPr lang="en-GB" altLang="en-US" sz="2400"/>
              <a:t>Videos + face-to-face sessions = the best solution</a:t>
            </a:r>
          </a:p>
          <a:p>
            <a:pPr marL="457200" lvl="1" indent="0">
              <a:buFont typeface="Arial" panose="020B0604020202020204" pitchFamily="34" charset="0"/>
              <a:buNone/>
            </a:pPr>
            <a:r>
              <a:rPr lang="en-GB" altLang="en-US" sz="2000"/>
              <a:t>+ bank of resources to build on</a:t>
            </a:r>
          </a:p>
          <a:p>
            <a:pPr marL="457200" lvl="1" indent="0">
              <a:buFont typeface="Arial" panose="020B0604020202020204" pitchFamily="34" charset="0"/>
              <a:buNone/>
            </a:pPr>
            <a:r>
              <a:rPr lang="en-GB" altLang="en-US" sz="2000"/>
              <a:t>+ students work at own pace (differentiation)</a:t>
            </a:r>
          </a:p>
          <a:p>
            <a:pPr marL="457200" lvl="1" indent="0">
              <a:buFont typeface="Arial" panose="020B0604020202020204" pitchFamily="34" charset="0"/>
              <a:buNone/>
            </a:pPr>
            <a:r>
              <a:rPr lang="en-GB" altLang="en-US" sz="2000"/>
              <a:t>+ standardisation of input across students</a:t>
            </a:r>
          </a:p>
          <a:p>
            <a:pPr marL="457200" lvl="1" indent="0">
              <a:buFont typeface="Arial" panose="020B0604020202020204" pitchFamily="34" charset="0"/>
              <a:buNone/>
            </a:pPr>
            <a:r>
              <a:rPr lang="en-GB" altLang="en-US" sz="2000"/>
              <a:t>+ easy for tutors to follow up on tasks</a:t>
            </a:r>
          </a:p>
          <a:p>
            <a:pPr marL="457200" lvl="1" indent="0">
              <a:buFont typeface="Arial" panose="020B0604020202020204" pitchFamily="34" charset="0"/>
              <a:buNone/>
            </a:pPr>
            <a:r>
              <a:rPr lang="en-GB" altLang="en-US" sz="2000"/>
              <a:t>– videos go out of date</a:t>
            </a:r>
          </a:p>
          <a:p>
            <a:r>
              <a:rPr lang="en-GB" altLang="en-US" sz="2400"/>
              <a:t>Time-consuming process (largely unpaid) to set up – especially at my grade (i.e. not co-ordinator)</a:t>
            </a:r>
          </a:p>
          <a:p>
            <a:r>
              <a:rPr lang="en-GB" altLang="en-US" sz="2400"/>
              <a:t>IFP co-ordinators take over organisation</a:t>
            </a:r>
          </a:p>
          <a:p>
            <a:endParaRPr lang="en-GB" altLang="en-US" sz="2400"/>
          </a:p>
        </p:txBody>
      </p:sp>
      <p:sp>
        <p:nvSpPr>
          <p:cNvPr id="4" name="Footer Placeholder 3">
            <a:extLst>
              <a:ext uri="{FF2B5EF4-FFF2-40B4-BE49-F238E27FC236}">
                <a16:creationId xmlns:a16="http://schemas.microsoft.com/office/drawing/2014/main" id="{0FE4C33D-7078-41BB-8F3C-5A508C88318B}"/>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fade">
                                      <p:cBhvr>
                                        <p:cTn id="47" dur="500"/>
                                        <p:tgtEl>
                                          <p:spTgt spid="61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fade">
                                      <p:cBhvr>
                                        <p:cTn id="52"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AB43F3A-4DFE-4FD4-BACA-AB42B6FFCD47}"/>
              </a:ext>
            </a:extLst>
          </p:cNvPr>
          <p:cNvSpPr>
            <a:spLocks noGrp="1"/>
          </p:cNvSpPr>
          <p:nvPr>
            <p:ph type="title"/>
          </p:nvPr>
        </p:nvSpPr>
        <p:spPr>
          <a:xfrm>
            <a:off x="250825" y="1196975"/>
            <a:ext cx="8642350" cy="647700"/>
          </a:xfrm>
        </p:spPr>
        <p:txBody>
          <a:bodyPr/>
          <a:lstStyle/>
          <a:p>
            <a:r>
              <a:rPr lang="en-GB" altLang="en-US"/>
              <a:t>Questions?</a:t>
            </a:r>
          </a:p>
        </p:txBody>
      </p:sp>
      <p:sp>
        <p:nvSpPr>
          <p:cNvPr id="4" name="Footer Placeholder 3">
            <a:extLst>
              <a:ext uri="{FF2B5EF4-FFF2-40B4-BE49-F238E27FC236}">
                <a16:creationId xmlns:a16="http://schemas.microsoft.com/office/drawing/2014/main" id="{0FE4C33D-7078-41BB-8F3C-5A508C88318B}"/>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37892" name="Content Placeholder 2">
            <a:extLst>
              <a:ext uri="{FF2B5EF4-FFF2-40B4-BE49-F238E27FC236}">
                <a16:creationId xmlns:a16="http://schemas.microsoft.com/office/drawing/2014/main" id="{64660877-B2DE-407A-9E90-AAAF010E9FCF}"/>
              </a:ext>
            </a:extLst>
          </p:cNvPr>
          <p:cNvSpPr>
            <a:spLocks noGrp="1"/>
          </p:cNvSpPr>
          <p:nvPr>
            <p:ph idx="1"/>
          </p:nvPr>
        </p:nvSpPr>
        <p:spPr>
          <a:xfrm>
            <a:off x="250825" y="2420938"/>
            <a:ext cx="8642350" cy="3705225"/>
          </a:xfrm>
        </p:spPr>
        <p:txBody>
          <a:bodyPr/>
          <a:lstStyle/>
          <a:p>
            <a:pPr>
              <a:defRPr/>
            </a:pPr>
            <a:endParaRPr lang="en-GB" altLang="en-US" dirty="0"/>
          </a:p>
          <a:p>
            <a:pPr>
              <a:defRPr/>
            </a:pPr>
            <a:endParaRPr lang="en-GB" altLang="en-US" dirty="0"/>
          </a:p>
          <a:p>
            <a:pPr>
              <a:defRPr/>
            </a:pPr>
            <a:endParaRPr lang="en-GB" altLang="en-US" dirty="0"/>
          </a:p>
          <a:p>
            <a:pPr marL="0" indent="0">
              <a:buFont typeface="Arial" panose="020B0604020202020204" pitchFamily="34" charset="0"/>
              <a:buNone/>
              <a:defRPr/>
            </a:pPr>
            <a:r>
              <a:rPr lang="en-GB" sz="2800" dirty="0"/>
              <a:t>sarah.brain@bristol.ac.uk</a:t>
            </a:r>
          </a:p>
          <a:p>
            <a:pPr marL="0" indent="0">
              <a:buFont typeface="Arial" panose="020B0604020202020204" pitchFamily="34" charset="0"/>
              <a:buNone/>
              <a:defRPr/>
            </a:pPr>
            <a:r>
              <a:rPr lang="en-GB" altLang="en-US" sz="2800" dirty="0"/>
              <a:t>hannah.gurr</a:t>
            </a:r>
            <a:r>
              <a:rPr lang="en-GB" sz="2800" dirty="0"/>
              <a:t>@bristol.ac.uk</a:t>
            </a:r>
          </a:p>
          <a:p>
            <a:pPr>
              <a:defRPr/>
            </a:pP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A23633F-5AAD-43EA-A4FF-9BABDE364AC1}"/>
              </a:ext>
            </a:extLst>
          </p:cNvPr>
          <p:cNvSpPr>
            <a:spLocks noGrp="1"/>
          </p:cNvSpPr>
          <p:nvPr>
            <p:ph type="title"/>
          </p:nvPr>
        </p:nvSpPr>
        <p:spPr>
          <a:xfrm>
            <a:off x="250825" y="1196975"/>
            <a:ext cx="8642350" cy="647700"/>
          </a:xfrm>
        </p:spPr>
        <p:txBody>
          <a:bodyPr/>
          <a:lstStyle/>
          <a:p>
            <a:r>
              <a:rPr lang="en-GB" altLang="en-US" dirty="0"/>
              <a:t>Context</a:t>
            </a:r>
          </a:p>
        </p:txBody>
      </p:sp>
      <p:sp>
        <p:nvSpPr>
          <p:cNvPr id="6147" name="Content Placeholder 2">
            <a:extLst>
              <a:ext uri="{FF2B5EF4-FFF2-40B4-BE49-F238E27FC236}">
                <a16:creationId xmlns:a16="http://schemas.microsoft.com/office/drawing/2014/main" id="{066CFAD1-CCE6-4EB5-B5CC-7C456643E0F4}"/>
              </a:ext>
            </a:extLst>
          </p:cNvPr>
          <p:cNvSpPr>
            <a:spLocks noGrp="1"/>
          </p:cNvSpPr>
          <p:nvPr>
            <p:ph idx="1"/>
          </p:nvPr>
        </p:nvSpPr>
        <p:spPr>
          <a:xfrm>
            <a:off x="323850" y="1844675"/>
            <a:ext cx="8569325" cy="3744913"/>
          </a:xfrm>
        </p:spPr>
        <p:txBody>
          <a:bodyPr/>
          <a:lstStyle/>
          <a:p>
            <a:pPr>
              <a:defRPr/>
            </a:pPr>
            <a:r>
              <a:rPr lang="en-GB" altLang="en-US" sz="2800" dirty="0" err="1"/>
              <a:t>IFP</a:t>
            </a:r>
            <a:r>
              <a:rPr lang="en-GB" altLang="en-US" sz="2800" dirty="0"/>
              <a:t> grew from 110 students (2016/17)</a:t>
            </a:r>
          </a:p>
          <a:p>
            <a:pPr marL="0" indent="0">
              <a:buFont typeface="Arial" panose="020B0604020202020204" pitchFamily="34" charset="0"/>
              <a:buNone/>
              <a:defRPr/>
            </a:pPr>
            <a:r>
              <a:rPr lang="en-GB" altLang="en-US" sz="2800" dirty="0"/>
              <a:t>		   to 141 students (2017/18)</a:t>
            </a:r>
          </a:p>
          <a:p>
            <a:pPr>
              <a:defRPr/>
            </a:pPr>
            <a:r>
              <a:rPr lang="en-GB" altLang="en-US" sz="2800" dirty="0"/>
              <a:t>Three pathways: STEM (69),</a:t>
            </a:r>
          </a:p>
          <a:p>
            <a:pPr marL="0" indent="0">
              <a:buFont typeface="Arial" panose="020B0604020202020204" pitchFamily="34" charset="0"/>
              <a:buNone/>
              <a:defRPr/>
            </a:pPr>
            <a:r>
              <a:rPr lang="en-GB" sz="2800" dirty="0"/>
              <a:t>    Arts and Humanities (8), Social Sciences and Law (64)</a:t>
            </a:r>
          </a:p>
          <a:p>
            <a:pPr>
              <a:defRPr/>
            </a:pPr>
            <a:r>
              <a:rPr lang="en-GB" sz="2800" dirty="0"/>
              <a:t>Age range: 16-37</a:t>
            </a:r>
          </a:p>
          <a:p>
            <a:pPr>
              <a:defRPr/>
            </a:pPr>
            <a:r>
              <a:rPr lang="en-GB" sz="2800" dirty="0"/>
              <a:t>Main nationalities: </a:t>
            </a:r>
            <a:r>
              <a:rPr lang="en-GB" sz="2500" dirty="0"/>
              <a:t>Chinese (66), Omani (16), Jordanian (6), Emirati (4), Russian (4), S. Korean (4)</a:t>
            </a:r>
          </a:p>
        </p:txBody>
      </p:sp>
      <p:sp>
        <p:nvSpPr>
          <p:cNvPr id="4" name="Footer Placeholder 3">
            <a:extLst>
              <a:ext uri="{FF2B5EF4-FFF2-40B4-BE49-F238E27FC236}">
                <a16:creationId xmlns:a16="http://schemas.microsoft.com/office/drawing/2014/main" id="{E6E37288-903B-4B1F-B306-6AE099545688}"/>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161468A-7C9E-4C09-8CC6-4DE0054DB99C}"/>
              </a:ext>
            </a:extLst>
          </p:cNvPr>
          <p:cNvSpPr>
            <a:spLocks noGrp="1"/>
          </p:cNvSpPr>
          <p:nvPr>
            <p:ph type="title"/>
          </p:nvPr>
        </p:nvSpPr>
        <p:spPr>
          <a:xfrm>
            <a:off x="250825" y="1196975"/>
            <a:ext cx="8642350" cy="647700"/>
          </a:xfrm>
        </p:spPr>
        <p:txBody>
          <a:bodyPr/>
          <a:lstStyle/>
          <a:p>
            <a:r>
              <a:rPr lang="en-GB" altLang="en-US"/>
              <a:t>Classes at CELFS</a:t>
            </a:r>
          </a:p>
        </p:txBody>
      </p:sp>
      <p:graphicFrame>
        <p:nvGraphicFramePr>
          <p:cNvPr id="2" name="Content Placeholder 1">
            <a:extLst>
              <a:ext uri="{FF2B5EF4-FFF2-40B4-BE49-F238E27FC236}">
                <a16:creationId xmlns:a16="http://schemas.microsoft.com/office/drawing/2014/main" id="{81062DD2-3B95-490C-9FF2-64E2383AB243}"/>
              </a:ext>
            </a:extLst>
          </p:cNvPr>
          <p:cNvGraphicFramePr>
            <a:graphicFrameLocks noGrp="1"/>
          </p:cNvGraphicFramePr>
          <p:nvPr>
            <p:ph idx="1"/>
          </p:nvPr>
        </p:nvGraphicFramePr>
        <p:xfrm>
          <a:off x="323850" y="1844675"/>
          <a:ext cx="8569326" cy="2493966"/>
        </p:xfrm>
        <a:graphic>
          <a:graphicData uri="http://schemas.openxmlformats.org/drawingml/2006/table">
            <a:tbl>
              <a:tblPr firstRow="1" bandRow="1">
                <a:tableStyleId>{5C22544A-7EE6-4342-B048-85BDC9FD1C3A}</a:tableStyleId>
              </a:tblPr>
              <a:tblGrid>
                <a:gridCol w="43172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1944912">
                  <a:extLst>
                    <a:ext uri="{9D8B030D-6E8A-4147-A177-3AD203B41FA5}">
                      <a16:colId xmlns:a16="http://schemas.microsoft.com/office/drawing/2014/main" val="20005"/>
                    </a:ext>
                  </a:extLst>
                </a:gridCol>
              </a:tblGrid>
              <a:tr h="370780">
                <a:tc>
                  <a:txBody>
                    <a:bodyPr/>
                    <a:lstStyle/>
                    <a:p>
                      <a:endParaRPr lang="en-GB" sz="1800" dirty="0"/>
                    </a:p>
                  </a:txBody>
                  <a:tcPr marT="45713" marB="45713">
                    <a:solidFill>
                      <a:schemeClr val="accent2">
                        <a:lumMod val="75000"/>
                      </a:schemeClr>
                    </a:solidFill>
                  </a:tcPr>
                </a:tc>
                <a:tc>
                  <a:txBody>
                    <a:bodyPr/>
                    <a:lstStyle/>
                    <a:p>
                      <a:pPr algn="ctr"/>
                      <a:r>
                        <a:rPr lang="en-GB" sz="1800" dirty="0"/>
                        <a:t>Academic Writing</a:t>
                      </a:r>
                    </a:p>
                  </a:txBody>
                  <a:tcPr marT="45713" marB="45713">
                    <a:solidFill>
                      <a:schemeClr val="accent2">
                        <a:lumMod val="75000"/>
                      </a:schemeClr>
                    </a:solidFill>
                  </a:tcPr>
                </a:tc>
                <a:tc>
                  <a:txBody>
                    <a:bodyPr/>
                    <a:lstStyle/>
                    <a:p>
                      <a:pPr algn="ctr"/>
                      <a:r>
                        <a:rPr lang="en-GB" sz="1800" dirty="0"/>
                        <a:t>Text Response</a:t>
                      </a:r>
                    </a:p>
                  </a:txBody>
                  <a:tcPr marT="45713" marB="45713">
                    <a:solidFill>
                      <a:schemeClr val="accent2">
                        <a:lumMod val="75000"/>
                      </a:schemeClr>
                    </a:solidFill>
                  </a:tcPr>
                </a:tc>
                <a:tc>
                  <a:txBody>
                    <a:bodyPr/>
                    <a:lstStyle/>
                    <a:p>
                      <a:pPr algn="ctr"/>
                      <a:endParaRPr lang="en-GB" sz="1800" dirty="0"/>
                    </a:p>
                  </a:txBody>
                  <a:tcPr marT="45713" marB="45713">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Academic Writing</a:t>
                      </a:r>
                    </a:p>
                  </a:txBody>
                  <a:tcPr marT="45713" marB="45713">
                    <a:solidFill>
                      <a:schemeClr val="tx2">
                        <a:lumMod val="75000"/>
                      </a:schemeClr>
                    </a:solidFill>
                  </a:tcPr>
                </a:tc>
                <a:tc>
                  <a:txBody>
                    <a:bodyPr/>
                    <a:lstStyle/>
                    <a:p>
                      <a:pPr algn="ctr"/>
                      <a:r>
                        <a:rPr lang="en-GB" sz="1800" dirty="0"/>
                        <a:t>Text Response</a:t>
                      </a:r>
                    </a:p>
                  </a:txBody>
                  <a:tcPr marT="45713" marB="45713">
                    <a:solidFill>
                      <a:schemeClr val="tx2">
                        <a:lumMod val="75000"/>
                      </a:schemeClr>
                    </a:solidFill>
                  </a:tcPr>
                </a:tc>
                <a:extLst>
                  <a:ext uri="{0D108BD9-81ED-4DB2-BD59-A6C34878D82A}">
                    <a16:rowId xmlns:a16="http://schemas.microsoft.com/office/drawing/2014/main" val="10000"/>
                  </a:ext>
                </a:extLst>
              </a:tr>
              <a:tr h="640065">
                <a:tc>
                  <a:txBody>
                    <a:bodyPr/>
                    <a:lstStyle/>
                    <a:p>
                      <a:r>
                        <a:rPr lang="en-GB" sz="1800" dirty="0"/>
                        <a:t>A1</a:t>
                      </a:r>
                    </a:p>
                    <a:p>
                      <a:r>
                        <a:rPr lang="en-GB" sz="1800" dirty="0"/>
                        <a:t>B1</a:t>
                      </a:r>
                    </a:p>
                  </a:txBody>
                  <a:tcPr marT="45713" marB="45713">
                    <a:solidFill>
                      <a:schemeClr val="accent2">
                        <a:lumMod val="40000"/>
                        <a:lumOff val="60000"/>
                      </a:schemeClr>
                    </a:solidFill>
                  </a:tcPr>
                </a:tc>
                <a:tc>
                  <a:txBody>
                    <a:bodyPr/>
                    <a:lstStyle/>
                    <a:p>
                      <a:r>
                        <a:rPr lang="en-GB" sz="1800" dirty="0"/>
                        <a:t>Alan (A1)</a:t>
                      </a:r>
                    </a:p>
                    <a:p>
                      <a:r>
                        <a:rPr lang="en-GB" sz="1800" dirty="0"/>
                        <a:t>Debra (B1)</a:t>
                      </a:r>
                    </a:p>
                  </a:txBody>
                  <a:tcPr marT="45713" marB="45713">
                    <a:solidFill>
                      <a:schemeClr val="accent2">
                        <a:lumMod val="20000"/>
                        <a:lumOff val="80000"/>
                      </a:schemeClr>
                    </a:solidFill>
                  </a:tcPr>
                </a:tc>
                <a:tc>
                  <a:txBody>
                    <a:bodyPr/>
                    <a:lstStyle/>
                    <a:p>
                      <a:r>
                        <a:rPr lang="en-GB" sz="1800" dirty="0"/>
                        <a:t>Ruth (A1)</a:t>
                      </a:r>
                    </a:p>
                    <a:p>
                      <a:r>
                        <a:rPr lang="en-GB" sz="1800" dirty="0"/>
                        <a:t>Hazel (B1)</a:t>
                      </a:r>
                    </a:p>
                  </a:txBody>
                  <a:tcPr marT="45713" marB="45713">
                    <a:solidFill>
                      <a:schemeClr val="accent2">
                        <a:lumMod val="20000"/>
                        <a:lumOff val="80000"/>
                      </a:schemeClr>
                    </a:solidFill>
                  </a:tcPr>
                </a:tc>
                <a:tc>
                  <a:txBody>
                    <a:bodyPr/>
                    <a:lstStyle/>
                    <a:p>
                      <a:r>
                        <a:rPr lang="en-GB" sz="1800" dirty="0"/>
                        <a:t>S1</a:t>
                      </a:r>
                    </a:p>
                  </a:txBody>
                  <a:tcPr marT="45713" marB="45713">
                    <a:solidFill>
                      <a:schemeClr val="tx2">
                        <a:lumMod val="40000"/>
                        <a:lumOff val="60000"/>
                      </a:schemeClr>
                    </a:solidFill>
                  </a:tcPr>
                </a:tc>
                <a:tc>
                  <a:txBody>
                    <a:bodyPr/>
                    <a:lstStyle/>
                    <a:p>
                      <a:r>
                        <a:rPr lang="en-GB" sz="1800" dirty="0"/>
                        <a:t>Hazel</a:t>
                      </a:r>
                    </a:p>
                  </a:txBody>
                  <a:tcPr marT="45713" marB="45713">
                    <a:solidFill>
                      <a:schemeClr val="tx2">
                        <a:lumMod val="20000"/>
                        <a:lumOff val="80000"/>
                      </a:schemeClr>
                    </a:solidFill>
                  </a:tcPr>
                </a:tc>
                <a:tc>
                  <a:txBody>
                    <a:bodyPr/>
                    <a:lstStyle/>
                    <a:p>
                      <a:r>
                        <a:rPr lang="en-GB" sz="1800" dirty="0"/>
                        <a:t>Elizabeth</a:t>
                      </a:r>
                    </a:p>
                  </a:txBody>
                  <a:tcPr marT="45713" marB="45713">
                    <a:solidFill>
                      <a:schemeClr val="tx2">
                        <a:lumMod val="20000"/>
                        <a:lumOff val="80000"/>
                      </a:schemeClr>
                    </a:solidFill>
                  </a:tcPr>
                </a:tc>
                <a:extLst>
                  <a:ext uri="{0D108BD9-81ED-4DB2-BD59-A6C34878D82A}">
                    <a16:rowId xmlns:a16="http://schemas.microsoft.com/office/drawing/2014/main" val="10001"/>
                  </a:ext>
                </a:extLst>
              </a:tr>
              <a:tr h="370780">
                <a:tc>
                  <a:txBody>
                    <a:bodyPr/>
                    <a:lstStyle/>
                    <a:p>
                      <a:r>
                        <a:rPr lang="en-GB" sz="1800" dirty="0"/>
                        <a:t>A2</a:t>
                      </a:r>
                    </a:p>
                  </a:txBody>
                  <a:tcPr marT="45713" marB="45713">
                    <a:solidFill>
                      <a:schemeClr val="accent2">
                        <a:lumMod val="60000"/>
                        <a:lumOff val="40000"/>
                      </a:schemeClr>
                    </a:solidFill>
                  </a:tcPr>
                </a:tc>
                <a:tc>
                  <a:txBody>
                    <a:bodyPr/>
                    <a:lstStyle/>
                    <a:p>
                      <a:r>
                        <a:rPr lang="en-GB" sz="1800" dirty="0"/>
                        <a:t>Steve</a:t>
                      </a:r>
                    </a:p>
                  </a:txBody>
                  <a:tcPr marT="45713" marB="45713">
                    <a:solidFill>
                      <a:schemeClr val="accent2">
                        <a:lumMod val="40000"/>
                        <a:lumOff val="60000"/>
                      </a:schemeClr>
                    </a:solidFill>
                  </a:tcPr>
                </a:tc>
                <a:tc>
                  <a:txBody>
                    <a:bodyPr/>
                    <a:lstStyle/>
                    <a:p>
                      <a:r>
                        <a:rPr lang="en-GB" sz="1800" dirty="0"/>
                        <a:t>Nick</a:t>
                      </a:r>
                    </a:p>
                  </a:txBody>
                  <a:tcPr marT="45713" marB="45713">
                    <a:solidFill>
                      <a:schemeClr val="accent2">
                        <a:lumMod val="40000"/>
                        <a:lumOff val="60000"/>
                      </a:schemeClr>
                    </a:solidFill>
                  </a:tcPr>
                </a:tc>
                <a:tc>
                  <a:txBody>
                    <a:bodyPr/>
                    <a:lstStyle/>
                    <a:p>
                      <a:r>
                        <a:rPr lang="en-GB" sz="1800" dirty="0"/>
                        <a:t>S2</a:t>
                      </a:r>
                    </a:p>
                  </a:txBody>
                  <a:tcPr marT="45713" marB="45713">
                    <a:solidFill>
                      <a:schemeClr val="tx2">
                        <a:lumMod val="60000"/>
                        <a:lumOff val="40000"/>
                      </a:schemeClr>
                    </a:solidFill>
                  </a:tcPr>
                </a:tc>
                <a:tc>
                  <a:txBody>
                    <a:bodyPr/>
                    <a:lstStyle/>
                    <a:p>
                      <a:r>
                        <a:rPr lang="en-GB" sz="1800" dirty="0"/>
                        <a:t>Julia</a:t>
                      </a:r>
                    </a:p>
                  </a:txBody>
                  <a:tcPr marT="45713" marB="45713">
                    <a:solidFill>
                      <a:schemeClr val="tx2">
                        <a:lumMod val="40000"/>
                        <a:lumOff val="60000"/>
                      </a:schemeClr>
                    </a:solidFill>
                  </a:tcPr>
                </a:tc>
                <a:tc>
                  <a:txBody>
                    <a:bodyPr/>
                    <a:lstStyle/>
                    <a:p>
                      <a:r>
                        <a:rPr lang="en-GB" sz="1800" dirty="0"/>
                        <a:t>Craig</a:t>
                      </a:r>
                    </a:p>
                  </a:txBody>
                  <a:tcPr marT="45713" marB="45713">
                    <a:solidFill>
                      <a:schemeClr val="tx2">
                        <a:lumMod val="40000"/>
                        <a:lumOff val="60000"/>
                      </a:schemeClr>
                    </a:solidFill>
                  </a:tcPr>
                </a:tc>
                <a:extLst>
                  <a:ext uri="{0D108BD9-81ED-4DB2-BD59-A6C34878D82A}">
                    <a16:rowId xmlns:a16="http://schemas.microsoft.com/office/drawing/2014/main" val="10002"/>
                  </a:ext>
                </a:extLst>
              </a:tr>
              <a:tr h="370780">
                <a:tc>
                  <a:txBody>
                    <a:bodyPr/>
                    <a:lstStyle/>
                    <a:p>
                      <a:r>
                        <a:rPr lang="en-GB" sz="1800" dirty="0"/>
                        <a:t>A3</a:t>
                      </a:r>
                    </a:p>
                  </a:txBody>
                  <a:tcPr marT="45713" marB="45713">
                    <a:solidFill>
                      <a:schemeClr val="accent2">
                        <a:lumMod val="60000"/>
                        <a:lumOff val="40000"/>
                      </a:schemeClr>
                    </a:solidFill>
                  </a:tcPr>
                </a:tc>
                <a:tc>
                  <a:txBody>
                    <a:bodyPr/>
                    <a:lstStyle/>
                    <a:p>
                      <a:r>
                        <a:rPr lang="en-GB" sz="1800" dirty="0"/>
                        <a:t>Katherine</a:t>
                      </a:r>
                    </a:p>
                  </a:txBody>
                  <a:tcPr marT="45713" marB="45713">
                    <a:solidFill>
                      <a:schemeClr val="accent2">
                        <a:lumMod val="40000"/>
                        <a:lumOff val="60000"/>
                      </a:schemeClr>
                    </a:solidFill>
                  </a:tcPr>
                </a:tc>
                <a:tc>
                  <a:txBody>
                    <a:bodyPr/>
                    <a:lstStyle/>
                    <a:p>
                      <a:r>
                        <a:rPr lang="en-GB" sz="1800" dirty="0"/>
                        <a:t>Donna</a:t>
                      </a:r>
                    </a:p>
                  </a:txBody>
                  <a:tcPr marT="45713" marB="45713">
                    <a:solidFill>
                      <a:schemeClr val="accent2">
                        <a:lumMod val="40000"/>
                        <a:lumOff val="60000"/>
                      </a:schemeClr>
                    </a:solidFill>
                  </a:tcPr>
                </a:tc>
                <a:tc>
                  <a:txBody>
                    <a:bodyPr/>
                    <a:lstStyle/>
                    <a:p>
                      <a:r>
                        <a:rPr lang="en-GB" sz="1800" dirty="0"/>
                        <a:t>S3</a:t>
                      </a:r>
                    </a:p>
                  </a:txBody>
                  <a:tcPr marT="45713" marB="45713">
                    <a:solidFill>
                      <a:schemeClr val="tx2">
                        <a:lumMod val="60000"/>
                        <a:lumOff val="40000"/>
                      </a:schemeClr>
                    </a:solidFill>
                  </a:tcPr>
                </a:tc>
                <a:tc>
                  <a:txBody>
                    <a:bodyPr/>
                    <a:lstStyle/>
                    <a:p>
                      <a:r>
                        <a:rPr lang="en-GB" sz="1800" dirty="0">
                          <a:solidFill>
                            <a:srgbClr val="FF0000"/>
                          </a:solidFill>
                        </a:rPr>
                        <a:t>Hannah</a:t>
                      </a:r>
                    </a:p>
                  </a:txBody>
                  <a:tcPr marT="45713" marB="45713">
                    <a:solidFill>
                      <a:schemeClr val="tx2">
                        <a:lumMod val="40000"/>
                        <a:lumOff val="60000"/>
                      </a:schemeClr>
                    </a:solidFill>
                  </a:tcPr>
                </a:tc>
                <a:tc>
                  <a:txBody>
                    <a:bodyPr/>
                    <a:lstStyle/>
                    <a:p>
                      <a:r>
                        <a:rPr lang="en-GB" sz="1800" dirty="0"/>
                        <a:t>Julia</a:t>
                      </a:r>
                    </a:p>
                  </a:txBody>
                  <a:tcPr marT="45713" marB="45713">
                    <a:solidFill>
                      <a:schemeClr val="tx2">
                        <a:lumMod val="40000"/>
                        <a:lumOff val="60000"/>
                      </a:schemeClr>
                    </a:solidFill>
                  </a:tcPr>
                </a:tc>
                <a:extLst>
                  <a:ext uri="{0D108BD9-81ED-4DB2-BD59-A6C34878D82A}">
                    <a16:rowId xmlns:a16="http://schemas.microsoft.com/office/drawing/2014/main" val="10003"/>
                  </a:ext>
                </a:extLst>
              </a:tr>
              <a:tr h="370780">
                <a:tc>
                  <a:txBody>
                    <a:bodyPr/>
                    <a:lstStyle/>
                    <a:p>
                      <a:r>
                        <a:rPr lang="en-GB" sz="1800" dirty="0"/>
                        <a:t>A4</a:t>
                      </a:r>
                    </a:p>
                  </a:txBody>
                  <a:tcPr marT="45713" marB="45713">
                    <a:solidFill>
                      <a:schemeClr val="accent2">
                        <a:lumMod val="60000"/>
                        <a:lumOff val="40000"/>
                      </a:schemeClr>
                    </a:solidFill>
                  </a:tcPr>
                </a:tc>
                <a:tc>
                  <a:txBody>
                    <a:bodyPr/>
                    <a:lstStyle/>
                    <a:p>
                      <a:r>
                        <a:rPr lang="en-GB" sz="1800" dirty="0"/>
                        <a:t>Blair</a:t>
                      </a:r>
                    </a:p>
                  </a:txBody>
                  <a:tcPr marT="45713" marB="45713">
                    <a:solidFill>
                      <a:schemeClr val="accent2">
                        <a:lumMod val="40000"/>
                        <a:lumOff val="60000"/>
                      </a:schemeClr>
                    </a:solidFill>
                  </a:tcPr>
                </a:tc>
                <a:tc>
                  <a:txBody>
                    <a:bodyPr/>
                    <a:lstStyle/>
                    <a:p>
                      <a:r>
                        <a:rPr lang="en-GB" sz="1800" dirty="0"/>
                        <a:t>Ginny</a:t>
                      </a:r>
                    </a:p>
                  </a:txBody>
                  <a:tcPr marT="45713" marB="45713">
                    <a:solidFill>
                      <a:schemeClr val="accent2">
                        <a:lumMod val="40000"/>
                        <a:lumOff val="60000"/>
                      </a:schemeClr>
                    </a:solidFill>
                  </a:tcPr>
                </a:tc>
                <a:tc>
                  <a:txBody>
                    <a:bodyPr/>
                    <a:lstStyle/>
                    <a:p>
                      <a:r>
                        <a:rPr lang="en-GB" sz="1800" dirty="0"/>
                        <a:t>S4</a:t>
                      </a:r>
                    </a:p>
                  </a:txBody>
                  <a:tcPr marT="45713" marB="45713">
                    <a:solidFill>
                      <a:schemeClr val="tx2">
                        <a:lumMod val="60000"/>
                        <a:lumOff val="40000"/>
                      </a:schemeClr>
                    </a:solidFill>
                  </a:tcPr>
                </a:tc>
                <a:tc>
                  <a:txBody>
                    <a:bodyPr/>
                    <a:lstStyle/>
                    <a:p>
                      <a:r>
                        <a:rPr lang="en-GB" sz="1800" dirty="0"/>
                        <a:t>Claire</a:t>
                      </a:r>
                    </a:p>
                  </a:txBody>
                  <a:tcPr marT="45713" marB="45713">
                    <a:solidFill>
                      <a:schemeClr val="tx2">
                        <a:lumMod val="40000"/>
                        <a:lumOff val="60000"/>
                      </a:schemeClr>
                    </a:solidFill>
                  </a:tcPr>
                </a:tc>
                <a:tc>
                  <a:txBody>
                    <a:bodyPr/>
                    <a:lstStyle/>
                    <a:p>
                      <a:r>
                        <a:rPr lang="en-GB" sz="1800" dirty="0"/>
                        <a:t>Mike</a:t>
                      </a:r>
                    </a:p>
                  </a:txBody>
                  <a:tcPr marT="45713" marB="45713">
                    <a:solidFill>
                      <a:schemeClr val="tx2">
                        <a:lumMod val="40000"/>
                        <a:lumOff val="60000"/>
                      </a:schemeClr>
                    </a:solidFill>
                  </a:tcPr>
                </a:tc>
                <a:extLst>
                  <a:ext uri="{0D108BD9-81ED-4DB2-BD59-A6C34878D82A}">
                    <a16:rowId xmlns:a16="http://schemas.microsoft.com/office/drawing/2014/main" val="10004"/>
                  </a:ext>
                </a:extLst>
              </a:tr>
              <a:tr h="370780">
                <a:tc>
                  <a:txBody>
                    <a:bodyPr/>
                    <a:lstStyle/>
                    <a:p>
                      <a:r>
                        <a:rPr lang="en-GB" sz="1800" dirty="0"/>
                        <a:t>A5</a:t>
                      </a:r>
                    </a:p>
                  </a:txBody>
                  <a:tcPr marT="45713" marB="45713">
                    <a:solidFill>
                      <a:schemeClr val="accent2">
                        <a:lumMod val="60000"/>
                        <a:lumOff val="40000"/>
                      </a:schemeClr>
                    </a:solidFill>
                  </a:tcPr>
                </a:tc>
                <a:tc>
                  <a:txBody>
                    <a:bodyPr/>
                    <a:lstStyle/>
                    <a:p>
                      <a:r>
                        <a:rPr lang="en-GB" sz="1800" dirty="0"/>
                        <a:t>Christine</a:t>
                      </a:r>
                    </a:p>
                  </a:txBody>
                  <a:tcPr marT="45713" marB="45713">
                    <a:solidFill>
                      <a:schemeClr val="accent2">
                        <a:lumMod val="40000"/>
                        <a:lumOff val="60000"/>
                      </a:schemeClr>
                    </a:solidFill>
                  </a:tcPr>
                </a:tc>
                <a:tc>
                  <a:txBody>
                    <a:bodyPr/>
                    <a:lstStyle/>
                    <a:p>
                      <a:r>
                        <a:rPr lang="en-GB" sz="1800" dirty="0"/>
                        <a:t>Maggie</a:t>
                      </a:r>
                    </a:p>
                  </a:txBody>
                  <a:tcPr marT="45713" marB="45713">
                    <a:solidFill>
                      <a:schemeClr val="accent2">
                        <a:lumMod val="40000"/>
                        <a:lumOff val="60000"/>
                      </a:schemeClr>
                    </a:solidFill>
                  </a:tcPr>
                </a:tc>
                <a:tc>
                  <a:txBody>
                    <a:bodyPr/>
                    <a:lstStyle/>
                    <a:p>
                      <a:r>
                        <a:rPr lang="en-GB" sz="1800" dirty="0"/>
                        <a:t>S5</a:t>
                      </a:r>
                    </a:p>
                  </a:txBody>
                  <a:tcPr marT="45713" marB="45713">
                    <a:solidFill>
                      <a:schemeClr val="tx2">
                        <a:lumMod val="60000"/>
                        <a:lumOff val="40000"/>
                      </a:schemeClr>
                    </a:solidFill>
                  </a:tcPr>
                </a:tc>
                <a:tc>
                  <a:txBody>
                    <a:bodyPr/>
                    <a:lstStyle/>
                    <a:p>
                      <a:r>
                        <a:rPr lang="en-GB" sz="1800" dirty="0"/>
                        <a:t>Paul</a:t>
                      </a:r>
                    </a:p>
                  </a:txBody>
                  <a:tcPr marT="45713" marB="45713">
                    <a:solidFill>
                      <a:schemeClr val="tx2">
                        <a:lumMod val="40000"/>
                        <a:lumOff val="60000"/>
                      </a:schemeClr>
                    </a:solidFill>
                  </a:tcPr>
                </a:tc>
                <a:tc>
                  <a:txBody>
                    <a:bodyPr/>
                    <a:lstStyle/>
                    <a:p>
                      <a:r>
                        <a:rPr lang="en-GB" sz="1800" dirty="0"/>
                        <a:t>Claire</a:t>
                      </a:r>
                    </a:p>
                  </a:txBody>
                  <a:tcPr marT="45713" marB="45713">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4" name="Footer Placeholder 3">
            <a:extLst>
              <a:ext uri="{FF2B5EF4-FFF2-40B4-BE49-F238E27FC236}">
                <a16:creationId xmlns:a16="http://schemas.microsoft.com/office/drawing/2014/main" id="{3ADF6873-871C-4814-A394-42BA192F7DD1}"/>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
        <p:nvSpPr>
          <p:cNvPr id="7" name="Content Placeholder 2">
            <a:extLst>
              <a:ext uri="{FF2B5EF4-FFF2-40B4-BE49-F238E27FC236}">
                <a16:creationId xmlns:a16="http://schemas.microsoft.com/office/drawing/2014/main" id="{A0117076-ED0E-40FB-B258-414E87F86024}"/>
              </a:ext>
            </a:extLst>
          </p:cNvPr>
          <p:cNvSpPr txBox="1">
            <a:spLocks/>
          </p:cNvSpPr>
          <p:nvPr/>
        </p:nvSpPr>
        <p:spPr bwMode="auto">
          <a:xfrm>
            <a:off x="323850" y="4437063"/>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800"/>
              <a:t>AW &amp; TR: 2 hours, 3 times a week</a:t>
            </a:r>
          </a:p>
          <a:p>
            <a:pPr lvl="1">
              <a:buFont typeface="Arial" panose="020B0604020202020204" pitchFamily="34" charset="0"/>
              <a:buNone/>
            </a:pPr>
            <a:r>
              <a:rPr lang="en-GB" altLang="en-US" sz="1600"/>
              <a:t>A1, B1, S1 = IFP+ students with an IELTS score of 7 or more (n=39)</a:t>
            </a:r>
          </a:p>
          <a:p>
            <a:pPr lvl="1">
              <a:buFont typeface="Arial" panose="020B0604020202020204" pitchFamily="34" charset="0"/>
              <a:buNone/>
            </a:pPr>
            <a:r>
              <a:rPr lang="en-GB" altLang="en-US" sz="1600"/>
              <a:t>2 hours, twice a week (Accelerated Academic Writing / Accelerated Text Response)</a:t>
            </a:r>
          </a:p>
          <a:p>
            <a:pPr>
              <a:buFont typeface="Arial" panose="020B0604020202020204" pitchFamily="34" charset="0"/>
              <a:buNone/>
            </a:pPr>
            <a:endParaRPr lang="en-GB"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295D766-7556-4AD4-972D-0AE1E8462137}"/>
              </a:ext>
            </a:extLst>
          </p:cNvPr>
          <p:cNvSpPr>
            <a:spLocks noGrp="1"/>
          </p:cNvSpPr>
          <p:nvPr>
            <p:ph type="title"/>
          </p:nvPr>
        </p:nvSpPr>
        <p:spPr>
          <a:xfrm>
            <a:off x="250825" y="1196975"/>
            <a:ext cx="8642350" cy="647700"/>
          </a:xfrm>
        </p:spPr>
        <p:txBody>
          <a:bodyPr/>
          <a:lstStyle/>
          <a:p>
            <a:r>
              <a:rPr lang="en-GB" altLang="en-US"/>
              <a:t>Motivation</a:t>
            </a:r>
          </a:p>
        </p:txBody>
      </p:sp>
      <p:sp>
        <p:nvSpPr>
          <p:cNvPr id="6147" name="Content Placeholder 2">
            <a:extLst>
              <a:ext uri="{FF2B5EF4-FFF2-40B4-BE49-F238E27FC236}">
                <a16:creationId xmlns:a16="http://schemas.microsoft.com/office/drawing/2014/main" id="{9E09436A-3698-4913-8951-0CEA5CED4416}"/>
              </a:ext>
            </a:extLst>
          </p:cNvPr>
          <p:cNvSpPr>
            <a:spLocks noGrp="1"/>
          </p:cNvSpPr>
          <p:nvPr>
            <p:ph idx="1"/>
          </p:nvPr>
        </p:nvSpPr>
        <p:spPr>
          <a:xfrm>
            <a:off x="323850" y="1844675"/>
            <a:ext cx="8569325" cy="3744913"/>
          </a:xfrm>
        </p:spPr>
        <p:txBody>
          <a:bodyPr/>
          <a:lstStyle/>
          <a:p>
            <a:r>
              <a:rPr lang="en-GB" altLang="en-US" sz="2400"/>
              <a:t>I began MSc TESOL Sept. 2015 – this was the first time I had to write proper academic essays since Delta in 2010 and BA in late 90s </a:t>
            </a:r>
            <a:r>
              <a:rPr lang="en-GB" altLang="en-US" sz="2400">
                <a:sym typeface="Wingdings" panose="05000000000000000000" pitchFamily="2" charset="2"/>
              </a:rPr>
              <a:t> </a:t>
            </a:r>
            <a:r>
              <a:rPr lang="en-GB" altLang="en-US" sz="2400"/>
              <a:t>I realised my library skills were out of date.</a:t>
            </a:r>
          </a:p>
          <a:p>
            <a:r>
              <a:rPr lang="en-GB" altLang="en-US" sz="2400"/>
              <a:t>In Apr. 2016, during a TEAP course, I met 3 librarians from </a:t>
            </a:r>
            <a:r>
              <a:rPr lang="en-GB" altLang="en-US" sz="2400">
                <a:hlinkClick r:id="rId2"/>
              </a:rPr>
              <a:t>UWE</a:t>
            </a:r>
            <a:r>
              <a:rPr lang="en-GB" altLang="en-US" sz="2400"/>
              <a:t>, </a:t>
            </a:r>
            <a:r>
              <a:rPr lang="en-GB" altLang="en-US" sz="2400">
                <a:sym typeface="Wingdings" panose="05000000000000000000" pitchFamily="2" charset="2"/>
              </a:rPr>
              <a:t> I</a:t>
            </a:r>
            <a:r>
              <a:rPr lang="en-GB" altLang="en-US" sz="2400"/>
              <a:t> realised my notion of the profession was naïve!</a:t>
            </a:r>
          </a:p>
          <a:p>
            <a:r>
              <a:rPr lang="en-GB" altLang="en-US" sz="2400"/>
              <a:t>In Jan. 2017, I invited (Sarah’s predecessor) Economics subject librarian to do a session with just my class.</a:t>
            </a:r>
          </a:p>
          <a:p>
            <a:r>
              <a:rPr lang="en-GB" altLang="en-US" sz="2400"/>
              <a:t>In 2017-18, I wanted to move towards improving library skills for ALL our IFP students.</a:t>
            </a:r>
          </a:p>
        </p:txBody>
      </p:sp>
      <p:sp>
        <p:nvSpPr>
          <p:cNvPr id="4" name="Footer Placeholder 3">
            <a:extLst>
              <a:ext uri="{FF2B5EF4-FFF2-40B4-BE49-F238E27FC236}">
                <a16:creationId xmlns:a16="http://schemas.microsoft.com/office/drawing/2014/main" id="{F8F1271B-2037-4A5D-BB7F-63D613FE96DB}"/>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C9D529E-09EC-4A8C-AD9E-05DB43806706}"/>
              </a:ext>
            </a:extLst>
          </p:cNvPr>
          <p:cNvSpPr>
            <a:spLocks noGrp="1"/>
          </p:cNvSpPr>
          <p:nvPr>
            <p:ph type="title"/>
          </p:nvPr>
        </p:nvSpPr>
        <p:spPr>
          <a:xfrm>
            <a:off x="250825" y="1196975"/>
            <a:ext cx="8642350" cy="647700"/>
          </a:xfrm>
        </p:spPr>
        <p:txBody>
          <a:bodyPr>
            <a:normAutofit/>
          </a:bodyPr>
          <a:lstStyle/>
          <a:p>
            <a:r>
              <a:rPr lang="en-GB" altLang="en-US" dirty="0"/>
              <a:t>Subject Librarian perspective</a:t>
            </a:r>
          </a:p>
        </p:txBody>
      </p:sp>
      <p:sp>
        <p:nvSpPr>
          <p:cNvPr id="6147" name="Content Placeholder 2">
            <a:extLst>
              <a:ext uri="{FF2B5EF4-FFF2-40B4-BE49-F238E27FC236}">
                <a16:creationId xmlns:a16="http://schemas.microsoft.com/office/drawing/2014/main" id="{AA018DB0-8B54-4A5E-982A-B292B18A63B6}"/>
              </a:ext>
            </a:extLst>
          </p:cNvPr>
          <p:cNvSpPr>
            <a:spLocks noGrp="1"/>
          </p:cNvSpPr>
          <p:nvPr>
            <p:ph idx="1"/>
          </p:nvPr>
        </p:nvSpPr>
        <p:spPr>
          <a:xfrm>
            <a:off x="323850" y="1844675"/>
            <a:ext cx="8569325" cy="3744913"/>
          </a:xfrm>
        </p:spPr>
        <p:txBody>
          <a:bodyPr/>
          <a:lstStyle/>
          <a:p>
            <a:r>
              <a:rPr lang="en-GB" altLang="en-US" sz="2400" dirty="0"/>
              <a:t>Role of the Subject Librarian: collection development </a:t>
            </a:r>
            <a:r>
              <a:rPr lang="en-GB" altLang="en-US" sz="2400" i="1" dirty="0"/>
              <a:t>but also </a:t>
            </a:r>
            <a:r>
              <a:rPr lang="en-GB" altLang="en-US" sz="2400" dirty="0"/>
              <a:t>enabling students to find and critically evaluate information sources, and use them ethically in their academic work. </a:t>
            </a:r>
          </a:p>
          <a:p>
            <a:r>
              <a:rPr lang="en-GB" altLang="en-US" sz="2400" dirty="0"/>
              <a:t>In practice this means that we carry out a lot of teaching in our subject areas in liaison with academic staff. This is a large part of the role of a subject librarian.</a:t>
            </a:r>
          </a:p>
          <a:p>
            <a:r>
              <a:rPr lang="en-GB" altLang="en-US" sz="2400"/>
              <a:t>Many </a:t>
            </a:r>
            <a:r>
              <a:rPr lang="en-GB" altLang="en-US" sz="2400" dirty="0"/>
              <a:t>of us will have an HE teaching qualification along with fellowship or associate fellowship of the HEA. </a:t>
            </a:r>
          </a:p>
        </p:txBody>
      </p:sp>
      <p:sp>
        <p:nvSpPr>
          <p:cNvPr id="4" name="Footer Placeholder 3">
            <a:extLst>
              <a:ext uri="{FF2B5EF4-FFF2-40B4-BE49-F238E27FC236}">
                <a16:creationId xmlns:a16="http://schemas.microsoft.com/office/drawing/2014/main" id="{F8F1271B-2037-4A5D-BB7F-63D613FE96DB}"/>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C9734AC-0665-4366-B3DC-00641A08645F}"/>
              </a:ext>
            </a:extLst>
          </p:cNvPr>
          <p:cNvSpPr>
            <a:spLocks noGrp="1"/>
          </p:cNvSpPr>
          <p:nvPr>
            <p:ph type="title"/>
          </p:nvPr>
        </p:nvSpPr>
        <p:spPr>
          <a:xfrm>
            <a:off x="250825" y="1196975"/>
            <a:ext cx="8642350" cy="647700"/>
          </a:xfrm>
        </p:spPr>
        <p:txBody>
          <a:bodyPr/>
          <a:lstStyle/>
          <a:p>
            <a:r>
              <a:rPr lang="en-GB" altLang="en-US" dirty="0"/>
              <a:t>Considerations for </a:t>
            </a:r>
            <a:r>
              <a:rPr lang="en-GB" altLang="en-US"/>
              <a:t>the sessions</a:t>
            </a:r>
          </a:p>
        </p:txBody>
      </p:sp>
      <p:sp>
        <p:nvSpPr>
          <p:cNvPr id="6147" name="Content Placeholder 2">
            <a:extLst>
              <a:ext uri="{FF2B5EF4-FFF2-40B4-BE49-F238E27FC236}">
                <a16:creationId xmlns:a16="http://schemas.microsoft.com/office/drawing/2014/main" id="{DF5E3FF3-70B3-40AE-8603-05D6ADF7BC63}"/>
              </a:ext>
            </a:extLst>
          </p:cNvPr>
          <p:cNvSpPr>
            <a:spLocks noGrp="1"/>
          </p:cNvSpPr>
          <p:nvPr>
            <p:ph idx="1"/>
          </p:nvPr>
        </p:nvSpPr>
        <p:spPr>
          <a:xfrm>
            <a:off x="323850" y="1844675"/>
            <a:ext cx="8569325" cy="3744913"/>
          </a:xfrm>
        </p:spPr>
        <p:txBody>
          <a:bodyPr/>
          <a:lstStyle/>
          <a:p>
            <a:pPr>
              <a:defRPr/>
            </a:pPr>
            <a:r>
              <a:rPr lang="en-GB" sz="2800" dirty="0"/>
              <a:t>Tutors only ‘lost’ one session of teaching (one from TR, one from AW) out of 70. Tutors could opt out.</a:t>
            </a:r>
          </a:p>
          <a:p>
            <a:pPr>
              <a:defRPr/>
            </a:pPr>
            <a:r>
              <a:rPr lang="en-GB" sz="2800" dirty="0"/>
              <a:t>Push </a:t>
            </a:r>
            <a:r>
              <a:rPr lang="en-GB" sz="2800" dirty="0" err="1"/>
              <a:t>IFP</a:t>
            </a:r>
            <a:r>
              <a:rPr lang="en-GB" sz="2800" dirty="0"/>
              <a:t> students to physically go to their library.</a:t>
            </a:r>
          </a:p>
          <a:p>
            <a:pPr>
              <a:defRPr/>
            </a:pPr>
            <a:r>
              <a:rPr lang="en-GB" sz="2800" dirty="0"/>
              <a:t>Give </a:t>
            </a:r>
            <a:r>
              <a:rPr lang="en-GB" sz="2800" dirty="0" err="1"/>
              <a:t>IFP</a:t>
            </a:r>
            <a:r>
              <a:rPr lang="en-GB" sz="2800" dirty="0"/>
              <a:t> students the opportunity to meet their subject librarians and find out what they can do.</a:t>
            </a:r>
          </a:p>
          <a:p>
            <a:pPr marL="0" indent="0">
              <a:buFont typeface="Arial" panose="020B0604020202020204" pitchFamily="34" charset="0"/>
              <a:buNone/>
              <a:defRPr/>
            </a:pPr>
            <a:endParaRPr lang="en-GB" sz="2800" dirty="0"/>
          </a:p>
        </p:txBody>
      </p:sp>
      <p:sp>
        <p:nvSpPr>
          <p:cNvPr id="4" name="Footer Placeholder 3">
            <a:extLst>
              <a:ext uri="{FF2B5EF4-FFF2-40B4-BE49-F238E27FC236}">
                <a16:creationId xmlns:a16="http://schemas.microsoft.com/office/drawing/2014/main" id="{72C23DD5-253D-4ED8-9586-0B966AB257E8}"/>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52EB825-444D-44D8-93FD-C02A2F96B0FF}"/>
              </a:ext>
            </a:extLst>
          </p:cNvPr>
          <p:cNvSpPr>
            <a:spLocks noGrp="1"/>
          </p:cNvSpPr>
          <p:nvPr>
            <p:ph type="title"/>
          </p:nvPr>
        </p:nvSpPr>
        <p:spPr>
          <a:xfrm>
            <a:off x="250825" y="1196975"/>
            <a:ext cx="8642350" cy="647700"/>
          </a:xfrm>
        </p:spPr>
        <p:txBody>
          <a:bodyPr/>
          <a:lstStyle/>
          <a:p>
            <a:r>
              <a:rPr lang="en-GB" altLang="en-US"/>
              <a:t>Sarah’s perspective</a:t>
            </a:r>
          </a:p>
        </p:txBody>
      </p:sp>
      <p:sp>
        <p:nvSpPr>
          <p:cNvPr id="6147" name="Content Placeholder 2">
            <a:extLst>
              <a:ext uri="{FF2B5EF4-FFF2-40B4-BE49-F238E27FC236}">
                <a16:creationId xmlns:a16="http://schemas.microsoft.com/office/drawing/2014/main" id="{5386B3CF-0387-4249-8689-D1157FC9D643}"/>
              </a:ext>
            </a:extLst>
          </p:cNvPr>
          <p:cNvSpPr>
            <a:spLocks noGrp="1"/>
          </p:cNvSpPr>
          <p:nvPr>
            <p:ph idx="1"/>
          </p:nvPr>
        </p:nvSpPr>
        <p:spPr>
          <a:xfrm>
            <a:off x="323850" y="1844675"/>
            <a:ext cx="8569325" cy="3744913"/>
          </a:xfrm>
        </p:spPr>
        <p:txBody>
          <a:bodyPr/>
          <a:lstStyle/>
          <a:p>
            <a:pPr marL="0" indent="0">
              <a:buFont typeface="Arial" panose="020B0604020202020204" pitchFamily="34" charset="0"/>
              <a:buNone/>
              <a:defRPr/>
            </a:pPr>
            <a:r>
              <a:rPr lang="en-GB" altLang="en-US" sz="2800" dirty="0"/>
              <a:t>New to the university and the role (but 10 years at UWE)</a:t>
            </a:r>
          </a:p>
          <a:p>
            <a:pPr marL="0" indent="0">
              <a:buFont typeface="Arial" panose="020B0604020202020204" pitchFamily="34" charset="0"/>
              <a:buNone/>
              <a:defRPr/>
            </a:pPr>
            <a:r>
              <a:rPr lang="en-GB" altLang="en-US" sz="2800" dirty="0"/>
              <a:t>Joint session planning with HG</a:t>
            </a:r>
          </a:p>
          <a:p>
            <a:pPr marL="0" indent="0">
              <a:buFont typeface="Arial" panose="020B0604020202020204" pitchFamily="34" charset="0"/>
              <a:buNone/>
              <a:defRPr/>
            </a:pPr>
            <a:r>
              <a:rPr lang="en-GB" altLang="en-US" sz="2800" dirty="0"/>
              <a:t>Session carried out in November:</a:t>
            </a:r>
          </a:p>
          <a:p>
            <a:pPr lvl="1">
              <a:defRPr/>
            </a:pPr>
            <a:r>
              <a:rPr lang="en-GB" altLang="en-US" sz="2400" dirty="0"/>
              <a:t>5 x tutors present = legitimising content</a:t>
            </a:r>
          </a:p>
          <a:p>
            <a:pPr lvl="1">
              <a:defRPr/>
            </a:pPr>
            <a:r>
              <a:rPr lang="en-GB" altLang="en-US" sz="2400" dirty="0"/>
              <a:t>About 40-50 students in session</a:t>
            </a:r>
          </a:p>
          <a:p>
            <a:pPr marL="57150" indent="0">
              <a:buFont typeface="Arial" panose="020B0604020202020204" pitchFamily="34" charset="0"/>
              <a:buNone/>
              <a:defRPr/>
            </a:pPr>
            <a:endParaRPr lang="en-GB" altLang="en-US" sz="2800" dirty="0"/>
          </a:p>
        </p:txBody>
      </p:sp>
      <p:sp>
        <p:nvSpPr>
          <p:cNvPr id="4" name="Footer Placeholder 3">
            <a:extLst>
              <a:ext uri="{FF2B5EF4-FFF2-40B4-BE49-F238E27FC236}">
                <a16:creationId xmlns:a16="http://schemas.microsoft.com/office/drawing/2014/main" id="{741E0850-BE36-4710-AD51-8A1490D0FEA9}"/>
              </a:ext>
            </a:extLst>
          </p:cNvPr>
          <p:cNvSpPr>
            <a:spLocks noGrp="1"/>
          </p:cNvSpPr>
          <p:nvPr>
            <p:ph type="ftr" sz="quarter" idx="10"/>
          </p:nvPr>
        </p:nvSpPr>
        <p:spPr/>
        <p:txBody>
          <a:bodyPr rtlCol="0"/>
          <a:lstStyle/>
          <a:p>
            <a:pPr fontAlgn="auto">
              <a:spcBef>
                <a:spcPts val="0"/>
              </a:spcBef>
              <a:spcAft>
                <a:spcPts val="0"/>
              </a:spcAft>
              <a:defRPr/>
            </a:pPr>
            <a:endParaRPr lang="en-GB"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2239</Words>
  <Application>Microsoft Office PowerPoint</Application>
  <PresentationFormat>On-screen Show (4:3)</PresentationFormat>
  <Paragraphs>376</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 MT</vt:lpstr>
      <vt:lpstr>Wingdings</vt:lpstr>
      <vt:lpstr>Office Theme</vt:lpstr>
      <vt:lpstr>Library? What library? Effectively developing IFP students' library skills</vt:lpstr>
      <vt:lpstr>In a nutshell:</vt:lpstr>
      <vt:lpstr>Outline</vt:lpstr>
      <vt:lpstr>Context</vt:lpstr>
      <vt:lpstr>Classes at CELFS</vt:lpstr>
      <vt:lpstr>Motivation</vt:lpstr>
      <vt:lpstr>Subject Librarian perspective</vt:lpstr>
      <vt:lpstr>Considerations for the sessions</vt:lpstr>
      <vt:lpstr>Sarah’s perspective</vt:lpstr>
      <vt:lpstr>First Library Skills session</vt:lpstr>
      <vt:lpstr>PowerPoint Presentation</vt:lpstr>
      <vt:lpstr>PowerPoint Presentation</vt:lpstr>
      <vt:lpstr>PowerPoint Presentation</vt:lpstr>
      <vt:lpstr>PowerPoint Presentation</vt:lpstr>
      <vt:lpstr>PowerPoint Presentation</vt:lpstr>
      <vt:lpstr>PowerPoint Presentation</vt:lpstr>
      <vt:lpstr>First Library Skills session (STEM)</vt:lpstr>
      <vt:lpstr>Reflection (first session)</vt:lpstr>
      <vt:lpstr>Student questions (first session)</vt:lpstr>
      <vt:lpstr>Law Library Skills</vt:lpstr>
      <vt:lpstr>Law Library Skills</vt:lpstr>
      <vt:lpstr>PowerPoint Presentation</vt:lpstr>
      <vt:lpstr>Student comments (first session)</vt:lpstr>
      <vt:lpstr>Second Library Skills session (STEM)</vt:lpstr>
      <vt:lpstr>Second Library Skills session</vt:lpstr>
      <vt:lpstr>Second Library Skills session</vt:lpstr>
      <vt:lpstr>Reflection (second session)</vt:lpstr>
      <vt:lpstr>Student comments (second session)</vt:lpstr>
      <vt:lpstr>What next? 2018/19</vt:lpstr>
      <vt:lpstr>What next? 2018/19</vt:lpstr>
      <vt:lpstr>What next? 2018/19</vt:lpstr>
      <vt:lpstr>Videos + face-to-face session(s)</vt:lpstr>
      <vt:lpstr>Videos</vt:lpstr>
      <vt:lpstr>Videos + edpuzzle</vt:lpstr>
      <vt:lpstr>Conclusions</vt:lpstr>
      <vt:lpstr>Questions?</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rebtc</dc:creator>
  <cp:lastModifiedBy>Hannah Gurr</cp:lastModifiedBy>
  <cp:revision>274</cp:revision>
  <cp:lastPrinted>2016-07-14T14:52:36Z</cp:lastPrinted>
  <dcterms:created xsi:type="dcterms:W3CDTF">2013-02-14T16:53:45Z</dcterms:created>
  <dcterms:modified xsi:type="dcterms:W3CDTF">2018-07-04T15:29:41Z</dcterms:modified>
</cp:coreProperties>
</file>