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0"/>
  </p:notesMasterIdLst>
  <p:handoutMasterIdLst>
    <p:handoutMasterId r:id="rId41"/>
  </p:handoutMasterIdLst>
  <p:sldIdLst>
    <p:sldId id="289" r:id="rId2"/>
    <p:sldId id="334" r:id="rId3"/>
    <p:sldId id="373" r:id="rId4"/>
    <p:sldId id="374" r:id="rId5"/>
    <p:sldId id="381" r:id="rId6"/>
    <p:sldId id="377" r:id="rId7"/>
    <p:sldId id="350" r:id="rId8"/>
    <p:sldId id="311" r:id="rId9"/>
    <p:sldId id="312" r:id="rId10"/>
    <p:sldId id="339" r:id="rId11"/>
    <p:sldId id="340" r:id="rId12"/>
    <p:sldId id="365" r:id="rId13"/>
    <p:sldId id="366" r:id="rId14"/>
    <p:sldId id="356" r:id="rId15"/>
    <p:sldId id="358" r:id="rId16"/>
    <p:sldId id="336" r:id="rId17"/>
    <p:sldId id="315" r:id="rId18"/>
    <p:sldId id="344" r:id="rId19"/>
    <p:sldId id="342" r:id="rId20"/>
    <p:sldId id="343" r:id="rId21"/>
    <p:sldId id="317" r:id="rId22"/>
    <p:sldId id="318" r:id="rId23"/>
    <p:sldId id="320" r:id="rId24"/>
    <p:sldId id="327" r:id="rId25"/>
    <p:sldId id="328" r:id="rId26"/>
    <p:sldId id="326" r:id="rId27"/>
    <p:sldId id="362" r:id="rId28"/>
    <p:sldId id="349" r:id="rId29"/>
    <p:sldId id="375" r:id="rId30"/>
    <p:sldId id="359" r:id="rId31"/>
    <p:sldId id="360" r:id="rId32"/>
    <p:sldId id="379" r:id="rId33"/>
    <p:sldId id="368" r:id="rId34"/>
    <p:sldId id="369" r:id="rId35"/>
    <p:sldId id="380" r:id="rId36"/>
    <p:sldId id="370" r:id="rId37"/>
    <p:sldId id="346" r:id="rId38"/>
    <p:sldId id="372" r:id="rId39"/>
  </p:sldIdLst>
  <p:sldSz cx="9144000" cy="6858000" type="screen4x3"/>
  <p:notesSz cx="6669088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tup" initials="S" lastIdx="1" clrIdx="0">
    <p:extLst>
      <p:ext uri="{19B8F6BF-5375-455C-9EA6-DF929625EA0E}">
        <p15:presenceInfo xmlns:p15="http://schemas.microsoft.com/office/powerpoint/2012/main" userId="S-1-5-21-548667620-60837714-1435325219-11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FF9933"/>
    <a:srgbClr val="4D9533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2" autoAdjust="0"/>
    <p:restoredTop sz="94670" autoAdjust="0"/>
  </p:normalViewPr>
  <p:slideViewPr>
    <p:cSldViewPr>
      <p:cViewPr varScale="1">
        <p:scale>
          <a:sx n="112" d="100"/>
          <a:sy n="112" d="100"/>
        </p:scale>
        <p:origin x="125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AB012-D470-48E2-BBA7-146EDDA369E1}" type="datetimeFigureOut">
              <a:rPr lang="en-GB" smtClean="0"/>
              <a:pPr/>
              <a:t>28/06/2018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17C48-0D15-4965-92ED-B2CA3737891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7714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D270E-3F41-44B5-A01B-8D50381B0AFA}" type="datetimeFigureOut">
              <a:rPr lang="en-GB" smtClean="0"/>
              <a:pPr/>
              <a:t>28/06/2018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7CAFD-A992-455C-887A-93EAABE79E8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166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7CAFD-A992-455C-887A-93EAABE79E83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7917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7CAFD-A992-455C-887A-93EAABE79E83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0091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7CAFD-A992-455C-887A-93EAABE79E83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8341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7CAFD-A992-455C-887A-93EAABE79E83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1194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7CAFD-A992-455C-887A-93EAABE79E83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8393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7CAFD-A992-455C-887A-93EAABE79E83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95576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7CAFD-A992-455C-887A-93EAABE79E83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0194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7CAFD-A992-455C-887A-93EAABE79E83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5310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7CAFD-A992-455C-887A-93EAABE79E83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1637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7CAFD-A992-455C-887A-93EAABE79E83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8883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7CAFD-A992-455C-887A-93EAABE79E83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601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7CAFD-A992-455C-887A-93EAABE79E83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55164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7CAFD-A992-455C-887A-93EAABE79E83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880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7CAFD-A992-455C-887A-93EAABE79E83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8527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7CAFD-A992-455C-887A-93EAABE79E83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9674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7CAFD-A992-455C-887A-93EAABE79E83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9026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7CAFD-A992-455C-887A-93EAABE79E83}" type="slidenum">
              <a:rPr lang="en-GB" smtClean="0"/>
              <a:pPr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7011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7CAFD-A992-455C-887A-93EAABE79E83}" type="slidenum">
              <a:rPr lang="en-GB" smtClean="0"/>
              <a:pPr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897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7CAFD-A992-455C-887A-93EAABE79E83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3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7CAFD-A992-455C-887A-93EAABE79E83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206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7CAFD-A992-455C-887A-93EAABE79E83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262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7CAFD-A992-455C-887A-93EAABE79E83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3647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7CAFD-A992-455C-887A-93EAABE79E83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270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7CAFD-A992-455C-887A-93EAABE79E83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996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7CAFD-A992-455C-887A-93EAABE79E83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497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CED2D-403D-4BBC-B178-6C0659C41CD5}" type="datetime1">
              <a:rPr lang="en-GB" smtClean="0"/>
              <a:t>28/06/2018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SIAN 2014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11057-6D10-49C3-A3D1-133CC1CFD99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F856-BB91-4380-B4B9-E87B687113D9}" type="datetime1">
              <a:rPr lang="en-GB" smtClean="0"/>
              <a:t>28/06/2018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SIAN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11057-6D10-49C3-A3D1-133CC1CFD99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CF80A-DDEF-48D3-924C-4C3B3F5266FB}" type="datetime1">
              <a:rPr lang="en-GB" smtClean="0"/>
              <a:t>28/06/2018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SIAN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11057-6D10-49C3-A3D1-133CC1CFD99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3A055-745A-48FB-930A-C611FC03E3B4}" type="datetime1">
              <a:rPr lang="en-GB" smtClean="0"/>
              <a:t>28/06/2018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SIAN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11057-6D10-49C3-A3D1-133CC1CFD99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D0A3E-63C0-44AB-B213-9A66E9CF84BA}" type="datetime1">
              <a:rPr lang="en-GB" smtClean="0"/>
              <a:t>28/06/2018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SIAN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11057-6D10-49C3-A3D1-133CC1CFD99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426F4-171D-40C1-A5E4-FC467F4BDBFC}" type="datetime1">
              <a:rPr lang="en-GB" smtClean="0"/>
              <a:t>28/06/2018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SIAN 2014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11057-6D10-49C3-A3D1-133CC1CFD99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64691-387E-463E-97E9-46590D7A525A}" type="datetime1">
              <a:rPr lang="en-GB" smtClean="0"/>
              <a:t>28/06/2018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SIAN 2014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11057-6D10-49C3-A3D1-133CC1CFD99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2894-C10A-40AC-9C8A-7F1742E00708}" type="datetime1">
              <a:rPr lang="en-GB" smtClean="0"/>
              <a:t>28/06/2018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SIAN 2014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11057-6D10-49C3-A3D1-133CC1CFD99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CB827-1E6F-4ACF-B479-C7F4736F23D1}" type="datetime1">
              <a:rPr lang="en-GB" smtClean="0"/>
              <a:t>28/06/2018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SIAN 2014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11057-6D10-49C3-A3D1-133CC1CFD99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B4D14-4755-4412-ABD2-4EDF9423CE91}" type="datetime1">
              <a:rPr lang="en-GB" smtClean="0"/>
              <a:t>28/06/2018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SIAN 2014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11057-6D10-49C3-A3D1-133CC1CFD99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94B42-F8EE-4862-812D-C5745658D71D}" type="datetime1">
              <a:rPr lang="en-GB" smtClean="0"/>
              <a:t>28/06/2018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SIAN 2014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4211057-6D10-49C3-A3D1-133CC1CFD99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3FD7C99-F002-4209-B81D-69CF92E00D68}" type="datetime1">
              <a:rPr lang="en-GB" smtClean="0"/>
              <a:t>28/06/2018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GB"/>
              <a:t>SIAN 2014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4211057-6D10-49C3-A3D1-133CC1CFD99C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15616" y="1619020"/>
            <a:ext cx="6912768" cy="129774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400" i="1" dirty="0">
                <a:ea typeface="Times New Roman" panose="02020603050405020304" pitchFamily="18" charset="0"/>
              </a:rPr>
              <a:t>Unity in diversity </a:t>
            </a:r>
            <a:r>
              <a:rPr lang="en-US" sz="3600" dirty="0">
                <a:ea typeface="Times New Roman" panose="02020603050405020304" pitchFamily="18" charset="0"/>
              </a:rPr>
              <a:t>– introducing a broad range of students to the requirements of university writing</a:t>
            </a:r>
            <a:endParaRPr lang="bg-BG" sz="3600" dirty="0"/>
          </a:p>
        </p:txBody>
      </p:sp>
      <p:sp>
        <p:nvSpPr>
          <p:cNvPr id="5" name="Title 1"/>
          <p:cNvSpPr>
            <a:spLocks noGrp="1"/>
          </p:cNvSpPr>
          <p:nvPr>
            <p:ph type="subTitle" idx="1"/>
          </p:nvPr>
        </p:nvSpPr>
        <p:spPr>
          <a:xfrm>
            <a:off x="5292080" y="4149080"/>
            <a:ext cx="3528392" cy="1080120"/>
          </a:xfrm>
        </p:spPr>
        <p:txBody>
          <a:bodyPr>
            <a:normAutofit fontScale="90000" lnSpcReduction="10000"/>
          </a:bodyPr>
          <a:lstStyle/>
          <a:p>
            <a:pPr algn="ctr"/>
            <a:r>
              <a:rPr lang="en-US" sz="3200" b="1" dirty="0" err="1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cs typeface="+mj-cs"/>
              </a:rPr>
              <a:t>Shuna</a:t>
            </a:r>
            <a:r>
              <a:rPr lang="en-US" sz="32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cs typeface="+mj-cs"/>
              </a:rPr>
              <a:t> Neilson</a:t>
            </a:r>
            <a:br>
              <a:rPr lang="en-US" sz="32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cs typeface="+mj-cs"/>
              </a:rPr>
            </a:br>
            <a:r>
              <a:rPr lang="en-US" sz="20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cs typeface="+mj-cs"/>
              </a:rPr>
              <a:t>Associate Professor, School of Liberal Arts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2321" y="5229200"/>
            <a:ext cx="2267909" cy="6523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3276806"/>
            <a:ext cx="3824897" cy="30406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560" y="1197664"/>
            <a:ext cx="8363272" cy="5000001"/>
          </a:xfrm>
        </p:spPr>
        <p:txBody>
          <a:bodyPr>
            <a:normAutofit fontScale="92500"/>
          </a:bodyPr>
          <a:lstStyle/>
          <a:p>
            <a:pPr marL="0" lvl="0" indent="0">
              <a:spcBef>
                <a:spcPts val="300"/>
              </a:spcBef>
              <a:spcAft>
                <a:spcPts val="1200"/>
              </a:spcAft>
              <a:buNone/>
              <a:tabLst>
                <a:tab pos="228600" algn="l"/>
                <a:tab pos="457200" algn="l"/>
              </a:tabLst>
            </a:pPr>
            <a:r>
              <a:rPr lang="en-US" sz="2800" dirty="0" smtClean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LEVEL </a:t>
            </a:r>
            <a:r>
              <a:rPr lang="en-US" sz="28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endParaRPr lang="en-GB" sz="2400" dirty="0">
              <a:latin typeface="+mj-lt"/>
              <a:ea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1200"/>
              </a:spcAft>
              <a:buFont typeface="Wingdings" panose="05000000000000000000" pitchFamily="2" charset="2"/>
              <a:buChar char="§"/>
              <a:tabLst>
                <a:tab pos="228600" algn="l"/>
                <a:tab pos="558800" algn="l"/>
                <a:tab pos="457200" algn="l"/>
              </a:tabLst>
            </a:pPr>
            <a:r>
              <a:rPr lang="en-US" sz="34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De</a:t>
            </a:r>
            <a:r>
              <a:rPr lang="en-US" sz="33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monstrates the ability to gather, </a:t>
            </a:r>
            <a:r>
              <a:rPr lang="en-US" sz="3300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organise</a:t>
            </a:r>
            <a:r>
              <a:rPr lang="en-US" sz="33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and deploy ideas and information in order to </a:t>
            </a:r>
            <a:r>
              <a:rPr lang="en-US" sz="3100" dirty="0">
                <a:highlight>
                  <a:srgbClr val="FFFF00"/>
                </a:highlight>
                <a:latin typeface="+mj-lt"/>
                <a:ea typeface="Times New Roman" panose="02020603050405020304" pitchFamily="18" charset="0"/>
              </a:rPr>
              <a:t>evaluate their strengths and weaknesses</a:t>
            </a:r>
            <a:r>
              <a:rPr lang="en-US" sz="33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, and express them effectively in written, oral or other forms</a:t>
            </a:r>
            <a:endParaRPr lang="en-GB" sz="3300" dirty="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Bef>
                <a:spcPts val="300"/>
              </a:spcBef>
              <a:spcAft>
                <a:spcPts val="1200"/>
              </a:spcAft>
              <a:buFont typeface="Wingdings" panose="05000000000000000000" pitchFamily="2" charset="2"/>
              <a:buChar char="§"/>
              <a:tabLst>
                <a:tab pos="228600" algn="l"/>
                <a:tab pos="558800" algn="l"/>
                <a:tab pos="457200" algn="l"/>
              </a:tabLst>
            </a:pPr>
            <a:r>
              <a:rPr lang="en-US" sz="33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Demonstrates an ability to </a:t>
            </a:r>
            <a:r>
              <a:rPr lang="en-US" sz="3100" dirty="0">
                <a:highlight>
                  <a:srgbClr val="FFFF00"/>
                </a:highlight>
                <a:latin typeface="+mj-lt"/>
                <a:ea typeface="Times New Roman" panose="02020603050405020304" pitchFamily="18" charset="0"/>
              </a:rPr>
              <a:t>judge the reliability of sources</a:t>
            </a:r>
            <a:r>
              <a:rPr lang="en-US" sz="33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, and begins to </a:t>
            </a:r>
            <a:r>
              <a:rPr lang="en-US" sz="3100" dirty="0">
                <a:highlight>
                  <a:srgbClr val="FFFF00"/>
                </a:highlight>
                <a:latin typeface="+mj-lt"/>
                <a:ea typeface="Times New Roman" panose="02020603050405020304" pitchFamily="18" charset="0"/>
              </a:rPr>
              <a:t>identify the strengths and weaknesses of concepts </a:t>
            </a:r>
            <a:r>
              <a:rPr lang="en-US" sz="33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and theoretical frameworks</a:t>
            </a:r>
            <a:endParaRPr lang="en-GB" sz="3300" dirty="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50336" y="6197665"/>
            <a:ext cx="3352800" cy="365125"/>
          </a:xfrm>
        </p:spPr>
        <p:txBody>
          <a:bodyPr/>
          <a:lstStyle/>
          <a:p>
            <a:pPr algn="r"/>
            <a:r>
              <a:rPr lang="en-GB" sz="800" dirty="0">
                <a:latin typeface="+mj-lt"/>
              </a:rPr>
              <a:t>SIAN 2018</a:t>
            </a:r>
          </a:p>
        </p:txBody>
      </p:sp>
    </p:spTree>
    <p:extLst>
      <p:ext uri="{BB962C8B-B14F-4D97-AF65-F5344CB8AC3E}">
        <p14:creationId xmlns:p14="http://schemas.microsoft.com/office/powerpoint/2010/main" val="272540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None/>
            </a:pPr>
            <a:r>
              <a:rPr lang="en-GB" sz="2000" dirty="0" smtClean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LEVEL </a:t>
            </a:r>
            <a:r>
              <a:rPr lang="en-GB" sz="20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</a:p>
          <a:p>
            <a:pPr lvl="0">
              <a:lnSpc>
                <a:spcPct val="90000"/>
              </a:lnSpc>
              <a:spcBef>
                <a:spcPts val="300"/>
              </a:spcBef>
              <a:spcAft>
                <a:spcPts val="1200"/>
              </a:spcAft>
              <a:buFont typeface="Wingdings" panose="05000000000000000000" pitchFamily="2" charset="2"/>
              <a:buChar char="§"/>
              <a:tabLst>
                <a:tab pos="228600" algn="l"/>
                <a:tab pos="558800" algn="l"/>
                <a:tab pos="457200" algn="l"/>
              </a:tabLst>
            </a:pPr>
            <a:r>
              <a:rPr lang="en-US" sz="23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Demonstrates the ability to </a:t>
            </a:r>
            <a:r>
              <a:rPr lang="en-US" sz="2300" dirty="0">
                <a:highlight>
                  <a:srgbClr val="FFFF00"/>
                </a:highlight>
                <a:latin typeface="+mj-lt"/>
                <a:ea typeface="Times New Roman" panose="02020603050405020304" pitchFamily="18" charset="0"/>
              </a:rPr>
              <a:t>formulate and synthesize arguments cogently,</a:t>
            </a:r>
            <a:r>
              <a:rPr lang="en-US" sz="23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>
                <a:highlight>
                  <a:srgbClr val="FFFF00"/>
                </a:highlight>
                <a:latin typeface="+mj-lt"/>
                <a:ea typeface="Times New Roman" panose="02020603050405020304" pitchFamily="18" charset="0"/>
              </a:rPr>
              <a:t>retrieve</a:t>
            </a:r>
            <a:r>
              <a:rPr lang="en-US" sz="23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and generate </a:t>
            </a:r>
            <a:r>
              <a:rPr lang="en-US" sz="2300" dirty="0">
                <a:highlight>
                  <a:srgbClr val="FFFF00"/>
                </a:highlight>
                <a:latin typeface="+mj-lt"/>
                <a:ea typeface="Times New Roman" panose="02020603050405020304" pitchFamily="18" charset="0"/>
              </a:rPr>
              <a:t>information</a:t>
            </a:r>
            <a:r>
              <a:rPr lang="en-US" sz="23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, and select appropriate criteria to </a:t>
            </a:r>
            <a:r>
              <a:rPr lang="en-US" sz="2300" dirty="0">
                <a:highlight>
                  <a:srgbClr val="FFFF00"/>
                </a:highlight>
                <a:latin typeface="+mj-lt"/>
                <a:ea typeface="Times New Roman" panose="02020603050405020304" pitchFamily="18" charset="0"/>
              </a:rPr>
              <a:t>evaluate sources</a:t>
            </a:r>
            <a:r>
              <a:rPr lang="en-US" sz="23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, with a detailed understanding of quantitative and/or qualitative methods</a:t>
            </a:r>
            <a:endParaRPr lang="en-GB" sz="2300" dirty="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spcBef>
                <a:spcPts val="300"/>
              </a:spcBef>
              <a:spcAft>
                <a:spcPts val="1200"/>
              </a:spcAft>
              <a:buFont typeface="Wingdings" panose="05000000000000000000" pitchFamily="2" charset="2"/>
              <a:buChar char="§"/>
              <a:tabLst>
                <a:tab pos="228600" algn="l"/>
                <a:tab pos="558800" algn="l"/>
                <a:tab pos="457200" algn="l"/>
              </a:tabLst>
            </a:pPr>
            <a:r>
              <a:rPr lang="en-US" sz="2300" dirty="0">
                <a:highlight>
                  <a:srgbClr val="FFFF00"/>
                </a:highlight>
                <a:latin typeface="+mj-lt"/>
                <a:ea typeface="Times New Roman" panose="02020603050405020304" pitchFamily="18" charset="0"/>
              </a:rPr>
              <a:t>Delivers work with limited supervision to a given length, format, brief and deadline</a:t>
            </a:r>
            <a:r>
              <a:rPr lang="en-US" sz="23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, properly referencing sources and ideas and making use, as appropriate, of a problem-solving approach</a:t>
            </a:r>
            <a:endParaRPr lang="en-GB" sz="2300" dirty="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spcBef>
                <a:spcPts val="300"/>
              </a:spcBef>
              <a:spcAft>
                <a:spcPts val="1200"/>
              </a:spcAft>
              <a:buFont typeface="Wingdings" panose="05000000000000000000" pitchFamily="2" charset="2"/>
              <a:buChar char="§"/>
              <a:tabLst>
                <a:tab pos="228600" algn="l"/>
                <a:tab pos="558800" algn="l"/>
                <a:tab pos="457200" algn="l"/>
              </a:tabLst>
            </a:pPr>
            <a:r>
              <a:rPr lang="en-US" sz="23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Exercises a degree of independent and informed </a:t>
            </a:r>
            <a:r>
              <a:rPr lang="en-US" sz="2300" dirty="0">
                <a:highlight>
                  <a:srgbClr val="FFFF00"/>
                </a:highlight>
                <a:latin typeface="+mj-lt"/>
                <a:ea typeface="Times New Roman" panose="02020603050405020304" pitchFamily="18" charset="0"/>
              </a:rPr>
              <a:t>critical </a:t>
            </a:r>
            <a:r>
              <a:rPr lang="en-US" sz="2300" dirty="0" err="1">
                <a:highlight>
                  <a:srgbClr val="FFFF00"/>
                </a:highlight>
                <a:latin typeface="+mj-lt"/>
                <a:ea typeface="Times New Roman" panose="02020603050405020304" pitchFamily="18" charset="0"/>
              </a:rPr>
              <a:t>judgement</a:t>
            </a:r>
            <a:r>
              <a:rPr lang="en-US" sz="2300" dirty="0">
                <a:highlight>
                  <a:srgbClr val="FFFF00"/>
                </a:highlight>
                <a:latin typeface="+mj-lt"/>
                <a:ea typeface="Times New Roman" panose="02020603050405020304" pitchFamily="18" charset="0"/>
              </a:rPr>
              <a:t> in analysis</a:t>
            </a:r>
            <a:endParaRPr lang="en-GB" sz="2300" dirty="0">
              <a:highlight>
                <a:srgbClr val="FFFF00"/>
              </a:highlight>
              <a:latin typeface="+mj-lt"/>
              <a:ea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34000" y="6142037"/>
            <a:ext cx="3352800" cy="365125"/>
          </a:xfrm>
        </p:spPr>
        <p:txBody>
          <a:bodyPr/>
          <a:lstStyle/>
          <a:p>
            <a:pPr algn="r"/>
            <a:r>
              <a:rPr lang="en-GB" sz="800" dirty="0">
                <a:latin typeface="+mj-lt"/>
              </a:rPr>
              <a:t>SIAN 2018</a:t>
            </a:r>
          </a:p>
        </p:txBody>
      </p:sp>
    </p:spTree>
    <p:extLst>
      <p:ext uri="{BB962C8B-B14F-4D97-AF65-F5344CB8AC3E}">
        <p14:creationId xmlns:p14="http://schemas.microsoft.com/office/powerpoint/2010/main" val="142987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9178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800" dirty="0"/>
              <a:t/>
            </a:r>
            <a:br>
              <a:rPr lang="en-GB" sz="4800" dirty="0"/>
            </a:br>
            <a:r>
              <a:rPr lang="en-GB" sz="4800" b="1" dirty="0" smtClean="0"/>
              <a:t>Other requirements</a:t>
            </a:r>
            <a:endParaRPr lang="en-GB" sz="4800" b="1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691680" y="2564904"/>
            <a:ext cx="8229600" cy="1224136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685800" indent="-3254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900" dirty="0" smtClean="0"/>
              <a:t>University Assessment Norms</a:t>
            </a:r>
          </a:p>
          <a:p>
            <a:pPr marL="685800" indent="-3254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900" dirty="0" smtClean="0"/>
              <a:t>SEEC credit level descriptors</a:t>
            </a:r>
            <a:endParaRPr lang="en-GB" sz="4800" b="1" dirty="0"/>
          </a:p>
        </p:txBody>
      </p:sp>
    </p:spTree>
    <p:extLst>
      <p:ext uri="{BB962C8B-B14F-4D97-AF65-F5344CB8AC3E}">
        <p14:creationId xmlns:p14="http://schemas.microsoft.com/office/powerpoint/2010/main" val="301237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29600" cy="1368152"/>
          </a:xfrm>
        </p:spPr>
        <p:txBody>
          <a:bodyPr>
            <a:normAutofit fontScale="90000"/>
          </a:bodyPr>
          <a:lstStyle/>
          <a:p>
            <a:pPr marL="360362" lvl="0">
              <a:spcBef>
                <a:spcPts val="0"/>
              </a:spcBef>
              <a:spcAft>
                <a:spcPts val="1200"/>
              </a:spcAft>
            </a:pPr>
            <a:r>
              <a:rPr lang="en-GB" sz="4000" b="1" dirty="0" smtClean="0"/>
              <a:t>University </a:t>
            </a:r>
            <a:r>
              <a:rPr lang="en-GB" sz="4000" b="1" dirty="0"/>
              <a:t>Assessment Norms</a:t>
            </a:r>
            <a:r>
              <a:rPr lang="en-GB" sz="3100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/>
            </a:r>
            <a:br>
              <a:rPr lang="en-GB" sz="3100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</a:br>
            <a:endParaRPr lang="en-GB" sz="4800" b="1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48083" y="1988840"/>
            <a:ext cx="7704856" cy="4104456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360362">
              <a:spcAft>
                <a:spcPts val="1200"/>
              </a:spcAft>
            </a:pPr>
            <a:r>
              <a:rPr lang="en-GB" sz="2900" dirty="0" smtClean="0"/>
              <a:t> </a:t>
            </a:r>
            <a:endParaRPr lang="en-GB" sz="4800" b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816583"/>
              </p:ext>
            </p:extLst>
          </p:nvPr>
        </p:nvGraphicFramePr>
        <p:xfrm>
          <a:off x="748083" y="1646880"/>
          <a:ext cx="7568332" cy="23455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2776">
                  <a:extLst>
                    <a:ext uri="{9D8B030D-6E8A-4147-A177-3AD203B41FA5}">
                      <a16:colId xmlns="" xmlns:a16="http://schemas.microsoft.com/office/drawing/2014/main" val="3606639022"/>
                    </a:ext>
                  </a:extLst>
                </a:gridCol>
                <a:gridCol w="2040795">
                  <a:extLst>
                    <a:ext uri="{9D8B030D-6E8A-4147-A177-3AD203B41FA5}">
                      <a16:colId xmlns="" xmlns:a16="http://schemas.microsoft.com/office/drawing/2014/main" val="4238242806"/>
                    </a:ext>
                  </a:extLst>
                </a:gridCol>
                <a:gridCol w="1595746">
                  <a:extLst>
                    <a:ext uri="{9D8B030D-6E8A-4147-A177-3AD203B41FA5}">
                      <a16:colId xmlns="" xmlns:a16="http://schemas.microsoft.com/office/drawing/2014/main" val="26820560"/>
                    </a:ext>
                  </a:extLst>
                </a:gridCol>
                <a:gridCol w="3119015">
                  <a:extLst>
                    <a:ext uri="{9D8B030D-6E8A-4147-A177-3AD203B41FA5}">
                      <a16:colId xmlns="" xmlns:a16="http://schemas.microsoft.com/office/drawing/2014/main" val="89259128"/>
                    </a:ext>
                  </a:extLst>
                </a:gridCol>
              </a:tblGrid>
              <a:tr h="371981">
                <a:tc gridSpan="4"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j-lt"/>
                        </a:rPr>
                        <a:t>Standard Assessment </a:t>
                      </a:r>
                    </a:p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+mj-lt"/>
                        </a:rPr>
                        <a:t> </a:t>
                      </a:r>
                      <a:endParaRPr lang="en-GB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07849168"/>
                  </a:ext>
                </a:extLst>
              </a:tr>
              <a:tr h="508466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j-lt"/>
                        </a:rPr>
                        <a:t>FHEQ level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+mj-lt"/>
                        </a:rPr>
                        <a:t>Summative items  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+mj-lt"/>
                        </a:rPr>
                        <a:t>Normal length per item</a:t>
                      </a:r>
                      <a:endParaRPr lang="en-GB" sz="18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+mj-lt"/>
                        </a:rPr>
                        <a:t>Total assessment</a:t>
                      </a:r>
                      <a:endParaRPr lang="en-GB" sz="18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717505025"/>
                  </a:ext>
                </a:extLst>
              </a:tr>
              <a:tr h="762698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j-lt"/>
                        </a:rPr>
                        <a:t>3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j-lt"/>
                        </a:rPr>
                        <a:t>3-4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j-lt"/>
                        </a:rPr>
                        <a:t>500-1000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marR="0" lvl="0" indent="-6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effectLst/>
                          <a:latin typeface="+mj-lt"/>
                        </a:rPr>
                        <a:t>2000-2500 words </a:t>
                      </a:r>
                      <a:r>
                        <a:rPr kumimoji="0" lang="en-GB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plus</a:t>
                      </a:r>
                      <a:endParaRPr lang="en-GB" sz="1800" b="0" i="1" dirty="0" smtClean="0">
                        <a:effectLst/>
                        <a:latin typeface="+mj-lt"/>
                      </a:endParaRPr>
                    </a:p>
                    <a:p>
                      <a:pPr marL="6350" indent="-6350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+mj-lt"/>
                        </a:rPr>
                        <a:t>                   one  </a:t>
                      </a:r>
                      <a:r>
                        <a:rPr lang="en-GB" sz="1800" dirty="0">
                          <a:effectLst/>
                          <a:latin typeface="+mj-lt"/>
                        </a:rPr>
                        <a:t>2-hr final exam  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381028423"/>
                  </a:ext>
                </a:extLst>
              </a:tr>
              <a:tr h="638004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j-lt"/>
                        </a:rPr>
                        <a:t>4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j-lt"/>
                        </a:rPr>
                        <a:t>3-4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j-lt"/>
                        </a:rPr>
                        <a:t>1000-1500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2000-3000 </a:t>
                      </a:r>
                      <a:r>
                        <a:rPr kumimoji="0" lang="en-GB" sz="1800" i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plus</a:t>
                      </a:r>
                    </a:p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+mj-lt"/>
                        </a:rPr>
                        <a:t>                  one  </a:t>
                      </a:r>
                      <a:r>
                        <a:rPr lang="en-GB" sz="1800" dirty="0">
                          <a:effectLst/>
                          <a:latin typeface="+mj-lt"/>
                        </a:rPr>
                        <a:t>2-hr final exam  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884889498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260749"/>
              </p:ext>
            </p:extLst>
          </p:nvPr>
        </p:nvGraphicFramePr>
        <p:xfrm>
          <a:off x="761456" y="4517112"/>
          <a:ext cx="7568331" cy="1360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8684">
                  <a:extLst>
                    <a:ext uri="{9D8B030D-6E8A-4147-A177-3AD203B41FA5}">
                      <a16:colId xmlns="" xmlns:a16="http://schemas.microsoft.com/office/drawing/2014/main" val="292017634"/>
                    </a:ext>
                  </a:extLst>
                </a:gridCol>
                <a:gridCol w="1935756">
                  <a:extLst>
                    <a:ext uri="{9D8B030D-6E8A-4147-A177-3AD203B41FA5}">
                      <a16:colId xmlns="" xmlns:a16="http://schemas.microsoft.com/office/drawing/2014/main" val="985681527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4184927775"/>
                    </a:ext>
                  </a:extLst>
                </a:gridCol>
                <a:gridCol w="3109715">
                  <a:extLst>
                    <a:ext uri="{9D8B030D-6E8A-4147-A177-3AD203B41FA5}">
                      <a16:colId xmlns="" xmlns:a16="http://schemas.microsoft.com/office/drawing/2014/main" val="2233226023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j-lt"/>
                        </a:rPr>
                        <a:t>Writing Intensive Assessment  </a:t>
                      </a:r>
                    </a:p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+mj-lt"/>
                        </a:rPr>
                        <a:t> </a:t>
                      </a:r>
                      <a:endParaRPr lang="en-GB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25705246"/>
                  </a:ext>
                </a:extLst>
              </a:tr>
              <a:tr h="531872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j-lt"/>
                        </a:rPr>
                        <a:t>3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3-4</a:t>
                      </a:r>
                      <a:r>
                        <a:rPr lang="en-GB" sz="1800" dirty="0">
                          <a:effectLst/>
                          <a:latin typeface="+mj-lt"/>
                        </a:rPr>
                        <a:t> 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08000" marB="0" anchor="ctr"/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j-lt"/>
                        </a:rPr>
                        <a:t> 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j-lt"/>
                        </a:rPr>
                        <a:t>3000-3250 words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97915855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j-lt"/>
                        </a:rPr>
                        <a:t>4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+mj-lt"/>
                        </a:rPr>
                        <a:t>3-4</a:t>
                      </a:r>
                      <a:r>
                        <a:rPr lang="en-GB" sz="1800" dirty="0">
                          <a:effectLst/>
                          <a:latin typeface="+mj-lt"/>
                        </a:rPr>
                        <a:t> 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j-lt"/>
                        </a:rPr>
                        <a:t> 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j-lt"/>
                        </a:rPr>
                        <a:t>3000-4500 words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837822477"/>
                  </a:ext>
                </a:extLst>
              </a:tr>
            </a:tbl>
          </a:graphicData>
        </a:graphic>
      </p:graphicFrame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92080" y="6250637"/>
            <a:ext cx="3352800" cy="365125"/>
          </a:xfrm>
        </p:spPr>
        <p:txBody>
          <a:bodyPr/>
          <a:lstStyle/>
          <a:p>
            <a:pPr algn="r"/>
            <a:r>
              <a:rPr lang="en-GB" sz="800" dirty="0">
                <a:latin typeface="+mj-lt"/>
              </a:rPr>
              <a:t>SIAN 2018</a:t>
            </a:r>
          </a:p>
        </p:txBody>
      </p:sp>
    </p:spTree>
    <p:extLst>
      <p:ext uri="{BB962C8B-B14F-4D97-AF65-F5344CB8AC3E}">
        <p14:creationId xmlns:p14="http://schemas.microsoft.com/office/powerpoint/2010/main" val="209029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83441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en-GB" sz="4900" b="1" dirty="0"/>
              <a:t/>
            </a:r>
            <a:br>
              <a:rPr lang="en-GB" sz="4900" b="1" dirty="0"/>
            </a:br>
            <a:r>
              <a:rPr lang="en-GB" sz="4900" b="1" dirty="0"/>
              <a:t>SEEC </a:t>
            </a:r>
            <a:r>
              <a:rPr lang="en-GB" sz="4900" b="1" dirty="0" smtClean="0"/>
              <a:t>credit level </a:t>
            </a:r>
            <a:r>
              <a:rPr lang="en-GB" sz="4900" b="1" dirty="0"/>
              <a:t>descriptors:</a:t>
            </a:r>
            <a:br>
              <a:rPr lang="en-GB" sz="4900" b="1" dirty="0"/>
            </a:br>
            <a:r>
              <a:rPr lang="en-GB" sz="2700" b="1" dirty="0"/>
              <a:t/>
            </a:r>
            <a:br>
              <a:rPr lang="en-GB" sz="2700" b="1" dirty="0"/>
            </a:br>
            <a:r>
              <a:rPr lang="en-GB" sz="1600" dirty="0"/>
              <a:t/>
            </a:r>
            <a:br>
              <a:rPr lang="en-GB" sz="1600" dirty="0"/>
            </a:br>
            <a:endParaRPr lang="en-GB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81308" y="6165304"/>
            <a:ext cx="3352800" cy="365125"/>
          </a:xfrm>
        </p:spPr>
        <p:txBody>
          <a:bodyPr/>
          <a:lstStyle/>
          <a:p>
            <a:pPr algn="r"/>
            <a:r>
              <a:rPr lang="en-GB" sz="800" dirty="0">
                <a:latin typeface="+mj-lt"/>
              </a:rPr>
              <a:t>SIAN 2018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l="10969" t="21007" r="62109" b="72345"/>
          <a:stretch/>
        </p:blipFill>
        <p:spPr bwMode="auto">
          <a:xfrm>
            <a:off x="1147207" y="2423570"/>
            <a:ext cx="6768752" cy="8829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4"/>
          <a:srcRect l="10969" t="30314" r="62109" b="56656"/>
          <a:stretch/>
        </p:blipFill>
        <p:spPr bwMode="auto">
          <a:xfrm>
            <a:off x="1147207" y="3192215"/>
            <a:ext cx="6768752" cy="22495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5046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42618" y="112474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800" dirty="0"/>
              <a:t/>
            </a:r>
            <a:br>
              <a:rPr lang="en-GB" sz="4800" dirty="0"/>
            </a:br>
            <a:r>
              <a:rPr lang="en-GB" sz="4800" b="1" dirty="0"/>
              <a:t>Research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44412" y="2492896"/>
            <a:ext cx="5760640" cy="2304256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685800" indent="-6858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 smtClean="0"/>
              <a:t>Research in the field</a:t>
            </a:r>
          </a:p>
          <a:p>
            <a:pPr marL="685800" indent="-6858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 smtClean="0"/>
              <a:t>Practice elsewhere</a:t>
            </a:r>
          </a:p>
          <a:p>
            <a:pPr marL="685800" indent="-6858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 smtClean="0"/>
              <a:t>RAIUL subject faculty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2800" dirty="0" smtClean="0"/>
              <a:t>RAIUL final year students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6227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070791"/>
            <a:ext cx="8445624" cy="676907"/>
          </a:xfrm>
        </p:spPr>
        <p:txBody>
          <a:bodyPr>
            <a:noAutofit/>
          </a:bodyPr>
          <a:lstStyle/>
          <a:p>
            <a:r>
              <a:rPr lang="en-GB" sz="2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Hardy, C. and </a:t>
            </a:r>
            <a:r>
              <a:rPr lang="en-GB" sz="2400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Clughen</a:t>
            </a:r>
            <a:r>
              <a:rPr lang="en-GB" sz="2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L., 2012. </a:t>
            </a:r>
            <a:br>
              <a:rPr lang="en-GB" sz="2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Writing at University: Student and Staff Expectations and Experiences.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57464"/>
            <a:ext cx="8424936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dirty="0">
                <a:latin typeface="+mj-lt"/>
              </a:rPr>
              <a:t>Academic transition to university is often challenging for students.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GB" sz="2200" dirty="0">
                <a:latin typeface="+mj-lt"/>
              </a:rPr>
              <a:t>They are expected to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+mj-lt"/>
              </a:rPr>
              <a:t>adapt to ‘new ways of knowing: new ways of understanding, interpreting and organising knowledge’ </a:t>
            </a:r>
            <a:r>
              <a:rPr lang="en-GB" sz="1800" dirty="0">
                <a:latin typeface="+mj-lt"/>
              </a:rPr>
              <a:t>(Lea &amp; Street, 1998),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+mj-lt"/>
              </a:rPr>
              <a:t>become independent in their learning and thinking;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+mj-lt"/>
              </a:rPr>
              <a:t>reflect on their beliefs in order to form judgements  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+mj-lt"/>
              </a:rPr>
              <a:t>demonstrate those judgements through appropriate academic discourse.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20072" y="6173787"/>
            <a:ext cx="3352800" cy="365125"/>
          </a:xfrm>
        </p:spPr>
        <p:txBody>
          <a:bodyPr/>
          <a:lstStyle/>
          <a:p>
            <a:pPr algn="r"/>
            <a:r>
              <a:rPr lang="en-GB" sz="800" dirty="0">
                <a:latin typeface="+mj-lt"/>
              </a:rPr>
              <a:t>SIAN 2018</a:t>
            </a:r>
          </a:p>
        </p:txBody>
      </p:sp>
    </p:spTree>
    <p:extLst>
      <p:ext uri="{BB962C8B-B14F-4D97-AF65-F5344CB8AC3E}">
        <p14:creationId xmlns:p14="http://schemas.microsoft.com/office/powerpoint/2010/main" val="373476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24047" y="6229654"/>
            <a:ext cx="3352800" cy="365125"/>
          </a:xfrm>
        </p:spPr>
        <p:txBody>
          <a:bodyPr/>
          <a:lstStyle/>
          <a:p>
            <a:pPr algn="r"/>
            <a:r>
              <a:rPr lang="en-GB" sz="800" dirty="0">
                <a:latin typeface="+mj-lt"/>
              </a:rPr>
              <a:t>SIAN 2018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8409" t="5147" r="8881" b="3504"/>
          <a:stretch/>
        </p:blipFill>
        <p:spPr>
          <a:xfrm>
            <a:off x="1043608" y="1438051"/>
            <a:ext cx="6552728" cy="5112569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199" y="841536"/>
            <a:ext cx="8229600" cy="504056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Wingate, U., 2006. Doing away with ‘study skills’ in teaching.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8007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896" y="5733256"/>
            <a:ext cx="4464496" cy="434312"/>
          </a:xfrm>
        </p:spPr>
        <p:txBody>
          <a:bodyPr>
            <a:normAutofit/>
          </a:bodyPr>
          <a:lstStyle/>
          <a:p>
            <a:r>
              <a:rPr lang="en-GB" sz="1400" dirty="0"/>
              <a:t>https://www.aup.edu/academics/course-catalog/en2020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92080" y="6167568"/>
            <a:ext cx="3352800" cy="365125"/>
          </a:xfrm>
        </p:spPr>
        <p:txBody>
          <a:bodyPr/>
          <a:lstStyle/>
          <a:p>
            <a:pPr algn="r"/>
            <a:r>
              <a:rPr lang="en-GB" sz="800" dirty="0">
                <a:latin typeface="+mj-lt"/>
              </a:rPr>
              <a:t>SIAN 2018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3240" t="7785" r="24162" b="34994"/>
          <a:stretch/>
        </p:blipFill>
        <p:spPr>
          <a:xfrm>
            <a:off x="684258" y="1678424"/>
            <a:ext cx="6471938" cy="396044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08720" y="692372"/>
            <a:ext cx="8435280" cy="65033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Practice elsewhere</a:t>
            </a:r>
          </a:p>
        </p:txBody>
      </p:sp>
    </p:spTree>
    <p:extLst>
      <p:ext uri="{BB962C8B-B14F-4D97-AF65-F5344CB8AC3E}">
        <p14:creationId xmlns:p14="http://schemas.microsoft.com/office/powerpoint/2010/main" val="104288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896" y="5733256"/>
            <a:ext cx="4464496" cy="434312"/>
          </a:xfrm>
        </p:spPr>
        <p:txBody>
          <a:bodyPr>
            <a:normAutofit/>
          </a:bodyPr>
          <a:lstStyle/>
          <a:p>
            <a:r>
              <a:rPr lang="en-GB" sz="1400" dirty="0"/>
              <a:t>http://writingprogram.fas.harvard.edu/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4162" t="9425" r="25086" b="12714"/>
          <a:stretch/>
        </p:blipFill>
        <p:spPr>
          <a:xfrm>
            <a:off x="612586" y="1052736"/>
            <a:ext cx="5407214" cy="466609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92080" y="6181990"/>
            <a:ext cx="3352800" cy="365125"/>
          </a:xfrm>
        </p:spPr>
        <p:txBody>
          <a:bodyPr/>
          <a:lstStyle/>
          <a:p>
            <a:pPr algn="r"/>
            <a:r>
              <a:rPr lang="en-GB" sz="800" dirty="0">
                <a:latin typeface="+mj-lt"/>
              </a:rPr>
              <a:t>SIAN 2018</a:t>
            </a:r>
          </a:p>
        </p:txBody>
      </p:sp>
    </p:spTree>
    <p:extLst>
      <p:ext uri="{BB962C8B-B14F-4D97-AF65-F5344CB8AC3E}">
        <p14:creationId xmlns:p14="http://schemas.microsoft.com/office/powerpoint/2010/main" val="39849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Academic Literacies </a:t>
            </a:r>
            <a:r>
              <a:rPr lang="en-GB" dirty="0" smtClean="0"/>
              <a:t>2013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+mj-lt"/>
              </a:rPr>
              <a:t>5000 level Research Methods courses in the disciplines</a:t>
            </a:r>
          </a:p>
          <a:p>
            <a:pPr marL="0" indent="0">
              <a:buNone/>
            </a:pPr>
            <a:endParaRPr lang="en-GB" sz="800" b="1" dirty="0" smtClean="0">
              <a:latin typeface="+mj-lt"/>
            </a:endParaRPr>
          </a:p>
          <a:p>
            <a:pPr marL="0" indent="0">
              <a:buNone/>
            </a:pPr>
            <a:endParaRPr lang="en-GB" sz="800" b="1" dirty="0">
              <a:latin typeface="+mj-lt"/>
            </a:endParaRPr>
          </a:p>
          <a:p>
            <a:r>
              <a:rPr lang="en-GB" dirty="0" smtClean="0">
                <a:solidFill>
                  <a:srgbClr val="0070C0"/>
                </a:solidFill>
                <a:latin typeface="+mj-lt"/>
              </a:rPr>
              <a:t>ARW </a:t>
            </a:r>
            <a:r>
              <a:rPr lang="en-GB" dirty="0">
                <a:solidFill>
                  <a:srgbClr val="0070C0"/>
                </a:solidFill>
                <a:latin typeface="+mj-lt"/>
              </a:rPr>
              <a:t>4195 Principles of Academic Research  </a:t>
            </a:r>
          </a:p>
          <a:p>
            <a:r>
              <a:rPr lang="en-GB" dirty="0">
                <a:solidFill>
                  <a:srgbClr val="0070C0"/>
                </a:solidFill>
                <a:latin typeface="+mj-lt"/>
              </a:rPr>
              <a:t>ARW 3195 Principles of Academic </a:t>
            </a:r>
            <a:r>
              <a:rPr lang="en-GB" dirty="0" smtClean="0">
                <a:solidFill>
                  <a:srgbClr val="0070C0"/>
                </a:solidFill>
                <a:latin typeface="+mj-lt"/>
              </a:rPr>
              <a:t>Writing</a:t>
            </a:r>
          </a:p>
          <a:p>
            <a:pPr marL="0" indent="0">
              <a:buNone/>
            </a:pPr>
            <a:endParaRPr lang="en-GB" sz="1200" dirty="0">
              <a:solidFill>
                <a:srgbClr val="0070C0"/>
              </a:solidFill>
              <a:latin typeface="+mj-lt"/>
            </a:endParaRPr>
          </a:p>
          <a:p>
            <a:pPr marL="0" indent="0">
              <a:buNone/>
            </a:pPr>
            <a:r>
              <a:rPr lang="en-GB" sz="800" dirty="0" smtClean="0">
                <a:latin typeface="+mj-lt"/>
              </a:rPr>
              <a:t>_______________________</a:t>
            </a:r>
            <a:endParaRPr lang="en-GB" sz="800" dirty="0">
              <a:latin typeface="+mj-lt"/>
            </a:endParaRPr>
          </a:p>
          <a:p>
            <a:r>
              <a:rPr lang="en-GB" dirty="0">
                <a:solidFill>
                  <a:srgbClr val="0070C0"/>
                </a:solidFill>
                <a:latin typeface="+mj-lt"/>
              </a:rPr>
              <a:t>EAP </a:t>
            </a:r>
          </a:p>
          <a:p>
            <a:endParaRPr lang="en-GB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148064" y="6230429"/>
            <a:ext cx="3352800" cy="365125"/>
          </a:xfrm>
        </p:spPr>
        <p:txBody>
          <a:bodyPr/>
          <a:lstStyle/>
          <a:p>
            <a:pPr algn="r"/>
            <a:r>
              <a:rPr lang="en-GB" sz="800" dirty="0">
                <a:latin typeface="+mj-lt"/>
              </a:rPr>
              <a:t>SIAN 2018</a:t>
            </a:r>
          </a:p>
        </p:txBody>
      </p:sp>
    </p:spTree>
    <p:extLst>
      <p:ext uri="{BB962C8B-B14F-4D97-AF65-F5344CB8AC3E}">
        <p14:creationId xmlns:p14="http://schemas.microsoft.com/office/powerpoint/2010/main" val="410321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5557406"/>
            <a:ext cx="4464496" cy="434312"/>
          </a:xfrm>
        </p:spPr>
        <p:txBody>
          <a:bodyPr>
            <a:normAutofit/>
          </a:bodyPr>
          <a:lstStyle/>
          <a:p>
            <a:r>
              <a:rPr lang="en-GB" sz="1400" dirty="0"/>
              <a:t>http://www.thinkingwriting.qmul.ac.uk/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92080" y="6137360"/>
            <a:ext cx="3352800" cy="365125"/>
          </a:xfrm>
        </p:spPr>
        <p:txBody>
          <a:bodyPr/>
          <a:lstStyle/>
          <a:p>
            <a:pPr algn="r"/>
            <a:r>
              <a:rPr lang="en-GB" sz="800" dirty="0">
                <a:latin typeface="+mj-lt"/>
              </a:rPr>
              <a:t>SIAN 2018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8642" r="1264" b="9333"/>
          <a:stretch/>
        </p:blipFill>
        <p:spPr>
          <a:xfrm>
            <a:off x="683569" y="1628801"/>
            <a:ext cx="7704855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06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RAIUL Faculty comments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790" y="2149792"/>
            <a:ext cx="8229600" cy="4389120"/>
          </a:xfrm>
        </p:spPr>
        <p:txBody>
          <a:bodyPr>
            <a:normAutofit fontScale="47500" lnSpcReduction="20000"/>
          </a:bodyPr>
          <a:lstStyle/>
          <a:p>
            <a:pPr>
              <a:spcAft>
                <a:spcPts val="600"/>
              </a:spcAft>
            </a:pPr>
            <a:r>
              <a:rPr lang="en-GB" sz="4400" dirty="0">
                <a:latin typeface="+mj-lt"/>
              </a:rPr>
              <a:t>Huge variation in abilities at RAIUL  </a:t>
            </a:r>
          </a:p>
          <a:p>
            <a:pPr>
              <a:spcAft>
                <a:spcPts val="600"/>
              </a:spcAft>
            </a:pPr>
            <a:r>
              <a:rPr lang="en-GB" sz="4400" dirty="0">
                <a:latin typeface="+mj-lt"/>
              </a:rPr>
              <a:t>Weaker ones cannot interpret what is in the text, read literally</a:t>
            </a:r>
          </a:p>
          <a:p>
            <a:pPr>
              <a:spcAft>
                <a:spcPts val="600"/>
              </a:spcAft>
            </a:pPr>
            <a:r>
              <a:rPr lang="en-GB" sz="4400" dirty="0">
                <a:latin typeface="+mj-lt"/>
              </a:rPr>
              <a:t>Students do not understand that they have to engage with arguments</a:t>
            </a:r>
          </a:p>
          <a:p>
            <a:pPr>
              <a:spcAft>
                <a:spcPts val="600"/>
              </a:spcAft>
            </a:pPr>
            <a:r>
              <a:rPr lang="en-GB" sz="4400" dirty="0">
                <a:latin typeface="+mj-lt"/>
              </a:rPr>
              <a:t>Students do not discriminate between different types of sources</a:t>
            </a:r>
          </a:p>
          <a:p>
            <a:pPr>
              <a:spcAft>
                <a:spcPts val="600"/>
              </a:spcAft>
            </a:pPr>
            <a:r>
              <a:rPr lang="en-GB" sz="4400" dirty="0">
                <a:latin typeface="+mj-lt"/>
                <a:ea typeface="Times New Roman" panose="02020603050405020304" pitchFamily="18" charset="0"/>
              </a:rPr>
              <a:t>Students take few notes  </a:t>
            </a:r>
          </a:p>
          <a:p>
            <a:pPr>
              <a:spcAft>
                <a:spcPts val="600"/>
              </a:spcAft>
            </a:pPr>
            <a:r>
              <a:rPr lang="en-GB" sz="4400" dirty="0">
                <a:latin typeface="+mj-lt"/>
              </a:rPr>
              <a:t>Many don’t know how to structure an essay and present an argument</a:t>
            </a:r>
          </a:p>
          <a:p>
            <a:pPr>
              <a:spcAft>
                <a:spcPts val="600"/>
              </a:spcAft>
            </a:pPr>
            <a:r>
              <a:rPr lang="en-GB" sz="4400" dirty="0">
                <a:latin typeface="+mj-lt"/>
              </a:rPr>
              <a:t>Problems with paragraph structure and style</a:t>
            </a:r>
          </a:p>
          <a:p>
            <a:pPr>
              <a:spcAft>
                <a:spcPts val="600"/>
              </a:spcAft>
            </a:pPr>
            <a:r>
              <a:rPr lang="en-GB" sz="4400" dirty="0">
                <a:latin typeface="+mj-lt"/>
              </a:rPr>
              <a:t>Problems with logical flow </a:t>
            </a:r>
          </a:p>
          <a:p>
            <a:pPr>
              <a:spcAft>
                <a:spcPts val="600"/>
              </a:spcAft>
            </a:pPr>
            <a:r>
              <a:rPr lang="en-GB" sz="4400" dirty="0">
                <a:latin typeface="+mj-lt"/>
              </a:rPr>
              <a:t>Difficulty following a consistent style. Don’t know how to introduce sources or contextualise a quote</a:t>
            </a:r>
          </a:p>
          <a:p>
            <a:endParaRPr lang="en-GB" sz="2800" dirty="0"/>
          </a:p>
          <a:p>
            <a:pPr>
              <a:spcAft>
                <a:spcPts val="1000"/>
              </a:spcAft>
            </a:pPr>
            <a:endParaRPr lang="en-GB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34000" y="6209555"/>
            <a:ext cx="3352800" cy="365125"/>
          </a:xfrm>
        </p:spPr>
        <p:txBody>
          <a:bodyPr/>
          <a:lstStyle/>
          <a:p>
            <a:pPr algn="r"/>
            <a:r>
              <a:rPr lang="en-GB" sz="800" dirty="0">
                <a:latin typeface="+mj-lt"/>
              </a:rPr>
              <a:t>SIAN 2018</a:t>
            </a:r>
          </a:p>
        </p:txBody>
      </p:sp>
    </p:spTree>
    <p:extLst>
      <p:ext uri="{BB962C8B-B14F-4D97-AF65-F5344CB8AC3E}">
        <p14:creationId xmlns:p14="http://schemas.microsoft.com/office/powerpoint/2010/main" val="234863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Faculty would like the ALP 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623" y="2149792"/>
            <a:ext cx="8229600" cy="438912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GB" sz="2200" dirty="0">
                <a:latin typeface="+mj-lt"/>
              </a:rPr>
              <a:t>help students write structured papers, with concise, precise writing, analytical approach 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GB" sz="2200" dirty="0">
                <a:latin typeface="+mj-lt"/>
              </a:rPr>
              <a:t>help with analysis of ideas, and with structure and flow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GB" sz="2200" dirty="0">
                <a:latin typeface="+mj-lt"/>
              </a:rPr>
              <a:t>supply written info’ laying out what is required 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GB" sz="2200" dirty="0">
                <a:latin typeface="+mj-lt"/>
              </a:rPr>
              <a:t>t</a:t>
            </a:r>
            <a:r>
              <a:rPr lang="en-GB" sz="2200" dirty="0" smtClean="0">
                <a:latin typeface="+mj-lt"/>
              </a:rPr>
              <a:t>each expository </a:t>
            </a:r>
            <a:r>
              <a:rPr lang="en-GB" sz="2200" dirty="0">
                <a:latin typeface="+mj-lt"/>
              </a:rPr>
              <a:t>cause and effect essay, presentation, argumentative essay, (narrative) Literature Review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GB" sz="2200" dirty="0">
                <a:latin typeface="+mj-lt"/>
              </a:rPr>
              <a:t>be very explicit, so that </a:t>
            </a:r>
            <a:r>
              <a:rPr lang="en-GB" sz="2200" dirty="0" smtClean="0">
                <a:latin typeface="+mj-lt"/>
              </a:rPr>
              <a:t>students </a:t>
            </a:r>
            <a:r>
              <a:rPr lang="en-GB" sz="2200" dirty="0">
                <a:latin typeface="+mj-lt"/>
              </a:rPr>
              <a:t>can use the skills in their other classes with different variations, according to need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GB" sz="2200" dirty="0">
                <a:latin typeface="+mj-lt"/>
              </a:rPr>
              <a:t>help students to write more accurate English (grammar/spelling) </a:t>
            </a:r>
          </a:p>
          <a:p>
            <a:endParaRPr lang="en-GB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31423" y="6173787"/>
            <a:ext cx="3352800" cy="365125"/>
          </a:xfrm>
        </p:spPr>
        <p:txBody>
          <a:bodyPr/>
          <a:lstStyle/>
          <a:p>
            <a:pPr algn="r"/>
            <a:r>
              <a:rPr lang="en-GB" sz="800" dirty="0">
                <a:latin typeface="+mj-lt"/>
              </a:rPr>
              <a:t>SIAN 2018</a:t>
            </a:r>
          </a:p>
        </p:txBody>
      </p:sp>
    </p:spTree>
    <p:extLst>
      <p:ext uri="{BB962C8B-B14F-4D97-AF65-F5344CB8AC3E}">
        <p14:creationId xmlns:p14="http://schemas.microsoft.com/office/powerpoint/2010/main" val="329851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03392"/>
            <a:ext cx="8229600" cy="729351"/>
          </a:xfrm>
        </p:spPr>
        <p:txBody>
          <a:bodyPr>
            <a:normAutofit/>
          </a:bodyPr>
          <a:lstStyle/>
          <a:p>
            <a:r>
              <a:rPr lang="en-GB" sz="4400" dirty="0"/>
              <a:t>Student Survey results: ARW 3195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7060" y="1584351"/>
            <a:ext cx="4665413" cy="280421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3528" y="6205219"/>
            <a:ext cx="3352800" cy="365125"/>
          </a:xfrm>
        </p:spPr>
        <p:txBody>
          <a:bodyPr/>
          <a:lstStyle/>
          <a:p>
            <a:r>
              <a:rPr lang="en-GB" sz="800" dirty="0">
                <a:latin typeface="+mj-lt"/>
              </a:rPr>
              <a:t>SIAN 2018, Charts by A. Oliveira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4520" y="3755578"/>
            <a:ext cx="4630678" cy="278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71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sz="4400" dirty="0"/>
              <a:t>ARW 3195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30416" y="6237312"/>
            <a:ext cx="3352800" cy="365125"/>
          </a:xfrm>
        </p:spPr>
        <p:txBody>
          <a:bodyPr/>
          <a:lstStyle/>
          <a:p>
            <a:pPr algn="r"/>
            <a:r>
              <a:rPr lang="en-GB" sz="800" dirty="0">
                <a:latin typeface="+mj-lt"/>
              </a:rPr>
              <a:t>SIAN 2018, Charts by A. Oliveira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2020735"/>
              </p:ext>
            </p:extLst>
          </p:nvPr>
        </p:nvGraphicFramePr>
        <p:xfrm>
          <a:off x="467544" y="1489861"/>
          <a:ext cx="8170861" cy="4636260"/>
        </p:xfrm>
        <a:graphic>
          <a:graphicData uri="http://schemas.openxmlformats.org/drawingml/2006/table">
            <a:tbl>
              <a:tblPr/>
              <a:tblGrid>
                <a:gridCol w="30568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860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3623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6023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3144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00498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cap="all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 Useful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cap="all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Somewhat Useful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cap="all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Useful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cap="all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Very Useful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0498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 </a:t>
                      </a:r>
                      <a:r>
                        <a:rPr lang="en-GB" sz="16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Note Taking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6189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 </a:t>
                      </a:r>
                      <a:r>
                        <a:rPr lang="en-GB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Critical reading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6189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 Responding instructions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6189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 Brainstorming strategies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6189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 Organisational strategies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6189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 University level writing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6189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 </a:t>
                      </a:r>
                      <a:r>
                        <a:rPr lang="en-GB" sz="16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Revision and proof reading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6189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 Use of citation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00498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 Oral presentation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86189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 </a:t>
                      </a:r>
                      <a:r>
                        <a:rPr lang="en-GB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Survey development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86189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 Understanding academic honesty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86189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 Acting on feedback from tutor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86189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 Writing structured, exp essay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00498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 Writing a recommendation report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86189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 Average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057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8229600" cy="710952"/>
          </a:xfrm>
        </p:spPr>
        <p:txBody>
          <a:bodyPr>
            <a:normAutofit fontScale="90000"/>
          </a:bodyPr>
          <a:lstStyle/>
          <a:p>
            <a:r>
              <a:rPr lang="en-GB" sz="4400" dirty="0"/>
              <a:t>ARW 3195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92080" y="6309320"/>
            <a:ext cx="3352800" cy="365125"/>
          </a:xfrm>
        </p:spPr>
        <p:txBody>
          <a:bodyPr/>
          <a:lstStyle/>
          <a:p>
            <a:pPr algn="r"/>
            <a:r>
              <a:rPr lang="en-GB" sz="800" dirty="0">
                <a:latin typeface="+mj-lt"/>
              </a:rPr>
              <a:t>SIAN 2018, Charts by A. Oliveira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265996"/>
              </p:ext>
            </p:extLst>
          </p:nvPr>
        </p:nvGraphicFramePr>
        <p:xfrm>
          <a:off x="611560" y="1340768"/>
          <a:ext cx="7632847" cy="5126669"/>
        </p:xfrm>
        <a:graphic>
          <a:graphicData uri="http://schemas.openxmlformats.org/drawingml/2006/table">
            <a:tbl>
              <a:tblPr/>
              <a:tblGrid>
                <a:gridCol w="27662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221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9614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07288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GB" sz="1400" b="1" i="0" u="none" strike="noStrike" kern="1200" cap="all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Hardly Ever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GB" sz="1400" b="1" i="0" u="none" strike="noStrike" kern="1200" cap="all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Occasionally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GB" sz="1400" b="1" i="0" u="none" strike="noStrike" kern="1200" cap="all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Frequently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GB" sz="1400" b="1" i="0" u="none" strike="noStrike" kern="1200" cap="all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Almost always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7288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 Note Taking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265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 Critical reading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265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 Responding instructions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265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 Brainstorming strategies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265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 Organisational strategies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265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 University level writing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265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 Revision and proof reading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9265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 Use of citation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07288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 Oral presentation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9265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4. Survey development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53%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9265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 Understanding academic honesty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9265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 Acting on feedback from tutor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51492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 Writing structured, exp essay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07288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4. Writing a recommendation report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9265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 Average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787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807" y="383482"/>
            <a:ext cx="8229600" cy="1143000"/>
          </a:xfrm>
        </p:spPr>
        <p:txBody>
          <a:bodyPr>
            <a:normAutofit/>
          </a:bodyPr>
          <a:lstStyle/>
          <a:p>
            <a:r>
              <a:rPr lang="en-GB" sz="4400" dirty="0"/>
              <a:t>Student Survey Results: ARW 4195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8509" y="1772816"/>
            <a:ext cx="4432633" cy="266429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3528" y="6237534"/>
            <a:ext cx="3352800" cy="365125"/>
          </a:xfrm>
        </p:spPr>
        <p:txBody>
          <a:bodyPr/>
          <a:lstStyle/>
          <a:p>
            <a:r>
              <a:rPr lang="en-GB" sz="800" dirty="0">
                <a:latin typeface="+mj-lt"/>
              </a:rPr>
              <a:t>SIAN 2018, Charts by A. Oliveira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3788346"/>
            <a:ext cx="4622712" cy="277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91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Academic Literacies </a:t>
            </a:r>
            <a:r>
              <a:rPr lang="en-GB" sz="4000" dirty="0" smtClean="0">
                <a:solidFill>
                  <a:schemeClr val="tx1"/>
                </a:solidFill>
              </a:rPr>
              <a:t>FA15/SP16-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+mj-lt"/>
              </a:rPr>
              <a:t>5000 level Research Methods courses in the </a:t>
            </a:r>
            <a:r>
              <a:rPr lang="en-GB" dirty="0" smtClean="0">
                <a:latin typeface="+mj-lt"/>
              </a:rPr>
              <a:t>disciplines</a:t>
            </a:r>
          </a:p>
          <a:p>
            <a:endParaRPr lang="en-GB" dirty="0">
              <a:solidFill>
                <a:srgbClr val="0070C0"/>
              </a:solidFill>
              <a:latin typeface="+mj-lt"/>
            </a:endParaRPr>
          </a:p>
          <a:p>
            <a:r>
              <a:rPr lang="en-GB" dirty="0" smtClean="0">
                <a:solidFill>
                  <a:srgbClr val="0070C0"/>
                </a:solidFill>
                <a:latin typeface="+mj-lt"/>
              </a:rPr>
              <a:t>GEP </a:t>
            </a:r>
            <a:r>
              <a:rPr lang="en-GB" dirty="0">
                <a:solidFill>
                  <a:srgbClr val="0070C0"/>
                </a:solidFill>
                <a:latin typeface="+mj-lt"/>
              </a:rPr>
              <a:t>4180 Research &amp; Writing </a:t>
            </a:r>
            <a:r>
              <a:rPr lang="en-GB" dirty="0" smtClean="0">
                <a:solidFill>
                  <a:srgbClr val="0070C0"/>
                </a:solidFill>
                <a:latin typeface="+mj-lt"/>
              </a:rPr>
              <a:t>II </a:t>
            </a:r>
            <a:r>
              <a:rPr lang="en-GB" sz="1400" i="1" dirty="0" smtClean="0">
                <a:solidFill>
                  <a:srgbClr val="0070C0"/>
                </a:solidFill>
                <a:latin typeface="+mj-lt"/>
              </a:rPr>
              <a:t>[SP16- ]</a:t>
            </a:r>
            <a:endParaRPr lang="en-GB" sz="1400" i="1" dirty="0">
              <a:solidFill>
                <a:srgbClr val="0070C0"/>
              </a:solidFill>
              <a:latin typeface="+mj-lt"/>
            </a:endParaRPr>
          </a:p>
          <a:p>
            <a:r>
              <a:rPr lang="en-GB" dirty="0">
                <a:solidFill>
                  <a:srgbClr val="0070C0"/>
                </a:solidFill>
                <a:latin typeface="+mj-lt"/>
              </a:rPr>
              <a:t>GEP 3180 Research &amp; Writing I</a:t>
            </a:r>
          </a:p>
          <a:p>
            <a:pPr marL="0" indent="0">
              <a:buNone/>
            </a:pPr>
            <a:endParaRPr lang="en-GB" sz="800" dirty="0" smtClean="0">
              <a:latin typeface="+mj-lt"/>
            </a:endParaRPr>
          </a:p>
          <a:p>
            <a:pPr marL="0" indent="0">
              <a:buNone/>
            </a:pPr>
            <a:r>
              <a:rPr lang="en-GB" sz="800" dirty="0" smtClean="0">
                <a:latin typeface="+mj-lt"/>
              </a:rPr>
              <a:t>_______________________</a:t>
            </a:r>
            <a:endParaRPr lang="en-GB" sz="800" dirty="0">
              <a:latin typeface="+mj-lt"/>
            </a:endParaRPr>
          </a:p>
          <a:p>
            <a:r>
              <a:rPr lang="en-GB" dirty="0">
                <a:solidFill>
                  <a:srgbClr val="0070C0"/>
                </a:solidFill>
                <a:latin typeface="+mj-lt"/>
              </a:rPr>
              <a:t>EAP </a:t>
            </a:r>
          </a:p>
          <a:p>
            <a:pPr marL="0" indent="0">
              <a:buNone/>
            </a:pPr>
            <a:endParaRPr lang="en-GB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01248" y="6230429"/>
            <a:ext cx="3352800" cy="365125"/>
          </a:xfrm>
        </p:spPr>
        <p:txBody>
          <a:bodyPr/>
          <a:lstStyle/>
          <a:p>
            <a:pPr algn="r"/>
            <a:r>
              <a:rPr lang="en-GB" sz="800" dirty="0">
                <a:latin typeface="+mj-lt"/>
              </a:rPr>
              <a:t>SIAN 2018</a:t>
            </a:r>
          </a:p>
        </p:txBody>
      </p:sp>
    </p:spTree>
    <p:extLst>
      <p:ext uri="{BB962C8B-B14F-4D97-AF65-F5344CB8AC3E}">
        <p14:creationId xmlns:p14="http://schemas.microsoft.com/office/powerpoint/2010/main" val="175679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576" y="897624"/>
            <a:ext cx="35909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GB" sz="2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3180 Research &amp;Writing </a:t>
            </a:r>
            <a:r>
              <a:rPr lang="en-GB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  </a:t>
            </a:r>
            <a:r>
              <a:rPr lang="en-GB" sz="2000" b="1" dirty="0" smtClean="0">
                <a:latin typeface="+mj-lt"/>
                <a:ea typeface="+mj-ea"/>
                <a:cs typeface="+mj-cs"/>
              </a:rPr>
              <a:t>FA17-</a:t>
            </a:r>
            <a:endParaRPr lang="en-GB" sz="2000" b="1" dirty="0"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5">
            <a:extLst>
              <a:ext uri="{FF2B5EF4-FFF2-40B4-BE49-F238E27FC236}">
                <a16:creationId xmlns="" xmlns:a16="http://schemas.microsoft.com/office/drawing/2014/main" id="{6B67CB2D-1943-4B05-9C97-50AF87305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GB" sz="2300" b="1" dirty="0">
                <a:latin typeface="+mj-lt"/>
                <a:ea typeface="Times New Roman" panose="02020603050405020304" pitchFamily="18" charset="0"/>
              </a:rPr>
              <a:t> </a:t>
            </a:r>
            <a:endParaRPr lang="en-GB" sz="2300" dirty="0">
              <a:latin typeface="+mj-lt"/>
              <a:ea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935202"/>
              </p:ext>
            </p:extLst>
          </p:nvPr>
        </p:nvGraphicFramePr>
        <p:xfrm>
          <a:off x="611560" y="1556792"/>
          <a:ext cx="8042488" cy="470180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897389">
                  <a:extLst>
                    <a:ext uri="{9D8B030D-6E8A-4147-A177-3AD203B41FA5}">
                      <a16:colId xmlns="" xmlns:a16="http://schemas.microsoft.com/office/drawing/2014/main" val="846403895"/>
                    </a:ext>
                  </a:extLst>
                </a:gridCol>
                <a:gridCol w="1145099">
                  <a:extLst>
                    <a:ext uri="{9D8B030D-6E8A-4147-A177-3AD203B41FA5}">
                      <a16:colId xmlns="" xmlns:a16="http://schemas.microsoft.com/office/drawing/2014/main" val="2804001659"/>
                    </a:ext>
                  </a:extLst>
                </a:gridCol>
              </a:tblGrid>
              <a:tr h="824027">
                <a:tc>
                  <a:txBody>
                    <a:bodyPr/>
                    <a:lstStyle/>
                    <a:p>
                      <a:pPr marL="2159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effectLst/>
                          <a:latin typeface="+mj-lt"/>
                        </a:rPr>
                        <a:t>Summative 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Assessment Items</a:t>
                      </a:r>
                      <a:endParaRPr lang="en-GB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4D9533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Weighting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endParaRPr lang="en-GB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4D953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1700032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21590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 </a:t>
                      </a:r>
                      <a:endParaRPr lang="en-GB" sz="1600" dirty="0">
                        <a:effectLst/>
                        <a:latin typeface="+mj-lt"/>
                      </a:endParaRPr>
                    </a:p>
                    <a:p>
                      <a:pPr marL="2159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kern="1200" dirty="0" smtClean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Critical evaluation of  two texts  </a:t>
                      </a:r>
                      <a:r>
                        <a:rPr lang="en-US" sz="1600" b="0" dirty="0" smtClean="0">
                          <a:effectLst/>
                          <a:latin typeface="+mj-lt"/>
                        </a:rPr>
                        <a:t>(</a:t>
                      </a:r>
                      <a:r>
                        <a:rPr lang="en-US" sz="1600" b="0" dirty="0">
                          <a:effectLst/>
                          <a:latin typeface="+mj-lt"/>
                        </a:rPr>
                        <a:t>c.600 words)</a:t>
                      </a:r>
                      <a:endParaRPr lang="en-GB" sz="1600" b="0" dirty="0">
                        <a:effectLst/>
                        <a:latin typeface="+mj-lt"/>
                      </a:endParaRPr>
                    </a:p>
                    <a:p>
                      <a:pPr marL="21590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 </a:t>
                      </a:r>
                      <a:endParaRPr lang="en-GB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4D9533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 </a:t>
                      </a:r>
                      <a:r>
                        <a:rPr lang="en-US" sz="1600" dirty="0" smtClean="0">
                          <a:effectLst/>
                          <a:latin typeface="+mj-lt"/>
                        </a:rPr>
                        <a:t>30</a:t>
                      </a:r>
                      <a:r>
                        <a:rPr lang="en-US" sz="1600" dirty="0">
                          <a:effectLst/>
                          <a:latin typeface="+mj-lt"/>
                        </a:rPr>
                        <a:t>%</a:t>
                      </a:r>
                      <a:endParaRPr lang="en-GB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4D953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87345835"/>
                  </a:ext>
                </a:extLst>
              </a:tr>
              <a:tr h="708640">
                <a:tc>
                  <a:txBody>
                    <a:bodyPr/>
                    <a:lstStyle/>
                    <a:p>
                      <a:pPr marL="21590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 </a:t>
                      </a:r>
                      <a:r>
                        <a:rPr lang="en-US" sz="2000" dirty="0" smtClean="0">
                          <a:effectLst/>
                          <a:latin typeface="+mj-lt"/>
                        </a:rPr>
                        <a:t>Oral 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p</a:t>
                      </a:r>
                      <a:r>
                        <a:rPr lang="en-US" sz="2000" dirty="0" smtClean="0">
                          <a:effectLst/>
                          <a:latin typeface="+mj-lt"/>
                        </a:rPr>
                        <a:t>resentation  </a:t>
                      </a:r>
                      <a:r>
                        <a:rPr kumimoji="0"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of research for cause/effect essay </a:t>
                      </a:r>
                      <a:r>
                        <a:rPr lang="en-US" sz="160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en-US" sz="1600" b="0" dirty="0">
                          <a:effectLst/>
                          <a:latin typeface="+mj-lt"/>
                        </a:rPr>
                        <a:t>(</a:t>
                      </a:r>
                      <a:r>
                        <a:rPr lang="en-US" sz="1600" b="0" dirty="0" smtClean="0">
                          <a:effectLst/>
                          <a:latin typeface="+mj-lt"/>
                        </a:rPr>
                        <a:t>c.600</a:t>
                      </a:r>
                      <a:r>
                        <a:rPr lang="en-US" sz="1600" b="0" baseline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en-US" sz="1600" b="0" dirty="0" smtClean="0">
                          <a:effectLst/>
                          <a:latin typeface="+mj-lt"/>
                        </a:rPr>
                        <a:t>words)</a:t>
                      </a:r>
                      <a:endParaRPr lang="en-GB" sz="1600" b="0" dirty="0">
                        <a:effectLst/>
                        <a:latin typeface="+mj-lt"/>
                      </a:endParaRPr>
                    </a:p>
                  </a:txBody>
                  <a:tcPr marL="68580" marR="68580" marT="0" marB="0" anchor="ctr">
                    <a:solidFill>
                      <a:srgbClr val="4D9533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 </a:t>
                      </a:r>
                      <a:r>
                        <a:rPr lang="en-US" sz="1600" dirty="0" smtClean="0">
                          <a:effectLst/>
                          <a:latin typeface="+mj-lt"/>
                        </a:rPr>
                        <a:t>10</a:t>
                      </a:r>
                      <a:r>
                        <a:rPr lang="en-US" sz="1600" dirty="0">
                          <a:effectLst/>
                          <a:latin typeface="+mj-lt"/>
                        </a:rPr>
                        <a:t>%</a:t>
                      </a:r>
                      <a:endParaRPr lang="en-GB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4D953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81182163"/>
                  </a:ext>
                </a:extLst>
              </a:tr>
              <a:tr h="1584176">
                <a:tc>
                  <a:txBody>
                    <a:bodyPr/>
                    <a:lstStyle/>
                    <a:p>
                      <a:pPr marL="21590">
                        <a:spcAft>
                          <a:spcPts val="60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smtClean="0">
                          <a:effectLst/>
                          <a:latin typeface="+mj-lt"/>
                        </a:rPr>
                        <a:t>Research 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p</a:t>
                      </a:r>
                      <a:r>
                        <a:rPr lang="en-US" sz="2000" dirty="0" smtClean="0">
                          <a:effectLst/>
                          <a:latin typeface="+mj-lt"/>
                        </a:rPr>
                        <a:t>aper 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p</a:t>
                      </a:r>
                      <a:r>
                        <a:rPr lang="en-US" sz="2000" dirty="0" smtClean="0">
                          <a:effectLst/>
                          <a:latin typeface="+mj-lt"/>
                        </a:rPr>
                        <a:t>ortfolio </a:t>
                      </a:r>
                      <a:r>
                        <a:rPr lang="en-US" sz="1600" dirty="0" smtClean="0">
                          <a:effectLst/>
                          <a:latin typeface="+mj-lt"/>
                        </a:rPr>
                        <a:t>:  Evidence-based </a:t>
                      </a:r>
                      <a:r>
                        <a:rPr lang="en-US" sz="1600" dirty="0">
                          <a:effectLst/>
                          <a:latin typeface="+mj-lt"/>
                        </a:rPr>
                        <a:t>Reflection </a:t>
                      </a:r>
                      <a:r>
                        <a:rPr lang="en-US" sz="1600" b="0" dirty="0" smtClean="0">
                          <a:effectLst/>
                          <a:latin typeface="+mj-lt"/>
                        </a:rPr>
                        <a:t>(c.400 </a:t>
                      </a:r>
                      <a:r>
                        <a:rPr lang="en-US" sz="1600" b="0" dirty="0">
                          <a:effectLst/>
                          <a:latin typeface="+mj-lt"/>
                        </a:rPr>
                        <a:t>words) </a:t>
                      </a:r>
                      <a:r>
                        <a:rPr lang="en-US" sz="1600" dirty="0">
                          <a:effectLst/>
                          <a:latin typeface="+mj-lt"/>
                        </a:rPr>
                        <a:t>on </a:t>
                      </a:r>
                      <a:r>
                        <a:rPr lang="en-US" sz="1600" dirty="0" smtClean="0">
                          <a:effectLst/>
                          <a:latin typeface="+mj-lt"/>
                        </a:rPr>
                        <a:t>:</a:t>
                      </a:r>
                      <a:endParaRPr lang="en-GB" sz="1600" dirty="0">
                        <a:effectLst/>
                        <a:latin typeface="+mj-lt"/>
                      </a:endParaRPr>
                    </a:p>
                    <a:p>
                      <a:pPr marL="342900" lvl="0" indent="-342900">
                        <a:spcAft>
                          <a:spcPts val="60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US" sz="1600" i="1" dirty="0">
                          <a:effectLst/>
                          <a:latin typeface="+mj-lt"/>
                        </a:rPr>
                        <a:t>Draft </a:t>
                      </a:r>
                      <a:r>
                        <a:rPr lang="en-US" sz="1600" i="1" dirty="0" smtClean="0">
                          <a:effectLst/>
                          <a:latin typeface="+mj-lt"/>
                        </a:rPr>
                        <a:t>1 </a:t>
                      </a:r>
                    </a:p>
                    <a:p>
                      <a:pPr marL="342900" lvl="0" indent="-342900">
                        <a:spcAft>
                          <a:spcPts val="60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US" sz="1600" i="1" dirty="0" smtClean="0">
                          <a:effectLst/>
                          <a:latin typeface="+mj-lt"/>
                        </a:rPr>
                        <a:t>Draft 2  </a:t>
                      </a:r>
                    </a:p>
                    <a:p>
                      <a:pPr marL="342900" lvl="0" indent="-342900">
                        <a:spcAft>
                          <a:spcPts val="60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GB" sz="1600" i="1" dirty="0" smtClean="0">
                          <a:effectLst/>
                          <a:latin typeface="+mj-lt"/>
                        </a:rPr>
                        <a:t>Draft 3</a:t>
                      </a:r>
                      <a:endParaRPr lang="en-GB" sz="1600" i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4D9533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 </a:t>
                      </a:r>
                    </a:p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20%</a:t>
                      </a:r>
                      <a:endParaRPr lang="en-GB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4D953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90003032"/>
                  </a:ext>
                </a:extLst>
              </a:tr>
              <a:tr h="543311">
                <a:tc>
                  <a:txBody>
                    <a:bodyPr/>
                    <a:lstStyle/>
                    <a:p>
                      <a:pPr marL="21590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 </a:t>
                      </a:r>
                      <a:endParaRPr lang="en-GB" sz="1600" dirty="0">
                        <a:effectLst/>
                        <a:latin typeface="+mj-lt"/>
                      </a:endParaRPr>
                    </a:p>
                    <a:p>
                      <a:pPr marL="21590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2000" b="1" kern="1200" dirty="0" smtClean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Cause/effect</a:t>
                      </a:r>
                      <a:r>
                        <a:rPr kumimoji="0" lang="en-US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</a:t>
                      </a:r>
                      <a:r>
                        <a:rPr lang="en-US" sz="2000" dirty="0" smtClean="0">
                          <a:effectLst/>
                          <a:latin typeface="+mj-lt"/>
                        </a:rPr>
                        <a:t>esearch paper </a:t>
                      </a:r>
                      <a:r>
                        <a:rPr lang="en-US" sz="1600" b="0" dirty="0" smtClean="0">
                          <a:effectLst/>
                          <a:latin typeface="+mj-lt"/>
                        </a:rPr>
                        <a:t>(</a:t>
                      </a:r>
                      <a:r>
                        <a:rPr lang="en-US" sz="1600" b="0" dirty="0">
                          <a:effectLst/>
                          <a:latin typeface="+mj-lt"/>
                        </a:rPr>
                        <a:t>1500  Words)</a:t>
                      </a:r>
                      <a:endParaRPr lang="en-GB" sz="1600" b="0" dirty="0">
                        <a:effectLst/>
                        <a:latin typeface="+mj-lt"/>
                      </a:endParaRPr>
                    </a:p>
                    <a:p>
                      <a:pPr marL="21590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  </a:t>
                      </a:r>
                      <a:endParaRPr lang="en-GB" sz="1600" dirty="0">
                        <a:effectLst/>
                        <a:latin typeface="+mj-lt"/>
                      </a:endParaRPr>
                    </a:p>
                  </a:txBody>
                  <a:tcPr marL="68580" marR="68580" marT="0" marB="0" anchor="ctr">
                    <a:solidFill>
                      <a:srgbClr val="4D9533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 </a:t>
                      </a:r>
                      <a:r>
                        <a:rPr lang="en-US" sz="1600" dirty="0" smtClean="0">
                          <a:effectLst/>
                          <a:latin typeface="+mj-lt"/>
                        </a:rPr>
                        <a:t>40</a:t>
                      </a:r>
                      <a:r>
                        <a:rPr lang="en-US" sz="1600" dirty="0">
                          <a:effectLst/>
                          <a:latin typeface="+mj-lt"/>
                        </a:rPr>
                        <a:t>%</a:t>
                      </a:r>
                      <a:endParaRPr lang="en-GB" sz="1600" dirty="0">
                        <a:effectLst/>
                        <a:latin typeface="+mj-lt"/>
                      </a:endParaRPr>
                    </a:p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 </a:t>
                      </a:r>
                      <a:endParaRPr lang="en-GB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4D953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47344342"/>
                  </a:ext>
                </a:extLst>
              </a:tr>
            </a:tbl>
          </a:graphicData>
        </a:graphic>
      </p:graphicFrame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01248" y="6230429"/>
            <a:ext cx="3352800" cy="365125"/>
          </a:xfrm>
        </p:spPr>
        <p:txBody>
          <a:bodyPr/>
          <a:lstStyle/>
          <a:p>
            <a:pPr algn="r"/>
            <a:r>
              <a:rPr lang="en-GB" sz="800" dirty="0">
                <a:latin typeface="+mj-lt"/>
              </a:rPr>
              <a:t>SIAN 2018</a:t>
            </a:r>
          </a:p>
        </p:txBody>
      </p:sp>
    </p:spTree>
    <p:extLst>
      <p:ext uri="{BB962C8B-B14F-4D97-AF65-F5344CB8AC3E}">
        <p14:creationId xmlns:p14="http://schemas.microsoft.com/office/powerpoint/2010/main" val="291564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19572" y="928057"/>
            <a:ext cx="36598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GB" sz="2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4</a:t>
            </a:r>
            <a:r>
              <a:rPr lang="en-GB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180 </a:t>
            </a:r>
            <a:r>
              <a:rPr lang="en-GB" sz="2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Research &amp;Writing </a:t>
            </a:r>
            <a:r>
              <a:rPr lang="en-GB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II  </a:t>
            </a:r>
            <a:r>
              <a:rPr lang="en-GB" sz="2000" b="1" dirty="0" smtClean="0">
                <a:latin typeface="+mj-lt"/>
                <a:ea typeface="+mj-ea"/>
                <a:cs typeface="+mj-cs"/>
              </a:rPr>
              <a:t>FA17-</a:t>
            </a:r>
            <a:endParaRPr lang="en-GB" sz="2000" b="1" dirty="0"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5">
            <a:extLst>
              <a:ext uri="{FF2B5EF4-FFF2-40B4-BE49-F238E27FC236}">
                <a16:creationId xmlns="" xmlns:a16="http://schemas.microsoft.com/office/drawing/2014/main" id="{6B67CB2D-1943-4B05-9C97-50AF87305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96" y="1556792"/>
            <a:ext cx="8229600" cy="4389120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GB" sz="2300" b="1" dirty="0">
                <a:latin typeface="+mj-lt"/>
                <a:ea typeface="Times New Roman" panose="02020603050405020304" pitchFamily="18" charset="0"/>
              </a:rPr>
              <a:t> </a:t>
            </a:r>
            <a:endParaRPr lang="en-GB" sz="2300" dirty="0">
              <a:latin typeface="+mj-lt"/>
              <a:ea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3078855"/>
              </p:ext>
            </p:extLst>
          </p:nvPr>
        </p:nvGraphicFramePr>
        <p:xfrm>
          <a:off x="719572" y="1772816"/>
          <a:ext cx="7584520" cy="374441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211156">
                  <a:extLst>
                    <a:ext uri="{9D8B030D-6E8A-4147-A177-3AD203B41FA5}">
                      <a16:colId xmlns="" xmlns:a16="http://schemas.microsoft.com/office/drawing/2014/main" val="846403895"/>
                    </a:ext>
                  </a:extLst>
                </a:gridCol>
                <a:gridCol w="1373364">
                  <a:extLst>
                    <a:ext uri="{9D8B030D-6E8A-4147-A177-3AD203B41FA5}">
                      <a16:colId xmlns="" xmlns:a16="http://schemas.microsoft.com/office/drawing/2014/main" val="2804001659"/>
                    </a:ext>
                  </a:extLst>
                </a:gridCol>
              </a:tblGrid>
              <a:tr h="856988">
                <a:tc>
                  <a:txBody>
                    <a:bodyPr/>
                    <a:lstStyle/>
                    <a:p>
                      <a:pPr marL="2159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effectLst/>
                          <a:latin typeface="+mj-lt"/>
                        </a:rPr>
                        <a:t>Summative 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Assessment Items</a:t>
                      </a:r>
                      <a:endParaRPr lang="en-GB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Weighting </a:t>
                      </a:r>
                      <a:endParaRPr lang="en-GB" sz="18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17000324"/>
                  </a:ext>
                </a:extLst>
              </a:tr>
              <a:tr h="824179">
                <a:tc>
                  <a:txBody>
                    <a:bodyPr/>
                    <a:lstStyle/>
                    <a:p>
                      <a:pPr marL="21590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 </a:t>
                      </a:r>
                      <a:endParaRPr lang="en-GB" sz="1600" dirty="0">
                        <a:effectLst/>
                        <a:latin typeface="+mj-lt"/>
                      </a:endParaRPr>
                    </a:p>
                    <a:p>
                      <a:pPr marL="2159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smtClean="0">
                          <a:effectLst/>
                          <a:latin typeface="+mj-lt"/>
                        </a:rPr>
                        <a:t>Comparative evaluation task </a:t>
                      </a:r>
                      <a:r>
                        <a:rPr lang="en-US" sz="1600" b="0" dirty="0" smtClean="0">
                          <a:effectLst/>
                          <a:latin typeface="+mj-lt"/>
                        </a:rPr>
                        <a:t>(c.750 </a:t>
                      </a:r>
                      <a:r>
                        <a:rPr lang="en-US" sz="1600" b="0" dirty="0">
                          <a:effectLst/>
                          <a:latin typeface="+mj-lt"/>
                        </a:rPr>
                        <a:t>words)</a:t>
                      </a:r>
                      <a:endParaRPr lang="en-GB" sz="1600" b="0" dirty="0">
                        <a:effectLst/>
                        <a:latin typeface="+mj-lt"/>
                      </a:endParaRPr>
                    </a:p>
                    <a:p>
                      <a:pPr marL="21590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 </a:t>
                      </a:r>
                      <a:endParaRPr lang="en-GB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 </a:t>
                      </a:r>
                      <a:r>
                        <a:rPr lang="en-US" sz="1600" dirty="0" smtClean="0">
                          <a:effectLst/>
                          <a:latin typeface="+mj-lt"/>
                        </a:rPr>
                        <a:t>10</a:t>
                      </a:r>
                      <a:r>
                        <a:rPr lang="en-US" sz="1600" dirty="0">
                          <a:effectLst/>
                          <a:latin typeface="+mj-lt"/>
                        </a:rPr>
                        <a:t>%</a:t>
                      </a:r>
                      <a:endParaRPr lang="en-GB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87345835"/>
                  </a:ext>
                </a:extLst>
              </a:tr>
              <a:tr h="1314366">
                <a:tc>
                  <a:txBody>
                    <a:bodyPr/>
                    <a:lstStyle/>
                    <a:p>
                      <a:pPr marL="285750" indent="-195263"/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Research Portfolio:</a:t>
                      </a:r>
                      <a:endParaRPr kumimoji="0" lang="en-GB" sz="1800" b="0" kern="1200" dirty="0" smtClean="0">
                        <a:solidFill>
                          <a:schemeClr val="lt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285750" indent="-195263">
                        <a:buFont typeface="Wingdings" panose="05000000000000000000" pitchFamily="2" charset="2"/>
                        <a:buChar char="§"/>
                      </a:pPr>
                      <a:r>
                        <a:rPr kumimoji="0" lang="en-US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Research Proposal </a:t>
                      </a:r>
                      <a:r>
                        <a:rPr kumimoji="0" lang="en-US" sz="1800" b="0" i="1" kern="1200" dirty="0" smtClean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(500 words)</a:t>
                      </a:r>
                    </a:p>
                    <a:p>
                      <a:pPr marL="285750" indent="-195263">
                        <a:buFont typeface="Wingdings" panose="05000000000000000000" pitchFamily="2" charset="2"/>
                        <a:buChar char="§"/>
                      </a:pPr>
                      <a:r>
                        <a:rPr kumimoji="0" lang="en-US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Annotated Working Bibliography </a:t>
                      </a:r>
                      <a:r>
                        <a:rPr kumimoji="0" lang="en-US" sz="1800" b="0" i="1" kern="1200" dirty="0" smtClean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(2,000 words)</a:t>
                      </a:r>
                      <a:endParaRPr kumimoji="0" lang="en-GB" sz="1800" b="0" kern="1200" dirty="0">
                        <a:solidFill>
                          <a:schemeClr val="lt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 </a:t>
                      </a:r>
                      <a:r>
                        <a:rPr lang="en-US" sz="1600" dirty="0" smtClean="0">
                          <a:effectLst/>
                          <a:latin typeface="+mj-lt"/>
                        </a:rPr>
                        <a:t>40</a:t>
                      </a:r>
                      <a:r>
                        <a:rPr lang="en-US" sz="1600" dirty="0">
                          <a:effectLst/>
                          <a:latin typeface="+mj-lt"/>
                        </a:rPr>
                        <a:t>%</a:t>
                      </a:r>
                      <a:endParaRPr lang="en-GB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81182163"/>
                  </a:ext>
                </a:extLst>
              </a:tr>
              <a:tr h="748883">
                <a:tc>
                  <a:txBody>
                    <a:bodyPr/>
                    <a:lstStyle/>
                    <a:p>
                      <a:pPr marL="90488" indent="0"/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Research Paper: Literature review </a:t>
                      </a:r>
                      <a:r>
                        <a:rPr kumimoji="0" lang="en-US" sz="1800" b="0" kern="1200" dirty="0" smtClean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(2,000 words)                                                                                           </a:t>
                      </a:r>
                      <a:endParaRPr kumimoji="0" lang="en-GB" sz="1800" b="0" kern="1200" dirty="0">
                        <a:solidFill>
                          <a:schemeClr val="lt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 </a:t>
                      </a:r>
                      <a:r>
                        <a:rPr lang="en-GB" sz="1600" dirty="0" smtClean="0">
                          <a:effectLst/>
                          <a:latin typeface="+mj-lt"/>
                        </a:rPr>
                        <a:t>5</a:t>
                      </a:r>
                      <a:r>
                        <a:rPr lang="en-US" sz="1600" dirty="0" smtClean="0">
                          <a:effectLst/>
                          <a:latin typeface="+mj-lt"/>
                        </a:rPr>
                        <a:t>0</a:t>
                      </a:r>
                      <a:r>
                        <a:rPr lang="en-US" sz="1600" dirty="0">
                          <a:effectLst/>
                          <a:latin typeface="+mj-lt"/>
                        </a:rPr>
                        <a:t>%</a:t>
                      </a:r>
                      <a:endParaRPr lang="en-GB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90003032"/>
                  </a:ext>
                </a:extLst>
              </a:tr>
            </a:tbl>
          </a:graphicData>
        </a:graphic>
      </p:graphicFrame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01248" y="6230429"/>
            <a:ext cx="3352800" cy="365125"/>
          </a:xfrm>
        </p:spPr>
        <p:txBody>
          <a:bodyPr/>
          <a:lstStyle/>
          <a:p>
            <a:pPr algn="r"/>
            <a:r>
              <a:rPr lang="en-GB" sz="800" dirty="0">
                <a:latin typeface="+mj-lt"/>
              </a:rPr>
              <a:t>SIAN 2018</a:t>
            </a:r>
          </a:p>
        </p:txBody>
      </p:sp>
    </p:spTree>
    <p:extLst>
      <p:ext uri="{BB962C8B-B14F-4D97-AF65-F5344CB8AC3E}">
        <p14:creationId xmlns:p14="http://schemas.microsoft.com/office/powerpoint/2010/main" val="168097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8229600" cy="578328"/>
          </a:xfrm>
        </p:spPr>
        <p:txBody>
          <a:bodyPr>
            <a:noAutofit/>
          </a:bodyPr>
          <a:lstStyle/>
          <a:p>
            <a:r>
              <a:rPr lang="en-GB" sz="2000" b="1" dirty="0"/>
              <a:t>ARW 3195 Principles of Academic </a:t>
            </a:r>
            <a:r>
              <a:rPr lang="en-GB" sz="2000" b="1" dirty="0" smtClean="0"/>
              <a:t>Writing  </a:t>
            </a:r>
            <a:r>
              <a:rPr lang="en-GB" sz="2000" b="1" dirty="0" smtClean="0">
                <a:solidFill>
                  <a:schemeClr val="tx1"/>
                </a:solidFill>
              </a:rPr>
              <a:t>FA13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9561"/>
            <a:ext cx="8229600" cy="4389120"/>
          </a:xfrm>
        </p:spPr>
        <p:txBody>
          <a:bodyPr/>
          <a:lstStyle/>
          <a:p>
            <a:pPr marL="0" indent="0">
              <a:buNone/>
            </a:pPr>
            <a:endParaRPr lang="en-GB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148064" y="6230429"/>
            <a:ext cx="3352800" cy="365125"/>
          </a:xfrm>
        </p:spPr>
        <p:txBody>
          <a:bodyPr/>
          <a:lstStyle/>
          <a:p>
            <a:pPr algn="r"/>
            <a:r>
              <a:rPr lang="en-GB" sz="800" dirty="0">
                <a:latin typeface="+mj-lt"/>
              </a:rPr>
              <a:t>SIAN 2018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2223773"/>
              </p:ext>
            </p:extLst>
          </p:nvPr>
        </p:nvGraphicFramePr>
        <p:xfrm>
          <a:off x="1187624" y="1653348"/>
          <a:ext cx="6696743" cy="458801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050417">
                  <a:extLst>
                    <a:ext uri="{9D8B030D-6E8A-4147-A177-3AD203B41FA5}">
                      <a16:colId xmlns="" xmlns:a16="http://schemas.microsoft.com/office/drawing/2014/main" val="553875401"/>
                    </a:ext>
                  </a:extLst>
                </a:gridCol>
                <a:gridCol w="1646326">
                  <a:extLst>
                    <a:ext uri="{9D8B030D-6E8A-4147-A177-3AD203B41FA5}">
                      <a16:colId xmlns="" xmlns:a16="http://schemas.microsoft.com/office/drawing/2014/main" val="1282716986"/>
                    </a:ext>
                  </a:extLst>
                </a:gridCol>
              </a:tblGrid>
              <a:tr h="655739">
                <a:tc>
                  <a:txBody>
                    <a:bodyPr/>
                    <a:lstStyle/>
                    <a:p>
                      <a:pPr marL="216000"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</a:rPr>
                        <a:t>Summative Assessment Items</a:t>
                      </a:r>
                      <a:endParaRPr lang="en-GB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</a:rPr>
                        <a:t>Weighting </a:t>
                      </a:r>
                      <a:endParaRPr lang="en-GB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99327407"/>
                  </a:ext>
                </a:extLst>
              </a:tr>
              <a:tr h="7598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</a:rPr>
                        <a:t>Cause/effect research paper </a:t>
                      </a:r>
                      <a:r>
                        <a:rPr lang="en-US" sz="1600" b="0" dirty="0" smtClean="0">
                          <a:effectLst/>
                          <a:latin typeface="+mj-lt"/>
                        </a:rPr>
                        <a:t>(1,500 words)</a:t>
                      </a:r>
                      <a:r>
                        <a:rPr lang="en-US" sz="1600" b="0" dirty="0">
                          <a:effectLst/>
                          <a:latin typeface="+mj-lt"/>
                        </a:rPr>
                        <a:t> </a:t>
                      </a:r>
                      <a:endParaRPr lang="en-GB" sz="1600" b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</a:rPr>
                        <a:t>40%</a:t>
                      </a:r>
                      <a:endParaRPr lang="en-GB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43352136"/>
                  </a:ext>
                </a:extLst>
              </a:tr>
              <a:tr h="7598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</a:rPr>
                        <a:t>Oral presentation</a:t>
                      </a:r>
                      <a:r>
                        <a:rPr lang="en-US" sz="1600" dirty="0">
                          <a:effectLst/>
                          <a:latin typeface="+mj-lt"/>
                        </a:rPr>
                        <a:t> </a:t>
                      </a:r>
                      <a:endParaRPr lang="en-GB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</a:rPr>
                        <a:t>15%</a:t>
                      </a:r>
                      <a:endParaRPr lang="en-GB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74358546"/>
                  </a:ext>
                </a:extLst>
              </a:tr>
              <a:tr h="7598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</a:rPr>
                        <a:t>Recommendation</a:t>
                      </a:r>
                      <a:r>
                        <a:rPr lang="en-US" sz="1600" baseline="0" dirty="0" smtClean="0">
                          <a:effectLst/>
                          <a:latin typeface="+mj-lt"/>
                        </a:rPr>
                        <a:t> report</a:t>
                      </a:r>
                      <a:r>
                        <a:rPr lang="en-US" sz="1600" b="0" dirty="0" smtClean="0">
                          <a:effectLst/>
                          <a:latin typeface="+mj-lt"/>
                        </a:rPr>
                        <a:t>(1,250 words)</a:t>
                      </a:r>
                      <a:r>
                        <a:rPr lang="en-US" sz="1600" b="0" dirty="0">
                          <a:effectLst/>
                          <a:latin typeface="+mj-lt"/>
                        </a:rPr>
                        <a:t> </a:t>
                      </a:r>
                      <a:endParaRPr lang="en-GB" sz="1600" b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</a:rPr>
                        <a:t>35%</a:t>
                      </a:r>
                      <a:endParaRPr lang="en-GB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37379345"/>
                  </a:ext>
                </a:extLst>
              </a:tr>
              <a:tr h="5245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Preparatory </a:t>
                      </a:r>
                      <a:r>
                        <a:rPr lang="en-US" sz="1600" dirty="0" smtClean="0">
                          <a:effectLst/>
                          <a:latin typeface="+mj-lt"/>
                        </a:rPr>
                        <a:t>tasks</a:t>
                      </a:r>
                      <a:endParaRPr lang="en-GB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10</a:t>
                      </a:r>
                      <a:r>
                        <a:rPr lang="en-US" sz="1600" dirty="0" smtClean="0">
                          <a:effectLst/>
                          <a:latin typeface="+mj-lt"/>
                        </a:rPr>
                        <a:t>%</a:t>
                      </a:r>
                      <a:endParaRPr lang="en-GB" sz="1600" dirty="0" smtClean="0">
                        <a:effectLst/>
                        <a:latin typeface="+mj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</a:rPr>
                        <a:t> </a:t>
                      </a:r>
                      <a:endParaRPr lang="en-GB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80746264"/>
                  </a:ext>
                </a:extLst>
              </a:tr>
              <a:tr h="6033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Midterm exam: </a:t>
                      </a:r>
                      <a:r>
                        <a:rPr lang="en-US" sz="1600" dirty="0" smtClean="0">
                          <a:effectLst/>
                          <a:latin typeface="+mj-lt"/>
                        </a:rPr>
                        <a:t>Critical reading</a:t>
                      </a:r>
                      <a:r>
                        <a:rPr lang="en-US" sz="1600" dirty="0">
                          <a:effectLst/>
                          <a:latin typeface="+mj-lt"/>
                        </a:rPr>
                        <a:t> </a:t>
                      </a:r>
                      <a:endParaRPr lang="en-GB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15%</a:t>
                      </a:r>
                      <a:endParaRPr lang="en-GB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13768023"/>
                  </a:ext>
                </a:extLst>
              </a:tr>
              <a:tr h="5245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Final </a:t>
                      </a:r>
                      <a:r>
                        <a:rPr lang="en-US" sz="1600" dirty="0" smtClean="0">
                          <a:effectLst/>
                          <a:latin typeface="+mj-lt"/>
                        </a:rPr>
                        <a:t>exam: Essay  </a:t>
                      </a:r>
                      <a:r>
                        <a:rPr lang="en-US" sz="1600" b="0" dirty="0">
                          <a:effectLst/>
                          <a:latin typeface="+mj-lt"/>
                        </a:rPr>
                        <a:t>(2 </a:t>
                      </a:r>
                      <a:r>
                        <a:rPr lang="en-US" sz="1600" b="0" dirty="0" err="1">
                          <a:effectLst/>
                          <a:latin typeface="+mj-lt"/>
                        </a:rPr>
                        <a:t>hrs</a:t>
                      </a:r>
                      <a:r>
                        <a:rPr lang="en-US" sz="1600" b="0" dirty="0" smtClean="0">
                          <a:effectLst/>
                          <a:latin typeface="+mj-lt"/>
                        </a:rPr>
                        <a:t>)</a:t>
                      </a:r>
                      <a:r>
                        <a:rPr lang="en-US" sz="1600" dirty="0">
                          <a:effectLst/>
                          <a:latin typeface="+mj-lt"/>
                        </a:rPr>
                        <a:t> </a:t>
                      </a:r>
                      <a:endParaRPr lang="en-GB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 20%</a:t>
                      </a:r>
                      <a:endParaRPr lang="en-GB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77452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268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4482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800" dirty="0"/>
              <a:t/>
            </a:r>
            <a:br>
              <a:rPr lang="en-GB" sz="4800" dirty="0"/>
            </a:br>
            <a:r>
              <a:rPr lang="en-GB" sz="4800" b="1" dirty="0"/>
              <a:t>Effects of </a:t>
            </a:r>
            <a:r>
              <a:rPr lang="en-GB" sz="4800" b="1" dirty="0" smtClean="0"/>
              <a:t>changes</a:t>
            </a:r>
            <a:endParaRPr lang="en-GB" sz="4800" b="1" dirty="0"/>
          </a:p>
        </p:txBody>
      </p:sp>
    </p:spTree>
    <p:extLst>
      <p:ext uri="{BB962C8B-B14F-4D97-AF65-F5344CB8AC3E}">
        <p14:creationId xmlns:p14="http://schemas.microsoft.com/office/powerpoint/2010/main" val="27436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6448" y="41520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4800" dirty="0"/>
              <a:t/>
            </a:r>
            <a:br>
              <a:rPr lang="en-GB" sz="4800" dirty="0"/>
            </a:br>
            <a:r>
              <a:rPr lang="en-GB" sz="4800" b="1" dirty="0"/>
              <a:t>Level 3 </a:t>
            </a:r>
            <a:r>
              <a:rPr lang="en-GB" sz="2200" b="1" dirty="0"/>
              <a:t>Final grades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="" xmlns:a16="http://schemas.microsoft.com/office/drawing/2014/main" id="{2DE349A8-761A-4C36-9BD8-767F1DEE5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1248" y="6230429"/>
            <a:ext cx="3352800" cy="365125"/>
          </a:xfrm>
        </p:spPr>
        <p:txBody>
          <a:bodyPr/>
          <a:lstStyle/>
          <a:p>
            <a:pPr algn="r"/>
            <a:r>
              <a:rPr lang="en-GB" sz="800" dirty="0">
                <a:latin typeface="+mj-lt"/>
              </a:rPr>
              <a:t>SIAN 2018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7747" y="2216266"/>
            <a:ext cx="3980678" cy="27208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32" y="2204864"/>
            <a:ext cx="4206605" cy="27068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47607" y="5032783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+mj-lt"/>
              </a:rPr>
              <a:t>74%		78%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7221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38" y="662951"/>
            <a:ext cx="6794245" cy="710952"/>
          </a:xfrm>
        </p:spPr>
        <p:txBody>
          <a:bodyPr>
            <a:normAutofit fontScale="90000"/>
          </a:bodyPr>
          <a:lstStyle/>
          <a:p>
            <a:r>
              <a:rPr lang="en-GB" sz="2000" dirty="0"/>
              <a:t/>
            </a:r>
            <a:br>
              <a:rPr lang="en-GB" sz="2000" dirty="0"/>
            </a:br>
            <a:r>
              <a:rPr lang="en-GB" sz="2800" b="1" dirty="0" smtClean="0"/>
              <a:t>In-class Assessment: </a:t>
            </a:r>
            <a:r>
              <a:rPr lang="en-GB" sz="2000" b="1" dirty="0" smtClean="0"/>
              <a:t>Critical evaluation of two texts</a:t>
            </a:r>
            <a:endParaRPr lang="en-GB" sz="2000" b="1" dirty="0"/>
          </a:p>
        </p:txBody>
      </p:sp>
      <p:sp>
        <p:nvSpPr>
          <p:cNvPr id="3" name="Footer Placeholder 3">
            <a:extLst>
              <a:ext uri="{FF2B5EF4-FFF2-40B4-BE49-F238E27FC236}">
                <a16:creationId xmlns="" xmlns:a16="http://schemas.microsoft.com/office/drawing/2014/main" id="{2DE349A8-761A-4C36-9BD8-767F1DEE5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1248" y="6230429"/>
            <a:ext cx="3352800" cy="365125"/>
          </a:xfrm>
        </p:spPr>
        <p:txBody>
          <a:bodyPr/>
          <a:lstStyle/>
          <a:p>
            <a:pPr algn="r"/>
            <a:r>
              <a:rPr lang="en-GB" sz="800" dirty="0">
                <a:latin typeface="+mj-lt"/>
              </a:rPr>
              <a:t>SIAN 2018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8575" y="1836601"/>
            <a:ext cx="4263906" cy="25628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443" y="1854156"/>
            <a:ext cx="4308132" cy="256081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68116" y="4491121"/>
            <a:ext cx="1721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+mj-lt"/>
              </a:rPr>
              <a:t>45%      </a:t>
            </a:r>
            <a:r>
              <a:rPr lang="en-GB" dirty="0" smtClean="0">
                <a:latin typeface="+mj-lt"/>
              </a:rPr>
              <a:t>	</a:t>
            </a:r>
            <a:r>
              <a:rPr lang="en-GB" b="1" dirty="0" smtClean="0">
                <a:latin typeface="+mj-lt"/>
              </a:rPr>
              <a:t>81%</a:t>
            </a:r>
            <a:endParaRPr lang="en-GB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7491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123" y="829948"/>
            <a:ext cx="4211125" cy="710952"/>
          </a:xfrm>
        </p:spPr>
        <p:txBody>
          <a:bodyPr>
            <a:normAutofit/>
          </a:bodyPr>
          <a:lstStyle/>
          <a:p>
            <a:r>
              <a:rPr lang="en-GB" sz="2000" dirty="0"/>
              <a:t/>
            </a:r>
            <a:br>
              <a:rPr lang="en-GB" sz="2000" dirty="0"/>
            </a:br>
            <a:r>
              <a:rPr lang="en-GB" sz="2000" b="1" dirty="0"/>
              <a:t>Student feedback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="" xmlns:a16="http://schemas.microsoft.com/office/drawing/2014/main" id="{2DE349A8-761A-4C36-9BD8-767F1DEE5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1248" y="6230429"/>
            <a:ext cx="3352800" cy="365125"/>
          </a:xfrm>
        </p:spPr>
        <p:txBody>
          <a:bodyPr/>
          <a:lstStyle/>
          <a:p>
            <a:pPr algn="r"/>
            <a:r>
              <a:rPr lang="en-GB" sz="800" dirty="0">
                <a:latin typeface="+mj-lt"/>
              </a:rPr>
              <a:t>SIAN 2018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3" y="2191885"/>
            <a:ext cx="4320479" cy="2821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171596"/>
            <a:ext cx="4320479" cy="284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98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818468"/>
            <a:ext cx="4211125" cy="710952"/>
          </a:xfrm>
        </p:spPr>
        <p:txBody>
          <a:bodyPr>
            <a:normAutofit/>
          </a:bodyPr>
          <a:lstStyle/>
          <a:p>
            <a:r>
              <a:rPr lang="en-GB" sz="2000" dirty="0"/>
              <a:t/>
            </a:r>
            <a:br>
              <a:rPr lang="en-GB" sz="2000" dirty="0"/>
            </a:br>
            <a:r>
              <a:rPr lang="en-GB" sz="2000" b="1" dirty="0"/>
              <a:t>Student feedback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="" xmlns:a16="http://schemas.microsoft.com/office/drawing/2014/main" id="{2DE349A8-761A-4C36-9BD8-767F1DEE5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1248" y="6230429"/>
            <a:ext cx="3352800" cy="365125"/>
          </a:xfrm>
        </p:spPr>
        <p:txBody>
          <a:bodyPr/>
          <a:lstStyle/>
          <a:p>
            <a:pPr algn="r"/>
            <a:r>
              <a:rPr lang="en-GB" sz="800" dirty="0">
                <a:latin typeface="+mj-lt"/>
              </a:rPr>
              <a:t>SIAN 2018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8184" y="1931494"/>
            <a:ext cx="4363713" cy="29495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471" y="1931494"/>
            <a:ext cx="4363713" cy="293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33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32485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4800" dirty="0"/>
              <a:t/>
            </a:r>
            <a:br>
              <a:rPr lang="en-GB" sz="4800" dirty="0"/>
            </a:br>
            <a:r>
              <a:rPr lang="en-GB" sz="4800" b="1" dirty="0"/>
              <a:t>Level </a:t>
            </a:r>
            <a:r>
              <a:rPr lang="en-GB" sz="4800" b="1" dirty="0" smtClean="0"/>
              <a:t>4  </a:t>
            </a:r>
            <a:r>
              <a:rPr lang="en-GB" sz="2200" b="1" dirty="0" smtClean="0"/>
              <a:t>Final grades</a:t>
            </a:r>
            <a:endParaRPr lang="en-GB" sz="2200" b="1" dirty="0"/>
          </a:p>
        </p:txBody>
      </p:sp>
      <p:sp>
        <p:nvSpPr>
          <p:cNvPr id="3" name="Footer Placeholder 3">
            <a:extLst>
              <a:ext uri="{FF2B5EF4-FFF2-40B4-BE49-F238E27FC236}">
                <a16:creationId xmlns="" xmlns:a16="http://schemas.microsoft.com/office/drawing/2014/main" id="{2DE349A8-761A-4C36-9BD8-767F1DEE5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1248" y="6230429"/>
            <a:ext cx="3352800" cy="365125"/>
          </a:xfrm>
        </p:spPr>
        <p:txBody>
          <a:bodyPr/>
          <a:lstStyle/>
          <a:p>
            <a:pPr algn="r"/>
            <a:r>
              <a:rPr lang="en-GB" sz="800" dirty="0">
                <a:latin typeface="+mj-lt"/>
              </a:rPr>
              <a:t>SIAN 2018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6117" y="1794938"/>
            <a:ext cx="3846565" cy="24980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63888" y="442067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+mj-lt"/>
              </a:rPr>
              <a:t>83%	        85%</a:t>
            </a:r>
            <a:endParaRPr lang="en-GB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794938"/>
            <a:ext cx="3846565" cy="249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07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123" y="829948"/>
            <a:ext cx="4211125" cy="710952"/>
          </a:xfrm>
        </p:spPr>
        <p:txBody>
          <a:bodyPr>
            <a:normAutofit/>
          </a:bodyPr>
          <a:lstStyle/>
          <a:p>
            <a:r>
              <a:rPr lang="en-GB" sz="2000" dirty="0"/>
              <a:t/>
            </a:r>
            <a:br>
              <a:rPr lang="en-GB" sz="2000" dirty="0"/>
            </a:br>
            <a:r>
              <a:rPr lang="en-GB" sz="2000" b="1" dirty="0"/>
              <a:t>Student feedback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="" xmlns:a16="http://schemas.microsoft.com/office/drawing/2014/main" id="{2DE349A8-761A-4C36-9BD8-767F1DEE5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1248" y="6230429"/>
            <a:ext cx="3352800" cy="365125"/>
          </a:xfrm>
        </p:spPr>
        <p:txBody>
          <a:bodyPr/>
          <a:lstStyle/>
          <a:p>
            <a:pPr algn="r"/>
            <a:r>
              <a:rPr lang="en-GB" sz="800" dirty="0">
                <a:latin typeface="+mj-lt"/>
              </a:rPr>
              <a:t>SIAN 2018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222668"/>
            <a:ext cx="4076904" cy="28792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0432" y="2222668"/>
            <a:ext cx="4073844" cy="287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64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834448"/>
            <a:ext cx="8229600" cy="506320"/>
          </a:xfrm>
        </p:spPr>
        <p:txBody>
          <a:bodyPr>
            <a:normAutofit/>
          </a:bodyPr>
          <a:lstStyle/>
          <a:p>
            <a:r>
              <a:rPr lang="en-GB" sz="3000" b="1" dirty="0" smtClean="0"/>
              <a:t>Academic Literacies at RAIUL </a:t>
            </a:r>
            <a:r>
              <a:rPr lang="en-GB" sz="3000" dirty="0" smtClean="0"/>
              <a:t>(Handout)</a:t>
            </a:r>
            <a:endParaRPr lang="en-GB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1902" y="1342133"/>
            <a:ext cx="8229600" cy="485527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GB" sz="1800" b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GEP </a:t>
            </a:r>
            <a:r>
              <a:rPr lang="en-GB" sz="1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3180 Research &amp; Writing </a:t>
            </a:r>
            <a:r>
              <a:rPr lang="en-GB" sz="1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GEP </a:t>
            </a:r>
            <a:r>
              <a:rPr lang="en-GB" sz="1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4180 Research &amp; Writing II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000" dirty="0" smtClean="0">
                <a:latin typeface="+mj-lt"/>
              </a:rPr>
              <a:t>Course specification documents: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600" dirty="0" smtClean="0">
                <a:latin typeface="+mj-lt"/>
              </a:rPr>
              <a:t>Course descriptions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600" dirty="0" smtClean="0">
                <a:latin typeface="+mj-lt"/>
              </a:rPr>
              <a:t>Learning outcomes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600" dirty="0" smtClean="0">
                <a:latin typeface="+mj-lt"/>
              </a:rPr>
              <a:t>Indicative content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000" dirty="0" smtClean="0">
                <a:latin typeface="+mj-lt"/>
              </a:rPr>
              <a:t>References and further reading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000" dirty="0" smtClean="0">
                <a:latin typeface="+mj-lt"/>
              </a:rPr>
              <a:t>Contact details</a:t>
            </a:r>
            <a:endParaRPr lang="en-GB" sz="2000" dirty="0">
              <a:latin typeface="+mj-lt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GB" sz="1800" dirty="0">
              <a:latin typeface="+mj-lt"/>
              <a:ea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65872" y="6196044"/>
            <a:ext cx="3352800" cy="365125"/>
          </a:xfrm>
        </p:spPr>
        <p:txBody>
          <a:bodyPr/>
          <a:lstStyle/>
          <a:p>
            <a:pPr algn="r"/>
            <a:r>
              <a:rPr lang="en-GB" sz="800" dirty="0">
                <a:latin typeface="+mj-lt"/>
              </a:rPr>
              <a:t>SIAN 2018</a:t>
            </a:r>
          </a:p>
        </p:txBody>
      </p:sp>
    </p:spTree>
    <p:extLst>
      <p:ext uri="{BB962C8B-B14F-4D97-AF65-F5344CB8AC3E}">
        <p14:creationId xmlns:p14="http://schemas.microsoft.com/office/powerpoint/2010/main" val="1517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43608" y="908720"/>
            <a:ext cx="6912768" cy="129774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900" i="1" dirty="0">
                <a:ea typeface="Times New Roman" panose="02020603050405020304" pitchFamily="18" charset="0"/>
              </a:rPr>
              <a:t>Unity in </a:t>
            </a:r>
            <a:r>
              <a:rPr lang="en-US" sz="4900" i="1" dirty="0" smtClean="0">
                <a:ea typeface="Times New Roman" panose="02020603050405020304" pitchFamily="18" charset="0"/>
              </a:rPr>
              <a:t>diversity</a:t>
            </a:r>
            <a:endParaRPr lang="bg-BG" sz="4900" dirty="0"/>
          </a:p>
        </p:txBody>
      </p:sp>
      <p:sp>
        <p:nvSpPr>
          <p:cNvPr id="5" name="Title 1"/>
          <p:cNvSpPr>
            <a:spLocks noGrp="1"/>
          </p:cNvSpPr>
          <p:nvPr>
            <p:ph type="subTitle" idx="1"/>
          </p:nvPr>
        </p:nvSpPr>
        <p:spPr>
          <a:xfrm>
            <a:off x="5076056" y="3276806"/>
            <a:ext cx="3816423" cy="1664362"/>
          </a:xfrm>
        </p:spPr>
        <p:txBody>
          <a:bodyPr>
            <a:normAutofit fontScale="82500" lnSpcReduction="10000"/>
          </a:bodyPr>
          <a:lstStyle/>
          <a:p>
            <a:pPr algn="ctr">
              <a:lnSpc>
                <a:spcPct val="170000"/>
              </a:lnSpc>
              <a:spcBef>
                <a:spcPts val="1200"/>
              </a:spcBef>
            </a:pPr>
            <a:r>
              <a:rPr lang="en-US" sz="32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cs typeface="+mj-cs"/>
              </a:rPr>
              <a:t>Shuna Neilson</a:t>
            </a:r>
            <a:br>
              <a:rPr lang="en-US" sz="32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cs typeface="+mj-cs"/>
              </a:rPr>
            </a:br>
            <a:r>
              <a:rPr lang="en-US" sz="20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cs typeface="+mj-cs"/>
              </a:rPr>
              <a:t>Associate </a:t>
            </a:r>
            <a:r>
              <a:rPr lang="en-US" sz="20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cs typeface="+mj-cs"/>
              </a:rPr>
              <a:t>Professor, School of Liberal </a:t>
            </a:r>
            <a:r>
              <a:rPr lang="en-US" sz="20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cs typeface="+mj-cs"/>
              </a:rPr>
              <a:t>Arts</a:t>
            </a:r>
          </a:p>
          <a:p>
            <a:pPr algn="ctr">
              <a:spcBef>
                <a:spcPts val="1200"/>
              </a:spcBef>
            </a:pPr>
            <a:r>
              <a:rPr lang="en-US" sz="20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cs typeface="+mj-cs"/>
              </a:rPr>
              <a:t>neilsos@richmond.ac.uk</a:t>
            </a:r>
            <a:endParaRPr lang="en-US" sz="2000" b="1" dirty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2321" y="5229200"/>
            <a:ext cx="2267909" cy="6523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596" y="3261956"/>
            <a:ext cx="3824897" cy="304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57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8229600" cy="578328"/>
          </a:xfrm>
        </p:spPr>
        <p:txBody>
          <a:bodyPr>
            <a:noAutofit/>
          </a:bodyPr>
          <a:lstStyle/>
          <a:p>
            <a:r>
              <a:rPr lang="en-GB" sz="2000" b="1" dirty="0"/>
              <a:t>ARW 4195 Principles of Academic Research </a:t>
            </a:r>
            <a:r>
              <a:rPr lang="en-GB" sz="2000" b="1" dirty="0">
                <a:solidFill>
                  <a:schemeClr val="tx1"/>
                </a:solidFill>
              </a:rPr>
              <a:t>FA13</a:t>
            </a:r>
            <a:r>
              <a:rPr lang="en-GB" sz="2000" b="1" dirty="0" smtClean="0"/>
              <a:t> </a:t>
            </a:r>
            <a:endParaRPr lang="en-GB" sz="20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3446047"/>
              </p:ext>
            </p:extLst>
          </p:nvPr>
        </p:nvGraphicFramePr>
        <p:xfrm>
          <a:off x="1115616" y="1911891"/>
          <a:ext cx="6923112" cy="432929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318977">
                  <a:extLst>
                    <a:ext uri="{9D8B030D-6E8A-4147-A177-3AD203B41FA5}">
                      <a16:colId xmlns="" xmlns:a16="http://schemas.microsoft.com/office/drawing/2014/main" val="648063429"/>
                    </a:ext>
                  </a:extLst>
                </a:gridCol>
                <a:gridCol w="1604135">
                  <a:extLst>
                    <a:ext uri="{9D8B030D-6E8A-4147-A177-3AD203B41FA5}">
                      <a16:colId xmlns="" xmlns:a16="http://schemas.microsoft.com/office/drawing/2014/main" val="101646391"/>
                    </a:ext>
                  </a:extLst>
                </a:gridCol>
              </a:tblGrid>
              <a:tr h="4488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</a:rPr>
                        <a:t>Summative Assessment Items</a:t>
                      </a:r>
                      <a:endParaRPr lang="en-GB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</a:rPr>
                        <a:t>Weighting </a:t>
                      </a:r>
                      <a:endParaRPr lang="en-GB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33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90396267"/>
                  </a:ext>
                </a:extLst>
              </a:tr>
              <a:tr h="10156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</a:rPr>
                        <a:t>Argument-based research</a:t>
                      </a:r>
                      <a:r>
                        <a:rPr lang="en-US" sz="1600" baseline="0" dirty="0" smtClean="0">
                          <a:effectLst/>
                          <a:latin typeface="+mj-lt"/>
                        </a:rPr>
                        <a:t> paper</a:t>
                      </a:r>
                      <a:r>
                        <a:rPr lang="en-US" sz="160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+mj-lt"/>
                        </a:rPr>
                        <a:t>(</a:t>
                      </a:r>
                      <a:r>
                        <a:rPr lang="en-US" sz="1600" b="0" dirty="0">
                          <a:effectLst/>
                          <a:latin typeface="+mj-lt"/>
                        </a:rPr>
                        <a:t>2,000 words</a:t>
                      </a:r>
                      <a:r>
                        <a:rPr lang="en-US" sz="1600" b="0" dirty="0" smtClean="0">
                          <a:effectLst/>
                          <a:latin typeface="+mj-lt"/>
                        </a:rPr>
                        <a:t>)</a:t>
                      </a:r>
                      <a:r>
                        <a:rPr lang="en-US" sz="1600" b="0" dirty="0">
                          <a:effectLst/>
                          <a:latin typeface="+mj-lt"/>
                        </a:rPr>
                        <a:t> </a:t>
                      </a:r>
                      <a:endParaRPr lang="en-GB" sz="1600" b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30%</a:t>
                      </a:r>
                      <a:endParaRPr lang="en-GB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33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515577"/>
                  </a:ext>
                </a:extLst>
              </a:tr>
              <a:tr h="887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</a:rPr>
                        <a:t>Literature review research paper </a:t>
                      </a:r>
                      <a:r>
                        <a:rPr lang="en-US" sz="1600" b="0" dirty="0">
                          <a:effectLst/>
                          <a:latin typeface="+mj-lt"/>
                        </a:rPr>
                        <a:t>(2,000 words</a:t>
                      </a:r>
                      <a:r>
                        <a:rPr lang="en-US" sz="1600" b="0" dirty="0" smtClean="0">
                          <a:effectLst/>
                          <a:latin typeface="+mj-lt"/>
                        </a:rPr>
                        <a:t>)</a:t>
                      </a:r>
                      <a:r>
                        <a:rPr lang="en-US" sz="1600" b="0" dirty="0">
                          <a:effectLst/>
                          <a:latin typeface="+mj-lt"/>
                        </a:rPr>
                        <a:t> </a:t>
                      </a:r>
                      <a:endParaRPr lang="en-GB" sz="1600" b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30%</a:t>
                      </a:r>
                      <a:endParaRPr lang="en-GB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33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7605945"/>
                  </a:ext>
                </a:extLst>
              </a:tr>
              <a:tr h="7109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</a:rPr>
                        <a:t>Research tasks</a:t>
                      </a:r>
                      <a:r>
                        <a:rPr lang="en-US" sz="1600" dirty="0">
                          <a:effectLst/>
                          <a:latin typeface="+mj-lt"/>
                        </a:rPr>
                        <a:t> </a:t>
                      </a:r>
                      <a:endParaRPr lang="en-GB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15%</a:t>
                      </a:r>
                      <a:endParaRPr lang="en-GB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33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82543300"/>
                  </a:ext>
                </a:extLst>
              </a:tr>
              <a:tr h="7239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Information </a:t>
                      </a:r>
                      <a:r>
                        <a:rPr lang="en-US" sz="1600" dirty="0" smtClean="0">
                          <a:effectLst/>
                          <a:latin typeface="+mj-lt"/>
                        </a:rPr>
                        <a:t>literacy</a:t>
                      </a:r>
                      <a:endParaRPr lang="en-GB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10%</a:t>
                      </a:r>
                      <a:endParaRPr lang="en-GB" sz="1600" dirty="0">
                        <a:effectLst/>
                        <a:latin typeface="+mj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 </a:t>
                      </a:r>
                      <a:endParaRPr lang="en-GB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33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40356059"/>
                  </a:ext>
                </a:extLst>
              </a:tr>
              <a:tr h="5419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Mid-semester </a:t>
                      </a:r>
                      <a:r>
                        <a:rPr lang="en-US" sz="1600" dirty="0" smtClean="0">
                          <a:effectLst/>
                          <a:latin typeface="+mj-lt"/>
                        </a:rPr>
                        <a:t>exam</a:t>
                      </a:r>
                      <a:r>
                        <a:rPr lang="en-US" sz="1600" dirty="0">
                          <a:effectLst/>
                          <a:latin typeface="+mj-lt"/>
                        </a:rPr>
                        <a:t> </a:t>
                      </a:r>
                      <a:endParaRPr lang="en-GB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15%</a:t>
                      </a:r>
                      <a:endParaRPr lang="en-GB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33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12771584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148064" y="6230429"/>
            <a:ext cx="3352800" cy="365125"/>
          </a:xfrm>
        </p:spPr>
        <p:txBody>
          <a:bodyPr/>
          <a:lstStyle/>
          <a:p>
            <a:pPr algn="r"/>
            <a:r>
              <a:rPr lang="en-GB" sz="800" dirty="0">
                <a:latin typeface="+mj-lt"/>
              </a:rPr>
              <a:t>SIAN 2018</a:t>
            </a:r>
          </a:p>
        </p:txBody>
      </p:sp>
    </p:spTree>
    <p:extLst>
      <p:ext uri="{BB962C8B-B14F-4D97-AF65-F5344CB8AC3E}">
        <p14:creationId xmlns:p14="http://schemas.microsoft.com/office/powerpoint/2010/main" val="282007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8229600" cy="578328"/>
          </a:xfrm>
        </p:spPr>
        <p:txBody>
          <a:bodyPr>
            <a:noAutofit/>
          </a:bodyPr>
          <a:lstStyle/>
          <a:p>
            <a:r>
              <a:rPr lang="en-GB" sz="2000" b="1" dirty="0"/>
              <a:t>ARW 3195 Principles of Academic </a:t>
            </a:r>
            <a:r>
              <a:rPr lang="en-GB" sz="2000" b="1" dirty="0" smtClean="0"/>
              <a:t>Writing  </a:t>
            </a:r>
            <a:r>
              <a:rPr lang="en-GB" sz="2000" b="1" dirty="0" smtClean="0">
                <a:solidFill>
                  <a:schemeClr val="tx1"/>
                </a:solidFill>
              </a:rPr>
              <a:t>FA14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9561"/>
            <a:ext cx="8229600" cy="4389120"/>
          </a:xfrm>
        </p:spPr>
        <p:txBody>
          <a:bodyPr/>
          <a:lstStyle/>
          <a:p>
            <a:pPr marL="0" indent="0">
              <a:buNone/>
            </a:pPr>
            <a:endParaRPr lang="en-GB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148064" y="6230429"/>
            <a:ext cx="3352800" cy="365125"/>
          </a:xfrm>
        </p:spPr>
        <p:txBody>
          <a:bodyPr/>
          <a:lstStyle/>
          <a:p>
            <a:pPr algn="r"/>
            <a:r>
              <a:rPr lang="en-GB" sz="800" dirty="0">
                <a:latin typeface="+mj-lt"/>
              </a:rPr>
              <a:t>SIAN 2018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39835"/>
              </p:ext>
            </p:extLst>
          </p:nvPr>
        </p:nvGraphicFramePr>
        <p:xfrm>
          <a:off x="1187624" y="1653348"/>
          <a:ext cx="6696743" cy="346002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050417">
                  <a:extLst>
                    <a:ext uri="{9D8B030D-6E8A-4147-A177-3AD203B41FA5}">
                      <a16:colId xmlns="" xmlns:a16="http://schemas.microsoft.com/office/drawing/2014/main" val="553875401"/>
                    </a:ext>
                  </a:extLst>
                </a:gridCol>
                <a:gridCol w="1646326">
                  <a:extLst>
                    <a:ext uri="{9D8B030D-6E8A-4147-A177-3AD203B41FA5}">
                      <a16:colId xmlns="" xmlns:a16="http://schemas.microsoft.com/office/drawing/2014/main" val="1282716986"/>
                    </a:ext>
                  </a:extLst>
                </a:gridCol>
              </a:tblGrid>
              <a:tr h="655739">
                <a:tc>
                  <a:txBody>
                    <a:bodyPr/>
                    <a:lstStyle/>
                    <a:p>
                      <a:pPr marL="216000"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</a:rPr>
                        <a:t>Summative Assessment Items</a:t>
                      </a:r>
                      <a:endParaRPr lang="en-GB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</a:rPr>
                        <a:t>Weighting </a:t>
                      </a:r>
                      <a:endParaRPr lang="en-GB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99327407"/>
                  </a:ext>
                </a:extLst>
              </a:tr>
              <a:tr h="7598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</a:rPr>
                        <a:t>Cause/effect research paper  </a:t>
                      </a:r>
                      <a:r>
                        <a:rPr lang="en-US" sz="1600" b="0" dirty="0" smtClean="0">
                          <a:effectLst/>
                          <a:latin typeface="+mj-lt"/>
                        </a:rPr>
                        <a:t>(1,500 words)</a:t>
                      </a:r>
                      <a:r>
                        <a:rPr lang="en-US" sz="1600" b="0" dirty="0">
                          <a:effectLst/>
                          <a:latin typeface="+mj-lt"/>
                        </a:rPr>
                        <a:t> </a:t>
                      </a:r>
                      <a:endParaRPr lang="en-GB" sz="1600" b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</a:rPr>
                        <a:t>40%</a:t>
                      </a:r>
                      <a:endParaRPr lang="en-GB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43352136"/>
                  </a:ext>
                </a:extLst>
              </a:tr>
              <a:tr h="7598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</a:rPr>
                        <a:t>Oral presentation</a:t>
                      </a:r>
                      <a:r>
                        <a:rPr lang="en-US" sz="1600" dirty="0">
                          <a:effectLst/>
                          <a:latin typeface="+mj-lt"/>
                        </a:rPr>
                        <a:t> </a:t>
                      </a:r>
                      <a:endParaRPr lang="en-GB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</a:rPr>
                        <a:t>15%</a:t>
                      </a:r>
                      <a:endParaRPr lang="en-GB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74358546"/>
                  </a:ext>
                </a:extLst>
              </a:tr>
              <a:tr h="7598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</a:rPr>
                        <a:t>Recommendation</a:t>
                      </a:r>
                      <a:r>
                        <a:rPr lang="en-US" sz="1600" baseline="0" dirty="0" smtClean="0">
                          <a:effectLst/>
                          <a:latin typeface="+mj-lt"/>
                        </a:rPr>
                        <a:t> report </a:t>
                      </a:r>
                      <a:r>
                        <a:rPr lang="en-US" sz="1600" b="0" dirty="0" smtClean="0">
                          <a:effectLst/>
                          <a:latin typeface="+mj-lt"/>
                        </a:rPr>
                        <a:t>(1,250 words)</a:t>
                      </a:r>
                      <a:r>
                        <a:rPr lang="en-US" sz="1600" b="0" dirty="0">
                          <a:effectLst/>
                          <a:latin typeface="+mj-lt"/>
                        </a:rPr>
                        <a:t> </a:t>
                      </a:r>
                      <a:endParaRPr lang="en-GB" sz="1600" b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</a:rPr>
                        <a:t>35%</a:t>
                      </a:r>
                      <a:endParaRPr lang="en-GB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37379345"/>
                  </a:ext>
                </a:extLst>
              </a:tr>
              <a:tr h="5245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Preparatory </a:t>
                      </a:r>
                      <a:r>
                        <a:rPr lang="en-US" sz="1600" dirty="0" smtClean="0">
                          <a:effectLst/>
                          <a:latin typeface="+mj-lt"/>
                        </a:rPr>
                        <a:t>tasks</a:t>
                      </a:r>
                      <a:endParaRPr lang="en-GB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10</a:t>
                      </a:r>
                      <a:r>
                        <a:rPr lang="en-US" sz="1600" dirty="0" smtClean="0">
                          <a:effectLst/>
                          <a:latin typeface="+mj-lt"/>
                        </a:rPr>
                        <a:t>%</a:t>
                      </a:r>
                      <a:endParaRPr lang="en-GB" sz="1600" dirty="0" smtClean="0">
                        <a:effectLst/>
                        <a:latin typeface="+mj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</a:rPr>
                        <a:t> </a:t>
                      </a:r>
                      <a:endParaRPr lang="en-GB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807462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690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8229600" cy="578328"/>
          </a:xfrm>
        </p:spPr>
        <p:txBody>
          <a:bodyPr>
            <a:noAutofit/>
          </a:bodyPr>
          <a:lstStyle/>
          <a:p>
            <a:r>
              <a:rPr lang="en-GB" sz="2000" b="1" dirty="0"/>
              <a:t>ARW 4195 Principles of Academic Research </a:t>
            </a:r>
            <a:r>
              <a:rPr lang="en-GB" sz="2000" b="1" dirty="0" smtClean="0">
                <a:solidFill>
                  <a:schemeClr val="tx1"/>
                </a:solidFill>
              </a:rPr>
              <a:t>FA14</a:t>
            </a:r>
            <a:r>
              <a:rPr lang="en-GB" sz="2000" b="1" dirty="0" smtClean="0"/>
              <a:t> </a:t>
            </a:r>
            <a:endParaRPr lang="en-GB" sz="20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2442204"/>
              </p:ext>
            </p:extLst>
          </p:nvPr>
        </p:nvGraphicFramePr>
        <p:xfrm>
          <a:off x="1259632" y="2060850"/>
          <a:ext cx="6779096" cy="391782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174961">
                  <a:extLst>
                    <a:ext uri="{9D8B030D-6E8A-4147-A177-3AD203B41FA5}">
                      <a16:colId xmlns="" xmlns:a16="http://schemas.microsoft.com/office/drawing/2014/main" val="648063429"/>
                    </a:ext>
                  </a:extLst>
                </a:gridCol>
                <a:gridCol w="1604135">
                  <a:extLst>
                    <a:ext uri="{9D8B030D-6E8A-4147-A177-3AD203B41FA5}">
                      <a16:colId xmlns="" xmlns:a16="http://schemas.microsoft.com/office/drawing/2014/main" val="101646391"/>
                    </a:ext>
                  </a:extLst>
                </a:gridCol>
              </a:tblGrid>
              <a:tr h="3277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</a:rPr>
                        <a:t>Summative Assessment Items</a:t>
                      </a:r>
                      <a:endParaRPr lang="en-GB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</a:rPr>
                        <a:t>Weighting </a:t>
                      </a:r>
                      <a:endParaRPr lang="en-GB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33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90396267"/>
                  </a:ext>
                </a:extLst>
              </a:tr>
              <a:tr h="10921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</a:rPr>
                        <a:t>Argument-based research paper </a:t>
                      </a:r>
                      <a:r>
                        <a:rPr lang="en-US" sz="1600" b="0" dirty="0" smtClean="0">
                          <a:effectLst/>
                          <a:latin typeface="+mj-lt"/>
                        </a:rPr>
                        <a:t>(1,500 </a:t>
                      </a:r>
                      <a:r>
                        <a:rPr lang="en-US" sz="1600" b="0" dirty="0">
                          <a:effectLst/>
                          <a:latin typeface="+mj-lt"/>
                        </a:rPr>
                        <a:t>words</a:t>
                      </a:r>
                      <a:r>
                        <a:rPr lang="en-US" sz="1600" b="0" dirty="0" smtClean="0">
                          <a:effectLst/>
                          <a:latin typeface="+mj-lt"/>
                        </a:rPr>
                        <a:t>)</a:t>
                      </a:r>
                      <a:r>
                        <a:rPr lang="en-US" sz="1600" b="0" dirty="0">
                          <a:effectLst/>
                          <a:latin typeface="+mj-lt"/>
                        </a:rPr>
                        <a:t> </a:t>
                      </a:r>
                      <a:endParaRPr lang="en-GB" sz="1600" b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30%</a:t>
                      </a:r>
                      <a:endParaRPr lang="en-GB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33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515577"/>
                  </a:ext>
                </a:extLst>
              </a:tr>
              <a:tr h="9548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</a:rPr>
                        <a:t>Literature review research paper </a:t>
                      </a:r>
                      <a:r>
                        <a:rPr lang="en-US" sz="1600" b="0" dirty="0">
                          <a:effectLst/>
                          <a:latin typeface="+mj-lt"/>
                        </a:rPr>
                        <a:t>(2,000 words</a:t>
                      </a:r>
                      <a:r>
                        <a:rPr lang="en-US" sz="1600" b="0" dirty="0" smtClean="0">
                          <a:effectLst/>
                          <a:latin typeface="+mj-lt"/>
                        </a:rPr>
                        <a:t>)</a:t>
                      </a:r>
                      <a:r>
                        <a:rPr lang="en-US" sz="1600" b="0" dirty="0">
                          <a:effectLst/>
                          <a:latin typeface="+mj-lt"/>
                        </a:rPr>
                        <a:t> </a:t>
                      </a:r>
                      <a:endParaRPr lang="en-GB" sz="1600" b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</a:rPr>
                        <a:t>40</a:t>
                      </a:r>
                      <a:r>
                        <a:rPr lang="en-US" sz="1600" dirty="0">
                          <a:effectLst/>
                          <a:latin typeface="+mj-lt"/>
                        </a:rPr>
                        <a:t>%</a:t>
                      </a:r>
                      <a:endParaRPr lang="en-GB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33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7605945"/>
                  </a:ext>
                </a:extLst>
              </a:tr>
              <a:tr h="7645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</a:rPr>
                        <a:t>Research tasks</a:t>
                      </a:r>
                      <a:r>
                        <a:rPr lang="en-US" sz="1600" dirty="0">
                          <a:effectLst/>
                          <a:latin typeface="+mj-lt"/>
                        </a:rPr>
                        <a:t> </a:t>
                      </a:r>
                      <a:endParaRPr lang="en-GB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</a:rPr>
                        <a:t>20%</a:t>
                      </a:r>
                      <a:endParaRPr lang="en-GB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33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82543300"/>
                  </a:ext>
                </a:extLst>
              </a:tr>
              <a:tr h="7785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Information </a:t>
                      </a:r>
                      <a:r>
                        <a:rPr lang="en-US" sz="1600" dirty="0" smtClean="0">
                          <a:effectLst/>
                          <a:latin typeface="+mj-lt"/>
                        </a:rPr>
                        <a:t>literacy</a:t>
                      </a:r>
                      <a:endParaRPr lang="en-GB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10%</a:t>
                      </a:r>
                      <a:endParaRPr lang="en-GB" sz="1600" dirty="0">
                        <a:effectLst/>
                        <a:latin typeface="+mj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 </a:t>
                      </a:r>
                      <a:endParaRPr lang="en-GB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33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40356059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148064" y="6230429"/>
            <a:ext cx="3352800" cy="365125"/>
          </a:xfrm>
        </p:spPr>
        <p:txBody>
          <a:bodyPr/>
          <a:lstStyle/>
          <a:p>
            <a:pPr algn="r"/>
            <a:r>
              <a:rPr lang="en-GB" sz="800" dirty="0">
                <a:latin typeface="+mj-lt"/>
              </a:rPr>
              <a:t>SIAN 2018</a:t>
            </a:r>
          </a:p>
        </p:txBody>
      </p:sp>
    </p:spTree>
    <p:extLst>
      <p:ext uri="{BB962C8B-B14F-4D97-AF65-F5344CB8AC3E}">
        <p14:creationId xmlns:p14="http://schemas.microsoft.com/office/powerpoint/2010/main" val="428481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9178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800" dirty="0"/>
              <a:t/>
            </a:r>
            <a:br>
              <a:rPr lang="en-GB" sz="4800" dirty="0"/>
            </a:br>
            <a:r>
              <a:rPr lang="en-GB" sz="4800" b="1" dirty="0" smtClean="0"/>
              <a:t>Accreditation requirements</a:t>
            </a:r>
            <a:endParaRPr lang="en-GB" sz="4800" b="1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04438" y="2636912"/>
            <a:ext cx="8229600" cy="1224136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685800" indent="-3254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900" dirty="0" smtClean="0"/>
              <a:t>MSCHE </a:t>
            </a:r>
          </a:p>
          <a:p>
            <a:pPr marL="685800" indent="-3254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900" dirty="0" smtClean="0"/>
              <a:t>QAA/OU</a:t>
            </a:r>
            <a:endParaRPr lang="en-GB" sz="4800" b="1" dirty="0"/>
          </a:p>
        </p:txBody>
      </p:sp>
    </p:spTree>
    <p:extLst>
      <p:ext uri="{BB962C8B-B14F-4D97-AF65-F5344CB8AC3E}">
        <p14:creationId xmlns:p14="http://schemas.microsoft.com/office/powerpoint/2010/main" val="316983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/>
              <a:t/>
            </a:r>
            <a:br>
              <a:rPr lang="en-GB" dirty="0"/>
            </a:br>
            <a:r>
              <a:rPr lang="en-GB" dirty="0"/>
              <a:t>MSCHE </a:t>
            </a:r>
            <a:r>
              <a:rPr lang="en-GB" sz="3600" dirty="0"/>
              <a:t>Standard 12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GB" sz="2400" b="1" dirty="0">
                <a:solidFill>
                  <a:srgbClr val="1F1A17"/>
                </a:solidFill>
                <a:latin typeface="AmericanaXBdCnBT"/>
                <a:ea typeface="Calibri" panose="020F0502020204030204" pitchFamily="34" charset="0"/>
                <a:cs typeface="AmericanaXBdCnBT"/>
              </a:rPr>
              <a:t>General Education</a:t>
            </a:r>
            <a:endParaRPr lang="en-GB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GB" sz="2400" dirty="0">
                <a:latin typeface="+mj-lt"/>
                <a:ea typeface="Times New Roman" panose="02020603050405020304" pitchFamily="18" charset="0"/>
              </a:rPr>
              <a:t>The institution’s curricula are designed so that students acquire and demonstrate </a:t>
            </a:r>
            <a:r>
              <a:rPr lang="en-GB" sz="2400" dirty="0">
                <a:highlight>
                  <a:srgbClr val="FFFF00"/>
                </a:highlight>
                <a:latin typeface="+mj-lt"/>
                <a:ea typeface="Times New Roman" panose="02020603050405020304" pitchFamily="18" charset="0"/>
              </a:rPr>
              <a:t>college-level proficiency in general education and essential skills</a:t>
            </a:r>
            <a:r>
              <a:rPr lang="en-GB" sz="2400" dirty="0">
                <a:latin typeface="+mj-lt"/>
                <a:ea typeface="Times New Roman" panose="02020603050405020304" pitchFamily="18" charset="0"/>
              </a:rPr>
              <a:t>, including at least </a:t>
            </a:r>
            <a:r>
              <a:rPr lang="en-GB" sz="2400" dirty="0">
                <a:highlight>
                  <a:srgbClr val="FFFF00"/>
                </a:highlight>
                <a:latin typeface="+mj-lt"/>
                <a:ea typeface="Times New Roman" panose="02020603050405020304" pitchFamily="18" charset="0"/>
              </a:rPr>
              <a:t>oral and written communication</a:t>
            </a:r>
            <a:r>
              <a:rPr lang="en-GB" sz="2400" dirty="0">
                <a:latin typeface="+mj-lt"/>
                <a:ea typeface="Times New Roman" panose="02020603050405020304" pitchFamily="18" charset="0"/>
              </a:rPr>
              <a:t>, scientific and quantitative reasoning, </a:t>
            </a:r>
            <a:r>
              <a:rPr lang="en-GB" sz="2400" dirty="0">
                <a:highlight>
                  <a:srgbClr val="FFFF00"/>
                </a:highlight>
                <a:latin typeface="+mj-lt"/>
                <a:ea typeface="Times New Roman" panose="02020603050405020304" pitchFamily="18" charset="0"/>
              </a:rPr>
              <a:t>critical analysis and reasoning</a:t>
            </a:r>
            <a:r>
              <a:rPr lang="en-GB" sz="2400" dirty="0">
                <a:latin typeface="+mj-lt"/>
                <a:ea typeface="Times New Roman" panose="02020603050405020304" pitchFamily="18" charset="0"/>
              </a:rPr>
              <a:t>, and </a:t>
            </a:r>
            <a:r>
              <a:rPr lang="en-GB" sz="2400" dirty="0">
                <a:highlight>
                  <a:srgbClr val="FFFF00"/>
                </a:highlight>
                <a:latin typeface="+mj-lt"/>
                <a:ea typeface="Times New Roman" panose="02020603050405020304" pitchFamily="18" charset="0"/>
              </a:rPr>
              <a:t>technological competency.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34000" y="6230429"/>
            <a:ext cx="3352800" cy="365125"/>
          </a:xfrm>
        </p:spPr>
        <p:txBody>
          <a:bodyPr/>
          <a:lstStyle/>
          <a:p>
            <a:pPr algn="r"/>
            <a:r>
              <a:rPr lang="en-GB" sz="800" dirty="0">
                <a:latin typeface="+mj-lt"/>
              </a:rPr>
              <a:t>SIAN 2018</a:t>
            </a:r>
          </a:p>
        </p:txBody>
      </p:sp>
    </p:spTree>
    <p:extLst>
      <p:ext uri="{BB962C8B-B14F-4D97-AF65-F5344CB8AC3E}">
        <p14:creationId xmlns:p14="http://schemas.microsoft.com/office/powerpoint/2010/main" val="240957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508" y="1196752"/>
            <a:ext cx="822960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900" b="1" dirty="0"/>
              <a:t/>
            </a:r>
            <a:br>
              <a:rPr lang="en-GB" sz="4900" b="1" dirty="0"/>
            </a:br>
            <a:r>
              <a:rPr lang="en-GB" sz="4900" dirty="0" smtClean="0"/>
              <a:t>Programme Specifications: </a:t>
            </a:r>
            <a:r>
              <a:rPr lang="en-GB" sz="3100" b="1" dirty="0" smtClean="0"/>
              <a:t>Outcomes</a:t>
            </a:r>
            <a:r>
              <a:rPr lang="en-GB" sz="3600" b="1" dirty="0"/>
              <a:t/>
            </a:r>
            <a:br>
              <a:rPr lang="en-GB" sz="3600" b="1" dirty="0"/>
            </a:br>
            <a:r>
              <a:rPr lang="en-GB" sz="2200" b="1" i="1" dirty="0" smtClean="0"/>
              <a:t>eg.BA </a:t>
            </a:r>
            <a:r>
              <a:rPr lang="en-GB" sz="2200" b="1" i="1" dirty="0"/>
              <a:t>(Hons): History with Combined Studies  </a:t>
            </a:r>
            <a:r>
              <a:rPr lang="en-GB" sz="2700" b="1" dirty="0"/>
              <a:t/>
            </a:r>
            <a:br>
              <a:rPr lang="en-GB" sz="2700" b="1" dirty="0"/>
            </a:br>
            <a:r>
              <a:rPr lang="en-GB" sz="1600" dirty="0"/>
              <a:t/>
            </a:r>
            <a:br>
              <a:rPr lang="en-GB" sz="1600" dirty="0"/>
            </a:br>
            <a:endParaRPr lang="en-GB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508" y="2564904"/>
            <a:ext cx="8229600" cy="3456384"/>
          </a:xfrm>
        </p:spPr>
        <p:txBody>
          <a:bodyPr>
            <a:normAutofit fontScale="92500"/>
          </a:bodyPr>
          <a:lstStyle/>
          <a:p>
            <a:pPr marL="0" indent="0">
              <a:spcBef>
                <a:spcPts val="1200"/>
              </a:spcBef>
              <a:spcAft>
                <a:spcPts val="300"/>
              </a:spcAft>
              <a:buNone/>
            </a:pPr>
            <a:r>
              <a:rPr lang="en-GB" sz="3300" b="1" dirty="0" smtClean="0">
                <a:latin typeface="+mj-lt"/>
                <a:ea typeface="MS Mincho" panose="02020609040205080304" pitchFamily="49" charset="-128"/>
                <a:cs typeface="Arial" panose="020B0604020202020204" pitchFamily="34" charset="0"/>
              </a:rPr>
              <a:t>Cognitive </a:t>
            </a:r>
            <a:r>
              <a:rPr lang="en-GB" sz="3300" b="1" dirty="0">
                <a:latin typeface="+mj-lt"/>
                <a:ea typeface="MS Mincho" panose="02020609040205080304" pitchFamily="49" charset="-128"/>
                <a:cs typeface="Arial" panose="020B0604020202020204" pitchFamily="34" charset="0"/>
              </a:rPr>
              <a:t>Skills</a:t>
            </a:r>
            <a:endParaRPr lang="en-US" sz="3300" dirty="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spcAft>
                <a:spcPts val="300"/>
              </a:spcAft>
              <a:buNone/>
            </a:pPr>
            <a:r>
              <a:rPr lang="en-US" sz="24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LEVEL 3</a:t>
            </a:r>
            <a:endParaRPr lang="en-GB" sz="2000" dirty="0">
              <a:latin typeface="+mj-lt"/>
              <a:ea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1200"/>
              </a:spcAft>
              <a:buFont typeface="Wingdings" panose="05000000000000000000" pitchFamily="2" charset="2"/>
              <a:buChar char="§"/>
              <a:tabLst>
                <a:tab pos="228600" algn="l"/>
                <a:tab pos="457200" algn="l"/>
              </a:tabLst>
            </a:pPr>
            <a:r>
              <a:rPr lang="en-US" sz="32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Demonstrates the ability to </a:t>
            </a:r>
            <a:r>
              <a:rPr lang="en-US" sz="2800" dirty="0">
                <a:highlight>
                  <a:srgbClr val="FFFF00"/>
                </a:highlight>
                <a:latin typeface="+mj-lt"/>
                <a:ea typeface="Times New Roman" panose="02020603050405020304" pitchFamily="18" charset="0"/>
              </a:rPr>
              <a:t>gather, </a:t>
            </a:r>
            <a:r>
              <a:rPr lang="en-US" sz="2800" dirty="0" err="1">
                <a:highlight>
                  <a:srgbClr val="FFFF00"/>
                </a:highlight>
                <a:latin typeface="+mj-lt"/>
                <a:ea typeface="Times New Roman" panose="02020603050405020304" pitchFamily="18" charset="0"/>
              </a:rPr>
              <a:t>organise</a:t>
            </a:r>
            <a:r>
              <a:rPr lang="en-US" sz="2800" dirty="0">
                <a:highlight>
                  <a:srgbClr val="FFFF00"/>
                </a:highlight>
                <a:latin typeface="+mj-lt"/>
                <a:ea typeface="Times New Roman" panose="02020603050405020304" pitchFamily="18" charset="0"/>
              </a:rPr>
              <a:t> and deploy ideas and information</a:t>
            </a:r>
            <a:r>
              <a:rPr lang="en-US" sz="32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in order to </a:t>
            </a:r>
            <a:r>
              <a:rPr lang="en-US" sz="2800" dirty="0">
                <a:highlight>
                  <a:srgbClr val="FFFF00"/>
                </a:highlight>
                <a:latin typeface="+mj-lt"/>
                <a:ea typeface="Times New Roman" panose="02020603050405020304" pitchFamily="18" charset="0"/>
              </a:rPr>
              <a:t>communicate arguments effectively in written, oral</a:t>
            </a:r>
            <a:r>
              <a:rPr lang="en-US" sz="32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or other </a:t>
            </a:r>
            <a:r>
              <a:rPr lang="en-US" sz="2800" dirty="0">
                <a:highlight>
                  <a:srgbClr val="FFFF00"/>
                </a:highlight>
                <a:latin typeface="+mj-lt"/>
                <a:ea typeface="Times New Roman" panose="02020603050405020304" pitchFamily="18" charset="0"/>
              </a:rPr>
              <a:t>forms</a:t>
            </a:r>
            <a:r>
              <a:rPr lang="en-US" sz="32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, with an understanding of appropriate methods</a:t>
            </a:r>
            <a:endParaRPr lang="en-GB" sz="3200" dirty="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81308" y="6165304"/>
            <a:ext cx="3352800" cy="365125"/>
          </a:xfrm>
        </p:spPr>
        <p:txBody>
          <a:bodyPr/>
          <a:lstStyle/>
          <a:p>
            <a:pPr algn="r"/>
            <a:r>
              <a:rPr lang="en-GB" sz="800" dirty="0">
                <a:latin typeface="+mj-lt"/>
              </a:rPr>
              <a:t>SIAN 2018</a:t>
            </a:r>
          </a:p>
        </p:txBody>
      </p:sp>
    </p:spTree>
    <p:extLst>
      <p:ext uri="{BB962C8B-B14F-4D97-AF65-F5344CB8AC3E}">
        <p14:creationId xmlns:p14="http://schemas.microsoft.com/office/powerpoint/2010/main" val="181942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0F0F0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0F0F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0F0F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5042</TotalTime>
  <Words>1418</Words>
  <Application>Microsoft Office PowerPoint</Application>
  <PresentationFormat>On-screen Show (4:3)</PresentationFormat>
  <Paragraphs>434</Paragraphs>
  <Slides>38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MS Mincho</vt:lpstr>
      <vt:lpstr>AmericanaXBdCnBT</vt:lpstr>
      <vt:lpstr>Arial</vt:lpstr>
      <vt:lpstr>Calibri</vt:lpstr>
      <vt:lpstr>Constantia</vt:lpstr>
      <vt:lpstr>Times New Roman</vt:lpstr>
      <vt:lpstr>Wingdings</vt:lpstr>
      <vt:lpstr>Wingdings 2</vt:lpstr>
      <vt:lpstr>Flow</vt:lpstr>
      <vt:lpstr>    Unity in diversity – introducing a broad range of students to the requirements of university writing</vt:lpstr>
      <vt:lpstr>Academic Literacies 2013</vt:lpstr>
      <vt:lpstr>ARW 3195 Principles of Academic Writing  FA13</vt:lpstr>
      <vt:lpstr>ARW 4195 Principles of Academic Research FA13 </vt:lpstr>
      <vt:lpstr>ARW 3195 Principles of Academic Writing  FA14</vt:lpstr>
      <vt:lpstr>ARW 4195 Principles of Academic Research FA14 </vt:lpstr>
      <vt:lpstr> Accreditation requirements</vt:lpstr>
      <vt:lpstr> MSCHE Standard 12</vt:lpstr>
      <vt:lpstr> Programme Specifications: Outcomes eg.BA (Hons): History with Combined Studies    </vt:lpstr>
      <vt:lpstr>PowerPoint Presentation</vt:lpstr>
      <vt:lpstr>PowerPoint Presentation</vt:lpstr>
      <vt:lpstr> Other requirements</vt:lpstr>
      <vt:lpstr>University Assessment Norms </vt:lpstr>
      <vt:lpstr> SEEC credit level descriptors:   </vt:lpstr>
      <vt:lpstr> Research</vt:lpstr>
      <vt:lpstr>Hardy, C. and Clughen, L., 2012.  Writing at University: Student and Staff Expectations and Experiences.</vt:lpstr>
      <vt:lpstr>Wingate, U., 2006. Doing away with ‘study skills’ in teaching.</vt:lpstr>
      <vt:lpstr>https://www.aup.edu/academics/course-catalog/en2020</vt:lpstr>
      <vt:lpstr>http://writingprogram.fas.harvard.edu/</vt:lpstr>
      <vt:lpstr>http://www.thinkingwriting.qmul.ac.uk/</vt:lpstr>
      <vt:lpstr>RAIUL Faculty comments</vt:lpstr>
      <vt:lpstr>Faculty would like the ALP to</vt:lpstr>
      <vt:lpstr>Student Survey results: ARW 3195</vt:lpstr>
      <vt:lpstr>ARW 3195</vt:lpstr>
      <vt:lpstr>ARW 3195</vt:lpstr>
      <vt:lpstr>Student Survey Results: ARW 4195</vt:lpstr>
      <vt:lpstr>Academic Literacies FA15/SP16-</vt:lpstr>
      <vt:lpstr>PowerPoint Presentation</vt:lpstr>
      <vt:lpstr>PowerPoint Presentation</vt:lpstr>
      <vt:lpstr> Effects of changes</vt:lpstr>
      <vt:lpstr> Level 3 Final grades</vt:lpstr>
      <vt:lpstr> In-class Assessment: Critical evaluation of two texts</vt:lpstr>
      <vt:lpstr> Student feedback</vt:lpstr>
      <vt:lpstr> Student feedback</vt:lpstr>
      <vt:lpstr> Level 4  Final grades</vt:lpstr>
      <vt:lpstr> Student feedback</vt:lpstr>
      <vt:lpstr>Academic Literacies at RAIUL (Handout)</vt:lpstr>
      <vt:lpstr>    Unity in diversity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Defining Fascism(s)?</dc:title>
  <dc:creator>owner</dc:creator>
  <cp:lastModifiedBy>NEILSON SHUNA</cp:lastModifiedBy>
  <cp:revision>552</cp:revision>
  <cp:lastPrinted>2018-06-28T13:31:32Z</cp:lastPrinted>
  <dcterms:created xsi:type="dcterms:W3CDTF">2011-01-06T08:51:20Z</dcterms:created>
  <dcterms:modified xsi:type="dcterms:W3CDTF">2018-06-28T13:37:11Z</dcterms:modified>
</cp:coreProperties>
</file>