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6420"/>
  </p:normalViewPr>
  <p:slideViewPr>
    <p:cSldViewPr snapToGrid="0" snapToObjects="1">
      <p:cViewPr varScale="1">
        <p:scale>
          <a:sx n="71" d="100"/>
          <a:sy n="71" d="100"/>
        </p:scale>
        <p:origin x="1896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5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One of 3 federal universities in UAE</a:t>
            </a:r>
          </a:p>
          <a:p>
            <a:r>
              <a:rPr dirty="0"/>
              <a:t>Around 10,000 </a:t>
            </a:r>
            <a:r>
              <a:rPr dirty="0" err="1"/>
              <a:t>students..Only</a:t>
            </a:r>
            <a:r>
              <a:rPr dirty="0"/>
              <a:t> 130 international students</a:t>
            </a:r>
          </a:p>
          <a:p>
            <a:r>
              <a:rPr dirty="0"/>
              <a:t>2 campuses</a:t>
            </a:r>
          </a:p>
        </p:txBody>
      </p:sp>
    </p:spTree>
    <p:extLst>
      <p:ext uri="{BB962C8B-B14F-4D97-AF65-F5344CB8AC3E}">
        <p14:creationId xmlns:p14="http://schemas.microsoft.com/office/powerpoint/2010/main" val="1216690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Had real students talking about their study habits</a:t>
            </a:r>
          </a:p>
        </p:txBody>
      </p:sp>
    </p:spTree>
    <p:extLst>
      <p:ext uri="{BB962C8B-B14F-4D97-AF65-F5344CB8AC3E}">
        <p14:creationId xmlns:p14="http://schemas.microsoft.com/office/powerpoint/2010/main" val="26195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Had real professors talking about critical thinking skills - created exercises based on their videos</a:t>
            </a:r>
          </a:p>
        </p:txBody>
      </p:sp>
    </p:spTree>
    <p:extLst>
      <p:ext uri="{BB962C8B-B14F-4D97-AF65-F5344CB8AC3E}">
        <p14:creationId xmlns:p14="http://schemas.microsoft.com/office/powerpoint/2010/main" val="2151734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Task varieties depended on the menu offered by bookwidgets. Some of them are: drag and drop; labelling diagrams; sequencing; choosing words from drop down lists; matching etc.</a:t>
            </a:r>
          </a:p>
        </p:txBody>
      </p:sp>
    </p:spTree>
    <p:extLst>
      <p:ext uri="{BB962C8B-B14F-4D97-AF65-F5344CB8AC3E}">
        <p14:creationId xmlns:p14="http://schemas.microsoft.com/office/powerpoint/2010/main" val="3337249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the student completes all the quizzes, they get a completion certificate and an e-badge</a:t>
            </a:r>
          </a:p>
        </p:txBody>
      </p:sp>
    </p:spTree>
    <p:extLst>
      <p:ext uri="{BB962C8B-B14F-4D97-AF65-F5344CB8AC3E}">
        <p14:creationId xmlns:p14="http://schemas.microsoft.com/office/powerpoint/2010/main" val="211892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Bloom’s taxonomy</a:t>
            </a:r>
          </a:p>
        </p:txBody>
      </p:sp>
    </p:spTree>
    <p:extLst>
      <p:ext uri="{BB962C8B-B14F-4D97-AF65-F5344CB8AC3E}">
        <p14:creationId xmlns:p14="http://schemas.microsoft.com/office/powerpoint/2010/main" val="191594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wanted to highlight how different levels of thinking are required at university.</a:t>
            </a:r>
          </a:p>
        </p:txBody>
      </p:sp>
    </p:spTree>
    <p:extLst>
      <p:ext uri="{BB962C8B-B14F-4D97-AF65-F5344CB8AC3E}">
        <p14:creationId xmlns:p14="http://schemas.microsoft.com/office/powerpoint/2010/main" val="220350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Wanted to make it relevant to students’ every day lives</a:t>
            </a:r>
          </a:p>
        </p:txBody>
      </p:sp>
    </p:spTree>
    <p:extLst>
      <p:ext uri="{BB962C8B-B14F-4D97-AF65-F5344CB8AC3E}">
        <p14:creationId xmlns:p14="http://schemas.microsoft.com/office/powerpoint/2010/main" val="252444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Recently ZU has been given the responsibility of providing online courses to students graduating from a dual language school system with the overall aim of  preparing them for undergraduate studies in an English medium instruction higher-education institution.  As part of this brief, the Academic Bridge Program has created a number of online courses, one of which is Academic Study Skills for University.   All these courses are short ‘bite sized’ chunks that will encourage learner engagement, success and completion. </a:t>
            </a:r>
          </a:p>
          <a:p>
            <a:r>
              <a:rPr dirty="0"/>
              <a:t>Platform: </a:t>
            </a:r>
          </a:p>
          <a:p>
            <a:r>
              <a:rPr dirty="0"/>
              <a:t>Bespoke ZU Platform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6877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6102" indent="-196102">
              <a:buSzPct val="40000"/>
              <a:buBlip>
                <a:blip r:embed="rId3"/>
              </a:buBlip>
              <a:defRPr sz="1500"/>
            </a:pPr>
            <a:r>
              <a:rPr dirty="0"/>
              <a:t>Students will be given opportunity to construct their understanding through, active engagement in learning activitie</a:t>
            </a:r>
            <a:r>
              <a:rPr lang="en-US" dirty="0"/>
              <a:t>s. The input </a:t>
            </a:r>
            <a:r>
              <a:rPr dirty="0"/>
              <a:t>encourages students to construct their own understandings through guided questions</a:t>
            </a:r>
            <a:r>
              <a:rPr lang="en-US" dirty="0"/>
              <a:t>.</a:t>
            </a:r>
          </a:p>
          <a:p>
            <a:pPr marL="196102" indent="-196102">
              <a:buSzPct val="40000"/>
              <a:buBlip>
                <a:blip r:embed="rId3"/>
              </a:buBlip>
              <a:defRPr sz="1500"/>
            </a:pPr>
            <a:r>
              <a:rPr lang="en-US" dirty="0"/>
              <a:t>The course is interactive in the sense that students get feedback on their answers </a:t>
            </a:r>
          </a:p>
          <a:p>
            <a:pPr marL="196102" indent="-196102">
              <a:buSzPct val="40000"/>
              <a:buBlip>
                <a:blip r:embed="rId3"/>
              </a:buBlip>
              <a:defRPr sz="1500"/>
            </a:pPr>
            <a:r>
              <a:rPr dirty="0"/>
              <a:t>Courses </a:t>
            </a:r>
            <a:r>
              <a:rPr lang="en-US" dirty="0"/>
              <a:t>are </a:t>
            </a:r>
            <a:r>
              <a:rPr dirty="0"/>
              <a:t>‘personalized’, meaning that course is structured in a way that makes the learner feel as if the instruction is addressed to them as an individual and that they are  part of the instruction as opposed to a instructor simply addressing a generic, depersonalized learner. </a:t>
            </a:r>
          </a:p>
          <a:p>
            <a:pPr marL="196102" indent="-196102">
              <a:buSzPct val="40000"/>
              <a:buBlip>
                <a:blip r:embed="rId3"/>
              </a:buBlip>
              <a:defRPr sz="1500"/>
            </a:pPr>
            <a:r>
              <a:rPr dirty="0"/>
              <a:t>Authentic tasks and scenarios that learners are likely to experience in their undergraduate studies.  Where possible we created fictional students with issues specific to our context. 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dirty="0"/>
              <a:t/>
            </a:r>
            <a:br>
              <a:rPr dirty="0"/>
            </a:br>
            <a:endParaRPr dirty="0"/>
          </a:p>
          <a:p>
            <a:pPr>
              <a:defRPr sz="15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656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51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Needs analysis - literature (Study Skills Handbook by Stella Cottrell, our knowledge of our students needs and weaknesses and consulting the university counsellors</a:t>
            </a:r>
          </a:p>
        </p:txBody>
      </p:sp>
    </p:spTree>
    <p:extLst>
      <p:ext uri="{BB962C8B-B14F-4D97-AF65-F5344CB8AC3E}">
        <p14:creationId xmlns:p14="http://schemas.microsoft.com/office/powerpoint/2010/main" val="3252449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used ‘bookwidgets’ for the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198293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Almost every unit starts with an awareness raising activity making the student think about their current status in the given subject</a:t>
            </a:r>
          </a:p>
        </p:txBody>
      </p:sp>
    </p:spTree>
    <p:extLst>
      <p:ext uri="{BB962C8B-B14F-4D97-AF65-F5344CB8AC3E}">
        <p14:creationId xmlns:p14="http://schemas.microsoft.com/office/powerpoint/2010/main" val="3054325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fictional students and their cases are always based on our students because we wanted to drop hints (hidden agenda)</a:t>
            </a:r>
          </a:p>
        </p:txBody>
      </p:sp>
    </p:spTree>
    <p:extLst>
      <p:ext uri="{BB962C8B-B14F-4D97-AF65-F5344CB8AC3E}">
        <p14:creationId xmlns:p14="http://schemas.microsoft.com/office/powerpoint/2010/main" val="83704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Used a real 1st year student’s timetable</a:t>
            </a:r>
          </a:p>
        </p:txBody>
      </p:sp>
    </p:spTree>
    <p:extLst>
      <p:ext uri="{BB962C8B-B14F-4D97-AF65-F5344CB8AC3E}">
        <p14:creationId xmlns:p14="http://schemas.microsoft.com/office/powerpoint/2010/main" val="82757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Ktr_z7UZ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aysen.gilroy@zu.ac.ae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n online study skills course"/>
          <p:cNvSpPr txBox="1">
            <a:spLocks noGrp="1"/>
          </p:cNvSpPr>
          <p:nvPr>
            <p:ph type="ctrTitle"/>
          </p:nvPr>
        </p:nvSpPr>
        <p:spPr>
          <a:xfrm>
            <a:off x="994519" y="5486102"/>
            <a:ext cx="11256251" cy="847953"/>
          </a:xfrm>
          <a:prstGeom prst="rect">
            <a:avLst/>
          </a:prstGeom>
        </p:spPr>
        <p:txBody>
          <a:bodyPr>
            <a:normAutofit/>
          </a:bodyPr>
          <a:lstStyle>
            <a:lvl1pPr defTabSz="356362">
              <a:defRPr sz="8540"/>
            </a:lvl1pPr>
          </a:lstStyle>
          <a:p>
            <a:r>
              <a:rPr sz="4000" dirty="0"/>
              <a:t>an online study skills course</a:t>
            </a:r>
          </a:p>
        </p:txBody>
      </p:sp>
      <p:sp>
        <p:nvSpPr>
          <p:cNvPr id="167" name="Aysen Gilroy…"/>
          <p:cNvSpPr txBox="1">
            <a:spLocks noGrp="1"/>
          </p:cNvSpPr>
          <p:nvPr>
            <p:ph type="subTitle" sz="half" idx="1"/>
          </p:nvPr>
        </p:nvSpPr>
        <p:spPr>
          <a:xfrm>
            <a:off x="994519" y="6660725"/>
            <a:ext cx="10465369" cy="2660084"/>
          </a:xfrm>
          <a:prstGeom prst="rect">
            <a:avLst/>
          </a:prstGeom>
        </p:spPr>
        <p:txBody>
          <a:bodyPr anchor="t"/>
          <a:lstStyle/>
          <a:p>
            <a:pPr defTabSz="531622">
              <a:lnSpc>
                <a:spcPct val="100000"/>
              </a:lnSpc>
              <a:spcBef>
                <a:spcPts val="2500"/>
              </a:spcBef>
              <a:defRPr sz="3640" i="1" cap="none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Aysen Gilroy </a:t>
            </a:r>
          </a:p>
          <a:p>
            <a:pPr defTabSz="531622">
              <a:lnSpc>
                <a:spcPct val="100000"/>
              </a:lnSpc>
              <a:spcBef>
                <a:spcPts val="2500"/>
              </a:spcBef>
              <a:defRPr sz="3640" i="1" cap="none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Zayed</a:t>
            </a:r>
            <a:r>
              <a:rPr dirty="0"/>
              <a:t> University, Dubai, United Arab Emirates</a:t>
            </a:r>
          </a:p>
          <a:p>
            <a:pPr defTabSz="531622">
              <a:lnSpc>
                <a:spcPct val="100000"/>
              </a:lnSpc>
              <a:spcBef>
                <a:spcPts val="2500"/>
              </a:spcBef>
              <a:defRPr sz="3640" i="1" cap="none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June 2018</a:t>
            </a:r>
          </a:p>
        </p:txBody>
      </p:sp>
      <p:pic>
        <p:nvPicPr>
          <p:cNvPr id="168" name="Depositphotos_24212877_m-2015.jpg" descr="Depositphotos_24212877_m-2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796536" cy="370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FEATURES OF THE LEARNING ACTIVITIES"/>
          <p:cNvSpPr txBox="1"/>
          <p:nvPr/>
        </p:nvSpPr>
        <p:spPr>
          <a:xfrm>
            <a:off x="625839" y="6881045"/>
            <a:ext cx="11753122" cy="180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2800"/>
              </a:spcBef>
              <a:defRPr sz="75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FEATURES OF THE LEARNING ACTIVITIES</a:t>
            </a:r>
          </a:p>
        </p:txBody>
      </p:sp>
      <p:pic>
        <p:nvPicPr>
          <p:cNvPr id="217" name="Depositphotos_42702161_l-2015.jpg" descr="Depositphotos_42702161_l-2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1580" y="426280"/>
            <a:ext cx="8121640" cy="5413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ersonalized tasks…"/>
          <p:cNvSpPr txBox="1">
            <a:spLocks noGrp="1"/>
          </p:cNvSpPr>
          <p:nvPr>
            <p:ph type="body" idx="1"/>
          </p:nvPr>
        </p:nvSpPr>
        <p:spPr>
          <a:xfrm>
            <a:off x="406400" y="1822450"/>
            <a:ext cx="12192000" cy="6108700"/>
          </a:xfrm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Personalized tasks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Ulterior motive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Authentic tasks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Real examples from real students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Explanations from real professors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All videos/visuals with accompanying tasks</a:t>
            </a:r>
          </a:p>
          <a:p>
            <a:pPr marL="422275" indent="-422275" defTabSz="554990">
              <a:spcBef>
                <a:spcPts val="2600"/>
              </a:spcBef>
              <a:defRPr sz="3230">
                <a:solidFill>
                  <a:srgbClr val="222222"/>
                </a:solidFill>
              </a:defRPr>
            </a:pPr>
            <a:r>
              <a:rPr dirty="0"/>
              <a:t>A reflective task and a quiz at the end of each unit</a:t>
            </a:r>
          </a:p>
        </p:txBody>
      </p:sp>
      <p:sp>
        <p:nvSpPr>
          <p:cNvPr id="222" name="FEATURES OF THE LEARNING ACTIVITIES"/>
          <p:cNvSpPr txBox="1">
            <a:spLocks noGrp="1"/>
          </p:cNvSpPr>
          <p:nvPr>
            <p:ph type="title"/>
          </p:nvPr>
        </p:nvSpPr>
        <p:spPr>
          <a:xfrm>
            <a:off x="548640" y="369418"/>
            <a:ext cx="11837323" cy="7239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dirty="0"/>
              <a:t>FEATURES OF THE LEARNING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ersonalized tasks"/>
          <p:cNvSpPr txBox="1">
            <a:spLocks noGrp="1"/>
          </p:cNvSpPr>
          <p:nvPr>
            <p:ph type="title"/>
          </p:nvPr>
        </p:nvSpPr>
        <p:spPr>
          <a:xfrm>
            <a:off x="5836024" y="6438900"/>
            <a:ext cx="6762376" cy="2692400"/>
          </a:xfrm>
          <a:prstGeom prst="rect">
            <a:avLst/>
          </a:prstGeom>
        </p:spPr>
        <p:txBody>
          <a:bodyPr>
            <a:normAutofit/>
          </a:bodyPr>
          <a:lstStyle>
            <a:lvl1pPr defTabSz="350520">
              <a:defRPr sz="10200"/>
            </a:lvl1pPr>
          </a:lstStyle>
          <a:p>
            <a:r>
              <a:rPr sz="4000" dirty="0"/>
              <a:t>Personalized tasks</a:t>
            </a:r>
          </a:p>
        </p:txBody>
      </p:sp>
      <p:pic>
        <p:nvPicPr>
          <p:cNvPr id="225" name="Screen Shot 2017-09-24 at 5.45.33 PM.png" descr="Screen Shot 2017-09-24 at 5.45.3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587" y="341602"/>
            <a:ext cx="8443648" cy="5669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ULTERIOR MOTIVE"/>
          <p:cNvSpPr txBox="1">
            <a:spLocks noGrp="1"/>
          </p:cNvSpPr>
          <p:nvPr>
            <p:ph type="title"/>
          </p:nvPr>
        </p:nvSpPr>
        <p:spPr>
          <a:xfrm>
            <a:off x="5903259" y="6883400"/>
            <a:ext cx="6920269" cy="1979977"/>
          </a:xfrm>
          <a:prstGeom prst="rect">
            <a:avLst/>
          </a:prstGeom>
        </p:spPr>
        <p:txBody>
          <a:bodyPr>
            <a:normAutofit/>
          </a:bodyPr>
          <a:lstStyle>
            <a:lvl1pPr defTabSz="338835">
              <a:defRPr sz="9860"/>
            </a:lvl1pPr>
          </a:lstStyle>
          <a:p>
            <a:r>
              <a:rPr sz="4000" dirty="0"/>
              <a:t>ULTERIOR MOTIVE</a:t>
            </a:r>
          </a:p>
        </p:txBody>
      </p:sp>
      <p:pic>
        <p:nvPicPr>
          <p:cNvPr id="230" name="Screen Shot 2017-09-24 at 5.47.29 PM.png" descr="Screen Shot 2017-09-24 at 5.47.2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82" y="103970"/>
            <a:ext cx="8929490" cy="5938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AUTHENTIC TASKS agenda"/>
          <p:cNvSpPr txBox="1">
            <a:spLocks noGrp="1"/>
          </p:cNvSpPr>
          <p:nvPr>
            <p:ph type="title"/>
          </p:nvPr>
        </p:nvSpPr>
        <p:spPr>
          <a:xfrm>
            <a:off x="5930900" y="6883400"/>
            <a:ext cx="6629400" cy="11046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33679">
              <a:defRPr sz="6800"/>
            </a:lvl1pPr>
          </a:lstStyle>
          <a:p>
            <a:r>
              <a:rPr dirty="0"/>
              <a:t>AUTHENTIC TASKS agenda</a:t>
            </a:r>
          </a:p>
        </p:txBody>
      </p:sp>
      <p:pic>
        <p:nvPicPr>
          <p:cNvPr id="235" name="Screen Shot 2017-09-25 at 8.41.52 AM.png" descr="Screen Shot 2017-09-25 at 8.41.5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655" y="342450"/>
            <a:ext cx="7743916" cy="5371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al examples from real students"/>
          <p:cNvSpPr txBox="1">
            <a:spLocks noGrp="1"/>
          </p:cNvSpPr>
          <p:nvPr>
            <p:ph type="title"/>
          </p:nvPr>
        </p:nvSpPr>
        <p:spPr>
          <a:xfrm>
            <a:off x="6465292" y="6438900"/>
            <a:ext cx="6133108" cy="1957785"/>
          </a:xfrm>
          <a:prstGeom prst="rect">
            <a:avLst/>
          </a:prstGeom>
        </p:spPr>
        <p:txBody>
          <a:bodyPr>
            <a:normAutofit/>
          </a:bodyPr>
          <a:lstStyle>
            <a:lvl1pPr defTabSz="233679">
              <a:defRPr sz="6800"/>
            </a:lvl1pPr>
          </a:lstStyle>
          <a:p>
            <a:r>
              <a:rPr sz="4000" dirty="0"/>
              <a:t>real examples from real students</a:t>
            </a:r>
          </a:p>
        </p:txBody>
      </p:sp>
      <p:pic>
        <p:nvPicPr>
          <p:cNvPr id="240" name="Screen Shot 2017-09-24 at 5.49.39 PM.png" descr="Screen Shot 2017-09-24 at 5.49.3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18" y="160168"/>
            <a:ext cx="9540588" cy="555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xplanations from real professors"/>
          <p:cNvSpPr txBox="1">
            <a:spLocks noGrp="1"/>
          </p:cNvSpPr>
          <p:nvPr>
            <p:ph type="title"/>
          </p:nvPr>
        </p:nvSpPr>
        <p:spPr>
          <a:xfrm>
            <a:off x="5903614" y="6564052"/>
            <a:ext cx="6986886" cy="2065388"/>
          </a:xfrm>
          <a:prstGeom prst="rect">
            <a:avLst/>
          </a:prstGeom>
        </p:spPr>
        <p:txBody>
          <a:bodyPr>
            <a:normAutofit/>
          </a:bodyPr>
          <a:lstStyle>
            <a:lvl1pPr defTabSz="262889">
              <a:defRPr sz="7650"/>
            </a:lvl1pPr>
          </a:lstStyle>
          <a:p>
            <a:r>
              <a:rPr sz="4000" dirty="0"/>
              <a:t>explanations from real professors</a:t>
            </a:r>
          </a:p>
        </p:txBody>
      </p:sp>
      <p:pic>
        <p:nvPicPr>
          <p:cNvPr id="245" name="Screen Shot 2017-09-24 at 5.52.17 PM.png" descr="Screen Shot 2017-09-24 at 5.52.17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490" y="22084"/>
            <a:ext cx="8822408" cy="5951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INPUT VIDEOS/ INFOGRAPHICS WITH A VARIETY OF TASKS"/>
          <p:cNvSpPr txBox="1">
            <a:spLocks noGrp="1"/>
          </p:cNvSpPr>
          <p:nvPr>
            <p:ph type="title"/>
          </p:nvPr>
        </p:nvSpPr>
        <p:spPr>
          <a:xfrm>
            <a:off x="5788917" y="6564052"/>
            <a:ext cx="7101583" cy="2853483"/>
          </a:xfrm>
          <a:prstGeom prst="rect">
            <a:avLst/>
          </a:prstGeom>
        </p:spPr>
        <p:txBody>
          <a:bodyPr>
            <a:normAutofit/>
          </a:bodyPr>
          <a:lstStyle>
            <a:lvl1pPr defTabSz="245363">
              <a:defRPr sz="7140"/>
            </a:lvl1pPr>
          </a:lstStyle>
          <a:p>
            <a:r>
              <a:rPr sz="4000" dirty="0"/>
              <a:t>INPUT VIDEOS/ INFOGRAPHICS WITH A VARIETY OF TASKS</a:t>
            </a:r>
          </a:p>
        </p:txBody>
      </p:sp>
      <p:pic>
        <p:nvPicPr>
          <p:cNvPr id="250" name="Screen Shot 2017-09-24 at 5.54.11 PM.png" descr="Screen Shot 2017-09-24 at 5.54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031" y="165998"/>
            <a:ext cx="8337953" cy="5552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FLECTION AT THE END OF EACH UNIT"/>
          <p:cNvSpPr txBox="1">
            <a:spLocks noGrp="1"/>
          </p:cNvSpPr>
          <p:nvPr>
            <p:ph type="title"/>
          </p:nvPr>
        </p:nvSpPr>
        <p:spPr>
          <a:xfrm>
            <a:off x="5903614" y="6564052"/>
            <a:ext cx="6986886" cy="2065388"/>
          </a:xfrm>
          <a:prstGeom prst="rect">
            <a:avLst/>
          </a:prstGeom>
        </p:spPr>
        <p:txBody>
          <a:bodyPr>
            <a:normAutofit/>
          </a:bodyPr>
          <a:lstStyle>
            <a:lvl1pPr defTabSz="262889">
              <a:defRPr sz="7650"/>
            </a:lvl1pPr>
          </a:lstStyle>
          <a:p>
            <a:r>
              <a:rPr sz="4000" dirty="0"/>
              <a:t>REFLECTION AT THE END OF EACH UNIT </a:t>
            </a:r>
          </a:p>
        </p:txBody>
      </p:sp>
      <p:pic>
        <p:nvPicPr>
          <p:cNvPr id="255" name="Screen Shot 2017-09-24 at 5.57.10 PM.png" descr="Screen Shot 2017-09-24 at 5.57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14" y="128236"/>
            <a:ext cx="7827946" cy="5737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END OF UNIT AND COURSE QUIZZES"/>
          <p:cNvSpPr txBox="1">
            <a:spLocks noGrp="1"/>
          </p:cNvSpPr>
          <p:nvPr>
            <p:ph type="title"/>
          </p:nvPr>
        </p:nvSpPr>
        <p:spPr>
          <a:xfrm>
            <a:off x="5903614" y="6564052"/>
            <a:ext cx="6986886" cy="2065388"/>
          </a:xfrm>
          <a:prstGeom prst="rect">
            <a:avLst/>
          </a:prstGeom>
        </p:spPr>
        <p:txBody>
          <a:bodyPr>
            <a:normAutofit/>
          </a:bodyPr>
          <a:lstStyle>
            <a:lvl1pPr defTabSz="262889">
              <a:defRPr sz="7650"/>
            </a:lvl1pPr>
          </a:lstStyle>
          <a:p>
            <a:r>
              <a:rPr sz="4000" dirty="0"/>
              <a:t>END OF UNIT AND COURSE QUIZZES</a:t>
            </a:r>
          </a:p>
        </p:txBody>
      </p:sp>
      <p:pic>
        <p:nvPicPr>
          <p:cNvPr id="258" name="Screen Shot 2017-09-24 at 5.59.01 PM.png" descr="Screen Shot 2017-09-24 at 5.59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739" y="163241"/>
            <a:ext cx="7497069" cy="5750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outline of presentation"/>
          <p:cNvSpPr txBox="1"/>
          <p:nvPr/>
        </p:nvSpPr>
        <p:spPr>
          <a:xfrm>
            <a:off x="2341650" y="419566"/>
            <a:ext cx="9136026" cy="100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79729">
              <a:lnSpc>
                <a:spcPct val="80000"/>
              </a:lnSpc>
              <a:spcBef>
                <a:spcPts val="1800"/>
              </a:spcBef>
              <a:defRPr sz="7085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outline of presentation</a:t>
            </a:r>
          </a:p>
        </p:txBody>
      </p:sp>
      <p:sp>
        <p:nvSpPr>
          <p:cNvPr id="171" name="Our context…"/>
          <p:cNvSpPr txBox="1">
            <a:spLocks noGrp="1"/>
          </p:cNvSpPr>
          <p:nvPr>
            <p:ph type="body" idx="1"/>
          </p:nvPr>
        </p:nvSpPr>
        <p:spPr>
          <a:xfrm>
            <a:off x="915760" y="2547570"/>
            <a:ext cx="11173280" cy="6512660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222222"/>
                </a:solidFill>
              </a:defRPr>
            </a:pPr>
            <a:r>
              <a:t>Our context</a:t>
            </a:r>
          </a:p>
          <a:p>
            <a:pPr>
              <a:defRPr sz="4000">
                <a:solidFill>
                  <a:srgbClr val="222222"/>
                </a:solidFill>
              </a:defRPr>
            </a:pPr>
            <a:r>
              <a:t>Virtual Academic Bridge Program </a:t>
            </a:r>
          </a:p>
          <a:p>
            <a:pPr>
              <a:defRPr sz="4000">
                <a:solidFill>
                  <a:srgbClr val="222222"/>
                </a:solidFill>
              </a:defRPr>
            </a:pPr>
            <a:r>
              <a:t>Study Skills Course - principles</a:t>
            </a:r>
          </a:p>
          <a:p>
            <a:pPr>
              <a:defRPr sz="4000">
                <a:solidFill>
                  <a:srgbClr val="222222"/>
                </a:solidFill>
              </a:defRPr>
            </a:pPr>
            <a:r>
              <a:t>Overview of Units</a:t>
            </a:r>
          </a:p>
          <a:p>
            <a:pPr>
              <a:defRPr sz="4000">
                <a:solidFill>
                  <a:srgbClr val="222222"/>
                </a:solidFill>
              </a:defRPr>
            </a:pPr>
            <a:r>
              <a:t>Features of Learning Activities and Examples</a:t>
            </a:r>
          </a:p>
          <a:p>
            <a:pPr>
              <a:defRPr sz="4000">
                <a:solidFill>
                  <a:srgbClr val="222222"/>
                </a:solidFill>
              </a:defRPr>
            </a:pPr>
            <a:r>
              <a:t>Critical Thinking Skills Unit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RITICAL THINKING SKILLS"/>
          <p:cNvSpPr txBox="1">
            <a:spLocks noGrp="1"/>
          </p:cNvSpPr>
          <p:nvPr>
            <p:ph type="body" idx="13"/>
          </p:nvPr>
        </p:nvSpPr>
        <p:spPr>
          <a:xfrm>
            <a:off x="506875" y="503232"/>
            <a:ext cx="10931438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8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CRITICAL THINKING SKILLS</a:t>
            </a:r>
          </a:p>
        </p:txBody>
      </p:sp>
      <p:sp>
        <p:nvSpPr>
          <p:cNvPr id="263" name="What is critical thinking in the ZU context?…"/>
          <p:cNvSpPr txBox="1">
            <a:spLocks noGrp="1"/>
          </p:cNvSpPr>
          <p:nvPr>
            <p:ph type="body" idx="1"/>
          </p:nvPr>
        </p:nvSpPr>
        <p:spPr>
          <a:xfrm>
            <a:off x="667640" y="2477022"/>
            <a:ext cx="11336762" cy="518274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22222"/>
                </a:solidFill>
              </a:defRPr>
            </a:pPr>
            <a:r>
              <a:t>What is critical thinking in the ZU context? 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Levels of thinking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Thinking about evidence and evaluating sources of evidence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Identifying errors and weaknesses in arguments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hat is critical thinking in the ZU context?"/>
          <p:cNvSpPr txBox="1">
            <a:spLocks noGrp="1"/>
          </p:cNvSpPr>
          <p:nvPr>
            <p:ph type="body" idx="13"/>
          </p:nvPr>
        </p:nvSpPr>
        <p:spPr>
          <a:xfrm>
            <a:off x="663451" y="559112"/>
            <a:ext cx="11677899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What is critical thinking in the ZU context?</a:t>
            </a:r>
          </a:p>
        </p:txBody>
      </p:sp>
      <p:sp>
        <p:nvSpPr>
          <p:cNvPr id="266" name="Evaluating information…"/>
          <p:cNvSpPr txBox="1">
            <a:spLocks noGrp="1"/>
          </p:cNvSpPr>
          <p:nvPr>
            <p:ph type="body" sz="half" idx="1"/>
          </p:nvPr>
        </p:nvSpPr>
        <p:spPr>
          <a:xfrm>
            <a:off x="2789088" y="3022848"/>
            <a:ext cx="7767490" cy="408086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22222"/>
                </a:solidFill>
              </a:defRPr>
            </a:pPr>
            <a:r>
              <a:rPr dirty="0"/>
              <a:t>Evaluating information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rPr dirty="0"/>
              <a:t>Different levels of thinking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rPr dirty="0"/>
              <a:t>Creative thinking 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rPr dirty="0"/>
              <a:t>Identifying other people’s positions</a:t>
            </a:r>
          </a:p>
        </p:txBody>
      </p:sp>
      <p:sp>
        <p:nvSpPr>
          <p:cNvPr id="267" name="According to ZU faculty:"/>
          <p:cNvSpPr txBox="1"/>
          <p:nvPr/>
        </p:nvSpPr>
        <p:spPr>
          <a:xfrm>
            <a:off x="295151" y="1435101"/>
            <a:ext cx="493960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spcBef>
                <a:spcPts val="2800"/>
              </a:spcBef>
              <a:defRPr sz="3400"/>
            </a:lvl1pPr>
          </a:lstStyle>
          <a:p>
            <a:r>
              <a:t>According to ZU faculty: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LEVELS OF THINKING"/>
          <p:cNvSpPr txBox="1">
            <a:spLocks noGrp="1"/>
          </p:cNvSpPr>
          <p:nvPr>
            <p:ph type="body" idx="13"/>
          </p:nvPr>
        </p:nvSpPr>
        <p:spPr>
          <a:xfrm>
            <a:off x="663451" y="438089"/>
            <a:ext cx="11677899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LEVELS OF THINKING</a:t>
            </a:r>
          </a:p>
        </p:txBody>
      </p:sp>
      <p:pic>
        <p:nvPicPr>
          <p:cNvPr id="270" name="Thinking verbs.png" descr="Thinking verb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389" y="1860961"/>
            <a:ext cx="10948776" cy="6548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UNIVERSITY"/>
          <p:cNvSpPr txBox="1">
            <a:spLocks noGrp="1"/>
          </p:cNvSpPr>
          <p:nvPr>
            <p:ph type="title"/>
          </p:nvPr>
        </p:nvSpPr>
        <p:spPr>
          <a:xfrm>
            <a:off x="7906453" y="1361248"/>
            <a:ext cx="3413044" cy="10621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sz="4000" dirty="0"/>
              <a:t>UNIVERSITY</a:t>
            </a:r>
          </a:p>
        </p:txBody>
      </p:sp>
      <p:sp>
        <p:nvSpPr>
          <p:cNvPr id="275" name="HIGH SCHOOL"/>
          <p:cNvSpPr txBox="1"/>
          <p:nvPr/>
        </p:nvSpPr>
        <p:spPr>
          <a:xfrm>
            <a:off x="1182124" y="1361248"/>
            <a:ext cx="3777457" cy="106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>
              <a:lnSpc>
                <a:spcPct val="80000"/>
              </a:lnSpc>
              <a:spcBef>
                <a:spcPts val="2800"/>
              </a:spcBef>
              <a:defRPr sz="66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HIGH SCHOOL</a:t>
            </a:r>
          </a:p>
        </p:txBody>
      </p:sp>
      <p:grpSp>
        <p:nvGrpSpPr>
          <p:cNvPr id="279" name="Group"/>
          <p:cNvGrpSpPr/>
          <p:nvPr/>
        </p:nvGrpSpPr>
        <p:grpSpPr>
          <a:xfrm>
            <a:off x="1364331" y="2669320"/>
            <a:ext cx="3413044" cy="5681068"/>
            <a:chOff x="0" y="0"/>
            <a:chExt cx="3413042" cy="5681067"/>
          </a:xfrm>
        </p:grpSpPr>
        <p:sp>
          <p:nvSpPr>
            <p:cNvPr id="276" name="REMEMBERING…"/>
            <p:cNvSpPr/>
            <p:nvPr/>
          </p:nvSpPr>
          <p:spPr>
            <a:xfrm>
              <a:off x="0" y="4343334"/>
              <a:ext cx="3355628" cy="133773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REMEMBERING 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(يتذكر)</a:t>
              </a:r>
            </a:p>
          </p:txBody>
        </p:sp>
        <p:sp>
          <p:nvSpPr>
            <p:cNvPr id="277" name="UNDERSTANDING…"/>
            <p:cNvSpPr/>
            <p:nvPr/>
          </p:nvSpPr>
          <p:spPr>
            <a:xfrm>
              <a:off x="57414" y="2163167"/>
              <a:ext cx="3355629" cy="13377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32323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UNDERSTANDING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32323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(اِسْتيعاب)</a:t>
              </a:r>
            </a:p>
          </p:txBody>
        </p:sp>
        <p:sp>
          <p:nvSpPr>
            <p:cNvPr id="278" name="APPLYING…"/>
            <p:cNvSpPr/>
            <p:nvPr/>
          </p:nvSpPr>
          <p:spPr>
            <a:xfrm>
              <a:off x="57414" y="0"/>
              <a:ext cx="3355629" cy="1320734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APPLYING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(يطَبِق)</a:t>
              </a:r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7849037" y="2650407"/>
            <a:ext cx="3470459" cy="5718894"/>
            <a:chOff x="0" y="0"/>
            <a:chExt cx="3470457" cy="5718892"/>
          </a:xfrm>
        </p:grpSpPr>
        <p:sp>
          <p:nvSpPr>
            <p:cNvPr id="280" name="ANALYZING…"/>
            <p:cNvSpPr/>
            <p:nvPr/>
          </p:nvSpPr>
          <p:spPr>
            <a:xfrm>
              <a:off x="57415" y="4381158"/>
              <a:ext cx="3355628" cy="1337735"/>
            </a:xfrm>
            <a:prstGeom prst="rect">
              <a:avLst/>
            </a:prstGeom>
            <a:solidFill>
              <a:schemeClr val="accent1">
                <a:hueOff val="104794"/>
                <a:lumOff val="-84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ANALYZING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(يحَلِّل)</a:t>
              </a:r>
            </a:p>
          </p:txBody>
        </p:sp>
        <p:sp>
          <p:nvSpPr>
            <p:cNvPr id="281" name="EVALUATING…"/>
            <p:cNvSpPr/>
            <p:nvPr/>
          </p:nvSpPr>
          <p:spPr>
            <a:xfrm>
              <a:off x="57415" y="2184367"/>
              <a:ext cx="3355628" cy="137098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EVALUATING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(يقيم)</a:t>
              </a:r>
            </a:p>
          </p:txBody>
        </p:sp>
        <p:sp>
          <p:nvSpPr>
            <p:cNvPr id="282" name="CREATING…"/>
            <p:cNvSpPr/>
            <p:nvPr/>
          </p:nvSpPr>
          <p:spPr>
            <a:xfrm>
              <a:off x="0" y="0"/>
              <a:ext cx="3470458" cy="1370984"/>
            </a:xfrm>
            <a:prstGeom prst="rect">
              <a:avLst/>
            </a:prstGeom>
            <a:solidFill>
              <a:schemeClr val="accent1">
                <a:hueOff val="-84091"/>
                <a:satOff val="15316"/>
                <a:lumOff val="2431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CREATING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r>
                <a:t>(ينتج)</a:t>
              </a:r>
            </a:p>
          </p:txBody>
        </p:sp>
      </p:grpSp>
      <p:sp>
        <p:nvSpPr>
          <p:cNvPr id="284" name="DIFFERENCES"/>
          <p:cNvSpPr txBox="1"/>
          <p:nvPr/>
        </p:nvSpPr>
        <p:spPr>
          <a:xfrm>
            <a:off x="4462066" y="464382"/>
            <a:ext cx="4080668" cy="9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550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DIFFERENCES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4" animBg="1" advAuto="0"/>
      <p:bldP spid="275" grpId="2" animBg="1" advAuto="0"/>
      <p:bldP spid="279" grpId="3" animBg="1" advAuto="0"/>
      <p:bldP spid="283" grpId="5" animBg="1" advAuto="0"/>
      <p:bldP spid="284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efine -  What is Snapchat?"/>
          <p:cNvSpPr txBox="1"/>
          <p:nvPr/>
        </p:nvSpPr>
        <p:spPr>
          <a:xfrm>
            <a:off x="3482777" y="8868451"/>
            <a:ext cx="441484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Define - </a:t>
            </a:r>
            <a:r>
              <a:t> What is Snapchat?</a:t>
            </a:r>
          </a:p>
        </p:txBody>
      </p:sp>
      <p:sp>
        <p:nvSpPr>
          <p:cNvPr id="289" name="Explain -  What do people use Snapchat for?"/>
          <p:cNvSpPr txBox="1"/>
          <p:nvPr/>
        </p:nvSpPr>
        <p:spPr>
          <a:xfrm>
            <a:off x="3492558" y="7372419"/>
            <a:ext cx="718634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Explain - </a:t>
            </a:r>
            <a:r>
              <a:t> What do people use Snapchat for?</a:t>
            </a:r>
          </a:p>
        </p:txBody>
      </p:sp>
      <p:sp>
        <p:nvSpPr>
          <p:cNvPr id="290" name="Use -  Can you write a manual of how to use Snapchat for someone who has never used it before?"/>
          <p:cNvSpPr txBox="1"/>
          <p:nvPr/>
        </p:nvSpPr>
        <p:spPr>
          <a:xfrm>
            <a:off x="3469973" y="5632307"/>
            <a:ext cx="932660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Use - </a:t>
            </a:r>
            <a:r>
              <a:t> Can you write a manual of how to use Snapchat for someone who has never used it before?</a:t>
            </a:r>
          </a:p>
        </p:txBody>
      </p:sp>
      <p:sp>
        <p:nvSpPr>
          <p:cNvPr id="291" name="Compare -  How different is Snapchat from other chat apps ?"/>
          <p:cNvSpPr txBox="1"/>
          <p:nvPr/>
        </p:nvSpPr>
        <p:spPr>
          <a:xfrm>
            <a:off x="3446783" y="4390818"/>
            <a:ext cx="937298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Compare - </a:t>
            </a:r>
            <a:r>
              <a:t> How different is Snapchat from other chat apps ?</a:t>
            </a:r>
          </a:p>
        </p:txBody>
      </p:sp>
      <p:sp>
        <p:nvSpPr>
          <p:cNvPr id="292" name="Create - Can you design a new chat app including the best features of Snapchat and WhatsApp?"/>
          <p:cNvSpPr txBox="1"/>
          <p:nvPr/>
        </p:nvSpPr>
        <p:spPr>
          <a:xfrm>
            <a:off x="3623651" y="1176692"/>
            <a:ext cx="932508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Create -</a:t>
            </a:r>
            <a:r>
              <a:t> Can you design a new chat app including the best features of Snapchat and WhatsApp?</a:t>
            </a:r>
          </a:p>
        </p:txBody>
      </p:sp>
      <p:sp>
        <p:nvSpPr>
          <p:cNvPr id="293" name="Evaluate - Can you suggest ways of improving Snapchat?"/>
          <p:cNvSpPr txBox="1"/>
          <p:nvPr/>
        </p:nvSpPr>
        <p:spPr>
          <a:xfrm>
            <a:off x="3504127" y="2908305"/>
            <a:ext cx="905509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>
                <a:solidFill>
                  <a:srgbClr val="000000"/>
                </a:solidFill>
              </a:rPr>
              <a:t>Evaluate -</a:t>
            </a:r>
            <a:r>
              <a:t> Can you suggest ways of improving Snapchat?</a:t>
            </a:r>
          </a:p>
        </p:txBody>
      </p:sp>
      <p:sp>
        <p:nvSpPr>
          <p:cNvPr id="294" name="SNAPCHAT EXAMPLE"/>
          <p:cNvSpPr txBox="1">
            <a:spLocks noGrp="1"/>
          </p:cNvSpPr>
          <p:nvPr>
            <p:ph type="title"/>
          </p:nvPr>
        </p:nvSpPr>
        <p:spPr>
          <a:xfrm>
            <a:off x="3740075" y="412940"/>
            <a:ext cx="5524650" cy="741876"/>
          </a:xfrm>
          <a:prstGeom prst="rect">
            <a:avLst/>
          </a:prstGeom>
        </p:spPr>
        <p:txBody>
          <a:bodyPr>
            <a:normAutofit/>
          </a:bodyPr>
          <a:lstStyle>
            <a:lvl1pPr defTabSz="233679">
              <a:spcBef>
                <a:spcPts val="0"/>
              </a:spcBef>
              <a:defRPr sz="6800"/>
            </a:lvl1pPr>
          </a:lstStyle>
          <a:p>
            <a:r>
              <a:rPr sz="3600" dirty="0"/>
              <a:t>SNAPCHAT EXAMPLE</a:t>
            </a:r>
          </a:p>
        </p:txBody>
      </p:sp>
      <p:pic>
        <p:nvPicPr>
          <p:cNvPr id="295" name="snapchat-seeklogo.com.pdf" descr="snapchat-seeklogo.com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1281941" y="8107240"/>
            <a:ext cx="1317740" cy="132079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EMEMBERING…"/>
          <p:cNvSpPr/>
          <p:nvPr/>
        </p:nvSpPr>
        <p:spPr>
          <a:xfrm>
            <a:off x="-6896" y="8466284"/>
            <a:ext cx="3355629" cy="133773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REMEMBERING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(يتذكر)</a:t>
            </a:r>
          </a:p>
        </p:txBody>
      </p:sp>
      <p:sp>
        <p:nvSpPr>
          <p:cNvPr id="297" name="UNDERSTANDING…"/>
          <p:cNvSpPr/>
          <p:nvPr/>
        </p:nvSpPr>
        <p:spPr>
          <a:xfrm>
            <a:off x="-6896" y="6970253"/>
            <a:ext cx="3355629" cy="133773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UNDERSTANDING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(اِسْتيعاب)</a:t>
            </a:r>
          </a:p>
        </p:txBody>
      </p:sp>
      <p:sp>
        <p:nvSpPr>
          <p:cNvPr id="298" name="APPLYING…"/>
          <p:cNvSpPr/>
          <p:nvPr/>
        </p:nvSpPr>
        <p:spPr>
          <a:xfrm>
            <a:off x="-89711" y="5454541"/>
            <a:ext cx="3470458" cy="1320734"/>
          </a:xfrm>
          <a:prstGeom prst="rect">
            <a:avLst/>
          </a:prstGeom>
          <a:solidFill>
            <a:schemeClr val="accent3">
              <a:hueOff val="-1187647"/>
              <a:satOff val="22407"/>
              <a:lumOff val="1862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APPLYING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(يطَبِق)</a:t>
            </a:r>
          </a:p>
        </p:txBody>
      </p:sp>
      <p:sp>
        <p:nvSpPr>
          <p:cNvPr id="299" name="ANALYZING…"/>
          <p:cNvSpPr/>
          <p:nvPr/>
        </p:nvSpPr>
        <p:spPr>
          <a:xfrm>
            <a:off x="-70396" y="3988652"/>
            <a:ext cx="3470458" cy="1337734"/>
          </a:xfrm>
          <a:prstGeom prst="rect">
            <a:avLst/>
          </a:prstGeom>
          <a:solidFill>
            <a:schemeClr val="accent1">
              <a:hueOff val="104794"/>
              <a:lumOff val="-8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ANALYZING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(يحَلِّل)</a:t>
            </a:r>
          </a:p>
        </p:txBody>
      </p:sp>
      <p:sp>
        <p:nvSpPr>
          <p:cNvPr id="300" name="EVALUATING…"/>
          <p:cNvSpPr/>
          <p:nvPr/>
        </p:nvSpPr>
        <p:spPr>
          <a:xfrm>
            <a:off x="-64311" y="2489513"/>
            <a:ext cx="3470458" cy="137098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EVALUATING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(يقيم)</a:t>
            </a:r>
          </a:p>
        </p:txBody>
      </p:sp>
      <p:sp>
        <p:nvSpPr>
          <p:cNvPr id="301" name="CREATING…"/>
          <p:cNvSpPr/>
          <p:nvPr/>
        </p:nvSpPr>
        <p:spPr>
          <a:xfrm>
            <a:off x="-64311" y="973801"/>
            <a:ext cx="3470458" cy="1370984"/>
          </a:xfrm>
          <a:prstGeom prst="rect">
            <a:avLst/>
          </a:prstGeom>
          <a:solidFill>
            <a:schemeClr val="accent1">
              <a:hueOff val="-84091"/>
              <a:satOff val="15316"/>
              <a:lumOff val="2431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CREATING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(ينتج)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HINKING about ‘POSITION’ &amp; ’evidence’"/>
          <p:cNvSpPr txBox="1">
            <a:spLocks noGrp="1"/>
          </p:cNvSpPr>
          <p:nvPr>
            <p:ph type="body" idx="13"/>
          </p:nvPr>
        </p:nvSpPr>
        <p:spPr>
          <a:xfrm>
            <a:off x="663451" y="509867"/>
            <a:ext cx="11677899" cy="59503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THINKING about ‘POSITION’ &amp; ’evidence’</a:t>
            </a:r>
          </a:p>
        </p:txBody>
      </p:sp>
      <p:sp>
        <p:nvSpPr>
          <p:cNvPr id="306" name="Identifying other people’s opinion or argument…"/>
          <p:cNvSpPr txBox="1">
            <a:spLocks noGrp="1"/>
          </p:cNvSpPr>
          <p:nvPr>
            <p:ph type="body" idx="1"/>
          </p:nvPr>
        </p:nvSpPr>
        <p:spPr>
          <a:xfrm>
            <a:off x="1727472" y="2772653"/>
            <a:ext cx="9549855" cy="546267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22222"/>
                </a:solidFill>
              </a:defRPr>
            </a:pPr>
            <a:r>
              <a:t>Identifying other people’s opinion or argument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Looking at the information presented (fact or opinion?)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Evaluating sources of evidence </a:t>
            </a:r>
          </a:p>
          <a:p>
            <a:pPr>
              <a:defRPr>
                <a:solidFill>
                  <a:srgbClr val="222222"/>
                </a:solidFill>
              </a:defRPr>
            </a:pPr>
            <a:r>
              <a:t>Evaluating arguments (strong/weak/logical?)</a:t>
            </a:r>
          </a:p>
        </p:txBody>
      </p:sp>
      <p:pic>
        <p:nvPicPr>
          <p:cNvPr id="307" name="Screen Shot 2017-09-24 at 7.08.42 PM.png" descr="Screen Shot 2017-09-24 at 7.08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350" y="1461983"/>
            <a:ext cx="10262433" cy="6809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 Shot 2017-09-24 at 6.12.10 PM.png" descr="Screen Shot 2017-09-24 at 6.12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1650" y="2087256"/>
            <a:ext cx="9911833" cy="650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creen Shot 2017-09-25 at 11.37.16 AM.png" descr="Screen Shot 2017-09-25 at 11.37.1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724" y="2656296"/>
            <a:ext cx="10354263" cy="6722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1500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15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500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build="p" bldLvl="5" animBg="1" advAuto="0"/>
      <p:bldP spid="307" grpId="2" animBg="1" advAuto="0"/>
      <p:bldP spid="307" grpId="3" animBg="1" advAuto="0"/>
      <p:bldP spid="308" grpId="4" animBg="1" advAuto="0"/>
      <p:bldP spid="308" grpId="5" animBg="1" advAuto="0"/>
      <p:bldP spid="309" grpId="6" animBg="1" advAuto="0"/>
      <p:bldP spid="309" grpId="7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IDENTIFYING ERRORS &amp; WEAKNESSES IN ARGUMENTS"/>
          <p:cNvSpPr txBox="1">
            <a:spLocks noGrp="1"/>
          </p:cNvSpPr>
          <p:nvPr>
            <p:ph type="body" idx="13"/>
          </p:nvPr>
        </p:nvSpPr>
        <p:spPr>
          <a:xfrm>
            <a:off x="276349" y="460203"/>
            <a:ext cx="12703225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IDENTIFYING ERRORS &amp; WEAKNESSES IN ARGUMENTS</a:t>
            </a:r>
          </a:p>
        </p:txBody>
      </p:sp>
      <p:pic>
        <p:nvPicPr>
          <p:cNvPr id="312" name="hot-chocolate-highres.png" descr="hot-chocolate-high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467" y="2058671"/>
            <a:ext cx="11420988" cy="563625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EITHER/OR THINKING"/>
          <p:cNvSpPr txBox="1"/>
          <p:nvPr/>
        </p:nvSpPr>
        <p:spPr>
          <a:xfrm>
            <a:off x="3660010" y="8199458"/>
            <a:ext cx="5935902" cy="90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550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EITHER/OR THINKING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1" animBg="1" advAuto="0"/>
      <p:bldP spid="313" grpId="2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IDENTIFYING ERRORS &amp; WEAKNESSES IN ARGUMENTS"/>
          <p:cNvSpPr txBox="1">
            <a:spLocks noGrp="1"/>
          </p:cNvSpPr>
          <p:nvPr>
            <p:ph type="body" idx="13"/>
          </p:nvPr>
        </p:nvSpPr>
        <p:spPr>
          <a:xfrm>
            <a:off x="276349" y="460203"/>
            <a:ext cx="12703225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IDENTIFYING ERRORS &amp; WEAKNESSES IN ARGUMENTS</a:t>
            </a:r>
          </a:p>
        </p:txBody>
      </p:sp>
      <p:sp>
        <p:nvSpPr>
          <p:cNvPr id="316" name="CAUSE AND EFFECT ERROR"/>
          <p:cNvSpPr txBox="1"/>
          <p:nvPr/>
        </p:nvSpPr>
        <p:spPr>
          <a:xfrm>
            <a:off x="2769176" y="7872912"/>
            <a:ext cx="7717570" cy="907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550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CAUSE AND EFFECT ERROR</a:t>
            </a:r>
          </a:p>
        </p:txBody>
      </p:sp>
      <p:pic>
        <p:nvPicPr>
          <p:cNvPr id="317" name="lucky-hat-highres.png" descr="lucky-hat-high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578" y="2437834"/>
            <a:ext cx="12094766" cy="4003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2" animBg="1" advAuto="0"/>
      <p:bldP spid="317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IDENTIFYING ERRORS &amp; WEAKNESSES IN ARGUMENTS"/>
          <p:cNvSpPr txBox="1">
            <a:spLocks noGrp="1"/>
          </p:cNvSpPr>
          <p:nvPr>
            <p:ph type="body" idx="13"/>
          </p:nvPr>
        </p:nvSpPr>
        <p:spPr>
          <a:xfrm>
            <a:off x="276349" y="460203"/>
            <a:ext cx="12703225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IDENTIFYING ERRORS &amp; WEAKNESSES IN ARGUMENTS</a:t>
            </a:r>
          </a:p>
        </p:txBody>
      </p:sp>
      <p:sp>
        <p:nvSpPr>
          <p:cNvPr id="320" name="SLIPPERY SLOPE"/>
          <p:cNvSpPr txBox="1"/>
          <p:nvPr/>
        </p:nvSpPr>
        <p:spPr>
          <a:xfrm>
            <a:off x="3805346" y="7826244"/>
            <a:ext cx="5394108" cy="90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625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SLIPPERY SLOPE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27819"/>
            <a:ext cx="13004800" cy="429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2" animBg="1" advAuto="0"/>
      <p:bldP spid="321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IDENTIFYING ERRORS &amp; WEAKNESSES IN ARGUMENTS"/>
          <p:cNvSpPr txBox="1">
            <a:spLocks noGrp="1"/>
          </p:cNvSpPr>
          <p:nvPr>
            <p:ph type="body" idx="13"/>
          </p:nvPr>
        </p:nvSpPr>
        <p:spPr>
          <a:xfrm>
            <a:off x="276349" y="460203"/>
            <a:ext cx="12703225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IDENTIFYING ERRORS &amp; WEAKNESSES IN ARGUMENTS</a:t>
            </a:r>
          </a:p>
        </p:txBody>
      </p:sp>
      <p:pic>
        <p:nvPicPr>
          <p:cNvPr id="324" name="cat-highres.png" descr="cat-high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532" y="1898262"/>
            <a:ext cx="11031736" cy="5444162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HASTY GENERALIZATION"/>
          <p:cNvSpPr txBox="1"/>
          <p:nvPr/>
        </p:nvSpPr>
        <p:spPr>
          <a:xfrm>
            <a:off x="3201356" y="7919580"/>
            <a:ext cx="6853210" cy="90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550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HASTY GENERALIZATION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1" animBg="1" advAuto="0"/>
      <p:bldP spid="32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UR CONTEXT"/>
          <p:cNvSpPr txBox="1"/>
          <p:nvPr/>
        </p:nvSpPr>
        <p:spPr>
          <a:xfrm>
            <a:off x="3883048" y="1564825"/>
            <a:ext cx="6879243" cy="1212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872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5000" dirty="0"/>
              <a:t>OUR CONTEXT</a:t>
            </a:r>
          </a:p>
        </p:txBody>
      </p:sp>
      <p:pic>
        <p:nvPicPr>
          <p:cNvPr id="174" name="Dubai to Birmingham.mp4" descr="Dubai to Birmingham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7229" y="2842515"/>
            <a:ext cx="11650342" cy="6553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IDENTIFYING ERRORS &amp; WEAKNESSES IN ARGUMENTS"/>
          <p:cNvSpPr txBox="1">
            <a:spLocks noGrp="1"/>
          </p:cNvSpPr>
          <p:nvPr>
            <p:ph type="body" idx="13"/>
          </p:nvPr>
        </p:nvSpPr>
        <p:spPr>
          <a:xfrm>
            <a:off x="276349" y="460203"/>
            <a:ext cx="12703225" cy="54579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2800"/>
              </a:spcBef>
              <a:defRPr sz="6000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600" dirty="0"/>
              <a:t>IDENTIFYING ERRORS &amp; WEAKNESSES IN ARGUMENTS</a:t>
            </a:r>
          </a:p>
        </p:txBody>
      </p:sp>
      <p:pic>
        <p:nvPicPr>
          <p:cNvPr id="328" name="cheating-highres-2.png" descr="cheating-highres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494" y="1685008"/>
            <a:ext cx="6051812" cy="5882363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WO WRONGS"/>
          <p:cNvSpPr txBox="1"/>
          <p:nvPr/>
        </p:nvSpPr>
        <p:spPr>
          <a:xfrm>
            <a:off x="4356064" y="8246385"/>
            <a:ext cx="4292671" cy="90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62500" lnSpcReduction="20000"/>
          </a:bodyPr>
          <a:lstStyle>
            <a:lvl1pPr defTabSz="233679">
              <a:lnSpc>
                <a:spcPct val="80000"/>
              </a:lnSpc>
              <a:spcBef>
                <a:spcPts val="0"/>
              </a:spcBef>
              <a:defRPr sz="72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TWO WRONGS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1" animBg="1" advAuto="0"/>
      <p:bldP spid="329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https://zuvb.zu.ac.ae/courses/course_category/vabp/"/>
          <p:cNvSpPr txBox="1">
            <a:spLocks noGrp="1"/>
          </p:cNvSpPr>
          <p:nvPr>
            <p:ph type="body" idx="13"/>
          </p:nvPr>
        </p:nvSpPr>
        <p:spPr>
          <a:xfrm>
            <a:off x="1059098" y="3924300"/>
            <a:ext cx="11335604" cy="1498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800"/>
              </a:spcBef>
              <a:defRPr sz="4000" cap="none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https://zuvb.zu.ac.ae/courses/course_category/vabp/</a:t>
            </a:r>
          </a:p>
        </p:txBody>
      </p:sp>
      <p:sp>
        <p:nvSpPr>
          <p:cNvPr id="332" name="Text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hank you"/>
          <p:cNvSpPr txBox="1">
            <a:spLocks noGrp="1"/>
          </p:cNvSpPr>
          <p:nvPr>
            <p:ph type="body" idx="13"/>
          </p:nvPr>
        </p:nvSpPr>
        <p:spPr>
          <a:xfrm>
            <a:off x="4607998" y="4227827"/>
            <a:ext cx="6136202" cy="1727652"/>
          </a:xfrm>
          <a:prstGeom prst="rect">
            <a:avLst/>
          </a:prstGeom>
        </p:spPr>
        <p:txBody>
          <a:bodyPr/>
          <a:lstStyle/>
          <a:p>
            <a:r>
              <a:rPr sz="6600" dirty="0"/>
              <a:t>thank you</a:t>
            </a:r>
          </a:p>
        </p:txBody>
      </p:sp>
      <p:sp>
        <p:nvSpPr>
          <p:cNvPr id="335" name="aysen.gilroy@zu.ac.a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1"/>
                </a:solidFill>
                <a:hlinkClick r:id="rId2"/>
              </a:defRPr>
            </a:lvl1pPr>
          </a:lstStyle>
          <a:p>
            <a:pPr>
              <a:defRPr u="none">
                <a:solidFill>
                  <a:srgbClr val="838787"/>
                </a:solidFill>
              </a:defRPr>
            </a:pPr>
            <a:r>
              <a:rPr u="sng" dirty="0">
                <a:solidFill>
                  <a:schemeClr val="accent1"/>
                </a:solidFill>
                <a:hlinkClick r:id="rId2"/>
              </a:rPr>
              <a:t>aysen.gilroy@zu.ac.ae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Zayed University"/>
          <p:cNvSpPr txBox="1">
            <a:spLocks noGrp="1"/>
          </p:cNvSpPr>
          <p:nvPr>
            <p:ph type="title" idx="4294967295"/>
          </p:nvPr>
        </p:nvSpPr>
        <p:spPr>
          <a:xfrm>
            <a:off x="1710852" y="541815"/>
            <a:ext cx="10451060" cy="14588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6000" dirty="0" err="1"/>
              <a:t>Zayed</a:t>
            </a:r>
            <a:r>
              <a:rPr sz="6000" dirty="0"/>
              <a:t> University</a:t>
            </a:r>
          </a:p>
        </p:txBody>
      </p:sp>
      <p:pic>
        <p:nvPicPr>
          <p:cNvPr id="177" name="ZAYED UNIVERSITY LOGO[1].pdf" descr="ZAYED UNIVERSITY LOGO[1]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950" y="-734"/>
            <a:ext cx="1783703" cy="2098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"/>
          <p:cNvGrpSpPr/>
          <p:nvPr/>
        </p:nvGrpSpPr>
        <p:grpSpPr>
          <a:xfrm>
            <a:off x="29901" y="3062281"/>
            <a:ext cx="12886577" cy="6516353"/>
            <a:chOff x="0" y="0"/>
            <a:chExt cx="12886575" cy="6516351"/>
          </a:xfrm>
        </p:grpSpPr>
        <p:pic>
          <p:nvPicPr>
            <p:cNvPr id="178" name="ZU_DUBAI_s.jpeg" descr="ZU_DUBAI_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26597" cy="3629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59978" y="5652"/>
              <a:ext cx="5426598" cy="3617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Federal…"/>
            <p:cNvSpPr txBox="1"/>
            <p:nvPr/>
          </p:nvSpPr>
          <p:spPr>
            <a:xfrm>
              <a:off x="4212516" y="3818285"/>
              <a:ext cx="4052166" cy="269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 marL="365760" indent="-365760" defTabSz="467359">
                <a:spcBef>
                  <a:spcPts val="3300"/>
                </a:spcBef>
                <a:buSzPct val="75000"/>
                <a:buChar char="•"/>
                <a:defRPr sz="368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Federal</a:t>
              </a:r>
            </a:p>
            <a:p>
              <a:pPr marL="365760" indent="-365760" defTabSz="467359">
                <a:spcBef>
                  <a:spcPts val="3300"/>
                </a:spcBef>
                <a:buSzPct val="75000"/>
                <a:buChar char="•"/>
                <a:defRPr sz="368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Emirati</a:t>
              </a:r>
            </a:p>
            <a:p>
              <a:pPr marL="365760" indent="-365760" defTabSz="467359">
                <a:spcBef>
                  <a:spcPts val="3300"/>
                </a:spcBef>
                <a:buSzPct val="75000"/>
                <a:buChar char="•"/>
                <a:defRPr sz="368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AUH and DXB</a:t>
              </a:r>
            </a:p>
          </p:txBody>
        </p:sp>
      </p:grpSp>
      <p:sp>
        <p:nvSpPr>
          <p:cNvPr id="182" name="Colleges:…"/>
          <p:cNvSpPr txBox="1"/>
          <p:nvPr/>
        </p:nvSpPr>
        <p:spPr>
          <a:xfrm>
            <a:off x="2329417" y="2098129"/>
            <a:ext cx="10058400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Colleges</a:t>
            </a:r>
            <a:r>
              <a:rPr sz="4800" dirty="0" smtClean="0"/>
              <a:t>:</a:t>
            </a:r>
            <a:endParaRPr lang="en-GB" sz="4800" dirty="0" smtClean="0"/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 dirty="0"/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Art and Creative Enterprises</a:t>
            </a:r>
            <a:endParaRPr sz="4800" dirty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Business</a:t>
            </a:r>
            <a:endParaRPr sz="4800" dirty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Communication and Media Sciences</a:t>
            </a:r>
            <a:endParaRPr sz="4800" dirty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Education</a:t>
            </a: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Humanities and Social Sciences</a:t>
            </a: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Natural and Health Sciences</a:t>
            </a:r>
          </a:p>
          <a:p>
            <a:pPr defTabSz="457200">
              <a:spcBef>
                <a:spcPts val="0"/>
              </a:spcBef>
              <a:defRPr sz="455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Technological </a:t>
            </a:r>
            <a:r>
              <a:rPr sz="4800" dirty="0" smtClean="0"/>
              <a:t>Innovation</a:t>
            </a:r>
            <a:endParaRPr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  <p:bldP spid="182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VIRTUAL academic bridge program"/>
          <p:cNvSpPr txBox="1">
            <a:spLocks noGrp="1"/>
          </p:cNvSpPr>
          <p:nvPr>
            <p:ph type="title"/>
          </p:nvPr>
        </p:nvSpPr>
        <p:spPr>
          <a:xfrm>
            <a:off x="1180407" y="432251"/>
            <a:ext cx="11436120" cy="826598"/>
          </a:xfrm>
          <a:prstGeom prst="rect">
            <a:avLst/>
          </a:prstGeom>
        </p:spPr>
        <p:txBody>
          <a:bodyPr>
            <a:noAutofit/>
          </a:bodyPr>
          <a:lstStyle>
            <a:lvl1pPr defTabSz="554990">
              <a:spcBef>
                <a:spcPts val="2600"/>
              </a:spcBef>
              <a:defRPr sz="5700">
                <a:solidFill>
                  <a:srgbClr val="FFFFFF"/>
                </a:solidFill>
              </a:defRPr>
            </a:lvl1pPr>
          </a:lstStyle>
          <a:p>
            <a:r>
              <a:rPr sz="4000" dirty="0"/>
              <a:t>VIRTUAL academic bridge program</a:t>
            </a:r>
          </a:p>
        </p:txBody>
      </p:sp>
      <p:pic>
        <p:nvPicPr>
          <p:cNvPr id="187" name="Screen Shot 2018-03-08 at 5.26.05 PM.png" descr="Screen Shot 2018-03-08 at 5.26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18" y="1275109"/>
            <a:ext cx="5704470" cy="3857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 Shot 2018-03-08 at 5.26.16 PM.png" descr="Screen Shot 2018-03-08 at 5.26.1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53059" y="1217891"/>
            <a:ext cx="5684264" cy="397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03-08 at 5.26.22 PM.png" descr="Screen Shot 2018-03-08 at 5.26.2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3059" y="5401262"/>
            <a:ext cx="5684264" cy="4033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18-03-08 at 5.26.29 PM.png" descr="Screen Shot 2018-03-08 at 5.26.29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6899" y="5372335"/>
            <a:ext cx="5744505" cy="4695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VIRTUAL ACADEMIC BRIDGE PROGRAM"/>
          <p:cNvSpPr txBox="1"/>
          <p:nvPr/>
        </p:nvSpPr>
        <p:spPr>
          <a:xfrm>
            <a:off x="993039" y="434780"/>
            <a:ext cx="11283745" cy="1376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315468">
              <a:lnSpc>
                <a:spcPct val="80000"/>
              </a:lnSpc>
              <a:spcBef>
                <a:spcPts val="1500"/>
              </a:spcBef>
              <a:defRPr sz="5886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VIRTUAL ACADEMIC BRIDGE PROGRAM</a:t>
            </a:r>
          </a:p>
        </p:txBody>
      </p:sp>
      <p:sp>
        <p:nvSpPr>
          <p:cNvPr id="195" name="constructivist pedagogy…"/>
          <p:cNvSpPr txBox="1">
            <a:spLocks noGrp="1"/>
          </p:cNvSpPr>
          <p:nvPr>
            <p:ph type="body" sz="half" idx="1"/>
          </p:nvPr>
        </p:nvSpPr>
        <p:spPr>
          <a:xfrm>
            <a:off x="7511719" y="2422345"/>
            <a:ext cx="4752928" cy="6512661"/>
          </a:xfrm>
          <a:prstGeom prst="rect">
            <a:avLst/>
          </a:prstGeom>
        </p:spPr>
        <p:txBody>
          <a:bodyPr/>
          <a:lstStyle/>
          <a:p>
            <a:pPr>
              <a:defRPr sz="3500">
                <a:solidFill>
                  <a:srgbClr val="222222"/>
                </a:solidFill>
              </a:defRPr>
            </a:pPr>
            <a:r>
              <a:t>constructivist pedagogy </a:t>
            </a:r>
          </a:p>
          <a:p>
            <a:pPr>
              <a:defRPr sz="3500">
                <a:solidFill>
                  <a:srgbClr val="222222"/>
                </a:solidFill>
              </a:defRPr>
            </a:pPr>
            <a:r>
              <a:t>interactive tasks</a:t>
            </a:r>
          </a:p>
          <a:p>
            <a:pPr>
              <a:defRPr sz="3500">
                <a:solidFill>
                  <a:srgbClr val="222222"/>
                </a:solidFill>
              </a:defRPr>
            </a:pPr>
            <a:r>
              <a:t>personalized</a:t>
            </a:r>
          </a:p>
          <a:p>
            <a:pPr>
              <a:defRPr sz="3500">
                <a:solidFill>
                  <a:srgbClr val="222222"/>
                </a:solidFill>
              </a:defRPr>
            </a:pPr>
            <a:r>
              <a:t>authentic tasks and scenarios</a:t>
            </a:r>
          </a:p>
        </p:txBody>
      </p:sp>
      <p:sp>
        <p:nvSpPr>
          <p:cNvPr id="196" name="DESIGN PRINCIPLES"/>
          <p:cNvSpPr txBox="1"/>
          <p:nvPr/>
        </p:nvSpPr>
        <p:spPr>
          <a:xfrm>
            <a:off x="7208938" y="1200226"/>
            <a:ext cx="535849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800"/>
              </a:spcBef>
              <a:defRPr sz="4000">
                <a:solidFill>
                  <a:srgbClr val="222222"/>
                </a:solidFill>
              </a:defRPr>
            </a:lvl1pPr>
          </a:lstStyle>
          <a:p>
            <a:r>
              <a:t>DESIGN PRINCIPLES</a:t>
            </a:r>
          </a:p>
        </p:txBody>
      </p:sp>
      <p:sp>
        <p:nvSpPr>
          <p:cNvPr id="197" name="VISION"/>
          <p:cNvSpPr txBox="1"/>
          <p:nvPr/>
        </p:nvSpPr>
        <p:spPr>
          <a:xfrm>
            <a:off x="2099139" y="1200226"/>
            <a:ext cx="213607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800"/>
              </a:spcBef>
              <a:defRPr sz="4000">
                <a:solidFill>
                  <a:srgbClr val="222222"/>
                </a:solidFill>
              </a:defRPr>
            </a:lvl1pPr>
          </a:lstStyle>
          <a:p>
            <a:r>
              <a:t>VISION</a:t>
            </a:r>
          </a:p>
        </p:txBody>
      </p:sp>
      <p:sp>
        <p:nvSpPr>
          <p:cNvPr id="198" name="open course for Arabic speakers who want to study at an EMU…"/>
          <p:cNvSpPr txBox="1"/>
          <p:nvPr/>
        </p:nvSpPr>
        <p:spPr>
          <a:xfrm>
            <a:off x="702393" y="2297120"/>
            <a:ext cx="5358491" cy="676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08939" indent="-408939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20">
                <a:solidFill>
                  <a:srgbClr val="222222"/>
                </a:solidFill>
              </a:defRPr>
            </a:pPr>
            <a:r>
              <a:t>open course for Arabic speakers who want to study at an EMU</a:t>
            </a:r>
          </a:p>
          <a:p>
            <a:pPr marL="408939" indent="-408939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20">
                <a:solidFill>
                  <a:srgbClr val="222222"/>
                </a:solidFill>
              </a:defRPr>
            </a:pPr>
            <a:r>
              <a:t>self-accessed, self-paced, no fixed start / end dates</a:t>
            </a:r>
          </a:p>
          <a:p>
            <a:pPr marL="408939" indent="-408939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20">
                <a:solidFill>
                  <a:srgbClr val="222222"/>
                </a:solidFill>
              </a:defRPr>
            </a:pPr>
            <a:r>
              <a:t>no direct instructor support</a:t>
            </a:r>
          </a:p>
          <a:p>
            <a:pPr marL="408939" indent="-408939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220">
                <a:solidFill>
                  <a:srgbClr val="222222"/>
                </a:solidFill>
              </a:defRPr>
            </a:pPr>
            <a:r>
              <a:t>aimed at students with CEFR B1 Eng. language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RIMARY TARGET AUDIENCE"/>
          <p:cNvSpPr txBox="1"/>
          <p:nvPr/>
        </p:nvSpPr>
        <p:spPr>
          <a:xfrm>
            <a:off x="1536334" y="358696"/>
            <a:ext cx="10433994" cy="117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443991">
              <a:lnSpc>
                <a:spcPct val="80000"/>
              </a:lnSpc>
              <a:spcBef>
                <a:spcPts val="2100"/>
              </a:spcBef>
              <a:defRPr sz="76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000" dirty="0"/>
              <a:t>PRIMARY TARGET AUDIENCE</a:t>
            </a:r>
          </a:p>
        </p:txBody>
      </p:sp>
      <p:sp>
        <p:nvSpPr>
          <p:cNvPr id="203" name="Arabic speakers, graduating from a dual language school system…"/>
          <p:cNvSpPr txBox="1"/>
          <p:nvPr/>
        </p:nvSpPr>
        <p:spPr>
          <a:xfrm>
            <a:off x="788592" y="1985579"/>
            <a:ext cx="11427616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Arabic speakers, graduating from a dual language school system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Taken up to 12 years of English instruction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Varied levels of English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Developing basic academic literacy skills in Arabic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Developing background and world knowledge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Developing critical thinking and numeracy skills</a:t>
            </a:r>
          </a:p>
          <a:p>
            <a:pPr marL="444499" indent="-444499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500">
                <a:solidFill>
                  <a:srgbClr val="222222"/>
                </a:solidFill>
              </a:defRPr>
            </a:pPr>
            <a:r>
              <a:t>Muslim (important for cultural sensitivity)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epositphotos_68731063_m-2015.jpg" descr="Depositphotos_68731063_m-2015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23837" t="24262" r="28017" b="14161"/>
          <a:stretch>
            <a:fillRect/>
          </a:stretch>
        </p:blipFill>
        <p:spPr>
          <a:xfrm>
            <a:off x="-23390" y="2861717"/>
            <a:ext cx="4389438" cy="561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6" extrusionOk="0">
                <a:moveTo>
                  <a:pt x="15692" y="5"/>
                </a:moveTo>
                <a:cubicBezTo>
                  <a:pt x="15312" y="-24"/>
                  <a:pt x="14923" y="80"/>
                  <a:pt x="14657" y="327"/>
                </a:cubicBezTo>
                <a:cubicBezTo>
                  <a:pt x="14234" y="719"/>
                  <a:pt x="14280" y="1237"/>
                  <a:pt x="14772" y="1648"/>
                </a:cubicBezTo>
                <a:cubicBezTo>
                  <a:pt x="14973" y="1815"/>
                  <a:pt x="15050" y="1919"/>
                  <a:pt x="15050" y="2026"/>
                </a:cubicBezTo>
                <a:cubicBezTo>
                  <a:pt x="15050" y="2198"/>
                  <a:pt x="14985" y="2244"/>
                  <a:pt x="14638" y="2322"/>
                </a:cubicBezTo>
                <a:cubicBezTo>
                  <a:pt x="14497" y="2353"/>
                  <a:pt x="14216" y="2447"/>
                  <a:pt x="14017" y="2530"/>
                </a:cubicBezTo>
                <a:lnTo>
                  <a:pt x="13655" y="2681"/>
                </a:lnTo>
                <a:lnTo>
                  <a:pt x="13450" y="2506"/>
                </a:lnTo>
                <a:cubicBezTo>
                  <a:pt x="13337" y="2410"/>
                  <a:pt x="13213" y="2331"/>
                  <a:pt x="13175" y="2331"/>
                </a:cubicBezTo>
                <a:cubicBezTo>
                  <a:pt x="13049" y="2331"/>
                  <a:pt x="12425" y="2829"/>
                  <a:pt x="12425" y="2930"/>
                </a:cubicBezTo>
                <a:cubicBezTo>
                  <a:pt x="12425" y="2983"/>
                  <a:pt x="12527" y="3095"/>
                  <a:pt x="12649" y="3178"/>
                </a:cubicBezTo>
                <a:lnTo>
                  <a:pt x="12872" y="3330"/>
                </a:lnTo>
                <a:lnTo>
                  <a:pt x="12712" y="3599"/>
                </a:lnTo>
                <a:cubicBezTo>
                  <a:pt x="12624" y="3746"/>
                  <a:pt x="12532" y="3939"/>
                  <a:pt x="12511" y="4027"/>
                </a:cubicBezTo>
                <a:cubicBezTo>
                  <a:pt x="12489" y="4115"/>
                  <a:pt x="12420" y="4208"/>
                  <a:pt x="12357" y="4234"/>
                </a:cubicBezTo>
                <a:cubicBezTo>
                  <a:pt x="12199" y="4300"/>
                  <a:pt x="7827" y="4275"/>
                  <a:pt x="7847" y="4208"/>
                </a:cubicBezTo>
                <a:cubicBezTo>
                  <a:pt x="7855" y="4181"/>
                  <a:pt x="7982" y="4151"/>
                  <a:pt x="8128" y="4143"/>
                </a:cubicBezTo>
                <a:cubicBezTo>
                  <a:pt x="8484" y="4122"/>
                  <a:pt x="8578" y="4059"/>
                  <a:pt x="8456" y="3923"/>
                </a:cubicBezTo>
                <a:cubicBezTo>
                  <a:pt x="8406" y="3866"/>
                  <a:pt x="8363" y="3740"/>
                  <a:pt x="8363" y="3643"/>
                </a:cubicBezTo>
                <a:cubicBezTo>
                  <a:pt x="8363" y="3537"/>
                  <a:pt x="8311" y="3413"/>
                  <a:pt x="8234" y="3336"/>
                </a:cubicBezTo>
                <a:cubicBezTo>
                  <a:pt x="8103" y="3207"/>
                  <a:pt x="8109" y="3198"/>
                  <a:pt x="8326" y="3189"/>
                </a:cubicBezTo>
                <a:cubicBezTo>
                  <a:pt x="8477" y="3182"/>
                  <a:pt x="8502" y="3059"/>
                  <a:pt x="8386" y="2884"/>
                </a:cubicBezTo>
                <a:cubicBezTo>
                  <a:pt x="8306" y="2763"/>
                  <a:pt x="8304" y="2741"/>
                  <a:pt x="8390" y="2692"/>
                </a:cubicBezTo>
                <a:cubicBezTo>
                  <a:pt x="8521" y="2617"/>
                  <a:pt x="8513" y="2548"/>
                  <a:pt x="8357" y="2434"/>
                </a:cubicBezTo>
                <a:cubicBezTo>
                  <a:pt x="8232" y="2343"/>
                  <a:pt x="8211" y="2173"/>
                  <a:pt x="8326" y="2184"/>
                </a:cubicBezTo>
                <a:cubicBezTo>
                  <a:pt x="8413" y="2193"/>
                  <a:pt x="8534" y="1972"/>
                  <a:pt x="8486" y="1892"/>
                </a:cubicBezTo>
                <a:cubicBezTo>
                  <a:pt x="8461" y="1852"/>
                  <a:pt x="8448" y="1765"/>
                  <a:pt x="8454" y="1700"/>
                </a:cubicBezTo>
                <a:cubicBezTo>
                  <a:pt x="8461" y="1635"/>
                  <a:pt x="8402" y="1486"/>
                  <a:pt x="8322" y="1368"/>
                </a:cubicBezTo>
                <a:cubicBezTo>
                  <a:pt x="8241" y="1250"/>
                  <a:pt x="8191" y="1133"/>
                  <a:pt x="8210" y="1109"/>
                </a:cubicBezTo>
                <a:cubicBezTo>
                  <a:pt x="8230" y="1084"/>
                  <a:pt x="8175" y="1063"/>
                  <a:pt x="8089" y="1063"/>
                </a:cubicBezTo>
                <a:cubicBezTo>
                  <a:pt x="7867" y="1063"/>
                  <a:pt x="7827" y="975"/>
                  <a:pt x="8023" y="917"/>
                </a:cubicBezTo>
                <a:lnTo>
                  <a:pt x="8187" y="866"/>
                </a:lnTo>
                <a:lnTo>
                  <a:pt x="8009" y="700"/>
                </a:lnTo>
                <a:lnTo>
                  <a:pt x="7831" y="534"/>
                </a:lnTo>
                <a:lnTo>
                  <a:pt x="5162" y="529"/>
                </a:lnTo>
                <a:lnTo>
                  <a:pt x="2490" y="526"/>
                </a:lnTo>
                <a:lnTo>
                  <a:pt x="2494" y="3148"/>
                </a:lnTo>
                <a:lnTo>
                  <a:pt x="2498" y="5767"/>
                </a:lnTo>
                <a:lnTo>
                  <a:pt x="2592" y="5830"/>
                </a:lnTo>
                <a:cubicBezTo>
                  <a:pt x="2693" y="5810"/>
                  <a:pt x="3320" y="5792"/>
                  <a:pt x="4121" y="5792"/>
                </a:cubicBezTo>
                <a:lnTo>
                  <a:pt x="5683" y="5792"/>
                </a:lnTo>
                <a:lnTo>
                  <a:pt x="5996" y="6020"/>
                </a:lnTo>
                <a:cubicBezTo>
                  <a:pt x="6307" y="6247"/>
                  <a:pt x="6363" y="6375"/>
                  <a:pt x="6189" y="6438"/>
                </a:cubicBezTo>
                <a:cubicBezTo>
                  <a:pt x="6145" y="6453"/>
                  <a:pt x="6097" y="6468"/>
                  <a:pt x="6021" y="6476"/>
                </a:cubicBezTo>
                <a:cubicBezTo>
                  <a:pt x="5817" y="6496"/>
                  <a:pt x="5794" y="6507"/>
                  <a:pt x="5896" y="6540"/>
                </a:cubicBezTo>
                <a:cubicBezTo>
                  <a:pt x="6016" y="6578"/>
                  <a:pt x="6014" y="6581"/>
                  <a:pt x="5906" y="6643"/>
                </a:cubicBezTo>
                <a:cubicBezTo>
                  <a:pt x="5817" y="6694"/>
                  <a:pt x="5812" y="6717"/>
                  <a:pt x="5877" y="6749"/>
                </a:cubicBezTo>
                <a:cubicBezTo>
                  <a:pt x="5922" y="6770"/>
                  <a:pt x="6000" y="6790"/>
                  <a:pt x="6050" y="6791"/>
                </a:cubicBezTo>
                <a:cubicBezTo>
                  <a:pt x="6184" y="6793"/>
                  <a:pt x="6303" y="7009"/>
                  <a:pt x="6279" y="7206"/>
                </a:cubicBezTo>
                <a:cubicBezTo>
                  <a:pt x="6260" y="7357"/>
                  <a:pt x="6233" y="7380"/>
                  <a:pt x="6044" y="7405"/>
                </a:cubicBezTo>
                <a:lnTo>
                  <a:pt x="5832" y="7433"/>
                </a:lnTo>
                <a:lnTo>
                  <a:pt x="6050" y="7454"/>
                </a:lnTo>
                <a:lnTo>
                  <a:pt x="6269" y="7474"/>
                </a:lnTo>
                <a:lnTo>
                  <a:pt x="6269" y="7742"/>
                </a:lnTo>
                <a:lnTo>
                  <a:pt x="6269" y="8010"/>
                </a:lnTo>
                <a:lnTo>
                  <a:pt x="6031" y="8026"/>
                </a:lnTo>
                <a:cubicBezTo>
                  <a:pt x="5839" y="8038"/>
                  <a:pt x="5807" y="8054"/>
                  <a:pt x="5863" y="8106"/>
                </a:cubicBezTo>
                <a:cubicBezTo>
                  <a:pt x="5914" y="8155"/>
                  <a:pt x="5914" y="8181"/>
                  <a:pt x="5861" y="8207"/>
                </a:cubicBezTo>
                <a:cubicBezTo>
                  <a:pt x="5814" y="8229"/>
                  <a:pt x="5880" y="8315"/>
                  <a:pt x="6050" y="8451"/>
                </a:cubicBezTo>
                <a:cubicBezTo>
                  <a:pt x="6241" y="8602"/>
                  <a:pt x="6315" y="8702"/>
                  <a:pt x="6279" y="8768"/>
                </a:cubicBezTo>
                <a:cubicBezTo>
                  <a:pt x="6279" y="8834"/>
                  <a:pt x="6184" y="8864"/>
                  <a:pt x="5990" y="8864"/>
                </a:cubicBezTo>
                <a:cubicBezTo>
                  <a:pt x="5989" y="8864"/>
                  <a:pt x="5989" y="8864"/>
                  <a:pt x="5988" y="8864"/>
                </a:cubicBezTo>
                <a:cubicBezTo>
                  <a:pt x="5775" y="8882"/>
                  <a:pt x="5737" y="8897"/>
                  <a:pt x="5828" y="8926"/>
                </a:cubicBezTo>
                <a:cubicBezTo>
                  <a:pt x="5919" y="8955"/>
                  <a:pt x="5931" y="8978"/>
                  <a:pt x="5875" y="9022"/>
                </a:cubicBezTo>
                <a:cubicBezTo>
                  <a:pt x="5818" y="9066"/>
                  <a:pt x="5860" y="9127"/>
                  <a:pt x="6056" y="9283"/>
                </a:cubicBezTo>
                <a:cubicBezTo>
                  <a:pt x="6243" y="9431"/>
                  <a:pt x="6315" y="9530"/>
                  <a:pt x="6279" y="9595"/>
                </a:cubicBezTo>
                <a:cubicBezTo>
                  <a:pt x="6281" y="9662"/>
                  <a:pt x="6189" y="9693"/>
                  <a:pt x="5996" y="9693"/>
                </a:cubicBezTo>
                <a:cubicBezTo>
                  <a:pt x="5993" y="9693"/>
                  <a:pt x="5991" y="9693"/>
                  <a:pt x="5988" y="9693"/>
                </a:cubicBezTo>
                <a:cubicBezTo>
                  <a:pt x="5987" y="9693"/>
                  <a:pt x="5987" y="9693"/>
                  <a:pt x="5986" y="9693"/>
                </a:cubicBezTo>
                <a:cubicBezTo>
                  <a:pt x="5781" y="9711"/>
                  <a:pt x="5738" y="9726"/>
                  <a:pt x="5824" y="9754"/>
                </a:cubicBezTo>
                <a:cubicBezTo>
                  <a:pt x="5920" y="9784"/>
                  <a:pt x="5925" y="9804"/>
                  <a:pt x="5861" y="9865"/>
                </a:cubicBezTo>
                <a:cubicBezTo>
                  <a:pt x="5795" y="9927"/>
                  <a:pt x="5827" y="9971"/>
                  <a:pt x="6048" y="10130"/>
                </a:cubicBezTo>
                <a:cubicBezTo>
                  <a:pt x="6233" y="10263"/>
                  <a:pt x="6307" y="10356"/>
                  <a:pt x="6281" y="10421"/>
                </a:cubicBezTo>
                <a:cubicBezTo>
                  <a:pt x="6283" y="10480"/>
                  <a:pt x="6200" y="10508"/>
                  <a:pt x="6050" y="10516"/>
                </a:cubicBezTo>
                <a:cubicBezTo>
                  <a:pt x="6038" y="10517"/>
                  <a:pt x="6034" y="10520"/>
                  <a:pt x="6021" y="10522"/>
                </a:cubicBezTo>
                <a:cubicBezTo>
                  <a:pt x="5856" y="10538"/>
                  <a:pt x="5797" y="10560"/>
                  <a:pt x="5851" y="10587"/>
                </a:cubicBezTo>
                <a:cubicBezTo>
                  <a:pt x="5909" y="10616"/>
                  <a:pt x="5913" y="10646"/>
                  <a:pt x="5867" y="10689"/>
                </a:cubicBezTo>
                <a:cubicBezTo>
                  <a:pt x="5797" y="10755"/>
                  <a:pt x="5924" y="10870"/>
                  <a:pt x="6125" y="10926"/>
                </a:cubicBezTo>
                <a:cubicBezTo>
                  <a:pt x="6222" y="10952"/>
                  <a:pt x="6305" y="11152"/>
                  <a:pt x="6281" y="11258"/>
                </a:cubicBezTo>
                <a:cubicBezTo>
                  <a:pt x="6281" y="11262"/>
                  <a:pt x="6280" y="11266"/>
                  <a:pt x="6279" y="11270"/>
                </a:cubicBezTo>
                <a:cubicBezTo>
                  <a:pt x="6276" y="11279"/>
                  <a:pt x="6277" y="11293"/>
                  <a:pt x="6271" y="11300"/>
                </a:cubicBezTo>
                <a:cubicBezTo>
                  <a:pt x="6268" y="11304"/>
                  <a:pt x="6248" y="11307"/>
                  <a:pt x="6240" y="11311"/>
                </a:cubicBezTo>
                <a:cubicBezTo>
                  <a:pt x="6225" y="11319"/>
                  <a:pt x="6204" y="11327"/>
                  <a:pt x="6181" y="11332"/>
                </a:cubicBezTo>
                <a:cubicBezTo>
                  <a:pt x="6136" y="11341"/>
                  <a:pt x="6080" y="11345"/>
                  <a:pt x="6017" y="11348"/>
                </a:cubicBezTo>
                <a:cubicBezTo>
                  <a:pt x="6003" y="11348"/>
                  <a:pt x="5999" y="11351"/>
                  <a:pt x="5984" y="11351"/>
                </a:cubicBezTo>
                <a:cubicBezTo>
                  <a:pt x="5839" y="11351"/>
                  <a:pt x="5784" y="11358"/>
                  <a:pt x="5777" y="11378"/>
                </a:cubicBezTo>
                <a:cubicBezTo>
                  <a:pt x="5786" y="11388"/>
                  <a:pt x="5804" y="11401"/>
                  <a:pt x="5837" y="11421"/>
                </a:cubicBezTo>
                <a:cubicBezTo>
                  <a:pt x="5946" y="11483"/>
                  <a:pt x="5948" y="11493"/>
                  <a:pt x="5855" y="11521"/>
                </a:cubicBezTo>
                <a:cubicBezTo>
                  <a:pt x="5771" y="11547"/>
                  <a:pt x="5803" y="11591"/>
                  <a:pt x="6027" y="11752"/>
                </a:cubicBezTo>
                <a:cubicBezTo>
                  <a:pt x="6244" y="11907"/>
                  <a:pt x="6288" y="11963"/>
                  <a:pt x="6232" y="12015"/>
                </a:cubicBezTo>
                <a:cubicBezTo>
                  <a:pt x="6193" y="12052"/>
                  <a:pt x="6096" y="12082"/>
                  <a:pt x="6015" y="12082"/>
                </a:cubicBezTo>
                <a:cubicBezTo>
                  <a:pt x="5915" y="12082"/>
                  <a:pt x="5879" y="12104"/>
                  <a:pt x="5902" y="12151"/>
                </a:cubicBezTo>
                <a:cubicBezTo>
                  <a:pt x="5920" y="12188"/>
                  <a:pt x="5904" y="12234"/>
                  <a:pt x="5865" y="12253"/>
                </a:cubicBezTo>
                <a:cubicBezTo>
                  <a:pt x="5820" y="12275"/>
                  <a:pt x="5887" y="12350"/>
                  <a:pt x="6050" y="12459"/>
                </a:cubicBezTo>
                <a:cubicBezTo>
                  <a:pt x="6250" y="12592"/>
                  <a:pt x="6303" y="12660"/>
                  <a:pt x="6289" y="12759"/>
                </a:cubicBezTo>
                <a:cubicBezTo>
                  <a:pt x="6288" y="12764"/>
                  <a:pt x="6286" y="12766"/>
                  <a:pt x="6285" y="12771"/>
                </a:cubicBezTo>
                <a:cubicBezTo>
                  <a:pt x="6290" y="12802"/>
                  <a:pt x="6280" y="12828"/>
                  <a:pt x="6250" y="12849"/>
                </a:cubicBezTo>
                <a:cubicBezTo>
                  <a:pt x="6215" y="12883"/>
                  <a:pt x="6153" y="12897"/>
                  <a:pt x="6021" y="12910"/>
                </a:cubicBezTo>
                <a:cubicBezTo>
                  <a:pt x="5856" y="12926"/>
                  <a:pt x="5798" y="12950"/>
                  <a:pt x="5851" y="12977"/>
                </a:cubicBezTo>
                <a:cubicBezTo>
                  <a:pt x="5909" y="13006"/>
                  <a:pt x="5913" y="13035"/>
                  <a:pt x="5867" y="13079"/>
                </a:cubicBezTo>
                <a:cubicBezTo>
                  <a:pt x="5797" y="13144"/>
                  <a:pt x="5922" y="13259"/>
                  <a:pt x="6121" y="13314"/>
                </a:cubicBezTo>
                <a:cubicBezTo>
                  <a:pt x="6176" y="13329"/>
                  <a:pt x="6243" y="13404"/>
                  <a:pt x="6267" y="13480"/>
                </a:cubicBezTo>
                <a:cubicBezTo>
                  <a:pt x="6280" y="13520"/>
                  <a:pt x="6291" y="13553"/>
                  <a:pt x="6306" y="13582"/>
                </a:cubicBezTo>
                <a:cubicBezTo>
                  <a:pt x="6333" y="13604"/>
                  <a:pt x="6349" y="13619"/>
                  <a:pt x="6378" y="13643"/>
                </a:cubicBezTo>
                <a:cubicBezTo>
                  <a:pt x="6597" y="13745"/>
                  <a:pt x="7408" y="13740"/>
                  <a:pt x="10950" y="13740"/>
                </a:cubicBezTo>
                <a:lnTo>
                  <a:pt x="15432" y="13740"/>
                </a:lnTo>
                <a:cubicBezTo>
                  <a:pt x="15476" y="13671"/>
                  <a:pt x="15664" y="13718"/>
                  <a:pt x="15860" y="13856"/>
                </a:cubicBezTo>
                <a:cubicBezTo>
                  <a:pt x="16119" y="14038"/>
                  <a:pt x="16204" y="14042"/>
                  <a:pt x="16460" y="13890"/>
                </a:cubicBezTo>
                <a:cubicBezTo>
                  <a:pt x="16531" y="13847"/>
                  <a:pt x="16594" y="13790"/>
                  <a:pt x="16600" y="13763"/>
                </a:cubicBezTo>
                <a:cubicBezTo>
                  <a:pt x="16609" y="13727"/>
                  <a:pt x="17519" y="13709"/>
                  <a:pt x="18395" y="13708"/>
                </a:cubicBezTo>
                <a:cubicBezTo>
                  <a:pt x="18597" y="13702"/>
                  <a:pt x="18783" y="13697"/>
                  <a:pt x="19182" y="13696"/>
                </a:cubicBezTo>
                <a:cubicBezTo>
                  <a:pt x="20055" y="13694"/>
                  <a:pt x="20465" y="13693"/>
                  <a:pt x="20543" y="13775"/>
                </a:cubicBezTo>
                <a:cubicBezTo>
                  <a:pt x="20757" y="13756"/>
                  <a:pt x="21113" y="13741"/>
                  <a:pt x="21600" y="13730"/>
                </a:cubicBezTo>
                <a:lnTo>
                  <a:pt x="21600" y="8070"/>
                </a:lnTo>
                <a:cubicBezTo>
                  <a:pt x="21429" y="8082"/>
                  <a:pt x="21141" y="8083"/>
                  <a:pt x="20579" y="8083"/>
                </a:cubicBezTo>
                <a:cubicBezTo>
                  <a:pt x="19419" y="8083"/>
                  <a:pt x="19363" y="8080"/>
                  <a:pt x="19297" y="7984"/>
                </a:cubicBezTo>
                <a:cubicBezTo>
                  <a:pt x="19260" y="7929"/>
                  <a:pt x="19158" y="7863"/>
                  <a:pt x="19073" y="7838"/>
                </a:cubicBezTo>
                <a:cubicBezTo>
                  <a:pt x="18927" y="7795"/>
                  <a:pt x="18919" y="7774"/>
                  <a:pt x="18936" y="7488"/>
                </a:cubicBezTo>
                <a:lnTo>
                  <a:pt x="18956" y="7183"/>
                </a:lnTo>
                <a:lnTo>
                  <a:pt x="19266" y="7149"/>
                </a:lnTo>
                <a:cubicBezTo>
                  <a:pt x="19476" y="7128"/>
                  <a:pt x="20071" y="7117"/>
                  <a:pt x="20651" y="7117"/>
                </a:cubicBezTo>
                <a:cubicBezTo>
                  <a:pt x="21023" y="7117"/>
                  <a:pt x="21344" y="7122"/>
                  <a:pt x="21600" y="7131"/>
                </a:cubicBezTo>
                <a:lnTo>
                  <a:pt x="21600" y="6624"/>
                </a:lnTo>
                <a:cubicBezTo>
                  <a:pt x="21127" y="6603"/>
                  <a:pt x="20564" y="6589"/>
                  <a:pt x="20036" y="6587"/>
                </a:cubicBezTo>
                <a:cubicBezTo>
                  <a:pt x="19336" y="6614"/>
                  <a:pt x="18648" y="6675"/>
                  <a:pt x="18503" y="6730"/>
                </a:cubicBezTo>
                <a:cubicBezTo>
                  <a:pt x="18355" y="6787"/>
                  <a:pt x="18302" y="7026"/>
                  <a:pt x="18424" y="7085"/>
                </a:cubicBezTo>
                <a:cubicBezTo>
                  <a:pt x="18459" y="7102"/>
                  <a:pt x="18485" y="7270"/>
                  <a:pt x="18485" y="7459"/>
                </a:cubicBezTo>
                <a:cubicBezTo>
                  <a:pt x="18485" y="7758"/>
                  <a:pt x="18470" y="7804"/>
                  <a:pt x="18364" y="7826"/>
                </a:cubicBezTo>
                <a:cubicBezTo>
                  <a:pt x="18297" y="7840"/>
                  <a:pt x="18197" y="7902"/>
                  <a:pt x="18143" y="7966"/>
                </a:cubicBezTo>
                <a:cubicBezTo>
                  <a:pt x="18045" y="8083"/>
                  <a:pt x="18044" y="8083"/>
                  <a:pt x="16827" y="8083"/>
                </a:cubicBezTo>
                <a:cubicBezTo>
                  <a:pt x="15457" y="8083"/>
                  <a:pt x="15523" y="8105"/>
                  <a:pt x="15561" y="7702"/>
                </a:cubicBezTo>
                <a:cubicBezTo>
                  <a:pt x="15587" y="7437"/>
                  <a:pt x="15706" y="7283"/>
                  <a:pt x="15850" y="7326"/>
                </a:cubicBezTo>
                <a:cubicBezTo>
                  <a:pt x="15901" y="7341"/>
                  <a:pt x="15989" y="7324"/>
                  <a:pt x="16044" y="7288"/>
                </a:cubicBezTo>
                <a:cubicBezTo>
                  <a:pt x="16099" y="7252"/>
                  <a:pt x="16321" y="7177"/>
                  <a:pt x="16540" y="7120"/>
                </a:cubicBezTo>
                <a:cubicBezTo>
                  <a:pt x="17981" y="6747"/>
                  <a:pt x="18879" y="5714"/>
                  <a:pt x="18778" y="4546"/>
                </a:cubicBezTo>
                <a:cubicBezTo>
                  <a:pt x="18740" y="4106"/>
                  <a:pt x="18589" y="3753"/>
                  <a:pt x="18264" y="3332"/>
                </a:cubicBezTo>
                <a:cubicBezTo>
                  <a:pt x="18016" y="3010"/>
                  <a:pt x="18048" y="2901"/>
                  <a:pt x="18348" y="3039"/>
                </a:cubicBezTo>
                <a:cubicBezTo>
                  <a:pt x="18574" y="3143"/>
                  <a:pt x="18737" y="3105"/>
                  <a:pt x="18737" y="2948"/>
                </a:cubicBezTo>
                <a:cubicBezTo>
                  <a:pt x="18737" y="2870"/>
                  <a:pt x="18622" y="2750"/>
                  <a:pt x="18393" y="2581"/>
                </a:cubicBezTo>
                <a:cubicBezTo>
                  <a:pt x="18098" y="2363"/>
                  <a:pt x="18033" y="2333"/>
                  <a:pt x="17924" y="2378"/>
                </a:cubicBezTo>
                <a:cubicBezTo>
                  <a:pt x="17764" y="2445"/>
                  <a:pt x="17765" y="2564"/>
                  <a:pt x="17926" y="2698"/>
                </a:cubicBezTo>
                <a:cubicBezTo>
                  <a:pt x="18036" y="2789"/>
                  <a:pt x="18040" y="2812"/>
                  <a:pt x="17962" y="2863"/>
                </a:cubicBezTo>
                <a:cubicBezTo>
                  <a:pt x="17958" y="2865"/>
                  <a:pt x="17954" y="2865"/>
                  <a:pt x="17950" y="2867"/>
                </a:cubicBezTo>
                <a:cubicBezTo>
                  <a:pt x="17944" y="2872"/>
                  <a:pt x="17935" y="2873"/>
                  <a:pt x="17924" y="2875"/>
                </a:cubicBezTo>
                <a:cubicBezTo>
                  <a:pt x="17855" y="2894"/>
                  <a:pt x="17755" y="2854"/>
                  <a:pt x="17499" y="2707"/>
                </a:cubicBezTo>
                <a:cubicBezTo>
                  <a:pt x="17294" y="2589"/>
                  <a:pt x="16946" y="2443"/>
                  <a:pt x="16727" y="2383"/>
                </a:cubicBezTo>
                <a:cubicBezTo>
                  <a:pt x="16153" y="2225"/>
                  <a:pt x="16145" y="2220"/>
                  <a:pt x="16124" y="2003"/>
                </a:cubicBezTo>
                <a:cubicBezTo>
                  <a:pt x="16107" y="1826"/>
                  <a:pt x="16126" y="1798"/>
                  <a:pt x="16317" y="1710"/>
                </a:cubicBezTo>
                <a:cubicBezTo>
                  <a:pt x="16698" y="1535"/>
                  <a:pt x="16915" y="965"/>
                  <a:pt x="16739" y="604"/>
                </a:cubicBezTo>
                <a:cubicBezTo>
                  <a:pt x="16717" y="560"/>
                  <a:pt x="16708" y="529"/>
                  <a:pt x="16706" y="505"/>
                </a:cubicBezTo>
                <a:cubicBezTo>
                  <a:pt x="16698" y="496"/>
                  <a:pt x="16692" y="492"/>
                  <a:pt x="16684" y="482"/>
                </a:cubicBezTo>
                <a:cubicBezTo>
                  <a:pt x="16448" y="197"/>
                  <a:pt x="16073" y="34"/>
                  <a:pt x="15692" y="5"/>
                </a:cubicBezTo>
                <a:close/>
                <a:moveTo>
                  <a:pt x="15597" y="95"/>
                </a:moveTo>
                <a:cubicBezTo>
                  <a:pt x="15858" y="91"/>
                  <a:pt x="16107" y="176"/>
                  <a:pt x="16352" y="350"/>
                </a:cubicBezTo>
                <a:cubicBezTo>
                  <a:pt x="16720" y="610"/>
                  <a:pt x="16787" y="1053"/>
                  <a:pt x="16509" y="1366"/>
                </a:cubicBezTo>
                <a:cubicBezTo>
                  <a:pt x="16418" y="1468"/>
                  <a:pt x="16335" y="1550"/>
                  <a:pt x="16323" y="1550"/>
                </a:cubicBezTo>
                <a:cubicBezTo>
                  <a:pt x="16311" y="1550"/>
                  <a:pt x="16258" y="1484"/>
                  <a:pt x="16204" y="1403"/>
                </a:cubicBezTo>
                <a:lnTo>
                  <a:pt x="16106" y="1253"/>
                </a:lnTo>
                <a:lnTo>
                  <a:pt x="15561" y="1269"/>
                </a:lnTo>
                <a:cubicBezTo>
                  <a:pt x="15034" y="1282"/>
                  <a:pt x="15017" y="1286"/>
                  <a:pt x="14997" y="1404"/>
                </a:cubicBezTo>
                <a:cubicBezTo>
                  <a:pt x="14964" y="1596"/>
                  <a:pt x="14889" y="1617"/>
                  <a:pt x="14745" y="1474"/>
                </a:cubicBezTo>
                <a:cubicBezTo>
                  <a:pt x="14310" y="1043"/>
                  <a:pt x="14481" y="445"/>
                  <a:pt x="15110" y="197"/>
                </a:cubicBezTo>
                <a:cubicBezTo>
                  <a:pt x="15277" y="131"/>
                  <a:pt x="15440" y="98"/>
                  <a:pt x="15597" y="95"/>
                </a:cubicBezTo>
                <a:close/>
                <a:moveTo>
                  <a:pt x="3611" y="6678"/>
                </a:moveTo>
                <a:cubicBezTo>
                  <a:pt x="3038" y="6676"/>
                  <a:pt x="2268" y="6676"/>
                  <a:pt x="1437" y="6680"/>
                </a:cubicBezTo>
                <a:lnTo>
                  <a:pt x="0" y="6686"/>
                </a:lnTo>
                <a:lnTo>
                  <a:pt x="0" y="13748"/>
                </a:lnTo>
                <a:cubicBezTo>
                  <a:pt x="466" y="13744"/>
                  <a:pt x="947" y="13740"/>
                  <a:pt x="1555" y="13740"/>
                </a:cubicBezTo>
                <a:lnTo>
                  <a:pt x="4613" y="13740"/>
                </a:lnTo>
                <a:lnTo>
                  <a:pt x="4798" y="13606"/>
                </a:lnTo>
                <a:lnTo>
                  <a:pt x="4982" y="13472"/>
                </a:lnTo>
                <a:lnTo>
                  <a:pt x="5002" y="10217"/>
                </a:lnTo>
                <a:lnTo>
                  <a:pt x="5017" y="6962"/>
                </a:lnTo>
                <a:lnTo>
                  <a:pt x="4947" y="6907"/>
                </a:lnTo>
                <a:cubicBezTo>
                  <a:pt x="4832" y="6824"/>
                  <a:pt x="4746" y="6771"/>
                  <a:pt x="4679" y="6738"/>
                </a:cubicBezTo>
                <a:cubicBezTo>
                  <a:pt x="4616" y="6716"/>
                  <a:pt x="4542" y="6701"/>
                  <a:pt x="4414" y="6691"/>
                </a:cubicBezTo>
                <a:cubicBezTo>
                  <a:pt x="4413" y="6691"/>
                  <a:pt x="4410" y="6691"/>
                  <a:pt x="4410" y="6691"/>
                </a:cubicBezTo>
                <a:cubicBezTo>
                  <a:pt x="4279" y="6685"/>
                  <a:pt x="4075" y="6680"/>
                  <a:pt x="3611" y="6678"/>
                </a:cubicBezTo>
                <a:close/>
                <a:moveTo>
                  <a:pt x="5455" y="14345"/>
                </a:moveTo>
                <a:lnTo>
                  <a:pt x="5117" y="14525"/>
                </a:lnTo>
                <a:cubicBezTo>
                  <a:pt x="4881" y="14666"/>
                  <a:pt x="4496" y="14886"/>
                  <a:pt x="3947" y="15182"/>
                </a:cubicBezTo>
                <a:cubicBezTo>
                  <a:pt x="1910" y="16281"/>
                  <a:pt x="2054" y="16193"/>
                  <a:pt x="2150" y="16296"/>
                </a:cubicBezTo>
                <a:cubicBezTo>
                  <a:pt x="2195" y="16344"/>
                  <a:pt x="2216" y="16411"/>
                  <a:pt x="2199" y="16447"/>
                </a:cubicBezTo>
                <a:cubicBezTo>
                  <a:pt x="2182" y="16482"/>
                  <a:pt x="2253" y="16560"/>
                  <a:pt x="2357" y="16620"/>
                </a:cubicBezTo>
                <a:cubicBezTo>
                  <a:pt x="2462" y="16681"/>
                  <a:pt x="2532" y="16749"/>
                  <a:pt x="2513" y="16773"/>
                </a:cubicBezTo>
                <a:cubicBezTo>
                  <a:pt x="2455" y="16846"/>
                  <a:pt x="2620" y="16965"/>
                  <a:pt x="2705" y="16910"/>
                </a:cubicBezTo>
                <a:cubicBezTo>
                  <a:pt x="2756" y="16877"/>
                  <a:pt x="2819" y="16884"/>
                  <a:pt x="2900" y="16933"/>
                </a:cubicBezTo>
                <a:cubicBezTo>
                  <a:pt x="3017" y="17002"/>
                  <a:pt x="3017" y="17006"/>
                  <a:pt x="2881" y="17036"/>
                </a:cubicBezTo>
                <a:cubicBezTo>
                  <a:pt x="2745" y="17066"/>
                  <a:pt x="2745" y="17070"/>
                  <a:pt x="2845" y="17203"/>
                </a:cubicBezTo>
                <a:cubicBezTo>
                  <a:pt x="2903" y="17278"/>
                  <a:pt x="3001" y="17351"/>
                  <a:pt x="3064" y="17364"/>
                </a:cubicBezTo>
                <a:cubicBezTo>
                  <a:pt x="3127" y="17377"/>
                  <a:pt x="3165" y="17416"/>
                  <a:pt x="3148" y="17452"/>
                </a:cubicBezTo>
                <a:cubicBezTo>
                  <a:pt x="3109" y="17536"/>
                  <a:pt x="3173" y="17611"/>
                  <a:pt x="3347" y="17683"/>
                </a:cubicBezTo>
                <a:cubicBezTo>
                  <a:pt x="3502" y="17746"/>
                  <a:pt x="3501" y="17742"/>
                  <a:pt x="3209" y="18249"/>
                </a:cubicBezTo>
                <a:cubicBezTo>
                  <a:pt x="2892" y="18799"/>
                  <a:pt x="2814" y="18933"/>
                  <a:pt x="2564" y="19347"/>
                </a:cubicBezTo>
                <a:cubicBezTo>
                  <a:pt x="2193" y="19961"/>
                  <a:pt x="1888" y="20484"/>
                  <a:pt x="1855" y="20561"/>
                </a:cubicBezTo>
                <a:cubicBezTo>
                  <a:pt x="1832" y="20617"/>
                  <a:pt x="1928" y="20703"/>
                  <a:pt x="2060" y="20793"/>
                </a:cubicBezTo>
                <a:cubicBezTo>
                  <a:pt x="2293" y="20860"/>
                  <a:pt x="2692" y="20992"/>
                  <a:pt x="3148" y="21154"/>
                </a:cubicBezTo>
                <a:cubicBezTo>
                  <a:pt x="3828" y="21396"/>
                  <a:pt x="4406" y="21576"/>
                  <a:pt x="4433" y="21555"/>
                </a:cubicBezTo>
                <a:cubicBezTo>
                  <a:pt x="4460" y="21534"/>
                  <a:pt x="4669" y="21198"/>
                  <a:pt x="4896" y="20810"/>
                </a:cubicBezTo>
                <a:cubicBezTo>
                  <a:pt x="5123" y="20421"/>
                  <a:pt x="5329" y="20088"/>
                  <a:pt x="5353" y="20069"/>
                </a:cubicBezTo>
                <a:cubicBezTo>
                  <a:pt x="5375" y="20052"/>
                  <a:pt x="5493" y="20113"/>
                  <a:pt x="5625" y="20202"/>
                </a:cubicBezTo>
                <a:cubicBezTo>
                  <a:pt x="5571" y="20145"/>
                  <a:pt x="5568" y="20098"/>
                  <a:pt x="5613" y="20007"/>
                </a:cubicBezTo>
                <a:cubicBezTo>
                  <a:pt x="5667" y="19895"/>
                  <a:pt x="5694" y="19884"/>
                  <a:pt x="5771" y="19933"/>
                </a:cubicBezTo>
                <a:cubicBezTo>
                  <a:pt x="5848" y="19983"/>
                  <a:pt x="5865" y="19975"/>
                  <a:pt x="5865" y="19895"/>
                </a:cubicBezTo>
                <a:cubicBezTo>
                  <a:pt x="5865" y="19758"/>
                  <a:pt x="6443" y="19311"/>
                  <a:pt x="6609" y="19321"/>
                </a:cubicBezTo>
                <a:cubicBezTo>
                  <a:pt x="6614" y="19321"/>
                  <a:pt x="6625" y="19329"/>
                  <a:pt x="6630" y="19330"/>
                </a:cubicBezTo>
                <a:lnTo>
                  <a:pt x="6546" y="19257"/>
                </a:lnTo>
                <a:lnTo>
                  <a:pt x="6826" y="19095"/>
                </a:lnTo>
                <a:cubicBezTo>
                  <a:pt x="6979" y="19006"/>
                  <a:pt x="7422" y="18761"/>
                  <a:pt x="7812" y="18553"/>
                </a:cubicBezTo>
                <a:cubicBezTo>
                  <a:pt x="8201" y="18344"/>
                  <a:pt x="8586" y="18135"/>
                  <a:pt x="8667" y="18086"/>
                </a:cubicBezTo>
                <a:lnTo>
                  <a:pt x="8816" y="17998"/>
                </a:lnTo>
                <a:lnTo>
                  <a:pt x="8536" y="17684"/>
                </a:lnTo>
                <a:cubicBezTo>
                  <a:pt x="8383" y="17512"/>
                  <a:pt x="7897" y="16966"/>
                  <a:pt x="7456" y="16470"/>
                </a:cubicBezTo>
                <a:cubicBezTo>
                  <a:pt x="7016" y="15973"/>
                  <a:pt x="6588" y="15498"/>
                  <a:pt x="6503" y="15410"/>
                </a:cubicBezTo>
                <a:cubicBezTo>
                  <a:pt x="6419" y="15323"/>
                  <a:pt x="6365" y="15252"/>
                  <a:pt x="6384" y="15252"/>
                </a:cubicBezTo>
                <a:cubicBezTo>
                  <a:pt x="6404" y="15252"/>
                  <a:pt x="6353" y="15194"/>
                  <a:pt x="6269" y="15124"/>
                </a:cubicBezTo>
                <a:cubicBezTo>
                  <a:pt x="6185" y="15054"/>
                  <a:pt x="6131" y="14974"/>
                  <a:pt x="6150" y="14950"/>
                </a:cubicBezTo>
                <a:cubicBezTo>
                  <a:pt x="6169" y="14926"/>
                  <a:pt x="6095" y="14842"/>
                  <a:pt x="5986" y="14763"/>
                </a:cubicBezTo>
                <a:cubicBezTo>
                  <a:pt x="5877" y="14683"/>
                  <a:pt x="5803" y="14616"/>
                  <a:pt x="5822" y="14616"/>
                </a:cubicBezTo>
                <a:cubicBezTo>
                  <a:pt x="5841" y="14616"/>
                  <a:pt x="5778" y="14550"/>
                  <a:pt x="5681" y="14467"/>
                </a:cubicBezTo>
                <a:lnTo>
                  <a:pt x="5652" y="14441"/>
                </a:lnTo>
                <a:cubicBezTo>
                  <a:pt x="5569" y="14390"/>
                  <a:pt x="5503" y="14359"/>
                  <a:pt x="5455" y="14345"/>
                </a:cubicBezTo>
                <a:close/>
                <a:moveTo>
                  <a:pt x="12144" y="15679"/>
                </a:moveTo>
                <a:lnTo>
                  <a:pt x="11378" y="15895"/>
                </a:lnTo>
                <a:lnTo>
                  <a:pt x="10613" y="16111"/>
                </a:lnTo>
                <a:lnTo>
                  <a:pt x="10753" y="16212"/>
                </a:lnTo>
                <a:cubicBezTo>
                  <a:pt x="10956" y="16356"/>
                  <a:pt x="11125" y="16414"/>
                  <a:pt x="11398" y="16436"/>
                </a:cubicBezTo>
                <a:cubicBezTo>
                  <a:pt x="11530" y="16447"/>
                  <a:pt x="11648" y="16481"/>
                  <a:pt x="11661" y="16512"/>
                </a:cubicBezTo>
                <a:cubicBezTo>
                  <a:pt x="11674" y="16543"/>
                  <a:pt x="11745" y="16568"/>
                  <a:pt x="11819" y="16569"/>
                </a:cubicBezTo>
                <a:cubicBezTo>
                  <a:pt x="11894" y="16569"/>
                  <a:pt x="12013" y="16602"/>
                  <a:pt x="12079" y="16642"/>
                </a:cubicBezTo>
                <a:cubicBezTo>
                  <a:pt x="12183" y="16703"/>
                  <a:pt x="12803" y="16713"/>
                  <a:pt x="16421" y="16712"/>
                </a:cubicBezTo>
                <a:cubicBezTo>
                  <a:pt x="20432" y="16710"/>
                  <a:pt x="20648" y="16706"/>
                  <a:pt x="20780" y="16620"/>
                </a:cubicBezTo>
                <a:cubicBezTo>
                  <a:pt x="20877" y="16557"/>
                  <a:pt x="20923" y="16466"/>
                  <a:pt x="20936" y="16316"/>
                </a:cubicBezTo>
                <a:cubicBezTo>
                  <a:pt x="20951" y="16135"/>
                  <a:pt x="20923" y="16072"/>
                  <a:pt x="20754" y="15912"/>
                </a:cubicBezTo>
                <a:lnTo>
                  <a:pt x="20557" y="15724"/>
                </a:lnTo>
                <a:cubicBezTo>
                  <a:pt x="20552" y="15723"/>
                  <a:pt x="20539" y="15722"/>
                  <a:pt x="20534" y="15721"/>
                </a:cubicBezTo>
                <a:lnTo>
                  <a:pt x="16348" y="15700"/>
                </a:lnTo>
                <a:lnTo>
                  <a:pt x="12144" y="15679"/>
                </a:lnTo>
                <a:close/>
              </a:path>
            </a:pathLst>
          </a:custGeom>
        </p:spPr>
      </p:pic>
      <p:sp>
        <p:nvSpPr>
          <p:cNvPr id="208" name="UNIT 1: INTRODUCTION…"/>
          <p:cNvSpPr txBox="1">
            <a:spLocks noGrp="1"/>
          </p:cNvSpPr>
          <p:nvPr>
            <p:ph type="body" idx="15"/>
          </p:nvPr>
        </p:nvSpPr>
        <p:spPr>
          <a:xfrm>
            <a:off x="6005090" y="1743524"/>
            <a:ext cx="6705601" cy="7489230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rPr dirty="0"/>
              <a:t>UNIT 1: INTRODUCTION</a:t>
            </a:r>
          </a:p>
          <a:p>
            <a:pPr>
              <a:defRPr sz="4200"/>
            </a:pPr>
            <a:endParaRPr dirty="0"/>
          </a:p>
          <a:p>
            <a:pPr>
              <a:defRPr sz="4200"/>
            </a:pPr>
            <a:r>
              <a:rPr sz="3600" dirty="0"/>
              <a:t>1.1. Introduction to life at university</a:t>
            </a:r>
          </a:p>
          <a:p>
            <a:pPr>
              <a:defRPr sz="4200"/>
            </a:pPr>
            <a:r>
              <a:rPr sz="3600" dirty="0"/>
              <a:t>1.2. Goals, personal responsibility and a positive attitude</a:t>
            </a:r>
          </a:p>
          <a:p>
            <a:pPr>
              <a:defRPr sz="4200"/>
            </a:pPr>
            <a:r>
              <a:rPr sz="3600" dirty="0"/>
              <a:t>1.3. Introduction to study habits</a:t>
            </a:r>
          </a:p>
          <a:p>
            <a:pPr>
              <a:defRPr sz="4200"/>
            </a:pPr>
            <a:r>
              <a:rPr sz="3600" dirty="0"/>
              <a:t>1.4. Attendance and participation</a:t>
            </a:r>
          </a:p>
          <a:p>
            <a:pPr>
              <a:defRPr sz="4200"/>
            </a:pPr>
            <a:r>
              <a:rPr sz="3600" dirty="0"/>
              <a:t>1.5. Use of mobile devices</a:t>
            </a:r>
          </a:p>
          <a:p>
            <a:pPr>
              <a:defRPr sz="4200"/>
            </a:pPr>
            <a:r>
              <a:rPr sz="3600" dirty="0"/>
              <a:t>1.6. Health and academic achievement</a:t>
            </a:r>
          </a:p>
        </p:txBody>
      </p:sp>
      <p:sp>
        <p:nvSpPr>
          <p:cNvPr id="209" name="OVERVIEW OF UNITS"/>
          <p:cNvSpPr txBox="1"/>
          <p:nvPr/>
        </p:nvSpPr>
        <p:spPr>
          <a:xfrm>
            <a:off x="315535" y="437692"/>
            <a:ext cx="6196779" cy="1299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449833">
              <a:lnSpc>
                <a:spcPct val="80000"/>
              </a:lnSpc>
              <a:spcBef>
                <a:spcPts val="2100"/>
              </a:spcBef>
              <a:defRPr sz="77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4800" dirty="0"/>
              <a:t>OVERVIEW OF UNITS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UNIT 2: CRITICAL THINKING SKILLS…"/>
          <p:cNvSpPr txBox="1">
            <a:spLocks noGrp="1"/>
          </p:cNvSpPr>
          <p:nvPr>
            <p:ph type="body" idx="15"/>
          </p:nvPr>
        </p:nvSpPr>
        <p:spPr>
          <a:xfrm>
            <a:off x="6049028" y="2021839"/>
            <a:ext cx="6705601" cy="5709922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FFFFFF"/>
                </a:solidFill>
              </a:defRPr>
            </a:pPr>
            <a:r>
              <a:t>UNIT 2: CRITICAL THINKING SKILLS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endParaRPr/>
          </a:p>
          <a:p>
            <a:pPr>
              <a:defRPr sz="4200">
                <a:solidFill>
                  <a:srgbClr val="000000"/>
                </a:solidFill>
              </a:defRPr>
            </a:pPr>
            <a:r>
              <a:t>2.1. Critical thinking</a:t>
            </a:r>
          </a:p>
          <a:p>
            <a:pPr>
              <a:defRPr sz="4200">
                <a:solidFill>
                  <a:srgbClr val="000000"/>
                </a:solidFill>
              </a:defRPr>
            </a:pPr>
            <a:r>
              <a:t>2.2. Levels of thinking</a:t>
            </a:r>
          </a:p>
          <a:p>
            <a:pPr>
              <a:defRPr sz="4200">
                <a:solidFill>
                  <a:srgbClr val="000000"/>
                </a:solidFill>
              </a:defRPr>
            </a:pPr>
            <a:r>
              <a:t>2.3. Position and evidence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endParaRPr/>
          </a:p>
          <a:p>
            <a:pPr>
              <a:defRPr sz="4200">
                <a:solidFill>
                  <a:srgbClr val="FFFFFF"/>
                </a:solidFill>
              </a:defRPr>
            </a:pPr>
            <a:r>
              <a:t>UNIT 3: TIME MANAGEMENT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endParaRPr/>
          </a:p>
          <a:p>
            <a:pPr>
              <a:defRPr sz="4200">
                <a:solidFill>
                  <a:srgbClr val="FFFFFF"/>
                </a:solidFill>
              </a:defRPr>
            </a:pPr>
            <a:r>
              <a:t>UNIT 4: ASSIGNMENT MANAGEMENT</a:t>
            </a:r>
          </a:p>
        </p:txBody>
      </p:sp>
      <p:pic>
        <p:nvPicPr>
          <p:cNvPr id="214" name="Depositphotos_30152279_m-2015.jpg" descr="Depositphotos_30152279_m-2015.jpg"/>
          <p:cNvPicPr>
            <a:picLocks noChangeAspect="1"/>
          </p:cNvPicPr>
          <p:nvPr/>
        </p:nvPicPr>
        <p:blipFill>
          <a:blip r:embed="rId2">
            <a:extLst/>
          </a:blip>
          <a:srcRect l="3443" t="2814" r="4091" b="2660"/>
          <a:stretch>
            <a:fillRect/>
          </a:stretch>
        </p:blipFill>
        <p:spPr>
          <a:xfrm>
            <a:off x="441703" y="2392349"/>
            <a:ext cx="4602994" cy="4968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7" extrusionOk="0">
                <a:moveTo>
                  <a:pt x="17964" y="0"/>
                </a:moveTo>
                <a:cubicBezTo>
                  <a:pt x="17129" y="1"/>
                  <a:pt x="16230" y="32"/>
                  <a:pt x="15968" y="67"/>
                </a:cubicBezTo>
                <a:cubicBezTo>
                  <a:pt x="15370" y="148"/>
                  <a:pt x="14599" y="378"/>
                  <a:pt x="14348" y="552"/>
                </a:cubicBezTo>
                <a:cubicBezTo>
                  <a:pt x="14066" y="747"/>
                  <a:pt x="14017" y="992"/>
                  <a:pt x="14043" y="2089"/>
                </a:cubicBezTo>
                <a:cubicBezTo>
                  <a:pt x="14064" y="2992"/>
                  <a:pt x="14070" y="3037"/>
                  <a:pt x="14225" y="3283"/>
                </a:cubicBezTo>
                <a:cubicBezTo>
                  <a:pt x="14422" y="3594"/>
                  <a:pt x="14567" y="3630"/>
                  <a:pt x="15398" y="3576"/>
                </a:cubicBezTo>
                <a:cubicBezTo>
                  <a:pt x="16286" y="3518"/>
                  <a:pt x="16553" y="3590"/>
                  <a:pt x="17076" y="4024"/>
                </a:cubicBezTo>
                <a:cubicBezTo>
                  <a:pt x="17312" y="4220"/>
                  <a:pt x="17588" y="4402"/>
                  <a:pt x="17691" y="4430"/>
                </a:cubicBezTo>
                <a:cubicBezTo>
                  <a:pt x="17978" y="4507"/>
                  <a:pt x="18299" y="4498"/>
                  <a:pt x="18378" y="4411"/>
                </a:cubicBezTo>
                <a:cubicBezTo>
                  <a:pt x="18420" y="4364"/>
                  <a:pt x="18441" y="4202"/>
                  <a:pt x="18430" y="4012"/>
                </a:cubicBezTo>
                <a:cubicBezTo>
                  <a:pt x="18412" y="3713"/>
                  <a:pt x="18423" y="3689"/>
                  <a:pt x="18573" y="3621"/>
                </a:cubicBezTo>
                <a:cubicBezTo>
                  <a:pt x="18671" y="3576"/>
                  <a:pt x="19153" y="3528"/>
                  <a:pt x="19812" y="3496"/>
                </a:cubicBezTo>
                <a:cubicBezTo>
                  <a:pt x="21068" y="3436"/>
                  <a:pt x="21335" y="3363"/>
                  <a:pt x="21501" y="3039"/>
                </a:cubicBezTo>
                <a:cubicBezTo>
                  <a:pt x="21563" y="2918"/>
                  <a:pt x="21595" y="2723"/>
                  <a:pt x="21597" y="2472"/>
                </a:cubicBezTo>
                <a:cubicBezTo>
                  <a:pt x="21600" y="2220"/>
                  <a:pt x="21573" y="1911"/>
                  <a:pt x="21515" y="1559"/>
                </a:cubicBezTo>
                <a:cubicBezTo>
                  <a:pt x="21382" y="740"/>
                  <a:pt x="21276" y="576"/>
                  <a:pt x="20735" y="341"/>
                </a:cubicBezTo>
                <a:cubicBezTo>
                  <a:pt x="20056" y="47"/>
                  <a:pt x="19648" y="-3"/>
                  <a:pt x="17964" y="0"/>
                </a:cubicBezTo>
                <a:close/>
                <a:moveTo>
                  <a:pt x="3950" y="148"/>
                </a:moveTo>
                <a:cubicBezTo>
                  <a:pt x="3635" y="151"/>
                  <a:pt x="3344" y="162"/>
                  <a:pt x="3123" y="181"/>
                </a:cubicBezTo>
                <a:cubicBezTo>
                  <a:pt x="2277" y="252"/>
                  <a:pt x="1290" y="431"/>
                  <a:pt x="912" y="581"/>
                </a:cubicBezTo>
                <a:cubicBezTo>
                  <a:pt x="650" y="686"/>
                  <a:pt x="620" y="717"/>
                  <a:pt x="473" y="1075"/>
                </a:cubicBezTo>
                <a:cubicBezTo>
                  <a:pt x="126" y="1916"/>
                  <a:pt x="61" y="2528"/>
                  <a:pt x="246" y="3217"/>
                </a:cubicBezTo>
                <a:cubicBezTo>
                  <a:pt x="433" y="3916"/>
                  <a:pt x="693" y="4212"/>
                  <a:pt x="1272" y="4387"/>
                </a:cubicBezTo>
                <a:cubicBezTo>
                  <a:pt x="1624" y="4493"/>
                  <a:pt x="1838" y="4509"/>
                  <a:pt x="3188" y="4531"/>
                </a:cubicBezTo>
                <a:cubicBezTo>
                  <a:pt x="4024" y="4545"/>
                  <a:pt x="4757" y="4581"/>
                  <a:pt x="4817" y="4611"/>
                </a:cubicBezTo>
                <a:cubicBezTo>
                  <a:pt x="4962" y="4682"/>
                  <a:pt x="5094" y="4985"/>
                  <a:pt x="5095" y="5246"/>
                </a:cubicBezTo>
                <a:cubicBezTo>
                  <a:pt x="5095" y="5360"/>
                  <a:pt x="5112" y="5510"/>
                  <a:pt x="5132" y="5579"/>
                </a:cubicBezTo>
                <a:cubicBezTo>
                  <a:pt x="5191" y="5783"/>
                  <a:pt x="5271" y="5723"/>
                  <a:pt x="5462" y="5330"/>
                </a:cubicBezTo>
                <a:cubicBezTo>
                  <a:pt x="5561" y="5125"/>
                  <a:pt x="5709" y="4877"/>
                  <a:pt x="5789" y="4778"/>
                </a:cubicBezTo>
                <a:cubicBezTo>
                  <a:pt x="5919" y="4619"/>
                  <a:pt x="5967" y="4599"/>
                  <a:pt x="6222" y="4599"/>
                </a:cubicBezTo>
                <a:cubicBezTo>
                  <a:pt x="6546" y="4599"/>
                  <a:pt x="6968" y="4479"/>
                  <a:pt x="7138" y="4337"/>
                </a:cubicBezTo>
                <a:cubicBezTo>
                  <a:pt x="7374" y="4139"/>
                  <a:pt x="7426" y="3948"/>
                  <a:pt x="7460" y="3146"/>
                </a:cubicBezTo>
                <a:cubicBezTo>
                  <a:pt x="7496" y="2278"/>
                  <a:pt x="7408" y="1633"/>
                  <a:pt x="7167" y="1009"/>
                </a:cubicBezTo>
                <a:cubicBezTo>
                  <a:pt x="7015" y="613"/>
                  <a:pt x="6805" y="440"/>
                  <a:pt x="6408" y="378"/>
                </a:cubicBezTo>
                <a:cubicBezTo>
                  <a:pt x="6279" y="358"/>
                  <a:pt x="6145" y="310"/>
                  <a:pt x="6110" y="271"/>
                </a:cubicBezTo>
                <a:cubicBezTo>
                  <a:pt x="6040" y="193"/>
                  <a:pt x="4892" y="139"/>
                  <a:pt x="3950" y="148"/>
                </a:cubicBezTo>
                <a:close/>
                <a:moveTo>
                  <a:pt x="11504" y="188"/>
                </a:moveTo>
                <a:cubicBezTo>
                  <a:pt x="11353" y="186"/>
                  <a:pt x="11190" y="205"/>
                  <a:pt x="11052" y="245"/>
                </a:cubicBezTo>
                <a:cubicBezTo>
                  <a:pt x="10937" y="278"/>
                  <a:pt x="10731" y="301"/>
                  <a:pt x="10592" y="297"/>
                </a:cubicBezTo>
                <a:cubicBezTo>
                  <a:pt x="10344" y="289"/>
                  <a:pt x="10109" y="367"/>
                  <a:pt x="10030" y="479"/>
                </a:cubicBezTo>
                <a:cubicBezTo>
                  <a:pt x="10008" y="511"/>
                  <a:pt x="9847" y="530"/>
                  <a:pt x="9672" y="523"/>
                </a:cubicBezTo>
                <a:cubicBezTo>
                  <a:pt x="9284" y="506"/>
                  <a:pt x="9141" y="592"/>
                  <a:pt x="9119" y="850"/>
                </a:cubicBezTo>
                <a:cubicBezTo>
                  <a:pt x="9108" y="987"/>
                  <a:pt x="9071" y="1044"/>
                  <a:pt x="8991" y="1056"/>
                </a:cubicBezTo>
                <a:cubicBezTo>
                  <a:pt x="8681" y="1100"/>
                  <a:pt x="8605" y="1138"/>
                  <a:pt x="8521" y="1287"/>
                </a:cubicBezTo>
                <a:cubicBezTo>
                  <a:pt x="8406" y="1494"/>
                  <a:pt x="8406" y="1699"/>
                  <a:pt x="8523" y="1865"/>
                </a:cubicBezTo>
                <a:cubicBezTo>
                  <a:pt x="8608" y="1985"/>
                  <a:pt x="8605" y="2010"/>
                  <a:pt x="8493" y="2180"/>
                </a:cubicBezTo>
                <a:cubicBezTo>
                  <a:pt x="8291" y="2487"/>
                  <a:pt x="8352" y="2763"/>
                  <a:pt x="8652" y="2908"/>
                </a:cubicBezTo>
                <a:cubicBezTo>
                  <a:pt x="8793" y="2977"/>
                  <a:pt x="8809" y="3017"/>
                  <a:pt x="8814" y="3300"/>
                </a:cubicBezTo>
                <a:cubicBezTo>
                  <a:pt x="8820" y="3696"/>
                  <a:pt x="8974" y="3845"/>
                  <a:pt x="9348" y="3817"/>
                </a:cubicBezTo>
                <a:cubicBezTo>
                  <a:pt x="9572" y="3801"/>
                  <a:pt x="9588" y="3810"/>
                  <a:pt x="9637" y="3981"/>
                </a:cubicBezTo>
                <a:cubicBezTo>
                  <a:pt x="9692" y="4177"/>
                  <a:pt x="9911" y="4296"/>
                  <a:pt x="10108" y="4238"/>
                </a:cubicBezTo>
                <a:cubicBezTo>
                  <a:pt x="10321" y="4175"/>
                  <a:pt x="10342" y="4274"/>
                  <a:pt x="10160" y="4478"/>
                </a:cubicBezTo>
                <a:cubicBezTo>
                  <a:pt x="10061" y="4589"/>
                  <a:pt x="9981" y="4712"/>
                  <a:pt x="9981" y="4751"/>
                </a:cubicBezTo>
                <a:cubicBezTo>
                  <a:pt x="9981" y="4821"/>
                  <a:pt x="10189" y="4848"/>
                  <a:pt x="10555" y="4825"/>
                </a:cubicBezTo>
                <a:cubicBezTo>
                  <a:pt x="10658" y="4818"/>
                  <a:pt x="10758" y="4835"/>
                  <a:pt x="10776" y="4863"/>
                </a:cubicBezTo>
                <a:cubicBezTo>
                  <a:pt x="10795" y="4890"/>
                  <a:pt x="10690" y="5077"/>
                  <a:pt x="10544" y="5278"/>
                </a:cubicBezTo>
                <a:cubicBezTo>
                  <a:pt x="10398" y="5480"/>
                  <a:pt x="10279" y="5657"/>
                  <a:pt x="10279" y="5673"/>
                </a:cubicBezTo>
                <a:cubicBezTo>
                  <a:pt x="10279" y="5758"/>
                  <a:pt x="10496" y="5681"/>
                  <a:pt x="10715" y="5518"/>
                </a:cubicBezTo>
                <a:cubicBezTo>
                  <a:pt x="10852" y="5417"/>
                  <a:pt x="11186" y="5213"/>
                  <a:pt x="11456" y="5066"/>
                </a:cubicBezTo>
                <a:cubicBezTo>
                  <a:pt x="11726" y="4919"/>
                  <a:pt x="11948" y="4769"/>
                  <a:pt x="11948" y="4732"/>
                </a:cubicBezTo>
                <a:cubicBezTo>
                  <a:pt x="11948" y="4694"/>
                  <a:pt x="11869" y="4648"/>
                  <a:pt x="11773" y="4628"/>
                </a:cubicBezTo>
                <a:cubicBezTo>
                  <a:pt x="11500" y="4573"/>
                  <a:pt x="11438" y="4466"/>
                  <a:pt x="11618" y="4357"/>
                </a:cubicBezTo>
                <a:cubicBezTo>
                  <a:pt x="11734" y="4287"/>
                  <a:pt x="11798" y="4279"/>
                  <a:pt x="11890" y="4324"/>
                </a:cubicBezTo>
                <a:cubicBezTo>
                  <a:pt x="12046" y="4402"/>
                  <a:pt x="12699" y="4337"/>
                  <a:pt x="12912" y="4223"/>
                </a:cubicBezTo>
                <a:cubicBezTo>
                  <a:pt x="13095" y="4125"/>
                  <a:pt x="13227" y="3880"/>
                  <a:pt x="13182" y="3721"/>
                </a:cubicBezTo>
                <a:cubicBezTo>
                  <a:pt x="13163" y="3653"/>
                  <a:pt x="13204" y="3568"/>
                  <a:pt x="13294" y="3490"/>
                </a:cubicBezTo>
                <a:cubicBezTo>
                  <a:pt x="13462" y="3343"/>
                  <a:pt x="13486" y="3034"/>
                  <a:pt x="13344" y="2846"/>
                </a:cubicBezTo>
                <a:cubicBezTo>
                  <a:pt x="13275" y="2755"/>
                  <a:pt x="13268" y="2697"/>
                  <a:pt x="13315" y="2617"/>
                </a:cubicBezTo>
                <a:cubicBezTo>
                  <a:pt x="13412" y="2448"/>
                  <a:pt x="13387" y="2104"/>
                  <a:pt x="13264" y="1932"/>
                </a:cubicBezTo>
                <a:cubicBezTo>
                  <a:pt x="13203" y="1846"/>
                  <a:pt x="13066" y="1726"/>
                  <a:pt x="12959" y="1666"/>
                </a:cubicBezTo>
                <a:cubicBezTo>
                  <a:pt x="12814" y="1585"/>
                  <a:pt x="12782" y="1540"/>
                  <a:pt x="12832" y="1494"/>
                </a:cubicBezTo>
                <a:cubicBezTo>
                  <a:pt x="12869" y="1459"/>
                  <a:pt x="12901" y="1353"/>
                  <a:pt x="12901" y="1256"/>
                </a:cubicBezTo>
                <a:cubicBezTo>
                  <a:pt x="12901" y="1051"/>
                  <a:pt x="12621" y="736"/>
                  <a:pt x="12439" y="736"/>
                </a:cubicBezTo>
                <a:cubicBezTo>
                  <a:pt x="12372" y="736"/>
                  <a:pt x="12265" y="651"/>
                  <a:pt x="12180" y="531"/>
                </a:cubicBezTo>
                <a:cubicBezTo>
                  <a:pt x="12101" y="418"/>
                  <a:pt x="11970" y="293"/>
                  <a:pt x="11888" y="255"/>
                </a:cubicBezTo>
                <a:cubicBezTo>
                  <a:pt x="11796" y="212"/>
                  <a:pt x="11656" y="190"/>
                  <a:pt x="11504" y="188"/>
                </a:cubicBezTo>
                <a:close/>
                <a:moveTo>
                  <a:pt x="16756" y="4699"/>
                </a:moveTo>
                <a:cubicBezTo>
                  <a:pt x="16509" y="4699"/>
                  <a:pt x="16233" y="4720"/>
                  <a:pt x="16028" y="4766"/>
                </a:cubicBezTo>
                <a:cubicBezTo>
                  <a:pt x="15864" y="4802"/>
                  <a:pt x="15565" y="4841"/>
                  <a:pt x="15363" y="4851"/>
                </a:cubicBezTo>
                <a:cubicBezTo>
                  <a:pt x="15014" y="4868"/>
                  <a:pt x="14567" y="5020"/>
                  <a:pt x="14480" y="5151"/>
                </a:cubicBezTo>
                <a:cubicBezTo>
                  <a:pt x="14460" y="5182"/>
                  <a:pt x="14344" y="5207"/>
                  <a:pt x="14223" y="5208"/>
                </a:cubicBezTo>
                <a:cubicBezTo>
                  <a:pt x="13933" y="5209"/>
                  <a:pt x="13549" y="5375"/>
                  <a:pt x="13382" y="5572"/>
                </a:cubicBezTo>
                <a:cubicBezTo>
                  <a:pt x="13272" y="5700"/>
                  <a:pt x="13252" y="5778"/>
                  <a:pt x="13275" y="5975"/>
                </a:cubicBezTo>
                <a:cubicBezTo>
                  <a:pt x="13297" y="6152"/>
                  <a:pt x="13273" y="6276"/>
                  <a:pt x="13192" y="6417"/>
                </a:cubicBezTo>
                <a:cubicBezTo>
                  <a:pt x="13058" y="6649"/>
                  <a:pt x="13047" y="6856"/>
                  <a:pt x="13162" y="7002"/>
                </a:cubicBezTo>
                <a:cubicBezTo>
                  <a:pt x="13235" y="7094"/>
                  <a:pt x="13231" y="7125"/>
                  <a:pt x="13132" y="7241"/>
                </a:cubicBezTo>
                <a:cubicBezTo>
                  <a:pt x="13062" y="7324"/>
                  <a:pt x="13020" y="7462"/>
                  <a:pt x="13020" y="7607"/>
                </a:cubicBezTo>
                <a:cubicBezTo>
                  <a:pt x="13020" y="8088"/>
                  <a:pt x="13517" y="8463"/>
                  <a:pt x="14152" y="8463"/>
                </a:cubicBezTo>
                <a:cubicBezTo>
                  <a:pt x="14421" y="8463"/>
                  <a:pt x="14513" y="8486"/>
                  <a:pt x="14603" y="8578"/>
                </a:cubicBezTo>
                <a:cubicBezTo>
                  <a:pt x="14757" y="8736"/>
                  <a:pt x="14980" y="8837"/>
                  <a:pt x="15387" y="8932"/>
                </a:cubicBezTo>
                <a:cubicBezTo>
                  <a:pt x="15605" y="8983"/>
                  <a:pt x="15959" y="9006"/>
                  <a:pt x="16355" y="8998"/>
                </a:cubicBezTo>
                <a:cubicBezTo>
                  <a:pt x="16888" y="8986"/>
                  <a:pt x="17032" y="8962"/>
                  <a:pt x="17324" y="8837"/>
                </a:cubicBezTo>
                <a:lnTo>
                  <a:pt x="17666" y="8690"/>
                </a:lnTo>
                <a:lnTo>
                  <a:pt x="17946" y="8804"/>
                </a:lnTo>
                <a:cubicBezTo>
                  <a:pt x="18315" y="8955"/>
                  <a:pt x="18827" y="8921"/>
                  <a:pt x="19260" y="8718"/>
                </a:cubicBezTo>
                <a:cubicBezTo>
                  <a:pt x="19431" y="8638"/>
                  <a:pt x="19669" y="8573"/>
                  <a:pt x="19789" y="8573"/>
                </a:cubicBezTo>
                <a:cubicBezTo>
                  <a:pt x="20335" y="8573"/>
                  <a:pt x="20873" y="8247"/>
                  <a:pt x="20992" y="7843"/>
                </a:cubicBezTo>
                <a:cubicBezTo>
                  <a:pt x="21026" y="7731"/>
                  <a:pt x="21110" y="7563"/>
                  <a:pt x="21180" y="7471"/>
                </a:cubicBezTo>
                <a:cubicBezTo>
                  <a:pt x="21477" y="7085"/>
                  <a:pt x="21367" y="6568"/>
                  <a:pt x="20916" y="6225"/>
                </a:cubicBezTo>
                <a:cubicBezTo>
                  <a:pt x="20774" y="6118"/>
                  <a:pt x="20643" y="5972"/>
                  <a:pt x="20624" y="5901"/>
                </a:cubicBezTo>
                <a:cubicBezTo>
                  <a:pt x="20574" y="5719"/>
                  <a:pt x="20235" y="5459"/>
                  <a:pt x="19894" y="5342"/>
                </a:cubicBezTo>
                <a:cubicBezTo>
                  <a:pt x="19734" y="5288"/>
                  <a:pt x="19536" y="5187"/>
                  <a:pt x="19454" y="5118"/>
                </a:cubicBezTo>
                <a:cubicBezTo>
                  <a:pt x="19161" y="4871"/>
                  <a:pt x="18897" y="4811"/>
                  <a:pt x="18151" y="4826"/>
                </a:cubicBezTo>
                <a:cubicBezTo>
                  <a:pt x="17657" y="4837"/>
                  <a:pt x="17416" y="4819"/>
                  <a:pt x="17311" y="4766"/>
                </a:cubicBezTo>
                <a:cubicBezTo>
                  <a:pt x="17220" y="4720"/>
                  <a:pt x="17002" y="4699"/>
                  <a:pt x="16756" y="4699"/>
                </a:cubicBezTo>
                <a:close/>
                <a:moveTo>
                  <a:pt x="3465" y="5584"/>
                </a:moveTo>
                <a:cubicBezTo>
                  <a:pt x="3263" y="5586"/>
                  <a:pt x="3005" y="5614"/>
                  <a:pt x="2890" y="5646"/>
                </a:cubicBezTo>
                <a:cubicBezTo>
                  <a:pt x="2776" y="5677"/>
                  <a:pt x="2517" y="5703"/>
                  <a:pt x="2317" y="5703"/>
                </a:cubicBezTo>
                <a:cubicBezTo>
                  <a:pt x="1681" y="5703"/>
                  <a:pt x="1081" y="5985"/>
                  <a:pt x="870" y="6381"/>
                </a:cubicBezTo>
                <a:cubicBezTo>
                  <a:pt x="804" y="6504"/>
                  <a:pt x="763" y="6624"/>
                  <a:pt x="778" y="6648"/>
                </a:cubicBezTo>
                <a:cubicBezTo>
                  <a:pt x="794" y="6672"/>
                  <a:pt x="693" y="6738"/>
                  <a:pt x="553" y="6796"/>
                </a:cubicBezTo>
                <a:cubicBezTo>
                  <a:pt x="413" y="6855"/>
                  <a:pt x="231" y="6969"/>
                  <a:pt x="149" y="7052"/>
                </a:cubicBezTo>
                <a:cubicBezTo>
                  <a:pt x="20" y="7182"/>
                  <a:pt x="0" y="7253"/>
                  <a:pt x="0" y="7588"/>
                </a:cubicBezTo>
                <a:cubicBezTo>
                  <a:pt x="0" y="7953"/>
                  <a:pt x="11" y="7984"/>
                  <a:pt x="192" y="8133"/>
                </a:cubicBezTo>
                <a:cubicBezTo>
                  <a:pt x="403" y="8308"/>
                  <a:pt x="807" y="8433"/>
                  <a:pt x="1011" y="8385"/>
                </a:cubicBezTo>
                <a:cubicBezTo>
                  <a:pt x="1103" y="8364"/>
                  <a:pt x="1186" y="8397"/>
                  <a:pt x="1281" y="8490"/>
                </a:cubicBezTo>
                <a:cubicBezTo>
                  <a:pt x="1402" y="8609"/>
                  <a:pt x="1718" y="8735"/>
                  <a:pt x="2086" y="8811"/>
                </a:cubicBezTo>
                <a:cubicBezTo>
                  <a:pt x="2521" y="8902"/>
                  <a:pt x="3157" y="8806"/>
                  <a:pt x="3497" y="8599"/>
                </a:cubicBezTo>
                <a:cubicBezTo>
                  <a:pt x="3698" y="8477"/>
                  <a:pt x="3745" y="8470"/>
                  <a:pt x="4030" y="8520"/>
                </a:cubicBezTo>
                <a:cubicBezTo>
                  <a:pt x="4681" y="8634"/>
                  <a:pt x="5234" y="8400"/>
                  <a:pt x="5533" y="7883"/>
                </a:cubicBezTo>
                <a:cubicBezTo>
                  <a:pt x="5634" y="7707"/>
                  <a:pt x="5659" y="7567"/>
                  <a:pt x="5659" y="7193"/>
                </a:cubicBezTo>
                <a:cubicBezTo>
                  <a:pt x="5659" y="6472"/>
                  <a:pt x="5424" y="6176"/>
                  <a:pt x="4840" y="6168"/>
                </a:cubicBezTo>
                <a:cubicBezTo>
                  <a:pt x="4584" y="6165"/>
                  <a:pt x="4534" y="6144"/>
                  <a:pt x="4436" y="5999"/>
                </a:cubicBezTo>
                <a:cubicBezTo>
                  <a:pt x="4254" y="5733"/>
                  <a:pt x="3894" y="5579"/>
                  <a:pt x="3465" y="5584"/>
                </a:cubicBezTo>
                <a:close/>
                <a:moveTo>
                  <a:pt x="9834" y="6053"/>
                </a:moveTo>
                <a:cubicBezTo>
                  <a:pt x="9451" y="6058"/>
                  <a:pt x="9035" y="6202"/>
                  <a:pt x="8706" y="6481"/>
                </a:cubicBezTo>
                <a:lnTo>
                  <a:pt x="8397" y="6743"/>
                </a:lnTo>
                <a:lnTo>
                  <a:pt x="8041" y="6665"/>
                </a:lnTo>
                <a:cubicBezTo>
                  <a:pt x="7170" y="6476"/>
                  <a:pt x="6560" y="6915"/>
                  <a:pt x="6424" y="7833"/>
                </a:cubicBezTo>
                <a:cubicBezTo>
                  <a:pt x="6403" y="7978"/>
                  <a:pt x="6305" y="8219"/>
                  <a:pt x="6207" y="8366"/>
                </a:cubicBezTo>
                <a:cubicBezTo>
                  <a:pt x="6058" y="8587"/>
                  <a:pt x="6026" y="8692"/>
                  <a:pt x="6024" y="8975"/>
                </a:cubicBezTo>
                <a:cubicBezTo>
                  <a:pt x="6021" y="9569"/>
                  <a:pt x="6327" y="9940"/>
                  <a:pt x="6866" y="9996"/>
                </a:cubicBezTo>
                <a:cubicBezTo>
                  <a:pt x="7067" y="10017"/>
                  <a:pt x="7152" y="10059"/>
                  <a:pt x="7251" y="10188"/>
                </a:cubicBezTo>
                <a:cubicBezTo>
                  <a:pt x="7321" y="10279"/>
                  <a:pt x="7522" y="10415"/>
                  <a:pt x="7698" y="10490"/>
                </a:cubicBezTo>
                <a:cubicBezTo>
                  <a:pt x="7968" y="10604"/>
                  <a:pt x="8091" y="10622"/>
                  <a:pt x="8478" y="10607"/>
                </a:cubicBezTo>
                <a:cubicBezTo>
                  <a:pt x="8758" y="10596"/>
                  <a:pt x="8935" y="10610"/>
                  <a:pt x="8929" y="10643"/>
                </a:cubicBezTo>
                <a:cubicBezTo>
                  <a:pt x="8924" y="10673"/>
                  <a:pt x="8902" y="10798"/>
                  <a:pt x="8881" y="10919"/>
                </a:cubicBezTo>
                <a:cubicBezTo>
                  <a:pt x="8860" y="11041"/>
                  <a:pt x="8739" y="11317"/>
                  <a:pt x="8613" y="11535"/>
                </a:cubicBezTo>
                <a:cubicBezTo>
                  <a:pt x="8486" y="11753"/>
                  <a:pt x="8398" y="11945"/>
                  <a:pt x="8417" y="11963"/>
                </a:cubicBezTo>
                <a:cubicBezTo>
                  <a:pt x="8491" y="12032"/>
                  <a:pt x="8746" y="11989"/>
                  <a:pt x="9015" y="11863"/>
                </a:cubicBezTo>
                <a:cubicBezTo>
                  <a:pt x="9399" y="11682"/>
                  <a:pt x="9703" y="11448"/>
                  <a:pt x="9989" y="11116"/>
                </a:cubicBezTo>
                <a:cubicBezTo>
                  <a:pt x="10224" y="10841"/>
                  <a:pt x="10236" y="10836"/>
                  <a:pt x="10551" y="10836"/>
                </a:cubicBezTo>
                <a:cubicBezTo>
                  <a:pt x="10728" y="10836"/>
                  <a:pt x="10982" y="10796"/>
                  <a:pt x="11115" y="10747"/>
                </a:cubicBezTo>
                <a:cubicBezTo>
                  <a:pt x="11433" y="10629"/>
                  <a:pt x="11769" y="10229"/>
                  <a:pt x="11769" y="9970"/>
                </a:cubicBezTo>
                <a:cubicBezTo>
                  <a:pt x="11769" y="9841"/>
                  <a:pt x="11801" y="9776"/>
                  <a:pt x="11873" y="9755"/>
                </a:cubicBezTo>
                <a:cubicBezTo>
                  <a:pt x="12227" y="9653"/>
                  <a:pt x="12377" y="9553"/>
                  <a:pt x="12465" y="9360"/>
                </a:cubicBezTo>
                <a:cubicBezTo>
                  <a:pt x="12603" y="9060"/>
                  <a:pt x="12579" y="8727"/>
                  <a:pt x="12402" y="8433"/>
                </a:cubicBezTo>
                <a:cubicBezTo>
                  <a:pt x="12252" y="8184"/>
                  <a:pt x="12252" y="8182"/>
                  <a:pt x="12361" y="8006"/>
                </a:cubicBezTo>
                <a:cubicBezTo>
                  <a:pt x="12533" y="7728"/>
                  <a:pt x="12561" y="7508"/>
                  <a:pt x="12454" y="7271"/>
                </a:cubicBezTo>
                <a:cubicBezTo>
                  <a:pt x="12255" y="6830"/>
                  <a:pt x="11888" y="6627"/>
                  <a:pt x="11275" y="6619"/>
                </a:cubicBezTo>
                <a:cubicBezTo>
                  <a:pt x="10899" y="6614"/>
                  <a:pt x="10865" y="6602"/>
                  <a:pt x="10760" y="6453"/>
                </a:cubicBezTo>
                <a:cubicBezTo>
                  <a:pt x="10567" y="6181"/>
                  <a:pt x="10217" y="6048"/>
                  <a:pt x="9834" y="6053"/>
                </a:cubicBezTo>
                <a:close/>
                <a:moveTo>
                  <a:pt x="4726" y="8799"/>
                </a:moveTo>
                <a:cubicBezTo>
                  <a:pt x="4569" y="8797"/>
                  <a:pt x="4415" y="8809"/>
                  <a:pt x="4283" y="8842"/>
                </a:cubicBezTo>
                <a:cubicBezTo>
                  <a:pt x="3985" y="8917"/>
                  <a:pt x="3724" y="9099"/>
                  <a:pt x="3724" y="9230"/>
                </a:cubicBezTo>
                <a:cubicBezTo>
                  <a:pt x="3724" y="9374"/>
                  <a:pt x="3965" y="9556"/>
                  <a:pt x="4233" y="9615"/>
                </a:cubicBezTo>
                <a:cubicBezTo>
                  <a:pt x="4845" y="9749"/>
                  <a:pt x="5805" y="9451"/>
                  <a:pt x="5741" y="9146"/>
                </a:cubicBezTo>
                <a:cubicBezTo>
                  <a:pt x="5701" y="8955"/>
                  <a:pt x="5198" y="8806"/>
                  <a:pt x="4726" y="8799"/>
                </a:cubicBezTo>
                <a:close/>
                <a:moveTo>
                  <a:pt x="18828" y="9084"/>
                </a:moveTo>
                <a:cubicBezTo>
                  <a:pt x="18205" y="9108"/>
                  <a:pt x="17726" y="9265"/>
                  <a:pt x="17726" y="9446"/>
                </a:cubicBezTo>
                <a:cubicBezTo>
                  <a:pt x="17726" y="9581"/>
                  <a:pt x="17854" y="9680"/>
                  <a:pt x="18100" y="9734"/>
                </a:cubicBezTo>
                <a:cubicBezTo>
                  <a:pt x="18745" y="9876"/>
                  <a:pt x="20000" y="9634"/>
                  <a:pt x="19918" y="9384"/>
                </a:cubicBezTo>
                <a:cubicBezTo>
                  <a:pt x="19906" y="9348"/>
                  <a:pt x="19777" y="9261"/>
                  <a:pt x="19631" y="9191"/>
                </a:cubicBezTo>
                <a:cubicBezTo>
                  <a:pt x="19398" y="9078"/>
                  <a:pt x="19299" y="9065"/>
                  <a:pt x="18828" y="9084"/>
                </a:cubicBezTo>
                <a:close/>
                <a:moveTo>
                  <a:pt x="4000" y="9788"/>
                </a:moveTo>
                <a:cubicBezTo>
                  <a:pt x="3563" y="9788"/>
                  <a:pt x="3392" y="10039"/>
                  <a:pt x="3737" y="10174"/>
                </a:cubicBezTo>
                <a:cubicBezTo>
                  <a:pt x="3812" y="10203"/>
                  <a:pt x="3977" y="10214"/>
                  <a:pt x="4104" y="10198"/>
                </a:cubicBezTo>
                <a:cubicBezTo>
                  <a:pt x="4766" y="10117"/>
                  <a:pt x="4683" y="9788"/>
                  <a:pt x="4000" y="9788"/>
                </a:cubicBezTo>
                <a:close/>
                <a:moveTo>
                  <a:pt x="17523" y="9846"/>
                </a:moveTo>
                <a:cubicBezTo>
                  <a:pt x="17029" y="9852"/>
                  <a:pt x="16718" y="10030"/>
                  <a:pt x="17145" y="10202"/>
                </a:cubicBezTo>
                <a:cubicBezTo>
                  <a:pt x="17405" y="10306"/>
                  <a:pt x="17791" y="10303"/>
                  <a:pt x="18084" y="10195"/>
                </a:cubicBezTo>
                <a:cubicBezTo>
                  <a:pt x="18396" y="10079"/>
                  <a:pt x="18386" y="9982"/>
                  <a:pt x="18057" y="9905"/>
                </a:cubicBezTo>
                <a:cubicBezTo>
                  <a:pt x="17872" y="9862"/>
                  <a:pt x="17688" y="9844"/>
                  <a:pt x="17523" y="9846"/>
                </a:cubicBezTo>
                <a:close/>
                <a:moveTo>
                  <a:pt x="3261" y="10210"/>
                </a:moveTo>
                <a:cubicBezTo>
                  <a:pt x="3208" y="10208"/>
                  <a:pt x="3158" y="10214"/>
                  <a:pt x="3121" y="10233"/>
                </a:cubicBezTo>
                <a:cubicBezTo>
                  <a:pt x="2974" y="10305"/>
                  <a:pt x="2980" y="10363"/>
                  <a:pt x="3143" y="10438"/>
                </a:cubicBezTo>
                <a:cubicBezTo>
                  <a:pt x="3324" y="10520"/>
                  <a:pt x="3571" y="10496"/>
                  <a:pt x="3592" y="10393"/>
                </a:cubicBezTo>
                <a:cubicBezTo>
                  <a:pt x="3610" y="10306"/>
                  <a:pt x="3420" y="10218"/>
                  <a:pt x="3261" y="10210"/>
                </a:cubicBezTo>
                <a:close/>
                <a:moveTo>
                  <a:pt x="1775" y="10633"/>
                </a:moveTo>
                <a:cubicBezTo>
                  <a:pt x="1482" y="10620"/>
                  <a:pt x="1240" y="10620"/>
                  <a:pt x="1089" y="10638"/>
                </a:cubicBezTo>
                <a:cubicBezTo>
                  <a:pt x="666" y="10688"/>
                  <a:pt x="517" y="10796"/>
                  <a:pt x="441" y="11109"/>
                </a:cubicBezTo>
                <a:cubicBezTo>
                  <a:pt x="392" y="11312"/>
                  <a:pt x="397" y="11361"/>
                  <a:pt x="473" y="11400"/>
                </a:cubicBezTo>
                <a:cubicBezTo>
                  <a:pt x="574" y="11453"/>
                  <a:pt x="598" y="11638"/>
                  <a:pt x="510" y="11689"/>
                </a:cubicBezTo>
                <a:cubicBezTo>
                  <a:pt x="480" y="11706"/>
                  <a:pt x="434" y="11689"/>
                  <a:pt x="408" y="11651"/>
                </a:cubicBezTo>
                <a:cubicBezTo>
                  <a:pt x="336" y="11544"/>
                  <a:pt x="275" y="11949"/>
                  <a:pt x="274" y="12548"/>
                </a:cubicBezTo>
                <a:cubicBezTo>
                  <a:pt x="272" y="13235"/>
                  <a:pt x="362" y="14129"/>
                  <a:pt x="471" y="14523"/>
                </a:cubicBezTo>
                <a:cubicBezTo>
                  <a:pt x="519" y="14696"/>
                  <a:pt x="589" y="14953"/>
                  <a:pt x="628" y="15094"/>
                </a:cubicBezTo>
                <a:cubicBezTo>
                  <a:pt x="774" y="15634"/>
                  <a:pt x="1213" y="15903"/>
                  <a:pt x="2125" y="16017"/>
                </a:cubicBezTo>
                <a:cubicBezTo>
                  <a:pt x="2365" y="16046"/>
                  <a:pt x="3206" y="16066"/>
                  <a:pt x="3992" y="16058"/>
                </a:cubicBezTo>
                <a:cubicBezTo>
                  <a:pt x="5670" y="16041"/>
                  <a:pt x="5743" y="16024"/>
                  <a:pt x="5843" y="15637"/>
                </a:cubicBezTo>
                <a:cubicBezTo>
                  <a:pt x="5919" y="15344"/>
                  <a:pt x="6116" y="15219"/>
                  <a:pt x="6806" y="15023"/>
                </a:cubicBezTo>
                <a:cubicBezTo>
                  <a:pt x="7269" y="14891"/>
                  <a:pt x="7293" y="14860"/>
                  <a:pt x="7177" y="14550"/>
                </a:cubicBezTo>
                <a:cubicBezTo>
                  <a:pt x="7115" y="14387"/>
                  <a:pt x="6967" y="14302"/>
                  <a:pt x="6335" y="14071"/>
                </a:cubicBezTo>
                <a:cubicBezTo>
                  <a:pt x="6140" y="13999"/>
                  <a:pt x="6113" y="13964"/>
                  <a:pt x="6082" y="13752"/>
                </a:cubicBezTo>
                <a:cubicBezTo>
                  <a:pt x="6063" y="13620"/>
                  <a:pt x="6055" y="13213"/>
                  <a:pt x="6063" y="12846"/>
                </a:cubicBezTo>
                <a:cubicBezTo>
                  <a:pt x="6079" y="12180"/>
                  <a:pt x="6078" y="12178"/>
                  <a:pt x="5870" y="11804"/>
                </a:cubicBezTo>
                <a:cubicBezTo>
                  <a:pt x="5610" y="11337"/>
                  <a:pt x="5343" y="11152"/>
                  <a:pt x="4722" y="11005"/>
                </a:cubicBezTo>
                <a:cubicBezTo>
                  <a:pt x="3993" y="10833"/>
                  <a:pt x="2653" y="10672"/>
                  <a:pt x="1775" y="10633"/>
                </a:cubicBezTo>
                <a:close/>
                <a:moveTo>
                  <a:pt x="17467" y="10698"/>
                </a:moveTo>
                <a:cubicBezTo>
                  <a:pt x="16870" y="10712"/>
                  <a:pt x="16151" y="10743"/>
                  <a:pt x="15283" y="10788"/>
                </a:cubicBezTo>
                <a:cubicBezTo>
                  <a:pt x="14285" y="10840"/>
                  <a:pt x="14089" y="10864"/>
                  <a:pt x="13886" y="10966"/>
                </a:cubicBezTo>
                <a:cubicBezTo>
                  <a:pt x="13550" y="11135"/>
                  <a:pt x="13395" y="11377"/>
                  <a:pt x="13344" y="11813"/>
                </a:cubicBezTo>
                <a:cubicBezTo>
                  <a:pt x="13234" y="12769"/>
                  <a:pt x="13455" y="13512"/>
                  <a:pt x="13983" y="13952"/>
                </a:cubicBezTo>
                <a:cubicBezTo>
                  <a:pt x="14458" y="14348"/>
                  <a:pt x="14836" y="14425"/>
                  <a:pt x="16355" y="14442"/>
                </a:cubicBezTo>
                <a:cubicBezTo>
                  <a:pt x="17219" y="14451"/>
                  <a:pt x="17196" y="14441"/>
                  <a:pt x="17098" y="14740"/>
                </a:cubicBezTo>
                <a:cubicBezTo>
                  <a:pt x="17064" y="14845"/>
                  <a:pt x="17091" y="14878"/>
                  <a:pt x="17273" y="14949"/>
                </a:cubicBezTo>
                <a:cubicBezTo>
                  <a:pt x="17392" y="14995"/>
                  <a:pt x="17488" y="15041"/>
                  <a:pt x="17488" y="15054"/>
                </a:cubicBezTo>
                <a:cubicBezTo>
                  <a:pt x="17488" y="15067"/>
                  <a:pt x="17394" y="15245"/>
                  <a:pt x="17279" y="15449"/>
                </a:cubicBezTo>
                <a:cubicBezTo>
                  <a:pt x="17119" y="15733"/>
                  <a:pt x="17086" y="15837"/>
                  <a:pt x="17138" y="15894"/>
                </a:cubicBezTo>
                <a:cubicBezTo>
                  <a:pt x="17174" y="15935"/>
                  <a:pt x="17215" y="15968"/>
                  <a:pt x="17229" y="15968"/>
                </a:cubicBezTo>
                <a:cubicBezTo>
                  <a:pt x="17281" y="15968"/>
                  <a:pt x="18459" y="15272"/>
                  <a:pt x="18629" y="15140"/>
                </a:cubicBezTo>
                <a:cubicBezTo>
                  <a:pt x="18786" y="15019"/>
                  <a:pt x="18801" y="14984"/>
                  <a:pt x="18748" y="14857"/>
                </a:cubicBezTo>
                <a:cubicBezTo>
                  <a:pt x="18712" y="14769"/>
                  <a:pt x="18612" y="14687"/>
                  <a:pt x="18491" y="14647"/>
                </a:cubicBezTo>
                <a:lnTo>
                  <a:pt x="18292" y="14581"/>
                </a:lnTo>
                <a:lnTo>
                  <a:pt x="18493" y="14435"/>
                </a:lnTo>
                <a:cubicBezTo>
                  <a:pt x="18603" y="14354"/>
                  <a:pt x="18912" y="14231"/>
                  <a:pt x="19178" y="14160"/>
                </a:cubicBezTo>
                <a:cubicBezTo>
                  <a:pt x="19870" y="13978"/>
                  <a:pt x="20269" y="13737"/>
                  <a:pt x="20538" y="13339"/>
                </a:cubicBezTo>
                <a:lnTo>
                  <a:pt x="20758" y="13015"/>
                </a:lnTo>
                <a:lnTo>
                  <a:pt x="20745" y="12354"/>
                </a:lnTo>
                <a:cubicBezTo>
                  <a:pt x="20734" y="11758"/>
                  <a:pt x="20718" y="11664"/>
                  <a:pt x="20577" y="11416"/>
                </a:cubicBezTo>
                <a:cubicBezTo>
                  <a:pt x="20491" y="11264"/>
                  <a:pt x="20372" y="11099"/>
                  <a:pt x="20311" y="11049"/>
                </a:cubicBezTo>
                <a:cubicBezTo>
                  <a:pt x="19961" y="10761"/>
                  <a:pt x="19260" y="10657"/>
                  <a:pt x="17467" y="10698"/>
                </a:cubicBezTo>
                <a:close/>
                <a:moveTo>
                  <a:pt x="10730" y="11830"/>
                </a:moveTo>
                <a:cubicBezTo>
                  <a:pt x="9958" y="11830"/>
                  <a:pt x="9189" y="12130"/>
                  <a:pt x="8605" y="12658"/>
                </a:cubicBezTo>
                <a:cubicBezTo>
                  <a:pt x="8108" y="13108"/>
                  <a:pt x="7938" y="13451"/>
                  <a:pt x="7907" y="14071"/>
                </a:cubicBezTo>
                <a:cubicBezTo>
                  <a:pt x="7874" y="14704"/>
                  <a:pt x="7968" y="15016"/>
                  <a:pt x="8370" y="15620"/>
                </a:cubicBezTo>
                <a:cubicBezTo>
                  <a:pt x="8792" y="16253"/>
                  <a:pt x="9215" y="16549"/>
                  <a:pt x="9948" y="16722"/>
                </a:cubicBezTo>
                <a:cubicBezTo>
                  <a:pt x="10473" y="16846"/>
                  <a:pt x="11290" y="16724"/>
                  <a:pt x="12017" y="16410"/>
                </a:cubicBezTo>
                <a:cubicBezTo>
                  <a:pt x="12157" y="16349"/>
                  <a:pt x="12230" y="16362"/>
                  <a:pt x="12624" y="16513"/>
                </a:cubicBezTo>
                <a:cubicBezTo>
                  <a:pt x="12870" y="16608"/>
                  <a:pt x="13129" y="16686"/>
                  <a:pt x="13201" y="16686"/>
                </a:cubicBezTo>
                <a:cubicBezTo>
                  <a:pt x="13318" y="16686"/>
                  <a:pt x="13326" y="16666"/>
                  <a:pt x="13290" y="16479"/>
                </a:cubicBezTo>
                <a:cubicBezTo>
                  <a:pt x="13268" y="16365"/>
                  <a:pt x="13181" y="16069"/>
                  <a:pt x="13095" y="15820"/>
                </a:cubicBezTo>
                <a:lnTo>
                  <a:pt x="12938" y="15368"/>
                </a:lnTo>
                <a:lnTo>
                  <a:pt x="13102" y="15087"/>
                </a:lnTo>
                <a:cubicBezTo>
                  <a:pt x="13304" y="14743"/>
                  <a:pt x="13356" y="14340"/>
                  <a:pt x="13262" y="13840"/>
                </a:cubicBezTo>
                <a:cubicBezTo>
                  <a:pt x="13034" y="12624"/>
                  <a:pt x="12031" y="11830"/>
                  <a:pt x="10730" y="11830"/>
                </a:cubicBezTo>
                <a:close/>
                <a:moveTo>
                  <a:pt x="20661" y="15335"/>
                </a:moveTo>
                <a:cubicBezTo>
                  <a:pt x="20483" y="15324"/>
                  <a:pt x="20259" y="15345"/>
                  <a:pt x="19977" y="15389"/>
                </a:cubicBezTo>
                <a:cubicBezTo>
                  <a:pt x="19389" y="15480"/>
                  <a:pt x="18556" y="15686"/>
                  <a:pt x="18331" y="15798"/>
                </a:cubicBezTo>
                <a:cubicBezTo>
                  <a:pt x="18128" y="15898"/>
                  <a:pt x="18076" y="16326"/>
                  <a:pt x="18091" y="17762"/>
                </a:cubicBezTo>
                <a:lnTo>
                  <a:pt x="18106" y="19087"/>
                </a:lnTo>
                <a:lnTo>
                  <a:pt x="17562" y="19363"/>
                </a:lnTo>
                <a:cubicBezTo>
                  <a:pt x="17263" y="19515"/>
                  <a:pt x="16957" y="19678"/>
                  <a:pt x="16884" y="19725"/>
                </a:cubicBezTo>
                <a:lnTo>
                  <a:pt x="16752" y="19812"/>
                </a:lnTo>
                <a:lnTo>
                  <a:pt x="16888" y="19938"/>
                </a:lnTo>
                <a:cubicBezTo>
                  <a:pt x="17013" y="20053"/>
                  <a:pt x="17068" y="20062"/>
                  <a:pt x="17540" y="20044"/>
                </a:cubicBezTo>
                <a:lnTo>
                  <a:pt x="18054" y="20026"/>
                </a:lnTo>
                <a:lnTo>
                  <a:pt x="18089" y="20269"/>
                </a:lnTo>
                <a:cubicBezTo>
                  <a:pt x="18113" y="20433"/>
                  <a:pt x="18171" y="20546"/>
                  <a:pt x="18268" y="20619"/>
                </a:cubicBezTo>
                <a:cubicBezTo>
                  <a:pt x="18400" y="20718"/>
                  <a:pt x="18487" y="20725"/>
                  <a:pt x="19394" y="20703"/>
                </a:cubicBezTo>
                <a:cubicBezTo>
                  <a:pt x="20501" y="20677"/>
                  <a:pt x="20754" y="20615"/>
                  <a:pt x="20910" y="20336"/>
                </a:cubicBezTo>
                <a:cubicBezTo>
                  <a:pt x="21108" y="19982"/>
                  <a:pt x="21381" y="17645"/>
                  <a:pt x="21346" y="16603"/>
                </a:cubicBezTo>
                <a:cubicBezTo>
                  <a:pt x="21316" y="15697"/>
                  <a:pt x="21195" y="15369"/>
                  <a:pt x="20661" y="15335"/>
                </a:cubicBezTo>
                <a:close/>
                <a:moveTo>
                  <a:pt x="5842" y="16891"/>
                </a:moveTo>
                <a:cubicBezTo>
                  <a:pt x="5327" y="16897"/>
                  <a:pt x="4857" y="17077"/>
                  <a:pt x="4505" y="17403"/>
                </a:cubicBezTo>
                <a:lnTo>
                  <a:pt x="4216" y="17669"/>
                </a:lnTo>
                <a:lnTo>
                  <a:pt x="4104" y="17535"/>
                </a:lnTo>
                <a:cubicBezTo>
                  <a:pt x="4043" y="17460"/>
                  <a:pt x="3885" y="17363"/>
                  <a:pt x="3754" y="17321"/>
                </a:cubicBezTo>
                <a:cubicBezTo>
                  <a:pt x="3006" y="17078"/>
                  <a:pt x="2215" y="17416"/>
                  <a:pt x="1817" y="18149"/>
                </a:cubicBezTo>
                <a:lnTo>
                  <a:pt x="1669" y="18425"/>
                </a:lnTo>
                <a:lnTo>
                  <a:pt x="1380" y="18406"/>
                </a:lnTo>
                <a:cubicBezTo>
                  <a:pt x="751" y="18365"/>
                  <a:pt x="540" y="18619"/>
                  <a:pt x="538" y="19418"/>
                </a:cubicBezTo>
                <a:cubicBezTo>
                  <a:pt x="537" y="19866"/>
                  <a:pt x="555" y="19951"/>
                  <a:pt x="726" y="20274"/>
                </a:cubicBezTo>
                <a:cubicBezTo>
                  <a:pt x="1061" y="20906"/>
                  <a:pt x="759" y="20846"/>
                  <a:pt x="3439" y="20798"/>
                </a:cubicBezTo>
                <a:cubicBezTo>
                  <a:pt x="4727" y="20775"/>
                  <a:pt x="5964" y="20752"/>
                  <a:pt x="6188" y="20745"/>
                </a:cubicBezTo>
                <a:cubicBezTo>
                  <a:pt x="6670" y="20729"/>
                  <a:pt x="6692" y="20755"/>
                  <a:pt x="6560" y="21167"/>
                </a:cubicBezTo>
                <a:cubicBezTo>
                  <a:pt x="6474" y="21437"/>
                  <a:pt x="6476" y="21464"/>
                  <a:pt x="6568" y="21528"/>
                </a:cubicBezTo>
                <a:cubicBezTo>
                  <a:pt x="6623" y="21566"/>
                  <a:pt x="6674" y="21597"/>
                  <a:pt x="6683" y="21597"/>
                </a:cubicBezTo>
                <a:cubicBezTo>
                  <a:pt x="6692" y="21597"/>
                  <a:pt x="6840" y="21483"/>
                  <a:pt x="7011" y="21342"/>
                </a:cubicBezTo>
                <a:cubicBezTo>
                  <a:pt x="7182" y="21201"/>
                  <a:pt x="7472" y="21021"/>
                  <a:pt x="7654" y="20941"/>
                </a:cubicBezTo>
                <a:cubicBezTo>
                  <a:pt x="7963" y="20807"/>
                  <a:pt x="8042" y="20798"/>
                  <a:pt x="8853" y="20798"/>
                </a:cubicBezTo>
                <a:lnTo>
                  <a:pt x="9721" y="20798"/>
                </a:lnTo>
                <a:lnTo>
                  <a:pt x="9903" y="20522"/>
                </a:lnTo>
                <a:cubicBezTo>
                  <a:pt x="10173" y="20111"/>
                  <a:pt x="10237" y="19873"/>
                  <a:pt x="10207" y="19391"/>
                </a:cubicBezTo>
                <a:cubicBezTo>
                  <a:pt x="10187" y="19085"/>
                  <a:pt x="10145" y="18911"/>
                  <a:pt x="10054" y="18775"/>
                </a:cubicBezTo>
                <a:cubicBezTo>
                  <a:pt x="9926" y="18583"/>
                  <a:pt x="9540" y="18342"/>
                  <a:pt x="9361" y="18342"/>
                </a:cubicBezTo>
                <a:cubicBezTo>
                  <a:pt x="9308" y="18342"/>
                  <a:pt x="9235" y="18274"/>
                  <a:pt x="9199" y="18190"/>
                </a:cubicBezTo>
                <a:cubicBezTo>
                  <a:pt x="9016" y="17760"/>
                  <a:pt x="8952" y="17669"/>
                  <a:pt x="8717" y="17510"/>
                </a:cubicBezTo>
                <a:cubicBezTo>
                  <a:pt x="8488" y="17356"/>
                  <a:pt x="8427" y="17341"/>
                  <a:pt x="8123" y="17360"/>
                </a:cubicBezTo>
                <a:cubicBezTo>
                  <a:pt x="7873" y="17377"/>
                  <a:pt x="7704" y="17429"/>
                  <a:pt x="7478" y="17559"/>
                </a:cubicBezTo>
                <a:cubicBezTo>
                  <a:pt x="7310" y="17656"/>
                  <a:pt x="7161" y="17735"/>
                  <a:pt x="7147" y="17735"/>
                </a:cubicBezTo>
                <a:cubicBezTo>
                  <a:pt x="7133" y="17735"/>
                  <a:pt x="7072" y="17642"/>
                  <a:pt x="7009" y="17528"/>
                </a:cubicBezTo>
                <a:cubicBezTo>
                  <a:pt x="6782" y="17117"/>
                  <a:pt x="6355" y="16885"/>
                  <a:pt x="5842" y="16891"/>
                </a:cubicBezTo>
                <a:close/>
                <a:moveTo>
                  <a:pt x="14419" y="17017"/>
                </a:moveTo>
                <a:cubicBezTo>
                  <a:pt x="14366" y="17017"/>
                  <a:pt x="14179" y="17145"/>
                  <a:pt x="14002" y="17300"/>
                </a:cubicBezTo>
                <a:cubicBezTo>
                  <a:pt x="13656" y="17603"/>
                  <a:pt x="13544" y="17618"/>
                  <a:pt x="13426" y="17378"/>
                </a:cubicBezTo>
                <a:cubicBezTo>
                  <a:pt x="13301" y="17123"/>
                  <a:pt x="12955" y="17243"/>
                  <a:pt x="12756" y="17610"/>
                </a:cubicBezTo>
                <a:lnTo>
                  <a:pt x="12659" y="17790"/>
                </a:lnTo>
                <a:lnTo>
                  <a:pt x="12437" y="17700"/>
                </a:lnTo>
                <a:cubicBezTo>
                  <a:pt x="12315" y="17650"/>
                  <a:pt x="12142" y="17597"/>
                  <a:pt x="12054" y="17583"/>
                </a:cubicBezTo>
                <a:cubicBezTo>
                  <a:pt x="11916" y="17561"/>
                  <a:pt x="11887" y="17579"/>
                  <a:pt x="11855" y="17714"/>
                </a:cubicBezTo>
                <a:cubicBezTo>
                  <a:pt x="11750" y="18149"/>
                  <a:pt x="11754" y="18147"/>
                  <a:pt x="11436" y="18123"/>
                </a:cubicBezTo>
                <a:cubicBezTo>
                  <a:pt x="10770" y="18073"/>
                  <a:pt x="10725" y="18080"/>
                  <a:pt x="10743" y="18230"/>
                </a:cubicBezTo>
                <a:cubicBezTo>
                  <a:pt x="10752" y="18305"/>
                  <a:pt x="10826" y="18431"/>
                  <a:pt x="10907" y="18509"/>
                </a:cubicBezTo>
                <a:cubicBezTo>
                  <a:pt x="10988" y="18588"/>
                  <a:pt x="11054" y="18667"/>
                  <a:pt x="11054" y="18685"/>
                </a:cubicBezTo>
                <a:cubicBezTo>
                  <a:pt x="11054" y="18703"/>
                  <a:pt x="10920" y="18807"/>
                  <a:pt x="10756" y="18916"/>
                </a:cubicBezTo>
                <a:cubicBezTo>
                  <a:pt x="10592" y="19025"/>
                  <a:pt x="10458" y="19136"/>
                  <a:pt x="10458" y="19163"/>
                </a:cubicBezTo>
                <a:cubicBezTo>
                  <a:pt x="10458" y="19190"/>
                  <a:pt x="10505" y="19265"/>
                  <a:pt x="10562" y="19330"/>
                </a:cubicBezTo>
                <a:cubicBezTo>
                  <a:pt x="10659" y="19440"/>
                  <a:pt x="10695" y="19445"/>
                  <a:pt x="11054" y="19398"/>
                </a:cubicBezTo>
                <a:cubicBezTo>
                  <a:pt x="11267" y="19370"/>
                  <a:pt x="11461" y="19364"/>
                  <a:pt x="11486" y="19386"/>
                </a:cubicBezTo>
                <a:cubicBezTo>
                  <a:pt x="11511" y="19407"/>
                  <a:pt x="11500" y="19566"/>
                  <a:pt x="11462" y="19741"/>
                </a:cubicBezTo>
                <a:cubicBezTo>
                  <a:pt x="11401" y="20018"/>
                  <a:pt x="11405" y="20071"/>
                  <a:pt x="11491" y="20151"/>
                </a:cubicBezTo>
                <a:cubicBezTo>
                  <a:pt x="11584" y="20237"/>
                  <a:pt x="11604" y="20235"/>
                  <a:pt x="11793" y="20141"/>
                </a:cubicBezTo>
                <a:cubicBezTo>
                  <a:pt x="11905" y="20085"/>
                  <a:pt x="12025" y="20057"/>
                  <a:pt x="12061" y="20077"/>
                </a:cubicBezTo>
                <a:cubicBezTo>
                  <a:pt x="12097" y="20098"/>
                  <a:pt x="12197" y="20243"/>
                  <a:pt x="12283" y="20400"/>
                </a:cubicBezTo>
                <a:lnTo>
                  <a:pt x="12439" y="20684"/>
                </a:lnTo>
                <a:lnTo>
                  <a:pt x="12735" y="20386"/>
                </a:lnTo>
                <a:lnTo>
                  <a:pt x="13031" y="20088"/>
                </a:lnTo>
                <a:lnTo>
                  <a:pt x="13143" y="20222"/>
                </a:lnTo>
                <a:cubicBezTo>
                  <a:pt x="13205" y="20296"/>
                  <a:pt x="13271" y="20400"/>
                  <a:pt x="13290" y="20453"/>
                </a:cubicBezTo>
                <a:cubicBezTo>
                  <a:pt x="13342" y="20597"/>
                  <a:pt x="13426" y="20573"/>
                  <a:pt x="13711" y="20329"/>
                </a:cubicBezTo>
                <a:cubicBezTo>
                  <a:pt x="13853" y="20208"/>
                  <a:pt x="13996" y="20108"/>
                  <a:pt x="14028" y="20108"/>
                </a:cubicBezTo>
                <a:cubicBezTo>
                  <a:pt x="14059" y="20108"/>
                  <a:pt x="14133" y="20182"/>
                  <a:pt x="14192" y="20274"/>
                </a:cubicBezTo>
                <a:cubicBezTo>
                  <a:pt x="14264" y="20387"/>
                  <a:pt x="14327" y="20430"/>
                  <a:pt x="14389" y="20405"/>
                </a:cubicBezTo>
                <a:cubicBezTo>
                  <a:pt x="14512" y="20356"/>
                  <a:pt x="14759" y="20372"/>
                  <a:pt x="14827" y="20434"/>
                </a:cubicBezTo>
                <a:cubicBezTo>
                  <a:pt x="14860" y="20465"/>
                  <a:pt x="14809" y="20631"/>
                  <a:pt x="14694" y="20857"/>
                </a:cubicBezTo>
                <a:cubicBezTo>
                  <a:pt x="14551" y="21141"/>
                  <a:pt x="14523" y="21244"/>
                  <a:pt x="14575" y="21302"/>
                </a:cubicBezTo>
                <a:cubicBezTo>
                  <a:pt x="14612" y="21343"/>
                  <a:pt x="14653" y="21376"/>
                  <a:pt x="14665" y="21376"/>
                </a:cubicBezTo>
                <a:cubicBezTo>
                  <a:pt x="14677" y="21376"/>
                  <a:pt x="14854" y="21271"/>
                  <a:pt x="15059" y="21142"/>
                </a:cubicBezTo>
                <a:cubicBezTo>
                  <a:pt x="15264" y="21012"/>
                  <a:pt x="15532" y="20851"/>
                  <a:pt x="15655" y="20785"/>
                </a:cubicBezTo>
                <a:cubicBezTo>
                  <a:pt x="15934" y="20633"/>
                  <a:pt x="15946" y="20485"/>
                  <a:pt x="15694" y="20267"/>
                </a:cubicBezTo>
                <a:cubicBezTo>
                  <a:pt x="15545" y="20138"/>
                  <a:pt x="15522" y="20092"/>
                  <a:pt x="15579" y="20029"/>
                </a:cubicBezTo>
                <a:cubicBezTo>
                  <a:pt x="15640" y="19961"/>
                  <a:pt x="15682" y="19960"/>
                  <a:pt x="15894" y="20029"/>
                </a:cubicBezTo>
                <a:cubicBezTo>
                  <a:pt x="16247" y="20145"/>
                  <a:pt x="16298" y="20067"/>
                  <a:pt x="16104" y="19701"/>
                </a:cubicBezTo>
                <a:cubicBezTo>
                  <a:pt x="15926" y="19364"/>
                  <a:pt x="15961" y="19280"/>
                  <a:pt x="16275" y="19280"/>
                </a:cubicBezTo>
                <a:cubicBezTo>
                  <a:pt x="16532" y="19280"/>
                  <a:pt x="16773" y="19191"/>
                  <a:pt x="16773" y="19096"/>
                </a:cubicBezTo>
                <a:cubicBezTo>
                  <a:pt x="16773" y="19054"/>
                  <a:pt x="16663" y="18947"/>
                  <a:pt x="16529" y="18861"/>
                </a:cubicBezTo>
                <a:cubicBezTo>
                  <a:pt x="16291" y="18708"/>
                  <a:pt x="16288" y="18703"/>
                  <a:pt x="16404" y="18620"/>
                </a:cubicBezTo>
                <a:cubicBezTo>
                  <a:pt x="16469" y="18573"/>
                  <a:pt x="16619" y="18465"/>
                  <a:pt x="16737" y="18380"/>
                </a:cubicBezTo>
                <a:cubicBezTo>
                  <a:pt x="16940" y="18234"/>
                  <a:pt x="17014" y="18053"/>
                  <a:pt x="16899" y="17987"/>
                </a:cubicBezTo>
                <a:cubicBezTo>
                  <a:pt x="16871" y="17970"/>
                  <a:pt x="16655" y="17941"/>
                  <a:pt x="16419" y="17921"/>
                </a:cubicBezTo>
                <a:cubicBezTo>
                  <a:pt x="15942" y="17880"/>
                  <a:pt x="15957" y="17893"/>
                  <a:pt x="15825" y="17376"/>
                </a:cubicBezTo>
                <a:cubicBezTo>
                  <a:pt x="15786" y="17224"/>
                  <a:pt x="15731" y="17079"/>
                  <a:pt x="15704" y="17053"/>
                </a:cubicBezTo>
                <a:cubicBezTo>
                  <a:pt x="15641" y="16995"/>
                  <a:pt x="15446" y="17090"/>
                  <a:pt x="15113" y="17341"/>
                </a:cubicBezTo>
                <a:cubicBezTo>
                  <a:pt x="14828" y="17557"/>
                  <a:pt x="14840" y="17560"/>
                  <a:pt x="14616" y="17186"/>
                </a:cubicBezTo>
                <a:cubicBezTo>
                  <a:pt x="14560" y="17093"/>
                  <a:pt x="14471" y="17017"/>
                  <a:pt x="14419" y="170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978</Words>
  <Application>Microsoft Office PowerPoint</Application>
  <PresentationFormat>Custom</PresentationFormat>
  <Paragraphs>169</Paragraphs>
  <Slides>32</Slides>
  <Notes>16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Avenir Next</vt:lpstr>
      <vt:lpstr>Avenir Next Medium</vt:lpstr>
      <vt:lpstr>DIN Alternate</vt:lpstr>
      <vt:lpstr>DIN Condensed</vt:lpstr>
      <vt:lpstr>Helvetica</vt:lpstr>
      <vt:lpstr>Helvetica Light</vt:lpstr>
      <vt:lpstr>Helvetica Neue</vt:lpstr>
      <vt:lpstr>New_Template7</vt:lpstr>
      <vt:lpstr>an online study skills course</vt:lpstr>
      <vt:lpstr>PowerPoint Presentation</vt:lpstr>
      <vt:lpstr>PowerPoint Presentation</vt:lpstr>
      <vt:lpstr>Zayed University</vt:lpstr>
      <vt:lpstr>VIRTUAL academic bridge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OF THE LEARNING ACTIVITIES</vt:lpstr>
      <vt:lpstr>Personalized tasks</vt:lpstr>
      <vt:lpstr>ULTERIOR MOTIVE</vt:lpstr>
      <vt:lpstr>AUTHENTIC TASKS agenda</vt:lpstr>
      <vt:lpstr>real examples from real students</vt:lpstr>
      <vt:lpstr>explanations from real professors</vt:lpstr>
      <vt:lpstr>INPUT VIDEOS/ INFOGRAPHICS WITH A VARIETY OF TASKS</vt:lpstr>
      <vt:lpstr>REFLECTION AT THE END OF EACH UNIT </vt:lpstr>
      <vt:lpstr>END OF UNIT AND COURSE QUIZZES</vt:lpstr>
      <vt:lpstr>PowerPoint Presentation</vt:lpstr>
      <vt:lpstr>PowerPoint Presentation</vt:lpstr>
      <vt:lpstr>PowerPoint Presentation</vt:lpstr>
      <vt:lpstr>UNIVERSITY</vt:lpstr>
      <vt:lpstr>SNAPCHAT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online study skills course</dc:title>
  <dc:creator>Mark Peace</dc:creator>
  <cp:lastModifiedBy>Mark H.K. Peace</cp:lastModifiedBy>
  <cp:revision>6</cp:revision>
  <dcterms:modified xsi:type="dcterms:W3CDTF">2018-07-11T09:57:32Z</dcterms:modified>
</cp:coreProperties>
</file>