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56" r:id="rId2"/>
    <p:sldId id="270" r:id="rId3"/>
    <p:sldId id="288" r:id="rId4"/>
    <p:sldId id="257" r:id="rId5"/>
    <p:sldId id="282" r:id="rId6"/>
    <p:sldId id="286" r:id="rId7"/>
    <p:sldId id="290" r:id="rId8"/>
    <p:sldId id="280" r:id="rId9"/>
    <p:sldId id="265" r:id="rId10"/>
    <p:sldId id="274" r:id="rId11"/>
    <p:sldId id="275" r:id="rId12"/>
    <p:sldId id="276" r:id="rId13"/>
    <p:sldId id="277" r:id="rId14"/>
    <p:sldId id="281" r:id="rId15"/>
    <p:sldId id="289" r:id="rId16"/>
    <p:sldId id="284" r:id="rId17"/>
    <p:sldId id="283" r:id="rId18"/>
    <p:sldId id="266" r:id="rId19"/>
    <p:sldId id="267" r:id="rId20"/>
    <p:sldId id="264" r:id="rId21"/>
    <p:sldId id="285" r:id="rId22"/>
    <p:sldId id="272" r:id="rId23"/>
    <p:sldId id="273" r:id="rId24"/>
    <p:sldId id="279" r:id="rId25"/>
    <p:sldId id="287" r:id="rId2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915" autoAdjust="0"/>
  </p:normalViewPr>
  <p:slideViewPr>
    <p:cSldViewPr>
      <p:cViewPr varScale="1">
        <p:scale>
          <a:sx n="116" d="100"/>
          <a:sy n="116"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0E07E8-4377-44F1-A16A-3E23D2052A73}" type="doc">
      <dgm:prSet loTypeId="urn:microsoft.com/office/officeart/2005/8/layout/cycle2" loCatId="cycle" qsTypeId="urn:microsoft.com/office/officeart/2005/8/quickstyle/simple1" qsCatId="simple" csTypeId="urn:microsoft.com/office/officeart/2005/8/colors/colorful1" csCatId="colorful" phldr="1"/>
      <dgm:spPr/>
      <dgm:t>
        <a:bodyPr/>
        <a:lstStyle/>
        <a:p>
          <a:endParaRPr lang="en-GB"/>
        </a:p>
      </dgm:t>
    </dgm:pt>
    <dgm:pt modelId="{BDAB9872-FC80-4175-B41C-58A139CB1FC0}">
      <dgm:prSet phldrT="[Text]"/>
      <dgm:spPr>
        <a:xfrm>
          <a:off x="1949038" y="832"/>
          <a:ext cx="2353498" cy="2353498"/>
        </a:xfr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GB" dirty="0" smtClean="0">
              <a:solidFill>
                <a:sysClr val="window" lastClr="FFFFFF"/>
              </a:solidFill>
              <a:latin typeface="Calibri"/>
              <a:ea typeface="+mn-ea"/>
              <a:cs typeface="+mn-cs"/>
            </a:rPr>
            <a:t>Describe the context</a:t>
          </a:r>
          <a:endParaRPr lang="en-GB" dirty="0">
            <a:solidFill>
              <a:sysClr val="window" lastClr="FFFFFF"/>
            </a:solidFill>
            <a:latin typeface="Calibri"/>
            <a:ea typeface="+mn-ea"/>
            <a:cs typeface="+mn-cs"/>
          </a:endParaRPr>
        </a:p>
      </dgm:t>
    </dgm:pt>
    <dgm:pt modelId="{8889E990-EAE5-4956-A474-4E830B2F59FD}" type="parTrans" cxnId="{AF3346C0-9508-4580-96DE-C1EBC0739758}">
      <dgm:prSet/>
      <dgm:spPr/>
      <dgm:t>
        <a:bodyPr/>
        <a:lstStyle/>
        <a:p>
          <a:endParaRPr lang="en-GB"/>
        </a:p>
      </dgm:t>
    </dgm:pt>
    <dgm:pt modelId="{7E481659-D5B9-44AF-94B9-C63A54D314E1}" type="sibTrans" cxnId="{AF3346C0-9508-4580-96DE-C1EBC0739758}">
      <dgm:prSet/>
      <dgm:spPr>
        <a:xfrm rot="3600000">
          <a:off x="3687619" y="2295004"/>
          <a:ext cx="625215" cy="794305"/>
        </a:xfrm>
        <a:solidFill>
          <a:srgbClr val="C0504D">
            <a:hueOff val="0"/>
            <a:satOff val="0"/>
            <a:lumOff val="0"/>
            <a:alphaOff val="0"/>
          </a:srgbClr>
        </a:solidFill>
        <a:ln>
          <a:noFill/>
        </a:ln>
        <a:effectLst/>
      </dgm:spPr>
      <dgm:t>
        <a:bodyPr/>
        <a:lstStyle/>
        <a:p>
          <a:endParaRPr lang="en-GB">
            <a:solidFill>
              <a:sysClr val="window" lastClr="FFFFFF"/>
            </a:solidFill>
            <a:latin typeface="Calibri"/>
            <a:ea typeface="+mn-ea"/>
            <a:cs typeface="+mn-cs"/>
          </a:endParaRPr>
        </a:p>
      </dgm:t>
    </dgm:pt>
    <dgm:pt modelId="{33F9164B-C920-48CB-A4E0-DA050F31A3DD}">
      <dgm:prSet phldrT="[Text]"/>
      <dgm:spPr>
        <a:xfrm>
          <a:off x="3715613" y="3060630"/>
          <a:ext cx="2353498" cy="2353498"/>
        </a:xfrm>
        <a:solidFill>
          <a:srgbClr val="9BBB59">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GB" dirty="0" smtClean="0">
              <a:solidFill>
                <a:sysClr val="window" lastClr="FFFFFF"/>
              </a:solidFill>
              <a:latin typeface="Calibri"/>
              <a:ea typeface="+mn-ea"/>
              <a:cs typeface="+mn-cs"/>
            </a:rPr>
            <a:t>Evaluate process/outcome</a:t>
          </a:r>
          <a:endParaRPr lang="en-GB" dirty="0">
            <a:solidFill>
              <a:sysClr val="window" lastClr="FFFFFF"/>
            </a:solidFill>
            <a:latin typeface="Calibri"/>
            <a:ea typeface="+mn-ea"/>
            <a:cs typeface="+mn-cs"/>
          </a:endParaRPr>
        </a:p>
      </dgm:t>
    </dgm:pt>
    <dgm:pt modelId="{BFBD9D07-4655-405D-A4C2-476013E8A50B}" type="parTrans" cxnId="{6EC5BF09-A6D1-4538-859F-9A4E70D06B2D}">
      <dgm:prSet/>
      <dgm:spPr/>
      <dgm:t>
        <a:bodyPr/>
        <a:lstStyle/>
        <a:p>
          <a:endParaRPr lang="en-GB"/>
        </a:p>
      </dgm:t>
    </dgm:pt>
    <dgm:pt modelId="{43CB335E-C004-465A-A396-0FADFB3C8C9A}" type="sibTrans" cxnId="{6EC5BF09-A6D1-4538-859F-9A4E70D06B2D}">
      <dgm:prSet/>
      <dgm:spPr>
        <a:xfrm rot="10800000">
          <a:off x="2830874" y="3840227"/>
          <a:ext cx="625215" cy="794305"/>
        </a:xfrm>
        <a:solidFill>
          <a:srgbClr val="9BBB59">
            <a:hueOff val="0"/>
            <a:satOff val="0"/>
            <a:lumOff val="0"/>
            <a:alphaOff val="0"/>
          </a:srgbClr>
        </a:solidFill>
        <a:ln>
          <a:noFill/>
        </a:ln>
        <a:effectLst/>
      </dgm:spPr>
      <dgm:t>
        <a:bodyPr/>
        <a:lstStyle/>
        <a:p>
          <a:endParaRPr lang="en-GB">
            <a:solidFill>
              <a:sysClr val="window" lastClr="FFFFFF"/>
            </a:solidFill>
            <a:latin typeface="Calibri"/>
            <a:ea typeface="+mn-ea"/>
            <a:cs typeface="+mn-cs"/>
          </a:endParaRPr>
        </a:p>
      </dgm:t>
    </dgm:pt>
    <dgm:pt modelId="{4D7836A5-1D85-4B0A-9AA9-F45C8D5A11D9}">
      <dgm:prSet phldrT="[Text]"/>
      <dgm:spPr>
        <a:xfrm>
          <a:off x="182463" y="3060630"/>
          <a:ext cx="2353498" cy="2353498"/>
        </a:xfrm>
        <a:solidFill>
          <a:srgbClr val="8064A2">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GB" dirty="0" smtClean="0">
              <a:solidFill>
                <a:sysClr val="window" lastClr="FFFFFF"/>
              </a:solidFill>
              <a:latin typeface="Calibri"/>
              <a:ea typeface="+mn-ea"/>
              <a:cs typeface="+mn-cs"/>
            </a:rPr>
            <a:t>Identify future strategies</a:t>
          </a:r>
          <a:endParaRPr lang="en-GB" dirty="0">
            <a:solidFill>
              <a:sysClr val="window" lastClr="FFFFFF"/>
            </a:solidFill>
            <a:latin typeface="Calibri"/>
            <a:ea typeface="+mn-ea"/>
            <a:cs typeface="+mn-cs"/>
          </a:endParaRPr>
        </a:p>
      </dgm:t>
    </dgm:pt>
    <dgm:pt modelId="{4224D353-4077-451D-995A-B9DF01769C9E}" type="parTrans" cxnId="{1B327889-C89F-487D-95DE-8E3D2449AF4D}">
      <dgm:prSet/>
      <dgm:spPr/>
      <dgm:t>
        <a:bodyPr/>
        <a:lstStyle/>
        <a:p>
          <a:endParaRPr lang="en-GB"/>
        </a:p>
      </dgm:t>
    </dgm:pt>
    <dgm:pt modelId="{81484BFA-92F1-4D1A-A3BC-98E123535C65}" type="sibTrans" cxnId="{1B327889-C89F-487D-95DE-8E3D2449AF4D}">
      <dgm:prSet/>
      <dgm:spPr>
        <a:xfrm rot="18000000">
          <a:off x="1921044" y="2325652"/>
          <a:ext cx="625215" cy="794305"/>
        </a:xfrm>
        <a:solidFill>
          <a:srgbClr val="8064A2">
            <a:hueOff val="0"/>
            <a:satOff val="0"/>
            <a:lumOff val="0"/>
            <a:alphaOff val="0"/>
          </a:srgbClr>
        </a:solidFill>
        <a:ln>
          <a:noFill/>
        </a:ln>
        <a:effectLst/>
      </dgm:spPr>
      <dgm:t>
        <a:bodyPr/>
        <a:lstStyle/>
        <a:p>
          <a:endParaRPr lang="en-GB">
            <a:solidFill>
              <a:sysClr val="window" lastClr="FFFFFF"/>
            </a:solidFill>
            <a:latin typeface="Calibri"/>
            <a:ea typeface="+mn-ea"/>
            <a:cs typeface="+mn-cs"/>
          </a:endParaRPr>
        </a:p>
      </dgm:t>
    </dgm:pt>
    <dgm:pt modelId="{7961677D-E167-439B-9D4A-C90A87AAD144}" type="pres">
      <dgm:prSet presAssocID="{0C0E07E8-4377-44F1-A16A-3E23D2052A73}" presName="cycle" presStyleCnt="0">
        <dgm:presLayoutVars>
          <dgm:dir/>
          <dgm:resizeHandles val="exact"/>
        </dgm:presLayoutVars>
      </dgm:prSet>
      <dgm:spPr/>
      <dgm:t>
        <a:bodyPr/>
        <a:lstStyle/>
        <a:p>
          <a:endParaRPr lang="en-GB"/>
        </a:p>
      </dgm:t>
    </dgm:pt>
    <dgm:pt modelId="{52987486-19DD-4C10-9195-71C4A1C666EE}" type="pres">
      <dgm:prSet presAssocID="{BDAB9872-FC80-4175-B41C-58A139CB1FC0}" presName="node" presStyleLbl="node1" presStyleIdx="0" presStyleCnt="3" custRadScaleRad="100950" custRadScaleInc="0">
        <dgm:presLayoutVars>
          <dgm:bulletEnabled val="1"/>
        </dgm:presLayoutVars>
      </dgm:prSet>
      <dgm:spPr>
        <a:prstGeom prst="ellipse">
          <a:avLst/>
        </a:prstGeom>
      </dgm:spPr>
      <dgm:t>
        <a:bodyPr/>
        <a:lstStyle/>
        <a:p>
          <a:endParaRPr lang="en-GB"/>
        </a:p>
      </dgm:t>
    </dgm:pt>
    <dgm:pt modelId="{865902A3-180E-4A6B-9CA4-AC3C5821A012}" type="pres">
      <dgm:prSet presAssocID="{7E481659-D5B9-44AF-94B9-C63A54D314E1}" presName="sibTrans" presStyleLbl="sibTrans2D1" presStyleIdx="0" presStyleCnt="3"/>
      <dgm:spPr>
        <a:prstGeom prst="rightArrow">
          <a:avLst>
            <a:gd name="adj1" fmla="val 60000"/>
            <a:gd name="adj2" fmla="val 50000"/>
          </a:avLst>
        </a:prstGeom>
      </dgm:spPr>
      <dgm:t>
        <a:bodyPr/>
        <a:lstStyle/>
        <a:p>
          <a:endParaRPr lang="en-GB"/>
        </a:p>
      </dgm:t>
    </dgm:pt>
    <dgm:pt modelId="{E8283DDF-AEBD-4EB5-B203-5F858CD42DD8}" type="pres">
      <dgm:prSet presAssocID="{7E481659-D5B9-44AF-94B9-C63A54D314E1}" presName="connectorText" presStyleLbl="sibTrans2D1" presStyleIdx="0" presStyleCnt="3"/>
      <dgm:spPr/>
      <dgm:t>
        <a:bodyPr/>
        <a:lstStyle/>
        <a:p>
          <a:endParaRPr lang="en-GB"/>
        </a:p>
      </dgm:t>
    </dgm:pt>
    <dgm:pt modelId="{9189291D-2DD1-4655-96CC-DFB41CA8B9A3}" type="pres">
      <dgm:prSet presAssocID="{33F9164B-C920-48CB-A4E0-DA050F31A3DD}" presName="node" presStyleLbl="node1" presStyleIdx="1" presStyleCnt="3">
        <dgm:presLayoutVars>
          <dgm:bulletEnabled val="1"/>
        </dgm:presLayoutVars>
      </dgm:prSet>
      <dgm:spPr>
        <a:prstGeom prst="ellipse">
          <a:avLst/>
        </a:prstGeom>
      </dgm:spPr>
      <dgm:t>
        <a:bodyPr/>
        <a:lstStyle/>
        <a:p>
          <a:endParaRPr lang="en-GB"/>
        </a:p>
      </dgm:t>
    </dgm:pt>
    <dgm:pt modelId="{1167A57E-8441-4787-AF3B-CD3AE8FA0A7E}" type="pres">
      <dgm:prSet presAssocID="{43CB335E-C004-465A-A396-0FADFB3C8C9A}" presName="sibTrans" presStyleLbl="sibTrans2D1" presStyleIdx="1" presStyleCnt="3"/>
      <dgm:spPr>
        <a:prstGeom prst="rightArrow">
          <a:avLst>
            <a:gd name="adj1" fmla="val 60000"/>
            <a:gd name="adj2" fmla="val 50000"/>
          </a:avLst>
        </a:prstGeom>
      </dgm:spPr>
      <dgm:t>
        <a:bodyPr/>
        <a:lstStyle/>
        <a:p>
          <a:endParaRPr lang="en-GB"/>
        </a:p>
      </dgm:t>
    </dgm:pt>
    <dgm:pt modelId="{D40C156C-A8DC-417F-8D14-BF405ADDB47D}" type="pres">
      <dgm:prSet presAssocID="{43CB335E-C004-465A-A396-0FADFB3C8C9A}" presName="connectorText" presStyleLbl="sibTrans2D1" presStyleIdx="1" presStyleCnt="3"/>
      <dgm:spPr/>
      <dgm:t>
        <a:bodyPr/>
        <a:lstStyle/>
        <a:p>
          <a:endParaRPr lang="en-GB"/>
        </a:p>
      </dgm:t>
    </dgm:pt>
    <dgm:pt modelId="{1DFC1AD3-B4EE-416F-97F3-2447AE1959BC}" type="pres">
      <dgm:prSet presAssocID="{4D7836A5-1D85-4B0A-9AA9-F45C8D5A11D9}" presName="node" presStyleLbl="node1" presStyleIdx="2" presStyleCnt="3" custRadScaleRad="99515" custRadScaleInc="-1847">
        <dgm:presLayoutVars>
          <dgm:bulletEnabled val="1"/>
        </dgm:presLayoutVars>
      </dgm:prSet>
      <dgm:spPr>
        <a:prstGeom prst="ellipse">
          <a:avLst/>
        </a:prstGeom>
      </dgm:spPr>
      <dgm:t>
        <a:bodyPr/>
        <a:lstStyle/>
        <a:p>
          <a:endParaRPr lang="en-GB"/>
        </a:p>
      </dgm:t>
    </dgm:pt>
    <dgm:pt modelId="{94FB361F-8824-441F-BC30-D77E3A3433B3}" type="pres">
      <dgm:prSet presAssocID="{81484BFA-92F1-4D1A-A3BC-98E123535C65}" presName="sibTrans" presStyleLbl="sibTrans2D1" presStyleIdx="2" presStyleCnt="3"/>
      <dgm:spPr>
        <a:prstGeom prst="rightArrow">
          <a:avLst>
            <a:gd name="adj1" fmla="val 60000"/>
            <a:gd name="adj2" fmla="val 50000"/>
          </a:avLst>
        </a:prstGeom>
      </dgm:spPr>
      <dgm:t>
        <a:bodyPr/>
        <a:lstStyle/>
        <a:p>
          <a:endParaRPr lang="en-GB"/>
        </a:p>
      </dgm:t>
    </dgm:pt>
    <dgm:pt modelId="{E7F3FD5B-67CA-4157-B855-E2A3E9AE2BBF}" type="pres">
      <dgm:prSet presAssocID="{81484BFA-92F1-4D1A-A3BC-98E123535C65}" presName="connectorText" presStyleLbl="sibTrans2D1" presStyleIdx="2" presStyleCnt="3"/>
      <dgm:spPr/>
      <dgm:t>
        <a:bodyPr/>
        <a:lstStyle/>
        <a:p>
          <a:endParaRPr lang="en-GB"/>
        </a:p>
      </dgm:t>
    </dgm:pt>
  </dgm:ptLst>
  <dgm:cxnLst>
    <dgm:cxn modelId="{922D5D78-7990-46AF-B2C6-CB0AD15B8785}" type="presOf" srcId="{BDAB9872-FC80-4175-B41C-58A139CB1FC0}" destId="{52987486-19DD-4C10-9195-71C4A1C666EE}" srcOrd="0" destOrd="0" presId="urn:microsoft.com/office/officeart/2005/8/layout/cycle2"/>
    <dgm:cxn modelId="{155D79ED-C71E-4A47-A8B6-4AA14C468A91}" type="presOf" srcId="{7E481659-D5B9-44AF-94B9-C63A54D314E1}" destId="{865902A3-180E-4A6B-9CA4-AC3C5821A012}" srcOrd="0" destOrd="0" presId="urn:microsoft.com/office/officeart/2005/8/layout/cycle2"/>
    <dgm:cxn modelId="{1B327889-C89F-487D-95DE-8E3D2449AF4D}" srcId="{0C0E07E8-4377-44F1-A16A-3E23D2052A73}" destId="{4D7836A5-1D85-4B0A-9AA9-F45C8D5A11D9}" srcOrd="2" destOrd="0" parTransId="{4224D353-4077-451D-995A-B9DF01769C9E}" sibTransId="{81484BFA-92F1-4D1A-A3BC-98E123535C65}"/>
    <dgm:cxn modelId="{ABF999C7-DE4B-4308-9149-FBF7E861C29F}" type="presOf" srcId="{7E481659-D5B9-44AF-94B9-C63A54D314E1}" destId="{E8283DDF-AEBD-4EB5-B203-5F858CD42DD8}" srcOrd="1" destOrd="0" presId="urn:microsoft.com/office/officeart/2005/8/layout/cycle2"/>
    <dgm:cxn modelId="{566E5F47-6954-4B37-881E-3AD61D6B9271}" type="presOf" srcId="{81484BFA-92F1-4D1A-A3BC-98E123535C65}" destId="{94FB361F-8824-441F-BC30-D77E3A3433B3}" srcOrd="0" destOrd="0" presId="urn:microsoft.com/office/officeart/2005/8/layout/cycle2"/>
    <dgm:cxn modelId="{AF3346C0-9508-4580-96DE-C1EBC0739758}" srcId="{0C0E07E8-4377-44F1-A16A-3E23D2052A73}" destId="{BDAB9872-FC80-4175-B41C-58A139CB1FC0}" srcOrd="0" destOrd="0" parTransId="{8889E990-EAE5-4956-A474-4E830B2F59FD}" sibTransId="{7E481659-D5B9-44AF-94B9-C63A54D314E1}"/>
    <dgm:cxn modelId="{126F29F0-1354-4610-B9B8-875FF6AB118C}" type="presOf" srcId="{43CB335E-C004-465A-A396-0FADFB3C8C9A}" destId="{1167A57E-8441-4787-AF3B-CD3AE8FA0A7E}" srcOrd="0" destOrd="0" presId="urn:microsoft.com/office/officeart/2005/8/layout/cycle2"/>
    <dgm:cxn modelId="{406844BD-BA43-4BB1-B91E-F8EFB629ACB1}" type="presOf" srcId="{33F9164B-C920-48CB-A4E0-DA050F31A3DD}" destId="{9189291D-2DD1-4655-96CC-DFB41CA8B9A3}" srcOrd="0" destOrd="0" presId="urn:microsoft.com/office/officeart/2005/8/layout/cycle2"/>
    <dgm:cxn modelId="{DF0FC0F9-501C-482F-9477-AFF8F6AE3627}" type="presOf" srcId="{43CB335E-C004-465A-A396-0FADFB3C8C9A}" destId="{D40C156C-A8DC-417F-8D14-BF405ADDB47D}" srcOrd="1" destOrd="0" presId="urn:microsoft.com/office/officeart/2005/8/layout/cycle2"/>
    <dgm:cxn modelId="{6EC5BF09-A6D1-4538-859F-9A4E70D06B2D}" srcId="{0C0E07E8-4377-44F1-A16A-3E23D2052A73}" destId="{33F9164B-C920-48CB-A4E0-DA050F31A3DD}" srcOrd="1" destOrd="0" parTransId="{BFBD9D07-4655-405D-A4C2-476013E8A50B}" sibTransId="{43CB335E-C004-465A-A396-0FADFB3C8C9A}"/>
    <dgm:cxn modelId="{4174D4F3-BB18-47BA-A60F-2961D2D1B1AA}" type="presOf" srcId="{81484BFA-92F1-4D1A-A3BC-98E123535C65}" destId="{E7F3FD5B-67CA-4157-B855-E2A3E9AE2BBF}" srcOrd="1" destOrd="0" presId="urn:microsoft.com/office/officeart/2005/8/layout/cycle2"/>
    <dgm:cxn modelId="{0701D775-F237-49DE-9A20-D451FC07883F}" type="presOf" srcId="{0C0E07E8-4377-44F1-A16A-3E23D2052A73}" destId="{7961677D-E167-439B-9D4A-C90A87AAD144}" srcOrd="0" destOrd="0" presId="urn:microsoft.com/office/officeart/2005/8/layout/cycle2"/>
    <dgm:cxn modelId="{C3A978AB-B79A-4ECE-9968-FFAFE003E655}" type="presOf" srcId="{4D7836A5-1D85-4B0A-9AA9-F45C8D5A11D9}" destId="{1DFC1AD3-B4EE-416F-97F3-2447AE1959BC}" srcOrd="0" destOrd="0" presId="urn:microsoft.com/office/officeart/2005/8/layout/cycle2"/>
    <dgm:cxn modelId="{B01379F1-C868-4DC4-97A8-71E0F22357F1}" type="presParOf" srcId="{7961677D-E167-439B-9D4A-C90A87AAD144}" destId="{52987486-19DD-4C10-9195-71C4A1C666EE}" srcOrd="0" destOrd="0" presId="urn:microsoft.com/office/officeart/2005/8/layout/cycle2"/>
    <dgm:cxn modelId="{F8588F72-5F8B-4B79-BD2E-E8257366D19C}" type="presParOf" srcId="{7961677D-E167-439B-9D4A-C90A87AAD144}" destId="{865902A3-180E-4A6B-9CA4-AC3C5821A012}" srcOrd="1" destOrd="0" presId="urn:microsoft.com/office/officeart/2005/8/layout/cycle2"/>
    <dgm:cxn modelId="{E71A5802-995B-4C42-A1A9-61A53689E524}" type="presParOf" srcId="{865902A3-180E-4A6B-9CA4-AC3C5821A012}" destId="{E8283DDF-AEBD-4EB5-B203-5F858CD42DD8}" srcOrd="0" destOrd="0" presId="urn:microsoft.com/office/officeart/2005/8/layout/cycle2"/>
    <dgm:cxn modelId="{4B178DB8-CA86-4F3C-98BB-C3940AD62BF7}" type="presParOf" srcId="{7961677D-E167-439B-9D4A-C90A87AAD144}" destId="{9189291D-2DD1-4655-96CC-DFB41CA8B9A3}" srcOrd="2" destOrd="0" presId="urn:microsoft.com/office/officeart/2005/8/layout/cycle2"/>
    <dgm:cxn modelId="{2DC16F68-5639-4483-A0CB-7B56256CE00A}" type="presParOf" srcId="{7961677D-E167-439B-9D4A-C90A87AAD144}" destId="{1167A57E-8441-4787-AF3B-CD3AE8FA0A7E}" srcOrd="3" destOrd="0" presId="urn:microsoft.com/office/officeart/2005/8/layout/cycle2"/>
    <dgm:cxn modelId="{9850CEF6-BB96-43C0-8795-776565AB836A}" type="presParOf" srcId="{1167A57E-8441-4787-AF3B-CD3AE8FA0A7E}" destId="{D40C156C-A8DC-417F-8D14-BF405ADDB47D}" srcOrd="0" destOrd="0" presId="urn:microsoft.com/office/officeart/2005/8/layout/cycle2"/>
    <dgm:cxn modelId="{2F998F93-81C3-442E-B25E-74BE63920314}" type="presParOf" srcId="{7961677D-E167-439B-9D4A-C90A87AAD144}" destId="{1DFC1AD3-B4EE-416F-97F3-2447AE1959BC}" srcOrd="4" destOrd="0" presId="urn:microsoft.com/office/officeart/2005/8/layout/cycle2"/>
    <dgm:cxn modelId="{AD5334BE-FC53-4D1A-AD0E-B42DDF0C1C79}" type="presParOf" srcId="{7961677D-E167-439B-9D4A-C90A87AAD144}" destId="{94FB361F-8824-441F-BC30-D77E3A3433B3}" srcOrd="5" destOrd="0" presId="urn:microsoft.com/office/officeart/2005/8/layout/cycle2"/>
    <dgm:cxn modelId="{82BABB21-A5B9-4CC9-AC5E-1053ED1AEA35}" type="presParOf" srcId="{94FB361F-8824-441F-BC30-D77E3A3433B3}" destId="{E7F3FD5B-67CA-4157-B855-E2A3E9AE2BBF}"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987486-19DD-4C10-9195-71C4A1C666EE}">
      <dsp:nvSpPr>
        <dsp:cNvPr id="0" name=""/>
        <dsp:cNvSpPr/>
      </dsp:nvSpPr>
      <dsp:spPr>
        <a:xfrm>
          <a:off x="1772578" y="0"/>
          <a:ext cx="2113830" cy="2113830"/>
        </a:xfrm>
        <a:prstGeom prst="ellipse">
          <a:avLst/>
        </a:prstGeo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solidFill>
                <a:sysClr val="window" lastClr="FFFFFF"/>
              </a:solidFill>
              <a:latin typeface="Calibri"/>
              <a:ea typeface="+mn-ea"/>
              <a:cs typeface="+mn-cs"/>
            </a:rPr>
            <a:t>Describe the context</a:t>
          </a:r>
          <a:endParaRPr lang="en-GB" sz="1600" kern="1200" dirty="0">
            <a:solidFill>
              <a:sysClr val="window" lastClr="FFFFFF"/>
            </a:solidFill>
            <a:latin typeface="Calibri"/>
            <a:ea typeface="+mn-ea"/>
            <a:cs typeface="+mn-cs"/>
          </a:endParaRPr>
        </a:p>
      </dsp:txBody>
      <dsp:txXfrm>
        <a:off x="2082141" y="309563"/>
        <a:ext cx="1494704" cy="1494704"/>
      </dsp:txXfrm>
    </dsp:sp>
    <dsp:sp modelId="{865902A3-180E-4A6B-9CA4-AC3C5821A012}">
      <dsp:nvSpPr>
        <dsp:cNvPr id="0" name=""/>
        <dsp:cNvSpPr/>
      </dsp:nvSpPr>
      <dsp:spPr>
        <a:xfrm rot="3600513">
          <a:off x="3333853" y="2061694"/>
          <a:ext cx="562849" cy="713417"/>
        </a:xfrm>
        <a:prstGeom prst="rightArrow">
          <a:avLst>
            <a:gd name="adj1" fmla="val 60000"/>
            <a:gd name="adj2" fmla="val 50000"/>
          </a:avLst>
        </a:prstGeom>
        <a:solidFill>
          <a:srgbClr val="C0504D">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GB" sz="1300" kern="1200">
            <a:solidFill>
              <a:sysClr val="window" lastClr="FFFFFF"/>
            </a:solidFill>
            <a:latin typeface="Calibri"/>
            <a:ea typeface="+mn-ea"/>
            <a:cs typeface="+mn-cs"/>
          </a:endParaRPr>
        </a:p>
      </dsp:txBody>
      <dsp:txXfrm>
        <a:off x="3376078" y="2131254"/>
        <a:ext cx="393994" cy="428051"/>
      </dsp:txXfrm>
    </dsp:sp>
    <dsp:sp modelId="{9189291D-2DD1-4655-96CC-DFB41CA8B9A3}">
      <dsp:nvSpPr>
        <dsp:cNvPr id="0" name=""/>
        <dsp:cNvSpPr/>
      </dsp:nvSpPr>
      <dsp:spPr>
        <a:xfrm>
          <a:off x="3360073" y="2750570"/>
          <a:ext cx="2113830" cy="2113830"/>
        </a:xfrm>
        <a:prstGeom prst="ellipse">
          <a:avLst/>
        </a:prstGeom>
        <a:solidFill>
          <a:srgbClr val="9BBB59">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solidFill>
                <a:sysClr val="window" lastClr="FFFFFF"/>
              </a:solidFill>
              <a:latin typeface="Calibri"/>
              <a:ea typeface="+mn-ea"/>
              <a:cs typeface="+mn-cs"/>
            </a:rPr>
            <a:t>Evaluate process/outcome</a:t>
          </a:r>
          <a:endParaRPr lang="en-GB" sz="1600" kern="1200" dirty="0">
            <a:solidFill>
              <a:sysClr val="window" lastClr="FFFFFF"/>
            </a:solidFill>
            <a:latin typeface="Calibri"/>
            <a:ea typeface="+mn-ea"/>
            <a:cs typeface="+mn-cs"/>
          </a:endParaRPr>
        </a:p>
      </dsp:txBody>
      <dsp:txXfrm>
        <a:off x="3669636" y="3060133"/>
        <a:ext cx="1494704" cy="1494704"/>
      </dsp:txXfrm>
    </dsp:sp>
    <dsp:sp modelId="{1167A57E-8441-4787-AF3B-CD3AE8FA0A7E}">
      <dsp:nvSpPr>
        <dsp:cNvPr id="0" name=""/>
        <dsp:cNvSpPr/>
      </dsp:nvSpPr>
      <dsp:spPr>
        <a:xfrm rot="10798965">
          <a:off x="2583429" y="3451246"/>
          <a:ext cx="548828" cy="713417"/>
        </a:xfrm>
        <a:prstGeom prst="rightArrow">
          <a:avLst>
            <a:gd name="adj1" fmla="val 60000"/>
            <a:gd name="adj2" fmla="val 50000"/>
          </a:avLst>
        </a:prstGeom>
        <a:solidFill>
          <a:srgbClr val="9BBB59">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GB" sz="1300" kern="1200">
            <a:solidFill>
              <a:sysClr val="window" lastClr="FFFFFF"/>
            </a:solidFill>
            <a:latin typeface="Calibri"/>
            <a:ea typeface="+mn-ea"/>
            <a:cs typeface="+mn-cs"/>
          </a:endParaRPr>
        </a:p>
      </dsp:txBody>
      <dsp:txXfrm rot="10800000">
        <a:off x="2748077" y="3593904"/>
        <a:ext cx="384180" cy="428051"/>
      </dsp:txXfrm>
    </dsp:sp>
    <dsp:sp modelId="{1DFC1AD3-B4EE-416F-97F3-2447AE1959BC}">
      <dsp:nvSpPr>
        <dsp:cNvPr id="0" name=""/>
        <dsp:cNvSpPr/>
      </dsp:nvSpPr>
      <dsp:spPr>
        <a:xfrm>
          <a:off x="210718" y="2751518"/>
          <a:ext cx="2113830" cy="2113830"/>
        </a:xfrm>
        <a:prstGeom prst="ellipse">
          <a:avLst/>
        </a:prstGeom>
        <a:solidFill>
          <a:srgbClr val="8064A2">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solidFill>
                <a:sysClr val="window" lastClr="FFFFFF"/>
              </a:solidFill>
              <a:latin typeface="Calibri"/>
              <a:ea typeface="+mn-ea"/>
              <a:cs typeface="+mn-cs"/>
            </a:rPr>
            <a:t>Identify future strategies</a:t>
          </a:r>
          <a:endParaRPr lang="en-GB" sz="1600" kern="1200" dirty="0">
            <a:solidFill>
              <a:sysClr val="window" lastClr="FFFFFF"/>
            </a:solidFill>
            <a:latin typeface="Calibri"/>
            <a:ea typeface="+mn-ea"/>
            <a:cs typeface="+mn-cs"/>
          </a:endParaRPr>
        </a:p>
      </dsp:txBody>
      <dsp:txXfrm>
        <a:off x="520281" y="3061081"/>
        <a:ext cx="1494704" cy="1494704"/>
      </dsp:txXfrm>
    </dsp:sp>
    <dsp:sp modelId="{94FB361F-8824-441F-BC30-D77E3A3433B3}">
      <dsp:nvSpPr>
        <dsp:cNvPr id="0" name=""/>
        <dsp:cNvSpPr/>
      </dsp:nvSpPr>
      <dsp:spPr>
        <a:xfrm rot="17974847">
          <a:off x="1762519" y="2089663"/>
          <a:ext cx="556536" cy="713417"/>
        </a:xfrm>
        <a:prstGeom prst="rightArrow">
          <a:avLst>
            <a:gd name="adj1" fmla="val 60000"/>
            <a:gd name="adj2" fmla="val 50000"/>
          </a:avLst>
        </a:prstGeom>
        <a:solidFill>
          <a:srgbClr val="8064A2">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GB" sz="1300" kern="1200">
            <a:solidFill>
              <a:sysClr val="window" lastClr="FFFFFF"/>
            </a:solidFill>
            <a:latin typeface="Calibri"/>
            <a:ea typeface="+mn-ea"/>
            <a:cs typeface="+mn-cs"/>
          </a:endParaRPr>
        </a:p>
      </dsp:txBody>
      <dsp:txXfrm>
        <a:off x="1804789" y="2304946"/>
        <a:ext cx="389575" cy="428051"/>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95C3704F-B204-46B6-94FC-87FD757D0E82}" type="datetimeFigureOut">
              <a:rPr lang="en-GB" smtClean="0"/>
              <a:t>03/07/2018</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F0AA6D4-2261-4920-A46C-7C01AD6B6815}" type="slidenum">
              <a:rPr lang="en-GB" smtClean="0"/>
              <a:t>‹#›</a:t>
            </a:fld>
            <a:endParaRPr lang="en-GB"/>
          </a:p>
        </p:txBody>
      </p:sp>
    </p:spTree>
    <p:extLst>
      <p:ext uri="{BB962C8B-B14F-4D97-AF65-F5344CB8AC3E}">
        <p14:creationId xmlns:p14="http://schemas.microsoft.com/office/powerpoint/2010/main" val="19161598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D382EC7-960D-4A24-8ED5-2F82EF54C0C6}" type="datetimeFigureOut">
              <a:rPr lang="en-GB" smtClean="0"/>
              <a:t>03/07/2018</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082D02F-A975-4C31-9996-3347E21A1478}" type="slidenum">
              <a:rPr lang="en-GB" smtClean="0"/>
              <a:t>‹#›</a:t>
            </a:fld>
            <a:endParaRPr lang="en-GB"/>
          </a:p>
        </p:txBody>
      </p:sp>
    </p:spTree>
    <p:extLst>
      <p:ext uri="{BB962C8B-B14F-4D97-AF65-F5344CB8AC3E}">
        <p14:creationId xmlns:p14="http://schemas.microsoft.com/office/powerpoint/2010/main" val="2327525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82D02F-A975-4C31-9996-3347E21A1478}" type="slidenum">
              <a:rPr lang="en-GB" smtClean="0"/>
              <a:t>1</a:t>
            </a:fld>
            <a:endParaRPr lang="en-GB"/>
          </a:p>
        </p:txBody>
      </p:sp>
    </p:spTree>
    <p:extLst>
      <p:ext uri="{BB962C8B-B14F-4D97-AF65-F5344CB8AC3E}">
        <p14:creationId xmlns:p14="http://schemas.microsoft.com/office/powerpoint/2010/main" val="38280805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19 bulla</a:t>
            </a:r>
            <a:endParaRPr lang="en-GB" dirty="0"/>
          </a:p>
        </p:txBody>
      </p:sp>
      <p:sp>
        <p:nvSpPr>
          <p:cNvPr id="4" name="Slide Number Placeholder 3"/>
          <p:cNvSpPr>
            <a:spLocks noGrp="1"/>
          </p:cNvSpPr>
          <p:nvPr>
            <p:ph type="sldNum" sz="quarter" idx="10"/>
          </p:nvPr>
        </p:nvSpPr>
        <p:spPr/>
        <p:txBody>
          <a:bodyPr/>
          <a:lstStyle/>
          <a:p>
            <a:fld id="{9082D02F-A975-4C31-9996-3347E21A1478}" type="slidenum">
              <a:rPr lang="en-GB" smtClean="0"/>
              <a:t>11</a:t>
            </a:fld>
            <a:endParaRPr lang="en-GB"/>
          </a:p>
        </p:txBody>
      </p:sp>
    </p:spTree>
    <p:extLst>
      <p:ext uri="{BB962C8B-B14F-4D97-AF65-F5344CB8AC3E}">
        <p14:creationId xmlns:p14="http://schemas.microsoft.com/office/powerpoint/2010/main" val="22400115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74 bulla</a:t>
            </a:r>
            <a:endParaRPr lang="en-GB" dirty="0"/>
          </a:p>
        </p:txBody>
      </p:sp>
      <p:sp>
        <p:nvSpPr>
          <p:cNvPr id="4" name="Slide Number Placeholder 3"/>
          <p:cNvSpPr>
            <a:spLocks noGrp="1"/>
          </p:cNvSpPr>
          <p:nvPr>
            <p:ph type="sldNum" sz="quarter" idx="10"/>
          </p:nvPr>
        </p:nvSpPr>
        <p:spPr/>
        <p:txBody>
          <a:bodyPr/>
          <a:lstStyle/>
          <a:p>
            <a:fld id="{9082D02F-A975-4C31-9996-3347E21A1478}" type="slidenum">
              <a:rPr lang="en-GB" smtClean="0"/>
              <a:t>12</a:t>
            </a:fld>
            <a:endParaRPr lang="en-GB"/>
          </a:p>
        </p:txBody>
      </p:sp>
    </p:spTree>
    <p:extLst>
      <p:ext uri="{BB962C8B-B14F-4D97-AF65-F5344CB8AC3E}">
        <p14:creationId xmlns:p14="http://schemas.microsoft.com/office/powerpoint/2010/main" val="36570229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149 </a:t>
            </a:r>
            <a:r>
              <a:rPr lang="en-GB" dirty="0" err="1" smtClean="0"/>
              <a:t>ossi</a:t>
            </a:r>
            <a:endParaRPr lang="en-GB" dirty="0"/>
          </a:p>
        </p:txBody>
      </p:sp>
      <p:sp>
        <p:nvSpPr>
          <p:cNvPr id="4" name="Slide Number Placeholder 3"/>
          <p:cNvSpPr>
            <a:spLocks noGrp="1"/>
          </p:cNvSpPr>
          <p:nvPr>
            <p:ph type="sldNum" sz="quarter" idx="10"/>
          </p:nvPr>
        </p:nvSpPr>
        <p:spPr/>
        <p:txBody>
          <a:bodyPr/>
          <a:lstStyle/>
          <a:p>
            <a:fld id="{9082D02F-A975-4C31-9996-3347E21A1478}" type="slidenum">
              <a:rPr lang="en-GB" smtClean="0"/>
              <a:t>13</a:t>
            </a:fld>
            <a:endParaRPr lang="en-GB"/>
          </a:p>
        </p:txBody>
      </p:sp>
    </p:spTree>
    <p:extLst>
      <p:ext uri="{BB962C8B-B14F-4D97-AF65-F5344CB8AC3E}">
        <p14:creationId xmlns:p14="http://schemas.microsoft.com/office/powerpoint/2010/main" val="38718013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Framework</a:t>
            </a:r>
            <a:r>
              <a:rPr lang="en-GB" baseline="0" dirty="0" smtClean="0"/>
              <a:t> given to students- taken a task based approach (TBA, Willis) to demonstrating how reflection and </a:t>
            </a:r>
            <a:r>
              <a:rPr lang="en-GB" baseline="0" dirty="0" err="1" smtClean="0"/>
              <a:t>rw</a:t>
            </a:r>
            <a:r>
              <a:rPr lang="en-GB" baseline="0" dirty="0" smtClean="0"/>
              <a:t> can be done. Using questions as prompts to shape and guide thinking and writing</a:t>
            </a:r>
            <a:endParaRPr lang="en-GB" dirty="0"/>
          </a:p>
        </p:txBody>
      </p:sp>
      <p:sp>
        <p:nvSpPr>
          <p:cNvPr id="4" name="Slide Number Placeholder 3"/>
          <p:cNvSpPr>
            <a:spLocks noGrp="1"/>
          </p:cNvSpPr>
          <p:nvPr>
            <p:ph type="sldNum" sz="quarter" idx="10"/>
          </p:nvPr>
        </p:nvSpPr>
        <p:spPr/>
        <p:txBody>
          <a:bodyPr/>
          <a:lstStyle/>
          <a:p>
            <a:fld id="{9082D02F-A975-4C31-9996-3347E21A1478}" type="slidenum">
              <a:rPr lang="en-GB" smtClean="0"/>
              <a:t>14</a:t>
            </a:fld>
            <a:endParaRPr lang="en-GB"/>
          </a:p>
        </p:txBody>
      </p:sp>
    </p:spTree>
    <p:extLst>
      <p:ext uri="{BB962C8B-B14F-4D97-AF65-F5344CB8AC3E}">
        <p14:creationId xmlns:p14="http://schemas.microsoft.com/office/powerpoint/2010/main" val="28852748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82D02F-A975-4C31-9996-3347E21A1478}" type="slidenum">
              <a:rPr lang="en-GB" smtClean="0"/>
              <a:t>15</a:t>
            </a:fld>
            <a:endParaRPr lang="en-GB"/>
          </a:p>
        </p:txBody>
      </p:sp>
    </p:spTree>
    <p:extLst>
      <p:ext uri="{BB962C8B-B14F-4D97-AF65-F5344CB8AC3E}">
        <p14:creationId xmlns:p14="http://schemas.microsoft.com/office/powerpoint/2010/main" val="21706300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Highlight areas/phrases</a:t>
            </a:r>
            <a:r>
              <a:rPr lang="en-GB" baseline="0" dirty="0" smtClean="0"/>
              <a:t> </a:t>
            </a:r>
            <a:r>
              <a:rPr lang="en-GB" baseline="0" dirty="0" err="1" smtClean="0"/>
              <a:t>etc</a:t>
            </a:r>
            <a:r>
              <a:rPr lang="en-GB" baseline="0" dirty="0" smtClean="0"/>
              <a:t> that show blooms taxonomy in action- higher order thinking skills</a:t>
            </a:r>
            <a:endParaRPr lang="en-GB" dirty="0"/>
          </a:p>
        </p:txBody>
      </p:sp>
      <p:sp>
        <p:nvSpPr>
          <p:cNvPr id="4" name="Slide Number Placeholder 3"/>
          <p:cNvSpPr>
            <a:spLocks noGrp="1"/>
          </p:cNvSpPr>
          <p:nvPr>
            <p:ph type="sldNum" sz="quarter" idx="10"/>
          </p:nvPr>
        </p:nvSpPr>
        <p:spPr/>
        <p:txBody>
          <a:bodyPr/>
          <a:lstStyle/>
          <a:p>
            <a:fld id="{9082D02F-A975-4C31-9996-3347E21A1478}" type="slidenum">
              <a:rPr lang="en-GB" smtClean="0"/>
              <a:t>16</a:t>
            </a:fld>
            <a:endParaRPr lang="en-GB"/>
          </a:p>
        </p:txBody>
      </p:sp>
    </p:spTree>
    <p:extLst>
      <p:ext uri="{BB962C8B-B14F-4D97-AF65-F5344CB8AC3E}">
        <p14:creationId xmlns:p14="http://schemas.microsoft.com/office/powerpoint/2010/main" val="7274887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solidFill>
                  <a:srgbClr val="FF0000"/>
                </a:solidFill>
              </a:rPr>
              <a:t>Context</a:t>
            </a:r>
            <a:r>
              <a:rPr lang="en-GB" dirty="0" smtClean="0">
                <a:solidFill>
                  <a:srgbClr val="FF0000"/>
                </a:solidFill>
              </a:rPr>
              <a:t>-what?</a:t>
            </a:r>
            <a:r>
              <a:rPr lang="en-GB" baseline="0" dirty="0" smtClean="0">
                <a:solidFill>
                  <a:srgbClr val="FF0000"/>
                </a:solidFill>
              </a:rPr>
              <a:t> </a:t>
            </a:r>
            <a:r>
              <a:rPr lang="en-GB" b="1" baseline="0" dirty="0" smtClean="0"/>
              <a:t>Evaluation</a:t>
            </a:r>
            <a:r>
              <a:rPr lang="en-GB" baseline="0" dirty="0" smtClean="0"/>
              <a:t> process/outcome-so what? </a:t>
            </a:r>
            <a:r>
              <a:rPr lang="en-GB" b="1" baseline="0" dirty="0" smtClean="0"/>
              <a:t>Future </a:t>
            </a:r>
            <a:r>
              <a:rPr lang="en-GB" baseline="0" dirty="0" smtClean="0"/>
              <a:t>strategies- now what?</a:t>
            </a:r>
            <a:endParaRPr lang="en-GB" dirty="0"/>
          </a:p>
        </p:txBody>
      </p:sp>
      <p:sp>
        <p:nvSpPr>
          <p:cNvPr id="4" name="Slide Number Placeholder 3"/>
          <p:cNvSpPr>
            <a:spLocks noGrp="1"/>
          </p:cNvSpPr>
          <p:nvPr>
            <p:ph type="sldNum" sz="quarter" idx="10"/>
          </p:nvPr>
        </p:nvSpPr>
        <p:spPr/>
        <p:txBody>
          <a:bodyPr/>
          <a:lstStyle/>
          <a:p>
            <a:fld id="{9082D02F-A975-4C31-9996-3347E21A1478}" type="slidenum">
              <a:rPr lang="en-GB" smtClean="0"/>
              <a:t>17</a:t>
            </a:fld>
            <a:endParaRPr lang="en-GB"/>
          </a:p>
        </p:txBody>
      </p:sp>
    </p:spTree>
    <p:extLst>
      <p:ext uri="{BB962C8B-B14F-4D97-AF65-F5344CB8AC3E}">
        <p14:creationId xmlns:p14="http://schemas.microsoft.com/office/powerpoint/2010/main" val="22351065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Discuss </a:t>
            </a:r>
            <a:r>
              <a:rPr lang="en-GB" smtClean="0"/>
              <a:t>current practice </a:t>
            </a:r>
            <a:r>
              <a:rPr lang="en-GB" dirty="0" smtClean="0"/>
              <a:t>of this in the</a:t>
            </a:r>
            <a:r>
              <a:rPr lang="en-GB" baseline="0" dirty="0" smtClean="0"/>
              <a:t> wider academy</a:t>
            </a:r>
            <a:endParaRPr lang="en-GB" dirty="0"/>
          </a:p>
        </p:txBody>
      </p:sp>
      <p:sp>
        <p:nvSpPr>
          <p:cNvPr id="4" name="Slide Number Placeholder 3"/>
          <p:cNvSpPr>
            <a:spLocks noGrp="1"/>
          </p:cNvSpPr>
          <p:nvPr>
            <p:ph type="sldNum" sz="quarter" idx="10"/>
          </p:nvPr>
        </p:nvSpPr>
        <p:spPr/>
        <p:txBody>
          <a:bodyPr/>
          <a:lstStyle/>
          <a:p>
            <a:fld id="{9082D02F-A975-4C31-9996-3347E21A1478}" type="slidenum">
              <a:rPr lang="en-GB" smtClean="0"/>
              <a:t>18</a:t>
            </a:fld>
            <a:endParaRPr lang="en-GB"/>
          </a:p>
        </p:txBody>
      </p:sp>
    </p:spTree>
    <p:extLst>
      <p:ext uri="{BB962C8B-B14F-4D97-AF65-F5344CB8AC3E}">
        <p14:creationId xmlns:p14="http://schemas.microsoft.com/office/powerpoint/2010/main" val="10916309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Discuss how it develops critical</a:t>
            </a:r>
            <a:r>
              <a:rPr lang="en-GB" baseline="0" dirty="0" smtClean="0"/>
              <a:t> thinking skills Asian students – </a:t>
            </a:r>
            <a:r>
              <a:rPr lang="en-GB" baseline="0" dirty="0" err="1" smtClean="0"/>
              <a:t>tsui</a:t>
            </a:r>
            <a:r>
              <a:rPr lang="en-GB" baseline="0" dirty="0" smtClean="0"/>
              <a:t> article</a:t>
            </a:r>
            <a:endParaRPr lang="en-GB" dirty="0"/>
          </a:p>
        </p:txBody>
      </p:sp>
      <p:sp>
        <p:nvSpPr>
          <p:cNvPr id="4" name="Slide Number Placeholder 3"/>
          <p:cNvSpPr>
            <a:spLocks noGrp="1"/>
          </p:cNvSpPr>
          <p:nvPr>
            <p:ph type="sldNum" sz="quarter" idx="10"/>
          </p:nvPr>
        </p:nvSpPr>
        <p:spPr/>
        <p:txBody>
          <a:bodyPr/>
          <a:lstStyle/>
          <a:p>
            <a:fld id="{9082D02F-A975-4C31-9996-3347E21A1478}" type="slidenum">
              <a:rPr lang="en-GB" smtClean="0"/>
              <a:t>19</a:t>
            </a:fld>
            <a:endParaRPr lang="en-GB"/>
          </a:p>
        </p:txBody>
      </p:sp>
    </p:spTree>
    <p:extLst>
      <p:ext uri="{BB962C8B-B14F-4D97-AF65-F5344CB8AC3E}">
        <p14:creationId xmlns:p14="http://schemas.microsoft.com/office/powerpoint/2010/main" val="40367776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Discuss survey results/</a:t>
            </a:r>
            <a:r>
              <a:rPr lang="en-GB" dirty="0" err="1" smtClean="0"/>
              <a:t>st</a:t>
            </a:r>
            <a:r>
              <a:rPr lang="en-GB" dirty="0" smtClean="0"/>
              <a:t> comments and from tutors/My findings and counter</a:t>
            </a:r>
            <a:r>
              <a:rPr lang="en-GB" baseline="0" dirty="0" smtClean="0"/>
              <a:t> arguments – </a:t>
            </a:r>
            <a:r>
              <a:rPr lang="en-GB" b="1" baseline="0" dirty="0" smtClean="0"/>
              <a:t>student ‘ active ownership ‘ of learning emerging theme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Crème, 1998- on the rationale behind the introduction of a (non assessed learning journal)- students want work to ‘count’</a:t>
            </a:r>
            <a:endParaRPr lang="en-GB" dirty="0" smtClean="0"/>
          </a:p>
          <a:p>
            <a:endParaRPr lang="en-GB" dirty="0"/>
          </a:p>
        </p:txBody>
      </p:sp>
      <p:sp>
        <p:nvSpPr>
          <p:cNvPr id="4" name="Slide Number Placeholder 3"/>
          <p:cNvSpPr>
            <a:spLocks noGrp="1"/>
          </p:cNvSpPr>
          <p:nvPr>
            <p:ph type="sldNum" sz="quarter" idx="10"/>
          </p:nvPr>
        </p:nvSpPr>
        <p:spPr/>
        <p:txBody>
          <a:bodyPr/>
          <a:lstStyle/>
          <a:p>
            <a:fld id="{9082D02F-A975-4C31-9996-3347E21A1478}" type="slidenum">
              <a:rPr lang="en-GB" smtClean="0"/>
              <a:t>20</a:t>
            </a:fld>
            <a:endParaRPr lang="en-GB"/>
          </a:p>
        </p:txBody>
      </p:sp>
    </p:spTree>
    <p:extLst>
      <p:ext uri="{BB962C8B-B14F-4D97-AF65-F5344CB8AC3E}">
        <p14:creationId xmlns:p14="http://schemas.microsoft.com/office/powerpoint/2010/main" val="1288485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Context-</a:t>
            </a:r>
            <a:r>
              <a:rPr lang="en-GB" baseline="0" dirty="0" smtClean="0"/>
              <a:t> I was asked to design an interactive plenary session for our STEM IFY cohort around 110 students or so; addressing assessed RW following some weak attempts at this genre of writing in the first term, a different approach was required in order to make explicit the expectations of this type of writing and for students to aware of the content, structure and language that this writing entails.</a:t>
            </a:r>
            <a:endParaRPr lang="en-GB" dirty="0"/>
          </a:p>
        </p:txBody>
      </p:sp>
      <p:sp>
        <p:nvSpPr>
          <p:cNvPr id="4" name="Slide Number Placeholder 3"/>
          <p:cNvSpPr>
            <a:spLocks noGrp="1"/>
          </p:cNvSpPr>
          <p:nvPr>
            <p:ph type="sldNum" sz="quarter" idx="10"/>
          </p:nvPr>
        </p:nvSpPr>
        <p:spPr/>
        <p:txBody>
          <a:bodyPr/>
          <a:lstStyle/>
          <a:p>
            <a:fld id="{9082D02F-A975-4C31-9996-3347E21A1478}" type="slidenum">
              <a:rPr lang="en-GB" smtClean="0"/>
              <a:t>2</a:t>
            </a:fld>
            <a:endParaRPr lang="en-GB"/>
          </a:p>
        </p:txBody>
      </p:sp>
    </p:spTree>
    <p:extLst>
      <p:ext uri="{BB962C8B-B14F-4D97-AF65-F5344CB8AC3E}">
        <p14:creationId xmlns:p14="http://schemas.microsoft.com/office/powerpoint/2010/main" val="23467501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82D02F-A975-4C31-9996-3347E21A1478}" type="slidenum">
              <a:rPr lang="en-GB" smtClean="0"/>
              <a:t>21</a:t>
            </a:fld>
            <a:endParaRPr lang="en-GB"/>
          </a:p>
        </p:txBody>
      </p:sp>
    </p:spTree>
    <p:extLst>
      <p:ext uri="{BB962C8B-B14F-4D97-AF65-F5344CB8AC3E}">
        <p14:creationId xmlns:p14="http://schemas.microsoft.com/office/powerpoint/2010/main" val="37749400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Discuss my findings- student sample, increased criticality and relevance to future STEM fields</a:t>
            </a:r>
            <a:endParaRPr lang="en-GB" dirty="0"/>
          </a:p>
        </p:txBody>
      </p:sp>
      <p:sp>
        <p:nvSpPr>
          <p:cNvPr id="4" name="Slide Number Placeholder 3"/>
          <p:cNvSpPr>
            <a:spLocks noGrp="1"/>
          </p:cNvSpPr>
          <p:nvPr>
            <p:ph type="sldNum" sz="quarter" idx="10"/>
          </p:nvPr>
        </p:nvSpPr>
        <p:spPr/>
        <p:txBody>
          <a:bodyPr/>
          <a:lstStyle/>
          <a:p>
            <a:fld id="{9082D02F-A975-4C31-9996-3347E21A1478}" type="slidenum">
              <a:rPr lang="en-GB" smtClean="0"/>
              <a:t>22</a:t>
            </a:fld>
            <a:endParaRPr lang="en-GB"/>
          </a:p>
        </p:txBody>
      </p:sp>
    </p:spTree>
    <p:extLst>
      <p:ext uri="{BB962C8B-B14F-4D97-AF65-F5344CB8AC3E}">
        <p14:creationId xmlns:p14="http://schemas.microsoft.com/office/powerpoint/2010/main" val="8793900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Seems to aid overall criticality and sequencing of ideas and thus writing/style</a:t>
            </a:r>
            <a:r>
              <a:rPr lang="en-GB" baseline="0" dirty="0" smtClean="0"/>
              <a:t> (ref to </a:t>
            </a:r>
            <a:r>
              <a:rPr lang="en-GB" baseline="0" dirty="0" err="1" smtClean="0"/>
              <a:t>st</a:t>
            </a:r>
            <a:r>
              <a:rPr lang="en-GB" baseline="0" dirty="0" smtClean="0"/>
              <a:t> samples)</a:t>
            </a:r>
          </a:p>
          <a:p>
            <a:r>
              <a:rPr lang="en-GB" baseline="0" dirty="0" smtClean="0"/>
              <a:t>However – limitations; maybe if ‘assessed’ maybe limits whole purpose of being honest (due to </a:t>
            </a:r>
            <a:r>
              <a:rPr lang="en-GB" baseline="0" dirty="0" err="1" smtClean="0"/>
              <a:t>st</a:t>
            </a:r>
            <a:r>
              <a:rPr lang="en-GB" baseline="0" dirty="0" smtClean="0"/>
              <a:t> apprehension) and leads to more superficial reflection? (</a:t>
            </a:r>
            <a:r>
              <a:rPr lang="en-GB" baseline="0" dirty="0" err="1" smtClean="0"/>
              <a:t>st</a:t>
            </a:r>
            <a:r>
              <a:rPr lang="en-GB" baseline="0" dirty="0" smtClean="0"/>
              <a:t> comments say its ‘personal’) also how can mark fairly as its fuzzy n quite subjective- is it FAIR then?</a:t>
            </a:r>
            <a:endParaRPr lang="en-GB" dirty="0"/>
          </a:p>
        </p:txBody>
      </p:sp>
      <p:sp>
        <p:nvSpPr>
          <p:cNvPr id="4" name="Slide Number Placeholder 3"/>
          <p:cNvSpPr>
            <a:spLocks noGrp="1"/>
          </p:cNvSpPr>
          <p:nvPr>
            <p:ph type="sldNum" sz="quarter" idx="10"/>
          </p:nvPr>
        </p:nvSpPr>
        <p:spPr/>
        <p:txBody>
          <a:bodyPr/>
          <a:lstStyle/>
          <a:p>
            <a:fld id="{9082D02F-A975-4C31-9996-3347E21A1478}" type="slidenum">
              <a:rPr lang="en-GB" smtClean="0"/>
              <a:t>23</a:t>
            </a:fld>
            <a:endParaRPr lang="en-GB"/>
          </a:p>
        </p:txBody>
      </p:sp>
    </p:spTree>
    <p:extLst>
      <p:ext uri="{BB962C8B-B14F-4D97-AF65-F5344CB8AC3E}">
        <p14:creationId xmlns:p14="http://schemas.microsoft.com/office/powerpoint/2010/main" val="37947711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82D02F-A975-4C31-9996-3347E21A1478}" type="slidenum">
              <a:rPr lang="en-GB" smtClean="0"/>
              <a:t>24</a:t>
            </a:fld>
            <a:endParaRPr lang="en-GB"/>
          </a:p>
        </p:txBody>
      </p:sp>
    </p:spTree>
    <p:extLst>
      <p:ext uri="{BB962C8B-B14F-4D97-AF65-F5344CB8AC3E}">
        <p14:creationId xmlns:p14="http://schemas.microsoft.com/office/powerpoint/2010/main" val="28465401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82D02F-A975-4C31-9996-3347E21A1478}" type="slidenum">
              <a:rPr lang="en-GB" smtClean="0"/>
              <a:t>25</a:t>
            </a:fld>
            <a:endParaRPr lang="en-GB"/>
          </a:p>
        </p:txBody>
      </p:sp>
    </p:spTree>
    <p:extLst>
      <p:ext uri="{BB962C8B-B14F-4D97-AF65-F5344CB8AC3E}">
        <p14:creationId xmlns:p14="http://schemas.microsoft.com/office/powerpoint/2010/main" val="3133001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82D02F-A975-4C31-9996-3347E21A1478}" type="slidenum">
              <a:rPr lang="en-GB" smtClean="0"/>
              <a:t>3</a:t>
            </a:fld>
            <a:endParaRPr lang="en-GB"/>
          </a:p>
        </p:txBody>
      </p:sp>
    </p:spTree>
    <p:extLst>
      <p:ext uri="{BB962C8B-B14F-4D97-AF65-F5344CB8AC3E}">
        <p14:creationId xmlns:p14="http://schemas.microsoft.com/office/powerpoint/2010/main" val="1712648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Firstly, this idea of being ‘critical’ the</a:t>
            </a:r>
            <a:r>
              <a:rPr lang="en-GB" baseline="0" dirty="0" smtClean="0"/>
              <a:t> process- deconstructing the process to analyse and evaluating decisions (</a:t>
            </a:r>
            <a:r>
              <a:rPr lang="en-GB" b="1" baseline="0" dirty="0" smtClean="0"/>
              <a:t>using many higher order thinking skills, Bloom’s taxonomy</a:t>
            </a:r>
            <a:r>
              <a:rPr lang="en-GB" baseline="0" dirty="0" smtClean="0"/>
              <a:t>) made and their impact is </a:t>
            </a:r>
            <a:r>
              <a:rPr lang="en-GB" b="1" baseline="0" dirty="0" smtClean="0"/>
              <a:t>complex</a:t>
            </a:r>
            <a:r>
              <a:rPr lang="en-GB" baseline="0" dirty="0" smtClean="0"/>
              <a:t> if done well and honestly in a first language – our students are operating in a 2</a:t>
            </a:r>
            <a:r>
              <a:rPr lang="en-GB" baseline="30000" dirty="0" smtClean="0"/>
              <a:t>nd</a:t>
            </a:r>
            <a:r>
              <a:rPr lang="en-GB" baseline="0" dirty="0" smtClean="0"/>
              <a:t> or 3</a:t>
            </a:r>
            <a:r>
              <a:rPr lang="en-GB" baseline="30000" dirty="0" smtClean="0"/>
              <a:t>rd</a:t>
            </a:r>
            <a:r>
              <a:rPr lang="en-GB" baseline="0" dirty="0" smtClean="0"/>
              <a:t> language.</a:t>
            </a:r>
          </a:p>
          <a:p>
            <a:r>
              <a:rPr lang="en-GB" baseline="0" dirty="0" smtClean="0"/>
              <a:t>Secondly, the idea of this type of writing being heavily ‘</a:t>
            </a:r>
            <a:r>
              <a:rPr lang="en-GB" b="1" baseline="0" dirty="0" smtClean="0"/>
              <a:t>culturally-situated’ </a:t>
            </a:r>
            <a:r>
              <a:rPr lang="en-GB" baseline="0" dirty="0" smtClean="0"/>
              <a:t>is apparent in the literature. </a:t>
            </a:r>
            <a:endParaRPr lang="en-GB" dirty="0"/>
          </a:p>
        </p:txBody>
      </p:sp>
      <p:sp>
        <p:nvSpPr>
          <p:cNvPr id="4" name="Slide Number Placeholder 3"/>
          <p:cNvSpPr>
            <a:spLocks noGrp="1"/>
          </p:cNvSpPr>
          <p:nvPr>
            <p:ph type="sldNum" sz="quarter" idx="10"/>
          </p:nvPr>
        </p:nvSpPr>
        <p:spPr/>
        <p:txBody>
          <a:bodyPr/>
          <a:lstStyle/>
          <a:p>
            <a:fld id="{9082D02F-A975-4C31-9996-3347E21A1478}" type="slidenum">
              <a:rPr lang="en-GB" smtClean="0"/>
              <a:t>4</a:t>
            </a:fld>
            <a:endParaRPr lang="en-GB"/>
          </a:p>
        </p:txBody>
      </p:sp>
    </p:spTree>
    <p:extLst>
      <p:ext uri="{BB962C8B-B14F-4D97-AF65-F5344CB8AC3E}">
        <p14:creationId xmlns:p14="http://schemas.microsoft.com/office/powerpoint/2010/main" val="21700080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Insert</a:t>
            </a:r>
            <a:r>
              <a:rPr lang="en-GB" baseline="0" dirty="0" smtClean="0"/>
              <a:t> breakdown of marks for course and assessment framework</a:t>
            </a:r>
            <a:endParaRPr lang="en-GB" dirty="0"/>
          </a:p>
        </p:txBody>
      </p:sp>
      <p:sp>
        <p:nvSpPr>
          <p:cNvPr id="4" name="Slide Number Placeholder 3"/>
          <p:cNvSpPr>
            <a:spLocks noGrp="1"/>
          </p:cNvSpPr>
          <p:nvPr>
            <p:ph type="sldNum" sz="quarter" idx="10"/>
          </p:nvPr>
        </p:nvSpPr>
        <p:spPr/>
        <p:txBody>
          <a:bodyPr/>
          <a:lstStyle/>
          <a:p>
            <a:fld id="{9082D02F-A975-4C31-9996-3347E21A1478}" type="slidenum">
              <a:rPr lang="en-GB" smtClean="0"/>
              <a:t>5</a:t>
            </a:fld>
            <a:endParaRPr lang="en-GB"/>
          </a:p>
        </p:txBody>
      </p:sp>
    </p:spTree>
    <p:extLst>
      <p:ext uri="{BB962C8B-B14F-4D97-AF65-F5344CB8AC3E}">
        <p14:creationId xmlns:p14="http://schemas.microsoft.com/office/powerpoint/2010/main" val="9632543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082D02F-A975-4C31-9996-3347E21A1478}" type="slidenum">
              <a:rPr lang="en-GB" smtClean="0"/>
              <a:t>6</a:t>
            </a:fld>
            <a:endParaRPr lang="en-GB"/>
          </a:p>
        </p:txBody>
      </p:sp>
    </p:spTree>
    <p:extLst>
      <p:ext uri="{BB962C8B-B14F-4D97-AF65-F5344CB8AC3E}">
        <p14:creationId xmlns:p14="http://schemas.microsoft.com/office/powerpoint/2010/main" val="40124832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Cultural-</a:t>
            </a:r>
            <a:r>
              <a:rPr lang="en-GB" dirty="0" err="1" smtClean="0"/>
              <a:t>situatedness</a:t>
            </a:r>
            <a:r>
              <a:rPr lang="en-GB" dirty="0" smtClean="0"/>
              <a:t>,</a:t>
            </a:r>
            <a:r>
              <a:rPr lang="en-GB" baseline="0" dirty="0" smtClean="0"/>
              <a:t> fuzzy – using </a:t>
            </a:r>
            <a:r>
              <a:rPr lang="en-GB" baseline="0" dirty="0" err="1" smtClean="0"/>
              <a:t>tblt</a:t>
            </a:r>
            <a:r>
              <a:rPr lang="en-GB" baseline="0" dirty="0" smtClean="0"/>
              <a:t> to break down barriers make explicit and to demonstrate using something tangible</a:t>
            </a:r>
            <a:endParaRPr lang="en-GB" dirty="0"/>
          </a:p>
        </p:txBody>
      </p:sp>
      <p:sp>
        <p:nvSpPr>
          <p:cNvPr id="4" name="Slide Number Placeholder 3"/>
          <p:cNvSpPr>
            <a:spLocks noGrp="1"/>
          </p:cNvSpPr>
          <p:nvPr>
            <p:ph type="sldNum" sz="quarter" idx="10"/>
          </p:nvPr>
        </p:nvSpPr>
        <p:spPr/>
        <p:txBody>
          <a:bodyPr/>
          <a:lstStyle/>
          <a:p>
            <a:fld id="{9082D02F-A975-4C31-9996-3347E21A1478}" type="slidenum">
              <a:rPr lang="en-GB" smtClean="0"/>
              <a:t>8</a:t>
            </a:fld>
            <a:endParaRPr lang="en-GB"/>
          </a:p>
        </p:txBody>
      </p:sp>
    </p:spTree>
    <p:extLst>
      <p:ext uri="{BB962C8B-B14F-4D97-AF65-F5344CB8AC3E}">
        <p14:creationId xmlns:p14="http://schemas.microsoft.com/office/powerpoint/2010/main" val="33129217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Kolb, 1984-</a:t>
            </a:r>
            <a:r>
              <a:rPr lang="en-GB" baseline="0" dirty="0" smtClean="0"/>
              <a:t> experiential learning – more explicit and initially done collaboratively (peer-support)</a:t>
            </a:r>
            <a:endParaRPr lang="en-GB" dirty="0"/>
          </a:p>
        </p:txBody>
      </p:sp>
      <p:sp>
        <p:nvSpPr>
          <p:cNvPr id="4" name="Slide Number Placeholder 3"/>
          <p:cNvSpPr>
            <a:spLocks noGrp="1"/>
          </p:cNvSpPr>
          <p:nvPr>
            <p:ph type="sldNum" sz="quarter" idx="10"/>
          </p:nvPr>
        </p:nvSpPr>
        <p:spPr/>
        <p:txBody>
          <a:bodyPr/>
          <a:lstStyle/>
          <a:p>
            <a:fld id="{9082D02F-A975-4C31-9996-3347E21A1478}" type="slidenum">
              <a:rPr lang="en-GB" smtClean="0"/>
              <a:t>9</a:t>
            </a:fld>
            <a:endParaRPr lang="en-GB"/>
          </a:p>
        </p:txBody>
      </p:sp>
    </p:spTree>
    <p:extLst>
      <p:ext uri="{BB962C8B-B14F-4D97-AF65-F5344CB8AC3E}">
        <p14:creationId xmlns:p14="http://schemas.microsoft.com/office/powerpoint/2010/main" val="1957856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26-ossi</a:t>
            </a:r>
            <a:endParaRPr lang="en-GB" dirty="0"/>
          </a:p>
        </p:txBody>
      </p:sp>
      <p:sp>
        <p:nvSpPr>
          <p:cNvPr id="4" name="Slide Number Placeholder 3"/>
          <p:cNvSpPr>
            <a:spLocks noGrp="1"/>
          </p:cNvSpPr>
          <p:nvPr>
            <p:ph type="sldNum" sz="quarter" idx="10"/>
          </p:nvPr>
        </p:nvSpPr>
        <p:spPr/>
        <p:txBody>
          <a:bodyPr/>
          <a:lstStyle/>
          <a:p>
            <a:fld id="{9082D02F-A975-4C31-9996-3347E21A1478}" type="slidenum">
              <a:rPr lang="en-GB" smtClean="0"/>
              <a:t>10</a:t>
            </a:fld>
            <a:endParaRPr lang="en-GB"/>
          </a:p>
        </p:txBody>
      </p:sp>
    </p:spTree>
    <p:extLst>
      <p:ext uri="{BB962C8B-B14F-4D97-AF65-F5344CB8AC3E}">
        <p14:creationId xmlns:p14="http://schemas.microsoft.com/office/powerpoint/2010/main" val="1086398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46B1D5C-9DCB-452A-B9E0-216A01F34E03}" type="datetimeFigureOut">
              <a:rPr lang="en-GB" smtClean="0"/>
              <a:t>03/07/2018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F6B073-48EF-4C3A-AB14-039531640E77}"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6B1D5C-9DCB-452A-B9E0-216A01F34E03}" type="datetimeFigureOut">
              <a:rPr lang="en-GB" smtClean="0"/>
              <a:t>03/07/2018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F6B073-48EF-4C3A-AB14-039531640E7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46B1D5C-9DCB-452A-B9E0-216A01F34E03}" type="datetimeFigureOut">
              <a:rPr lang="en-GB" smtClean="0"/>
              <a:t>03/07/2018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F6B073-48EF-4C3A-AB14-039531640E77}" type="slidenum">
              <a:rPr lang="en-GB" smtClean="0"/>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6B1D5C-9DCB-452A-B9E0-216A01F34E03}" type="datetimeFigureOut">
              <a:rPr lang="en-GB" smtClean="0"/>
              <a:t>03/07/2018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F6B073-48EF-4C3A-AB14-039531640E77}" type="slidenum">
              <a:rPr lang="en-GB" smtClean="0"/>
              <a:t>‹#›</a:t>
            </a:fld>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6B1D5C-9DCB-452A-B9E0-216A01F34E03}" type="datetimeFigureOut">
              <a:rPr lang="en-GB" smtClean="0"/>
              <a:t>03/07/2018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F6B073-48EF-4C3A-AB14-039531640E77}"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46B1D5C-9DCB-452A-B9E0-216A01F34E03}" type="datetimeFigureOut">
              <a:rPr lang="en-GB" smtClean="0"/>
              <a:t>03/07/2018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F6B073-48EF-4C3A-AB14-039531640E77}" type="slidenum">
              <a:rPr lang="en-GB" smtClean="0"/>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46B1D5C-9DCB-452A-B9E0-216A01F34E03}" type="datetimeFigureOut">
              <a:rPr lang="en-GB" smtClean="0"/>
              <a:t>03/07/2018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F6B073-48EF-4C3A-AB14-039531640E77}"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6B1D5C-9DCB-452A-B9E0-216A01F34E03}" type="datetimeFigureOut">
              <a:rPr lang="en-GB" smtClean="0"/>
              <a:t>03/07/2018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F6B073-48EF-4C3A-AB14-039531640E7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E46B1D5C-9DCB-452A-B9E0-216A01F34E03}" type="datetimeFigureOut">
              <a:rPr lang="en-GB" smtClean="0"/>
              <a:t>03/07/2018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6F6B073-48EF-4C3A-AB14-039531640E7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46B1D5C-9DCB-452A-B9E0-216A01F34E03}" type="datetimeFigureOut">
              <a:rPr lang="en-GB" smtClean="0"/>
              <a:t>03/07/2018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F6B073-48EF-4C3A-AB14-039531640E77}" type="slidenum">
              <a:rPr lang="en-GB" smtClean="0"/>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6B1D5C-9DCB-452A-B9E0-216A01F34E03}" type="datetimeFigureOut">
              <a:rPr lang="en-GB" smtClean="0"/>
              <a:t>03/07/2018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F6B073-48EF-4C3A-AB14-039531640E77}" type="slidenum">
              <a:rPr lang="en-GB" smtClean="0"/>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46B1D5C-9DCB-452A-B9E0-216A01F34E03}" type="datetimeFigureOut">
              <a:rPr lang="en-GB" smtClean="0"/>
              <a:t>03/07/2018</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26F6B073-48EF-4C3A-AB14-039531640E77}" type="slidenum">
              <a:rPr lang="en-GB" smtClean="0"/>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hyperlink" Target="https://doi.org/10.1080/02602930500063850"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7.xml"/><Relationship Id="rId5" Type="http://schemas.openxmlformats.org/officeDocument/2006/relationships/hyperlink" Target="https://doi.org/10.1080/03075079.2011.651450" TargetMode="External"/><Relationship Id="rId4" Type="http://schemas.openxmlformats.org/officeDocument/2006/relationships/hyperlink" Target="https://www.heacademy.ac.uk/system/files/downloads/hea_guide_-_using_reflective_writing_in_your_teaching.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‘Assessed reflective writing; friend or foe?’</a:t>
            </a:r>
            <a:endParaRPr lang="en-GB" dirty="0"/>
          </a:p>
        </p:txBody>
      </p:sp>
      <p:sp>
        <p:nvSpPr>
          <p:cNvPr id="3" name="Subtitle 2"/>
          <p:cNvSpPr>
            <a:spLocks noGrp="1"/>
          </p:cNvSpPr>
          <p:nvPr>
            <p:ph type="subTitle" idx="1"/>
          </p:nvPr>
        </p:nvSpPr>
        <p:spPr/>
        <p:txBody>
          <a:bodyPr/>
          <a:lstStyle/>
          <a:p>
            <a:r>
              <a:rPr lang="en-GB" dirty="0" smtClean="0"/>
              <a:t>Maria Hussain, University of Leeds</a:t>
            </a:r>
            <a:endParaRPr lang="en-GB" dirty="0"/>
          </a:p>
        </p:txBody>
      </p:sp>
      <p:pic>
        <p:nvPicPr>
          <p:cNvPr id="4"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228184" y="392026"/>
            <a:ext cx="2579440" cy="7484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869588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stretch>
            <a:fillRect/>
          </a:stretch>
        </p:blipFill>
        <p:spPr>
          <a:xfrm>
            <a:off x="1907704" y="2852936"/>
            <a:ext cx="4767485" cy="1408298"/>
          </a:xfrm>
          <a:prstGeom prst="rect">
            <a:avLst/>
          </a:prstGeom>
        </p:spPr>
      </p:pic>
      <p:sp>
        <p:nvSpPr>
          <p:cNvPr id="9" name="Rectangle 8"/>
          <p:cNvSpPr/>
          <p:nvPr/>
        </p:nvSpPr>
        <p:spPr>
          <a:xfrm>
            <a:off x="611560" y="1340768"/>
            <a:ext cx="5492337" cy="646331"/>
          </a:xfrm>
          <a:prstGeom prst="rect">
            <a:avLst/>
          </a:prstGeom>
        </p:spPr>
        <p:txBody>
          <a:bodyPr wrap="none">
            <a:spAutoFit/>
          </a:bodyPr>
          <a:lstStyle/>
          <a:p>
            <a:r>
              <a:rPr lang="en-GB" sz="3600" dirty="0" smtClean="0">
                <a:solidFill>
                  <a:prstClr val="black"/>
                </a:solidFill>
                <a:latin typeface="Calibri" panose="020F0502020204030204" pitchFamily="34" charset="0"/>
              </a:rPr>
              <a:t>What’s the number/system?</a:t>
            </a:r>
            <a:endParaRPr lang="en-GB" dirty="0"/>
          </a:p>
        </p:txBody>
      </p:sp>
      <p:pic>
        <p:nvPicPr>
          <p:cNvPr id="4" name="Picture 2"/>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300192" y="260648"/>
            <a:ext cx="2579440" cy="7484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95526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2285802" y="2535858"/>
            <a:ext cx="4572396" cy="1786283"/>
          </a:xfrm>
          <a:prstGeom prst="rect">
            <a:avLst/>
          </a:prstGeom>
        </p:spPr>
      </p:pic>
      <p:sp>
        <p:nvSpPr>
          <p:cNvPr id="3" name="Rectangle 2"/>
          <p:cNvSpPr/>
          <p:nvPr/>
        </p:nvSpPr>
        <p:spPr>
          <a:xfrm>
            <a:off x="1043608" y="1340768"/>
            <a:ext cx="5492337" cy="646331"/>
          </a:xfrm>
          <a:prstGeom prst="rect">
            <a:avLst/>
          </a:prstGeom>
        </p:spPr>
        <p:txBody>
          <a:bodyPr wrap="none">
            <a:spAutoFit/>
          </a:bodyPr>
          <a:lstStyle/>
          <a:p>
            <a:pPr lvl="0"/>
            <a:r>
              <a:rPr lang="en-GB" sz="3600" dirty="0" smtClean="0">
                <a:solidFill>
                  <a:prstClr val="black"/>
                </a:solidFill>
                <a:latin typeface="Calibri" panose="020F0502020204030204" pitchFamily="34" charset="0"/>
              </a:rPr>
              <a:t>What’s the number/system?</a:t>
            </a:r>
            <a:endParaRPr lang="en-GB" dirty="0">
              <a:solidFill>
                <a:prstClr val="black"/>
              </a:solidFill>
            </a:endParaRPr>
          </a:p>
        </p:txBody>
      </p:sp>
      <p:pic>
        <p:nvPicPr>
          <p:cNvPr id="4" name="Picture 3"/>
          <p:cNvPicPr>
            <a:picLocks noChangeAspect="1"/>
          </p:cNvPicPr>
          <p:nvPr/>
        </p:nvPicPr>
        <p:blipFill>
          <a:blip r:embed="rId4"/>
          <a:stretch>
            <a:fillRect/>
          </a:stretch>
        </p:blipFill>
        <p:spPr>
          <a:xfrm>
            <a:off x="6300192" y="316515"/>
            <a:ext cx="2584928" cy="749873"/>
          </a:xfrm>
          <a:prstGeom prst="rect">
            <a:avLst/>
          </a:prstGeom>
        </p:spPr>
      </p:pic>
    </p:spTree>
    <p:extLst>
      <p:ext uri="{BB962C8B-B14F-4D97-AF65-F5344CB8AC3E}">
        <p14:creationId xmlns:p14="http://schemas.microsoft.com/office/powerpoint/2010/main" val="1124381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2380298" y="2740092"/>
            <a:ext cx="4383404" cy="1377815"/>
          </a:xfrm>
          <a:prstGeom prst="rect">
            <a:avLst/>
          </a:prstGeom>
        </p:spPr>
      </p:pic>
      <p:sp>
        <p:nvSpPr>
          <p:cNvPr id="3" name="Rectangle 2"/>
          <p:cNvSpPr/>
          <p:nvPr/>
        </p:nvSpPr>
        <p:spPr>
          <a:xfrm>
            <a:off x="1187624" y="1340768"/>
            <a:ext cx="5492337" cy="646331"/>
          </a:xfrm>
          <a:prstGeom prst="rect">
            <a:avLst/>
          </a:prstGeom>
        </p:spPr>
        <p:txBody>
          <a:bodyPr wrap="none">
            <a:spAutoFit/>
          </a:bodyPr>
          <a:lstStyle/>
          <a:p>
            <a:pPr lvl="0"/>
            <a:r>
              <a:rPr lang="en-GB" sz="3600" dirty="0" smtClean="0">
                <a:solidFill>
                  <a:prstClr val="black"/>
                </a:solidFill>
                <a:latin typeface="Calibri" panose="020F0502020204030204" pitchFamily="34" charset="0"/>
              </a:rPr>
              <a:t>What’s the number/system?</a:t>
            </a:r>
            <a:endParaRPr lang="en-GB" dirty="0">
              <a:solidFill>
                <a:prstClr val="black"/>
              </a:solidFill>
            </a:endParaRPr>
          </a:p>
        </p:txBody>
      </p:sp>
      <p:pic>
        <p:nvPicPr>
          <p:cNvPr id="4" name="Picture 3"/>
          <p:cNvPicPr>
            <a:picLocks noChangeAspect="1"/>
          </p:cNvPicPr>
          <p:nvPr/>
        </p:nvPicPr>
        <p:blipFill>
          <a:blip r:embed="rId4"/>
          <a:stretch>
            <a:fillRect/>
          </a:stretch>
        </p:blipFill>
        <p:spPr>
          <a:xfrm>
            <a:off x="6300192" y="332656"/>
            <a:ext cx="2584928" cy="749873"/>
          </a:xfrm>
          <a:prstGeom prst="rect">
            <a:avLst/>
          </a:prstGeom>
        </p:spPr>
      </p:pic>
    </p:spTree>
    <p:extLst>
      <p:ext uri="{BB962C8B-B14F-4D97-AF65-F5344CB8AC3E}">
        <p14:creationId xmlns:p14="http://schemas.microsoft.com/office/powerpoint/2010/main" val="162438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593846" y="2639499"/>
            <a:ext cx="5956308" cy="1579001"/>
          </a:xfrm>
          <a:prstGeom prst="rect">
            <a:avLst/>
          </a:prstGeom>
        </p:spPr>
      </p:pic>
      <p:sp>
        <p:nvSpPr>
          <p:cNvPr id="3" name="Rectangle 2"/>
          <p:cNvSpPr/>
          <p:nvPr/>
        </p:nvSpPr>
        <p:spPr>
          <a:xfrm>
            <a:off x="899592" y="1124744"/>
            <a:ext cx="2171748" cy="646331"/>
          </a:xfrm>
          <a:prstGeom prst="rect">
            <a:avLst/>
          </a:prstGeom>
        </p:spPr>
        <p:txBody>
          <a:bodyPr wrap="none">
            <a:spAutoFit/>
          </a:bodyPr>
          <a:lstStyle/>
          <a:p>
            <a:pPr lvl="0"/>
            <a:r>
              <a:rPr lang="en-GB" sz="3600" dirty="0" smtClean="0">
                <a:solidFill>
                  <a:prstClr val="black"/>
                </a:solidFill>
                <a:latin typeface="Calibri" panose="020F0502020204030204" pitchFamily="34" charset="0"/>
              </a:rPr>
              <a:t>Challenge!</a:t>
            </a:r>
            <a:endParaRPr lang="en-GB" dirty="0">
              <a:solidFill>
                <a:prstClr val="black"/>
              </a:solidFill>
            </a:endParaRPr>
          </a:p>
        </p:txBody>
      </p:sp>
      <p:pic>
        <p:nvPicPr>
          <p:cNvPr id="4" name="Picture 3"/>
          <p:cNvPicPr>
            <a:picLocks noChangeAspect="1"/>
          </p:cNvPicPr>
          <p:nvPr/>
        </p:nvPicPr>
        <p:blipFill>
          <a:blip r:embed="rId4"/>
          <a:stretch>
            <a:fillRect/>
          </a:stretch>
        </p:blipFill>
        <p:spPr>
          <a:xfrm>
            <a:off x="6300192" y="366325"/>
            <a:ext cx="2584928" cy="749873"/>
          </a:xfrm>
          <a:prstGeom prst="rect">
            <a:avLst/>
          </a:prstGeom>
        </p:spPr>
      </p:pic>
    </p:spTree>
    <p:extLst>
      <p:ext uri="{BB962C8B-B14F-4D97-AF65-F5344CB8AC3E}">
        <p14:creationId xmlns:p14="http://schemas.microsoft.com/office/powerpoint/2010/main" val="1441150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963" y="1298418"/>
            <a:ext cx="8820472" cy="923330"/>
          </a:xfrm>
          <a:prstGeom prst="rect">
            <a:avLst/>
          </a:prstGeom>
        </p:spPr>
        <p:txBody>
          <a:bodyPr wrap="square">
            <a:spAutoFit/>
          </a:bodyPr>
          <a:lstStyle/>
          <a:p>
            <a:pPr lvl="0"/>
            <a:r>
              <a:rPr lang="en-GB" sz="3600" b="1" dirty="0" smtClean="0">
                <a:solidFill>
                  <a:prstClr val="black"/>
                </a:solidFill>
                <a:latin typeface="Calibri" panose="020F0502020204030204" pitchFamily="34" charset="0"/>
              </a:rPr>
              <a:t>Making it explicit; providing a framework</a:t>
            </a:r>
          </a:p>
          <a:p>
            <a:pPr lvl="0"/>
            <a:endParaRPr lang="en-GB" dirty="0" smtClean="0">
              <a:latin typeface="Calibri"/>
              <a:ea typeface="Calibri"/>
              <a:cs typeface="Arial"/>
            </a:endParaRPr>
          </a:p>
        </p:txBody>
      </p:sp>
      <p:sp>
        <p:nvSpPr>
          <p:cNvPr id="5" name="TextBox 4"/>
          <p:cNvSpPr txBox="1"/>
          <p:nvPr/>
        </p:nvSpPr>
        <p:spPr>
          <a:xfrm>
            <a:off x="7275" y="2046973"/>
            <a:ext cx="9001000" cy="4594078"/>
          </a:xfrm>
          <a:prstGeom prst="rect">
            <a:avLst/>
          </a:prstGeom>
          <a:noFill/>
        </p:spPr>
        <p:txBody>
          <a:bodyPr wrap="square" rtlCol="0">
            <a:spAutoFit/>
          </a:bodyPr>
          <a:lstStyle/>
          <a:p>
            <a:pPr marL="457200" indent="-457200">
              <a:buFont typeface="Arial" panose="020B0604020202020204" pitchFamily="34" charset="0"/>
              <a:buChar char="•"/>
            </a:pPr>
            <a:r>
              <a:rPr lang="en-GB" sz="2800" dirty="0" smtClean="0">
                <a:solidFill>
                  <a:srgbClr val="7030A0"/>
                </a:solidFill>
                <a:latin typeface="Calibri" panose="020F0502020204030204" pitchFamily="34" charset="0"/>
              </a:rPr>
              <a:t>‘What?’</a:t>
            </a:r>
            <a:r>
              <a:rPr lang="en-GB" sz="2800" b="1" dirty="0" smtClean="0">
                <a:latin typeface="Calibri"/>
                <a:ea typeface="Calibri"/>
                <a:cs typeface="Arial"/>
              </a:rPr>
              <a:t> Describe context </a:t>
            </a:r>
            <a:r>
              <a:rPr lang="en-GB" sz="2800" dirty="0">
                <a:latin typeface="Calibri"/>
                <a:ea typeface="Calibri"/>
                <a:cs typeface="Arial"/>
              </a:rPr>
              <a:t>– Describe what happened (task)- what skills were you applying/using</a:t>
            </a:r>
          </a:p>
          <a:p>
            <a:pPr marL="457200" indent="-457200">
              <a:buFont typeface="Arial" panose="020B0604020202020204" pitchFamily="34" charset="0"/>
              <a:buChar char="•"/>
            </a:pPr>
            <a:endParaRPr lang="en-GB" sz="2800" dirty="0" smtClean="0">
              <a:latin typeface="Calibri" panose="020F0502020204030204" pitchFamily="34" charset="0"/>
            </a:endParaRPr>
          </a:p>
          <a:p>
            <a:pPr marL="457200" lvl="0" indent="-457200">
              <a:lnSpc>
                <a:spcPct val="115000"/>
              </a:lnSpc>
              <a:spcBef>
                <a:spcPct val="20000"/>
              </a:spcBef>
              <a:spcAft>
                <a:spcPts val="1000"/>
              </a:spcAft>
              <a:buClr>
                <a:srgbClr val="00C6BB"/>
              </a:buClr>
              <a:buFont typeface="Arial" panose="020B0604020202020204" pitchFamily="34" charset="0"/>
              <a:buChar char="•"/>
            </a:pPr>
            <a:r>
              <a:rPr lang="en-GB" sz="2800" dirty="0" smtClean="0">
                <a:solidFill>
                  <a:srgbClr val="7030A0"/>
                </a:solidFill>
                <a:latin typeface="Calibri" panose="020F0502020204030204" pitchFamily="34" charset="0"/>
              </a:rPr>
              <a:t>‘So what?’ </a:t>
            </a:r>
            <a:r>
              <a:rPr lang="en-GB" sz="2800" b="1" dirty="0" smtClean="0">
                <a:latin typeface="Calibri"/>
                <a:ea typeface="Calibri"/>
                <a:cs typeface="Arial"/>
              </a:rPr>
              <a:t>Evaluate process/outcome(s)- </a:t>
            </a:r>
            <a:r>
              <a:rPr lang="en-GB" sz="2800" dirty="0">
                <a:latin typeface="Calibri"/>
                <a:ea typeface="Calibri"/>
                <a:cs typeface="Arial"/>
              </a:rPr>
              <a:t>What went well/not very well (be </a:t>
            </a:r>
            <a:r>
              <a:rPr lang="en-GB" sz="2800" dirty="0" smtClean="0">
                <a:latin typeface="Calibri"/>
                <a:ea typeface="Calibri"/>
                <a:cs typeface="Arial"/>
              </a:rPr>
              <a:t>specific and </a:t>
            </a:r>
            <a:r>
              <a:rPr lang="en-GB" sz="2800" dirty="0">
                <a:latin typeface="Calibri"/>
                <a:ea typeface="Calibri"/>
                <a:cs typeface="Arial"/>
              </a:rPr>
              <a:t>critical) give examples</a:t>
            </a:r>
          </a:p>
          <a:p>
            <a:pPr marL="457200" indent="-457200">
              <a:buFont typeface="Arial" panose="020B0604020202020204" pitchFamily="34" charset="0"/>
              <a:buChar char="•"/>
            </a:pPr>
            <a:endParaRPr lang="en-GB" sz="2800" dirty="0" smtClean="0">
              <a:latin typeface="Calibri" panose="020F0502020204030204" pitchFamily="34" charset="0"/>
            </a:endParaRPr>
          </a:p>
          <a:p>
            <a:pPr marL="457200" lvl="0" indent="-457200">
              <a:lnSpc>
                <a:spcPct val="115000"/>
              </a:lnSpc>
              <a:spcBef>
                <a:spcPct val="20000"/>
              </a:spcBef>
              <a:spcAft>
                <a:spcPts val="1000"/>
              </a:spcAft>
              <a:buClr>
                <a:srgbClr val="00C6BB"/>
              </a:buClr>
              <a:buFont typeface="Arial" panose="020B0604020202020204" pitchFamily="34" charset="0"/>
              <a:buChar char="•"/>
            </a:pPr>
            <a:r>
              <a:rPr lang="en-GB" sz="2800" dirty="0" smtClean="0">
                <a:solidFill>
                  <a:srgbClr val="7030A0"/>
                </a:solidFill>
                <a:latin typeface="Calibri" panose="020F0502020204030204" pitchFamily="34" charset="0"/>
              </a:rPr>
              <a:t>What now?</a:t>
            </a:r>
            <a:r>
              <a:rPr lang="en-GB" sz="2800" b="1" dirty="0">
                <a:solidFill>
                  <a:srgbClr val="7030A0"/>
                </a:solidFill>
                <a:latin typeface="Calibri"/>
                <a:ea typeface="Calibri"/>
                <a:cs typeface="Arial"/>
              </a:rPr>
              <a:t> </a:t>
            </a:r>
            <a:r>
              <a:rPr lang="en-GB" sz="2800" b="1" dirty="0" smtClean="0">
                <a:latin typeface="Calibri"/>
                <a:ea typeface="Calibri"/>
                <a:cs typeface="Arial"/>
              </a:rPr>
              <a:t>Identify future strategies- </a:t>
            </a:r>
            <a:r>
              <a:rPr lang="en-GB" sz="2800" dirty="0" smtClean="0">
                <a:latin typeface="Calibri"/>
                <a:ea typeface="Calibri"/>
                <a:cs typeface="Arial"/>
              </a:rPr>
              <a:t>Strategies </a:t>
            </a:r>
            <a:r>
              <a:rPr lang="en-GB" sz="2800" dirty="0">
                <a:latin typeface="Calibri"/>
                <a:ea typeface="Calibri"/>
                <a:cs typeface="Arial"/>
              </a:rPr>
              <a:t>to improve and contexts to apply your (new) </a:t>
            </a:r>
            <a:r>
              <a:rPr lang="en-GB" sz="2800" dirty="0" smtClean="0">
                <a:latin typeface="Calibri"/>
                <a:ea typeface="Calibri"/>
                <a:cs typeface="Arial"/>
              </a:rPr>
              <a:t>or developing skills?                                                     </a:t>
            </a:r>
            <a:r>
              <a:rPr lang="en-GB" sz="2000" dirty="0" smtClean="0">
                <a:latin typeface="Calibri"/>
                <a:ea typeface="Calibri"/>
                <a:cs typeface="Arial"/>
              </a:rPr>
              <a:t>(Adapted from, Driscoll, 2001)</a:t>
            </a:r>
            <a:endParaRPr lang="en-GB" sz="2000" dirty="0">
              <a:latin typeface="Calibri"/>
              <a:ea typeface="Calibri"/>
              <a:cs typeface="Arial"/>
            </a:endParaRPr>
          </a:p>
        </p:txBody>
      </p:sp>
    </p:spTree>
    <p:extLst>
      <p:ext uri="{BB962C8B-B14F-4D97-AF65-F5344CB8AC3E}">
        <p14:creationId xmlns:p14="http://schemas.microsoft.com/office/powerpoint/2010/main" val="2076439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24744"/>
            <a:ext cx="7110536" cy="1200329"/>
          </a:xfrm>
          <a:prstGeom prst="rect">
            <a:avLst/>
          </a:prstGeom>
        </p:spPr>
        <p:txBody>
          <a:bodyPr wrap="square">
            <a:spAutoFit/>
          </a:bodyPr>
          <a:lstStyle/>
          <a:p>
            <a:pPr lvl="0"/>
            <a:r>
              <a:rPr lang="en-GB" sz="3600" b="1" dirty="0">
                <a:solidFill>
                  <a:prstClr val="black"/>
                </a:solidFill>
                <a:latin typeface="Calibri" panose="020F0502020204030204" pitchFamily="34" charset="0"/>
              </a:rPr>
              <a:t>Making it explicit; providing a framework</a:t>
            </a:r>
          </a:p>
        </p:txBody>
      </p:sp>
      <p:graphicFrame>
        <p:nvGraphicFramePr>
          <p:cNvPr id="3" name="Content Placeholder 5"/>
          <p:cNvGraphicFramePr>
            <a:graphicFrameLocks/>
          </p:cNvGraphicFramePr>
          <p:nvPr>
            <p:extLst>
              <p:ext uri="{D42A27DB-BD31-4B8C-83A1-F6EECF244321}">
                <p14:modId xmlns:p14="http://schemas.microsoft.com/office/powerpoint/2010/main" val="1013694638"/>
              </p:ext>
            </p:extLst>
          </p:nvPr>
        </p:nvGraphicFramePr>
        <p:xfrm>
          <a:off x="1581676" y="1623319"/>
          <a:ext cx="5658987" cy="48653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4716016" y="6488668"/>
            <a:ext cx="4580036" cy="369332"/>
          </a:xfrm>
          <a:prstGeom prst="rect">
            <a:avLst/>
          </a:prstGeom>
        </p:spPr>
        <p:txBody>
          <a:bodyPr wrap="none">
            <a:spAutoFit/>
          </a:bodyPr>
          <a:lstStyle/>
          <a:p>
            <a:pPr lvl="0" defTabSz="457200"/>
            <a:r>
              <a:rPr lang="en-GB" dirty="0">
                <a:latin typeface="Calibri"/>
                <a:ea typeface="Calibri"/>
                <a:cs typeface="Arial"/>
              </a:rPr>
              <a:t>(Adapted from </a:t>
            </a:r>
            <a:r>
              <a:rPr lang="en-GB" dirty="0" smtClean="0">
                <a:latin typeface="Calibri"/>
                <a:ea typeface="Calibri"/>
                <a:cs typeface="Arial"/>
              </a:rPr>
              <a:t>Driscoll</a:t>
            </a:r>
            <a:r>
              <a:rPr lang="en-GB" dirty="0" smtClean="0">
                <a:latin typeface="Calibri"/>
                <a:ea typeface="Calibri"/>
                <a:cs typeface="Arial"/>
              </a:rPr>
              <a:t>, 2001; Rolfe </a:t>
            </a:r>
            <a:r>
              <a:rPr lang="en-GB" dirty="0">
                <a:latin typeface="Calibri"/>
                <a:ea typeface="Calibri"/>
                <a:cs typeface="Arial"/>
              </a:rPr>
              <a:t>et al, 2001)</a:t>
            </a:r>
            <a:endParaRPr lang="en-GB" dirty="0">
              <a:latin typeface="Century Gothic" panose="020B0502020202020204"/>
            </a:endParaRPr>
          </a:p>
        </p:txBody>
      </p:sp>
    </p:spTree>
    <p:extLst>
      <p:ext uri="{BB962C8B-B14F-4D97-AF65-F5344CB8AC3E}">
        <p14:creationId xmlns:p14="http://schemas.microsoft.com/office/powerpoint/2010/main" val="460118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340768"/>
            <a:ext cx="6840760" cy="646331"/>
          </a:xfrm>
          <a:prstGeom prst="rect">
            <a:avLst/>
          </a:prstGeom>
        </p:spPr>
        <p:txBody>
          <a:bodyPr wrap="square">
            <a:spAutoFit/>
          </a:bodyPr>
          <a:lstStyle/>
          <a:p>
            <a:pPr lvl="0"/>
            <a:r>
              <a:rPr lang="en-GB" sz="3600" b="1" dirty="0">
                <a:solidFill>
                  <a:prstClr val="black"/>
                </a:solidFill>
                <a:latin typeface="Calibri" panose="020F0502020204030204" pitchFamily="34" charset="0"/>
              </a:rPr>
              <a:t>Student writing sample; </a:t>
            </a:r>
            <a:r>
              <a:rPr lang="en-GB" sz="3600" b="1" dirty="0" smtClean="0">
                <a:solidFill>
                  <a:prstClr val="black"/>
                </a:solidFill>
                <a:latin typeface="Calibri" panose="020F0502020204030204" pitchFamily="34" charset="0"/>
              </a:rPr>
              <a:t>before</a:t>
            </a:r>
            <a:endParaRPr lang="en-GB" dirty="0">
              <a:solidFill>
                <a:prstClr val="black"/>
              </a:solidFill>
            </a:endParaRPr>
          </a:p>
        </p:txBody>
      </p:sp>
      <p:sp>
        <p:nvSpPr>
          <p:cNvPr id="3" name="Rectangle 2"/>
          <p:cNvSpPr/>
          <p:nvPr/>
        </p:nvSpPr>
        <p:spPr>
          <a:xfrm>
            <a:off x="6504" y="2204864"/>
            <a:ext cx="9145016" cy="4696799"/>
          </a:xfrm>
          <a:prstGeom prst="rect">
            <a:avLst/>
          </a:prstGeom>
        </p:spPr>
        <p:txBody>
          <a:bodyPr wrap="square">
            <a:spAutoFit/>
          </a:bodyPr>
          <a:lstStyle/>
          <a:p>
            <a:pPr>
              <a:lnSpc>
                <a:spcPct val="150000"/>
              </a:lnSpc>
              <a:spcBef>
                <a:spcPts val="600"/>
              </a:spcBef>
              <a:spcAft>
                <a:spcPts val="0"/>
              </a:spcAft>
            </a:pPr>
            <a:r>
              <a:rPr lang="en-GB" dirty="0" smtClean="0">
                <a:latin typeface="Calibri" panose="020F0502020204030204" pitchFamily="34" charset="0"/>
                <a:ea typeface="Times New Roman" panose="02020603050405020304" pitchFamily="18" charset="0"/>
                <a:cs typeface="Times New Roman" panose="02020603050405020304" pitchFamily="18" charset="0"/>
              </a:rPr>
              <a:t>Firstly</a:t>
            </a:r>
            <a:r>
              <a:rPr lang="en-GB" dirty="0">
                <a:latin typeface="Calibri" panose="020F0502020204030204" pitchFamily="34" charset="0"/>
                <a:ea typeface="Times New Roman" panose="02020603050405020304" pitchFamily="18" charset="0"/>
                <a:cs typeface="Times New Roman" panose="02020603050405020304" pitchFamily="18" charset="0"/>
              </a:rPr>
              <a:t>, </a:t>
            </a:r>
            <a:r>
              <a:rPr lang="en-GB" dirty="0" err="1">
                <a:latin typeface="Calibri" panose="020F0502020204030204" pitchFamily="34" charset="0"/>
                <a:ea typeface="Times New Roman" panose="02020603050405020304" pitchFamily="18" charset="0"/>
                <a:cs typeface="Times New Roman" panose="02020603050405020304" pitchFamily="18" charset="0"/>
              </a:rPr>
              <a:t>i</a:t>
            </a:r>
            <a:r>
              <a:rPr lang="en-GB" dirty="0">
                <a:latin typeface="Calibri" panose="020F0502020204030204" pitchFamily="34" charset="0"/>
                <a:ea typeface="Times New Roman" panose="02020603050405020304" pitchFamily="18" charset="0"/>
                <a:cs typeface="Times New Roman" panose="02020603050405020304" pitchFamily="18" charset="0"/>
              </a:rPr>
              <a:t> feel critical thinking because depending on my role </a:t>
            </a:r>
            <a:r>
              <a:rPr lang="en-GB" dirty="0" err="1">
                <a:latin typeface="Calibri" panose="020F0502020204030204" pitchFamily="34" charset="0"/>
                <a:ea typeface="Times New Roman" panose="02020603050405020304" pitchFamily="18" charset="0"/>
                <a:cs typeface="Times New Roman" panose="02020603050405020304" pitchFamily="18" charset="0"/>
              </a:rPr>
              <a:t>i</a:t>
            </a:r>
            <a:r>
              <a:rPr lang="en-GB" dirty="0">
                <a:latin typeface="Calibri" panose="020F0502020204030204" pitchFamily="34" charset="0"/>
                <a:ea typeface="Times New Roman" panose="02020603050405020304" pitchFamily="18" charset="0"/>
                <a:cs typeface="Times New Roman" panose="02020603050405020304" pitchFamily="18" charset="0"/>
              </a:rPr>
              <a:t> have to be against with role B, so </a:t>
            </a:r>
            <a:r>
              <a:rPr lang="en-GB" dirty="0" err="1">
                <a:latin typeface="Calibri" panose="020F0502020204030204" pitchFamily="34" charset="0"/>
                <a:ea typeface="Times New Roman" panose="02020603050405020304" pitchFamily="18" charset="0"/>
                <a:cs typeface="Times New Roman" panose="02020603050405020304" pitchFamily="18" charset="0"/>
              </a:rPr>
              <a:t>i</a:t>
            </a:r>
            <a:r>
              <a:rPr lang="en-GB" dirty="0">
                <a:latin typeface="Calibri" panose="020F0502020204030204" pitchFamily="34" charset="0"/>
                <a:ea typeface="Times New Roman" panose="02020603050405020304" pitchFamily="18" charset="0"/>
                <a:cs typeface="Times New Roman" panose="02020603050405020304" pitchFamily="18" charset="0"/>
              </a:rPr>
              <a:t> have to attack him with asking him, but in the same time </a:t>
            </a:r>
            <a:r>
              <a:rPr lang="en-GB" dirty="0" err="1">
                <a:latin typeface="Calibri" panose="020F0502020204030204" pitchFamily="34" charset="0"/>
                <a:ea typeface="Times New Roman" panose="02020603050405020304" pitchFamily="18" charset="0"/>
                <a:cs typeface="Times New Roman" panose="02020603050405020304" pitchFamily="18" charset="0"/>
              </a:rPr>
              <a:t>i</a:t>
            </a:r>
            <a:r>
              <a:rPr lang="en-GB" dirty="0">
                <a:latin typeface="Calibri" panose="020F0502020204030204" pitchFamily="34" charset="0"/>
                <a:ea typeface="Times New Roman" panose="02020603050405020304" pitchFamily="18" charset="0"/>
                <a:cs typeface="Times New Roman" panose="02020603050405020304" pitchFamily="18" charset="0"/>
              </a:rPr>
              <a:t> have to receipt him. Secondly, body language because it shows if </a:t>
            </a:r>
            <a:r>
              <a:rPr lang="en-GB" dirty="0" err="1">
                <a:latin typeface="Calibri" panose="020F0502020204030204" pitchFamily="34" charset="0"/>
                <a:ea typeface="Times New Roman" panose="02020603050405020304" pitchFamily="18" charset="0"/>
                <a:cs typeface="Times New Roman" panose="02020603050405020304" pitchFamily="18" charset="0"/>
              </a:rPr>
              <a:t>i</a:t>
            </a:r>
            <a:r>
              <a:rPr lang="en-GB" dirty="0">
                <a:latin typeface="Calibri" panose="020F0502020204030204" pitchFamily="34" charset="0"/>
                <a:ea typeface="Times New Roman" panose="02020603050405020304" pitchFamily="18" charset="0"/>
                <a:cs typeface="Times New Roman" panose="02020603050405020304" pitchFamily="18" charset="0"/>
              </a:rPr>
              <a:t> focus with the person who is talking or not. Thirdly, </a:t>
            </a:r>
            <a:r>
              <a:rPr lang="en-GB" dirty="0" err="1">
                <a:latin typeface="Calibri" panose="020F0502020204030204" pitchFamily="34" charset="0"/>
                <a:ea typeface="Times New Roman" panose="02020603050405020304" pitchFamily="18" charset="0"/>
                <a:cs typeface="Times New Roman" panose="02020603050405020304" pitchFamily="18" charset="0"/>
              </a:rPr>
              <a:t>i</a:t>
            </a:r>
            <a:r>
              <a:rPr lang="en-GB" dirty="0">
                <a:latin typeface="Calibri" panose="020F0502020204030204" pitchFamily="34" charset="0"/>
                <a:ea typeface="Times New Roman" panose="02020603050405020304" pitchFamily="18" charset="0"/>
                <a:cs typeface="Times New Roman" panose="02020603050405020304" pitchFamily="18" charset="0"/>
              </a:rPr>
              <a:t> think they tested me on using sources because it shows if my information which </a:t>
            </a:r>
            <a:r>
              <a:rPr lang="en-GB" dirty="0" err="1">
                <a:latin typeface="Calibri" panose="020F0502020204030204" pitchFamily="34" charset="0"/>
                <a:ea typeface="Times New Roman" panose="02020603050405020304" pitchFamily="18" charset="0"/>
                <a:cs typeface="Times New Roman" panose="02020603050405020304" pitchFamily="18" charset="0"/>
              </a:rPr>
              <a:t>i</a:t>
            </a:r>
            <a:r>
              <a:rPr lang="en-GB" dirty="0">
                <a:latin typeface="Calibri" panose="020F0502020204030204" pitchFamily="34" charset="0"/>
                <a:ea typeface="Times New Roman" panose="02020603050405020304" pitchFamily="18" charset="0"/>
                <a:cs typeface="Times New Roman" panose="02020603050405020304" pitchFamily="18" charset="0"/>
              </a:rPr>
              <a:t> said it depend on an academic sources and it shows how </a:t>
            </a:r>
            <a:r>
              <a:rPr lang="en-GB" dirty="0" err="1">
                <a:latin typeface="Calibri" panose="020F0502020204030204" pitchFamily="34" charset="0"/>
                <a:ea typeface="Times New Roman" panose="02020603050405020304" pitchFamily="18" charset="0"/>
                <a:cs typeface="Times New Roman" panose="02020603050405020304" pitchFamily="18" charset="0"/>
              </a:rPr>
              <a:t>i</a:t>
            </a:r>
            <a:r>
              <a:rPr lang="en-GB" dirty="0">
                <a:latin typeface="Calibri" panose="020F0502020204030204" pitchFamily="34" charset="0"/>
                <a:ea typeface="Times New Roman" panose="02020603050405020304" pitchFamily="18" charset="0"/>
                <a:cs typeface="Times New Roman" panose="02020603050405020304" pitchFamily="18" charset="0"/>
              </a:rPr>
              <a:t> extract the idea and information which </a:t>
            </a:r>
            <a:r>
              <a:rPr lang="en-GB" dirty="0" err="1">
                <a:latin typeface="Calibri" panose="020F0502020204030204" pitchFamily="34" charset="0"/>
                <a:ea typeface="Times New Roman" panose="02020603050405020304" pitchFamily="18" charset="0"/>
                <a:cs typeface="Times New Roman" panose="02020603050405020304" pitchFamily="18" charset="0"/>
              </a:rPr>
              <a:t>i</a:t>
            </a:r>
            <a:r>
              <a:rPr lang="en-GB" dirty="0">
                <a:latin typeface="Calibri" panose="020F0502020204030204" pitchFamily="34" charset="0"/>
                <a:ea typeface="Times New Roman" panose="02020603050405020304" pitchFamily="18" charset="0"/>
                <a:cs typeface="Times New Roman" panose="02020603050405020304" pitchFamily="18" charset="0"/>
              </a:rPr>
              <a:t> need to support my argument. I</a:t>
            </a:r>
            <a:r>
              <a:rPr lang="en-GB" dirty="0">
                <a:solidFill>
                  <a:srgbClr val="00B050"/>
                </a:solidFill>
                <a:latin typeface="Calibri" panose="020F0502020204030204" pitchFamily="34" charset="0"/>
                <a:ea typeface="Times New Roman" panose="02020603050405020304" pitchFamily="18" charset="0"/>
                <a:cs typeface="Times New Roman" panose="02020603050405020304" pitchFamily="18" charset="0"/>
              </a:rPr>
              <a:t> think </a:t>
            </a:r>
            <a:r>
              <a:rPr lang="en-GB" dirty="0" err="1">
                <a:solidFill>
                  <a:srgbClr val="00B050"/>
                </a:solidFill>
                <a:latin typeface="Calibri" panose="020F0502020204030204" pitchFamily="34" charset="0"/>
                <a:ea typeface="Times New Roman" panose="02020603050405020304" pitchFamily="18" charset="0"/>
                <a:cs typeface="Times New Roman" panose="02020603050405020304" pitchFamily="18" charset="0"/>
              </a:rPr>
              <a:t>i</a:t>
            </a:r>
            <a:r>
              <a:rPr lang="en-GB" dirty="0">
                <a:solidFill>
                  <a:srgbClr val="00B050"/>
                </a:solidFill>
                <a:latin typeface="Calibri" panose="020F0502020204030204" pitchFamily="34" charset="0"/>
                <a:ea typeface="Times New Roman" panose="02020603050405020304" pitchFamily="18" charset="0"/>
                <a:cs typeface="Times New Roman" panose="02020603050405020304" pitchFamily="18" charset="0"/>
              </a:rPr>
              <a:t> need to learn more vocabularies about this task and for different subjects, </a:t>
            </a:r>
            <a:r>
              <a:rPr lang="en-GB" dirty="0">
                <a:latin typeface="Calibri" panose="020F0502020204030204" pitchFamily="34" charset="0"/>
                <a:ea typeface="Times New Roman" panose="02020603050405020304" pitchFamily="18" charset="0"/>
                <a:cs typeface="Times New Roman" panose="02020603050405020304" pitchFamily="18" charset="0"/>
              </a:rPr>
              <a:t>so </a:t>
            </a:r>
            <a:r>
              <a:rPr lang="en-GB" dirty="0" err="1">
                <a:solidFill>
                  <a:srgbClr val="7030A0"/>
                </a:solidFill>
                <a:latin typeface="Calibri" panose="020F0502020204030204" pitchFamily="34" charset="0"/>
                <a:ea typeface="Times New Roman" panose="02020603050405020304" pitchFamily="18" charset="0"/>
                <a:cs typeface="Times New Roman" panose="02020603050405020304" pitchFamily="18" charset="0"/>
              </a:rPr>
              <a:t>i</a:t>
            </a:r>
            <a:r>
              <a:rPr lang="en-GB" dirty="0">
                <a:solidFill>
                  <a:srgbClr val="7030A0"/>
                </a:solidFill>
                <a:latin typeface="Calibri" panose="020F0502020204030204" pitchFamily="34" charset="0"/>
                <a:ea typeface="Times New Roman" panose="02020603050405020304" pitchFamily="18" charset="0"/>
                <a:cs typeface="Times New Roman" panose="02020603050405020304" pitchFamily="18" charset="0"/>
              </a:rPr>
              <a:t> will try to read more books which include  new information to be ready for any new assessed discussion also if </a:t>
            </a:r>
            <a:r>
              <a:rPr lang="en-GB" dirty="0" err="1">
                <a:solidFill>
                  <a:srgbClr val="7030A0"/>
                </a:solidFill>
                <a:latin typeface="Calibri" panose="020F0502020204030204" pitchFamily="34" charset="0"/>
                <a:ea typeface="Times New Roman" panose="02020603050405020304" pitchFamily="18" charset="0"/>
                <a:cs typeface="Times New Roman" panose="02020603050405020304" pitchFamily="18" charset="0"/>
              </a:rPr>
              <a:t>i</a:t>
            </a:r>
            <a:r>
              <a:rPr lang="en-GB" dirty="0">
                <a:solidFill>
                  <a:srgbClr val="7030A0"/>
                </a:solidFill>
                <a:latin typeface="Calibri" panose="020F0502020204030204" pitchFamily="34" charset="0"/>
                <a:ea typeface="Times New Roman" panose="02020603050405020304" pitchFamily="18" charset="0"/>
                <a:cs typeface="Times New Roman" panose="02020603050405020304" pitchFamily="18" charset="0"/>
              </a:rPr>
              <a:t> mixed with people who have knowledges about this task </a:t>
            </a:r>
            <a:r>
              <a:rPr lang="en-GB" dirty="0" err="1">
                <a:solidFill>
                  <a:srgbClr val="7030A0"/>
                </a:solidFill>
                <a:latin typeface="Calibri" panose="020F0502020204030204" pitchFamily="34" charset="0"/>
                <a:ea typeface="Times New Roman" panose="02020603050405020304" pitchFamily="18" charset="0"/>
                <a:cs typeface="Times New Roman" panose="02020603050405020304" pitchFamily="18" charset="0"/>
              </a:rPr>
              <a:t>i</a:t>
            </a:r>
            <a:r>
              <a:rPr lang="en-GB" dirty="0">
                <a:solidFill>
                  <a:srgbClr val="7030A0"/>
                </a:solidFill>
                <a:latin typeface="Calibri" panose="020F0502020204030204" pitchFamily="34" charset="0"/>
                <a:ea typeface="Times New Roman" panose="02020603050405020304" pitchFamily="18" charset="0"/>
                <a:cs typeface="Times New Roman" panose="02020603050405020304" pitchFamily="18" charset="0"/>
              </a:rPr>
              <a:t> will learn new information</a:t>
            </a:r>
            <a:r>
              <a:rPr lang="en-GB" dirty="0">
                <a:latin typeface="Calibri" panose="020F0502020204030204" pitchFamily="34" charset="0"/>
                <a:ea typeface="Times New Roman" panose="02020603050405020304" pitchFamily="18" charset="0"/>
                <a:cs typeface="Times New Roman" panose="02020603050405020304" pitchFamily="18" charset="0"/>
              </a:rPr>
              <a:t>. However </a:t>
            </a:r>
            <a:r>
              <a:rPr lang="en-GB" dirty="0" err="1">
                <a:latin typeface="Calibri" panose="020F0502020204030204" pitchFamily="34" charset="0"/>
                <a:ea typeface="Times New Roman" panose="02020603050405020304" pitchFamily="18" charset="0"/>
                <a:cs typeface="Times New Roman" panose="02020603050405020304" pitchFamily="18" charset="0"/>
              </a:rPr>
              <a:t>i</a:t>
            </a:r>
            <a:r>
              <a:rPr lang="en-GB" dirty="0">
                <a:latin typeface="Calibri" panose="020F0502020204030204" pitchFamily="34" charset="0"/>
                <a:ea typeface="Times New Roman" panose="02020603050405020304" pitchFamily="18" charset="0"/>
                <a:cs typeface="Times New Roman" panose="02020603050405020304" pitchFamily="18" charset="0"/>
              </a:rPr>
              <a:t> can find this books in the libraries which in the university of Leeds and </a:t>
            </a:r>
            <a:r>
              <a:rPr lang="en-GB" dirty="0" err="1">
                <a:latin typeface="Calibri" panose="020F0502020204030204" pitchFamily="34" charset="0"/>
                <a:ea typeface="Times New Roman" panose="02020603050405020304" pitchFamily="18" charset="0"/>
                <a:cs typeface="Times New Roman" panose="02020603050405020304" pitchFamily="18" charset="0"/>
              </a:rPr>
              <a:t>i</a:t>
            </a:r>
            <a:r>
              <a:rPr lang="en-GB" dirty="0">
                <a:latin typeface="Calibri" panose="020F0502020204030204" pitchFamily="34" charset="0"/>
                <a:ea typeface="Times New Roman" panose="02020603050405020304" pitchFamily="18" charset="0"/>
                <a:cs typeface="Times New Roman" panose="02020603050405020304" pitchFamily="18" charset="0"/>
              </a:rPr>
              <a:t> can meet new students who have knowledges from the university. </a:t>
            </a:r>
            <a:endParaRPr lang="en-GB" dirty="0" smtClean="0">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Bef>
                <a:spcPts val="600"/>
              </a:spcBef>
              <a:spcAft>
                <a:spcPts val="0"/>
              </a:spcAft>
            </a:pPr>
            <a:r>
              <a:rPr lang="en-GB" dirty="0" smtClean="0">
                <a:latin typeface="Calibri" panose="020F0502020204030204" pitchFamily="34" charset="0"/>
                <a:ea typeface="Times New Roman" panose="02020603050405020304" pitchFamily="18" charset="0"/>
                <a:cs typeface="Times New Roman" panose="02020603050405020304" pitchFamily="18" charset="0"/>
              </a:rPr>
              <a:t> </a:t>
            </a:r>
            <a:r>
              <a:rPr lang="en-GB" sz="1600" dirty="0" smtClean="0">
                <a:latin typeface="Calibri" panose="020F0502020204030204" pitchFamily="34" charset="0"/>
                <a:ea typeface="Times New Roman" panose="02020603050405020304" pitchFamily="18" charset="0"/>
                <a:cs typeface="Times New Roman" panose="02020603050405020304" pitchFamily="18" charset="0"/>
              </a:rPr>
              <a:t>(RW on ‘assessed discussion’</a:t>
            </a:r>
            <a:r>
              <a:rPr lang="en-GB" sz="1600" b="1" dirty="0" smtClean="0">
                <a:latin typeface="Calibri" panose="020F0502020204030204" pitchFamily="34" charset="0"/>
                <a:ea typeface="Times New Roman" panose="02020603050405020304" pitchFamily="18" charset="0"/>
                <a:cs typeface="Times New Roman" panose="02020603050405020304" pitchFamily="18" charset="0"/>
              </a:rPr>
              <a:t>, pre- plenary </a:t>
            </a:r>
            <a:r>
              <a:rPr lang="en-GB" sz="1600" dirty="0" smtClean="0">
                <a:latin typeface="Calibri" panose="020F0502020204030204" pitchFamily="34" charset="0"/>
                <a:ea typeface="Times New Roman" panose="02020603050405020304" pitchFamily="18" charset="0"/>
                <a:cs typeface="Times New Roman" panose="02020603050405020304" pitchFamily="18" charset="0"/>
              </a:rPr>
              <a:t>session)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60518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980728"/>
            <a:ext cx="6966520" cy="646331"/>
          </a:xfrm>
          <a:prstGeom prst="rect">
            <a:avLst/>
          </a:prstGeom>
        </p:spPr>
        <p:txBody>
          <a:bodyPr wrap="square">
            <a:spAutoFit/>
          </a:bodyPr>
          <a:lstStyle/>
          <a:p>
            <a:pPr lvl="0"/>
            <a:r>
              <a:rPr lang="en-GB" sz="3600" b="1" dirty="0" smtClean="0">
                <a:solidFill>
                  <a:prstClr val="black"/>
                </a:solidFill>
                <a:latin typeface="Calibri" panose="020F0502020204030204" pitchFamily="34" charset="0"/>
              </a:rPr>
              <a:t>Student writing sample; after</a:t>
            </a:r>
          </a:p>
        </p:txBody>
      </p:sp>
      <p:sp>
        <p:nvSpPr>
          <p:cNvPr id="3" name="Rectangle 2"/>
          <p:cNvSpPr/>
          <p:nvPr/>
        </p:nvSpPr>
        <p:spPr>
          <a:xfrm>
            <a:off x="142608" y="1556792"/>
            <a:ext cx="8856984" cy="5153206"/>
          </a:xfrm>
          <a:prstGeom prst="rect">
            <a:avLst/>
          </a:prstGeom>
        </p:spPr>
        <p:txBody>
          <a:bodyPr wrap="square">
            <a:spAutoFit/>
          </a:bodyPr>
          <a:lstStyle/>
          <a:p>
            <a:pPr>
              <a:lnSpc>
                <a:spcPct val="150000"/>
              </a:lnSpc>
            </a:pPr>
            <a:r>
              <a:rPr lang="en-GB" sz="1700" dirty="0" smtClean="0">
                <a:solidFill>
                  <a:srgbClr val="00B050"/>
                </a:solidFill>
                <a:latin typeface="Calibri" panose="020F0502020204030204" pitchFamily="34" charset="0"/>
                <a:ea typeface="Times New Roman" panose="02020603050405020304" pitchFamily="18" charset="0"/>
              </a:rPr>
              <a:t>As a result, the annotated bibliography helped me to develop my skills on an academic writing such as report and essay, so that prepared me for the university in the next year if </a:t>
            </a:r>
            <a:r>
              <a:rPr lang="en-GB" sz="1700" dirty="0" err="1" smtClean="0">
                <a:solidFill>
                  <a:srgbClr val="00B050"/>
                </a:solidFill>
                <a:latin typeface="Calibri" panose="020F0502020204030204" pitchFamily="34" charset="0"/>
                <a:ea typeface="Times New Roman" panose="02020603050405020304" pitchFamily="18" charset="0"/>
              </a:rPr>
              <a:t>i</a:t>
            </a:r>
            <a:r>
              <a:rPr lang="en-GB" sz="1700" dirty="0" smtClean="0">
                <a:solidFill>
                  <a:srgbClr val="00B050"/>
                </a:solidFill>
                <a:latin typeface="Calibri" panose="020F0502020204030204" pitchFamily="34" charset="0"/>
                <a:ea typeface="Times New Roman" panose="02020603050405020304" pitchFamily="18" charset="0"/>
              </a:rPr>
              <a:t> start study my subject. </a:t>
            </a:r>
            <a:r>
              <a:rPr lang="en-GB" sz="1700" dirty="0" smtClean="0">
                <a:solidFill>
                  <a:srgbClr val="7030A0"/>
                </a:solidFill>
                <a:latin typeface="Calibri" panose="020F0502020204030204" pitchFamily="34" charset="0"/>
                <a:ea typeface="Times New Roman" panose="02020603050405020304" pitchFamily="18" charset="0"/>
              </a:rPr>
              <a:t>Therefore, </a:t>
            </a:r>
            <a:r>
              <a:rPr lang="en-GB" sz="1700" dirty="0" err="1" smtClean="0">
                <a:solidFill>
                  <a:srgbClr val="7030A0"/>
                </a:solidFill>
                <a:latin typeface="Calibri" panose="020F0502020204030204" pitchFamily="34" charset="0"/>
                <a:ea typeface="Times New Roman" panose="02020603050405020304" pitchFamily="18" charset="0"/>
              </a:rPr>
              <a:t>i</a:t>
            </a:r>
            <a:r>
              <a:rPr lang="en-GB" sz="1700" dirty="0" smtClean="0">
                <a:solidFill>
                  <a:srgbClr val="7030A0"/>
                </a:solidFill>
                <a:latin typeface="Calibri" panose="020F0502020204030204" pitchFamily="34" charset="0"/>
                <a:ea typeface="Times New Roman" panose="02020603050405020304" pitchFamily="18" charset="0"/>
              </a:rPr>
              <a:t> will be ready to write any academic writing and that will be very easy to me because </a:t>
            </a:r>
            <a:r>
              <a:rPr lang="en-GB" sz="1700" dirty="0" err="1" smtClean="0">
                <a:solidFill>
                  <a:srgbClr val="7030A0"/>
                </a:solidFill>
                <a:latin typeface="Calibri" panose="020F0502020204030204" pitchFamily="34" charset="0"/>
                <a:ea typeface="Times New Roman" panose="02020603050405020304" pitchFamily="18" charset="0"/>
              </a:rPr>
              <a:t>i</a:t>
            </a:r>
            <a:r>
              <a:rPr lang="en-GB" sz="1700" dirty="0" smtClean="0">
                <a:solidFill>
                  <a:srgbClr val="7030A0"/>
                </a:solidFill>
                <a:latin typeface="Calibri" panose="020F0502020204030204" pitchFamily="34" charset="0"/>
                <a:ea typeface="Times New Roman" panose="02020603050405020304" pitchFamily="18" charset="0"/>
              </a:rPr>
              <a:t> have an experience on how to use academic words and how to reference the online sources in the future</a:t>
            </a:r>
            <a:r>
              <a:rPr lang="en-GB" sz="1700" dirty="0" smtClean="0">
                <a:solidFill>
                  <a:srgbClr val="FF0000"/>
                </a:solidFill>
                <a:latin typeface="Calibri" panose="020F0502020204030204" pitchFamily="34" charset="0"/>
                <a:ea typeface="Times New Roman" panose="02020603050405020304" pitchFamily="18" charset="0"/>
              </a:rPr>
              <a:t>. I used Harvard style to reference the sources in the annotated bibliography and</a:t>
            </a:r>
            <a:r>
              <a:rPr lang="en-GB" sz="1700" dirty="0" smtClean="0">
                <a:latin typeface="Calibri" panose="020F0502020204030204" pitchFamily="34" charset="0"/>
                <a:ea typeface="Times New Roman" panose="02020603050405020304" pitchFamily="18" charset="0"/>
              </a:rPr>
              <a:t> </a:t>
            </a:r>
            <a:r>
              <a:rPr lang="en-GB" sz="1700" dirty="0" err="1" smtClean="0">
                <a:solidFill>
                  <a:srgbClr val="00B050"/>
                </a:solidFill>
                <a:latin typeface="Calibri" panose="020F0502020204030204" pitchFamily="34" charset="0"/>
                <a:ea typeface="Times New Roman" panose="02020603050405020304" pitchFamily="18" charset="0"/>
              </a:rPr>
              <a:t>i</a:t>
            </a:r>
            <a:r>
              <a:rPr lang="en-GB" sz="1700" dirty="0" smtClean="0">
                <a:solidFill>
                  <a:srgbClr val="00B050"/>
                </a:solidFill>
                <a:latin typeface="Calibri" panose="020F0502020204030204" pitchFamily="34" charset="0"/>
                <a:ea typeface="Times New Roman" panose="02020603050405020304" pitchFamily="18" charset="0"/>
              </a:rPr>
              <a:t> learned how to reference it and that was very useful for me because </a:t>
            </a:r>
            <a:r>
              <a:rPr lang="en-GB" sz="1700" dirty="0" err="1" smtClean="0">
                <a:solidFill>
                  <a:srgbClr val="00B050"/>
                </a:solidFill>
                <a:latin typeface="Calibri" panose="020F0502020204030204" pitchFamily="34" charset="0"/>
                <a:ea typeface="Times New Roman" panose="02020603050405020304" pitchFamily="18" charset="0"/>
              </a:rPr>
              <a:t>i</a:t>
            </a:r>
            <a:r>
              <a:rPr lang="en-GB" sz="1700" dirty="0" smtClean="0">
                <a:solidFill>
                  <a:srgbClr val="00B050"/>
                </a:solidFill>
                <a:latin typeface="Calibri" panose="020F0502020204030204" pitchFamily="34" charset="0"/>
                <a:ea typeface="Times New Roman" panose="02020603050405020304" pitchFamily="18" charset="0"/>
              </a:rPr>
              <a:t> will be use the Harvard style in my subject in the future</a:t>
            </a:r>
            <a:r>
              <a:rPr lang="en-GB" sz="1700" dirty="0" smtClean="0">
                <a:latin typeface="Calibri" panose="020F0502020204030204" pitchFamily="34" charset="0"/>
                <a:ea typeface="Times New Roman" panose="02020603050405020304" pitchFamily="18" charset="0"/>
              </a:rPr>
              <a:t>. </a:t>
            </a:r>
            <a:r>
              <a:rPr lang="en-GB" sz="1700" dirty="0" smtClean="0">
                <a:solidFill>
                  <a:srgbClr val="00B050"/>
                </a:solidFill>
                <a:latin typeface="Calibri" panose="020F0502020204030204" pitchFamily="34" charset="0"/>
                <a:ea typeface="Times New Roman" panose="02020603050405020304" pitchFamily="18" charset="0"/>
              </a:rPr>
              <a:t>Moreover, </a:t>
            </a:r>
            <a:r>
              <a:rPr lang="en-GB" sz="1700" dirty="0" err="1" smtClean="0">
                <a:solidFill>
                  <a:srgbClr val="00B050"/>
                </a:solidFill>
                <a:latin typeface="Calibri" panose="020F0502020204030204" pitchFamily="34" charset="0"/>
                <a:ea typeface="Times New Roman" panose="02020603050405020304" pitchFamily="18" charset="0"/>
              </a:rPr>
              <a:t>i</a:t>
            </a:r>
            <a:r>
              <a:rPr lang="en-GB" sz="1700" dirty="0" smtClean="0">
                <a:solidFill>
                  <a:srgbClr val="00B050"/>
                </a:solidFill>
                <a:latin typeface="Calibri" panose="020F0502020204030204" pitchFamily="34" charset="0"/>
                <a:ea typeface="Times New Roman" panose="02020603050405020304" pitchFamily="18" charset="0"/>
              </a:rPr>
              <a:t> learned how to distinguishing between reliable and non-reliable sources and this point is very important because it determine the credibility of our writing</a:t>
            </a:r>
            <a:r>
              <a:rPr lang="en-GB" sz="1700" dirty="0" smtClean="0">
                <a:latin typeface="Calibri" panose="020F0502020204030204" pitchFamily="34" charset="0"/>
                <a:ea typeface="Times New Roman" panose="02020603050405020304" pitchFamily="18" charset="0"/>
              </a:rPr>
              <a:t>. </a:t>
            </a:r>
            <a:r>
              <a:rPr lang="en-GB" sz="1700" dirty="0" smtClean="0">
                <a:solidFill>
                  <a:srgbClr val="00B050"/>
                </a:solidFill>
                <a:latin typeface="Calibri" panose="020F0502020204030204" pitchFamily="34" charset="0"/>
                <a:ea typeface="Times New Roman" panose="02020603050405020304" pitchFamily="18" charset="0"/>
              </a:rPr>
              <a:t>As a result, the annotated bibliography helped me to learn the basic in referencing and in writing the academic writing. However, in the beginning when </a:t>
            </a:r>
            <a:r>
              <a:rPr lang="en-GB" sz="1700" dirty="0" err="1" smtClean="0">
                <a:solidFill>
                  <a:srgbClr val="00B050"/>
                </a:solidFill>
                <a:latin typeface="Calibri" panose="020F0502020204030204" pitchFamily="34" charset="0"/>
                <a:ea typeface="Times New Roman" panose="02020603050405020304" pitchFamily="18" charset="0"/>
              </a:rPr>
              <a:t>i</a:t>
            </a:r>
            <a:r>
              <a:rPr lang="en-GB" sz="1700" dirty="0" smtClean="0">
                <a:solidFill>
                  <a:srgbClr val="00B050"/>
                </a:solidFill>
                <a:latin typeface="Calibri" panose="020F0502020204030204" pitchFamily="34" charset="0"/>
                <a:ea typeface="Times New Roman" panose="02020603050405020304" pitchFamily="18" charset="0"/>
              </a:rPr>
              <a:t> felt that the annotated bibliography was difficult may that because </a:t>
            </a:r>
            <a:r>
              <a:rPr lang="en-GB" sz="1700" dirty="0" smtClean="0">
                <a:solidFill>
                  <a:srgbClr val="FF0000"/>
                </a:solidFill>
                <a:latin typeface="Calibri" panose="020F0502020204030204" pitchFamily="34" charset="0"/>
                <a:ea typeface="Times New Roman" panose="02020603050405020304" pitchFamily="18" charset="0"/>
              </a:rPr>
              <a:t>at the school they did not thought me how to use academic words and how to reference the sources</a:t>
            </a:r>
            <a:r>
              <a:rPr lang="en-GB" sz="1700" dirty="0" smtClean="0">
                <a:latin typeface="Calibri" panose="020F0502020204030204" pitchFamily="34" charset="0"/>
                <a:ea typeface="Times New Roman" panose="02020603050405020304" pitchFamily="18" charset="0"/>
              </a:rPr>
              <a:t>.  </a:t>
            </a:r>
          </a:p>
          <a:p>
            <a:pPr>
              <a:lnSpc>
                <a:spcPct val="150000"/>
              </a:lnSpc>
            </a:pPr>
            <a:r>
              <a:rPr lang="en-GB" sz="1700" dirty="0" smtClean="0">
                <a:latin typeface="Calibri" panose="020F0502020204030204" pitchFamily="34" charset="0"/>
                <a:ea typeface="Times New Roman" panose="02020603050405020304" pitchFamily="18" charset="0"/>
              </a:rPr>
              <a:t>(RW on ‘</a:t>
            </a:r>
            <a:r>
              <a:rPr lang="en-GB" sz="1700" dirty="0">
                <a:latin typeface="Calibri" panose="020F0502020204030204" pitchFamily="34" charset="0"/>
                <a:ea typeface="Times New Roman" panose="02020603050405020304" pitchFamily="18" charset="0"/>
              </a:rPr>
              <a:t>a</a:t>
            </a:r>
            <a:r>
              <a:rPr lang="en-GB" sz="1700" dirty="0" smtClean="0">
                <a:latin typeface="Calibri" panose="020F0502020204030204" pitchFamily="34" charset="0"/>
                <a:ea typeface="Times New Roman" panose="02020603050405020304" pitchFamily="18" charset="0"/>
              </a:rPr>
              <a:t>nnotated bibliography’, completed </a:t>
            </a:r>
            <a:r>
              <a:rPr lang="en-GB" sz="1700" b="1" dirty="0" smtClean="0">
                <a:latin typeface="Calibri" panose="020F0502020204030204" pitchFamily="34" charset="0"/>
                <a:ea typeface="Times New Roman" panose="02020603050405020304" pitchFamily="18" charset="0"/>
              </a:rPr>
              <a:t>post RW plenary</a:t>
            </a:r>
            <a:r>
              <a:rPr lang="en-GB" sz="1700" dirty="0" smtClean="0">
                <a:latin typeface="Calibri" panose="020F0502020204030204" pitchFamily="34" charset="0"/>
                <a:ea typeface="Times New Roman" panose="02020603050405020304" pitchFamily="18" charset="0"/>
              </a:rPr>
              <a:t>)</a:t>
            </a:r>
            <a:endParaRPr lang="en-GB" sz="17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5637179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180" y="1484784"/>
            <a:ext cx="9060160" cy="5786199"/>
          </a:xfrm>
          <a:prstGeom prst="rect">
            <a:avLst/>
          </a:prstGeom>
        </p:spPr>
        <p:txBody>
          <a:bodyPr wrap="square">
            <a:spAutoFit/>
          </a:bodyPr>
          <a:lstStyle/>
          <a:p>
            <a:pPr lvl="0"/>
            <a:r>
              <a:rPr lang="en-GB" sz="3600" b="1" dirty="0" smtClean="0">
                <a:solidFill>
                  <a:prstClr val="black"/>
                </a:solidFill>
                <a:latin typeface="Calibri" panose="020F0502020204030204" pitchFamily="34" charset="0"/>
              </a:rPr>
              <a:t>Wider focus; RW in the academy</a:t>
            </a:r>
          </a:p>
          <a:p>
            <a:pPr lvl="0"/>
            <a:r>
              <a:rPr lang="en-GB" sz="2800" dirty="0" smtClean="0">
                <a:solidFill>
                  <a:prstClr val="black"/>
                </a:solidFill>
                <a:latin typeface="Calibri" panose="020F0502020204030204" pitchFamily="34" charset="0"/>
              </a:rPr>
              <a:t>Individual RW tasks:</a:t>
            </a:r>
            <a:endParaRPr lang="en-GB" sz="2800" dirty="0">
              <a:solidFill>
                <a:prstClr val="black"/>
              </a:solidFill>
              <a:latin typeface="Calibri" panose="020F0502020204030204" pitchFamily="34" charset="0"/>
            </a:endParaRPr>
          </a:p>
          <a:p>
            <a:pPr marL="457200" lvl="0" indent="-457200">
              <a:buFont typeface="Arial" panose="020B0604020202020204" pitchFamily="34" charset="0"/>
              <a:buChar char="•"/>
            </a:pPr>
            <a:r>
              <a:rPr lang="en-GB" sz="2800" dirty="0" smtClean="0">
                <a:solidFill>
                  <a:prstClr val="black"/>
                </a:solidFill>
                <a:latin typeface="Calibri" panose="020F0502020204030204" pitchFamily="34" charset="0"/>
              </a:rPr>
              <a:t>Uptake of </a:t>
            </a:r>
            <a:r>
              <a:rPr lang="en-GB" sz="2800" dirty="0">
                <a:solidFill>
                  <a:prstClr val="black"/>
                </a:solidFill>
                <a:latin typeface="Calibri" panose="020F0502020204030204" pitchFamily="34" charset="0"/>
              </a:rPr>
              <a:t>assessed RW facilitated through </a:t>
            </a:r>
            <a:r>
              <a:rPr lang="en-GB" sz="2800" dirty="0" smtClean="0">
                <a:solidFill>
                  <a:prstClr val="black"/>
                </a:solidFill>
                <a:latin typeface="Calibri" panose="020F0502020204030204" pitchFamily="34" charset="0"/>
              </a:rPr>
              <a:t>PBL and experiential learning (Kolb, 1986) is increasing in STEM fields. Such as in pharmacy (</a:t>
            </a:r>
            <a:r>
              <a:rPr lang="en-GB" sz="2800" dirty="0" err="1" smtClean="0">
                <a:solidFill>
                  <a:prstClr val="black"/>
                </a:solidFill>
                <a:latin typeface="Calibri" panose="020F0502020204030204" pitchFamily="34" charset="0"/>
              </a:rPr>
              <a:t>Nuffer</a:t>
            </a:r>
            <a:r>
              <a:rPr lang="en-GB" sz="2800" dirty="0" smtClean="0">
                <a:solidFill>
                  <a:prstClr val="black"/>
                </a:solidFill>
                <a:latin typeface="Calibri" panose="020F0502020204030204" pitchFamily="34" charset="0"/>
              </a:rPr>
              <a:t>, 2013). Findings have shown an increase in </a:t>
            </a:r>
            <a:r>
              <a:rPr lang="en-GB" sz="2800" b="1" dirty="0" smtClean="0">
                <a:solidFill>
                  <a:prstClr val="black"/>
                </a:solidFill>
                <a:latin typeface="Calibri" panose="020F0502020204030204" pitchFamily="34" charset="0"/>
              </a:rPr>
              <a:t>analytical </a:t>
            </a:r>
            <a:r>
              <a:rPr lang="en-GB" sz="2800" dirty="0" smtClean="0">
                <a:solidFill>
                  <a:prstClr val="black"/>
                </a:solidFill>
                <a:latin typeface="Calibri" panose="020F0502020204030204" pitchFamily="34" charset="0"/>
              </a:rPr>
              <a:t>and </a:t>
            </a:r>
            <a:r>
              <a:rPr lang="en-GB" sz="2800" b="1" dirty="0" smtClean="0">
                <a:solidFill>
                  <a:prstClr val="black"/>
                </a:solidFill>
                <a:latin typeface="Calibri" panose="020F0502020204030204" pitchFamily="34" charset="0"/>
              </a:rPr>
              <a:t>evaluative</a:t>
            </a:r>
            <a:r>
              <a:rPr lang="en-GB" sz="2800" dirty="0" smtClean="0">
                <a:solidFill>
                  <a:prstClr val="black"/>
                </a:solidFill>
                <a:latin typeface="Calibri" panose="020F0502020204030204" pitchFamily="34" charset="0"/>
              </a:rPr>
              <a:t> skills.</a:t>
            </a:r>
          </a:p>
          <a:p>
            <a:pPr lvl="0"/>
            <a:endParaRPr lang="en-GB" sz="2800" dirty="0" smtClean="0">
              <a:solidFill>
                <a:prstClr val="black"/>
              </a:solidFill>
              <a:latin typeface="Calibri" panose="020F0502020204030204" pitchFamily="34" charset="0"/>
            </a:endParaRPr>
          </a:p>
          <a:p>
            <a:pPr lvl="0"/>
            <a:r>
              <a:rPr lang="en-GB" sz="2800" dirty="0" smtClean="0">
                <a:solidFill>
                  <a:prstClr val="black"/>
                </a:solidFill>
                <a:latin typeface="Calibri" panose="020F0502020204030204" pitchFamily="34" charset="0"/>
              </a:rPr>
              <a:t>Group based:</a:t>
            </a:r>
            <a:endParaRPr lang="en-GB" sz="2800" dirty="0">
              <a:solidFill>
                <a:prstClr val="black"/>
              </a:solidFill>
              <a:latin typeface="Calibri" panose="020F0502020204030204" pitchFamily="34" charset="0"/>
            </a:endParaRPr>
          </a:p>
          <a:p>
            <a:pPr marL="457200" lvl="0" indent="-457200">
              <a:buFont typeface="Arial" panose="020B0604020202020204" pitchFamily="34" charset="0"/>
              <a:buChar char="•"/>
            </a:pPr>
            <a:r>
              <a:rPr lang="en-GB" sz="2800" dirty="0">
                <a:solidFill>
                  <a:prstClr val="black"/>
                </a:solidFill>
                <a:latin typeface="Calibri" panose="020F0502020204030204" pitchFamily="34" charset="0"/>
              </a:rPr>
              <a:t>N</a:t>
            </a:r>
            <a:r>
              <a:rPr lang="en-GB" sz="2800" dirty="0" smtClean="0">
                <a:solidFill>
                  <a:prstClr val="black"/>
                </a:solidFill>
                <a:latin typeface="Calibri" panose="020F0502020204030204" pitchFamily="34" charset="0"/>
              </a:rPr>
              <a:t>oticeable increase in ‘</a:t>
            </a:r>
            <a:r>
              <a:rPr lang="en-GB" sz="2800" b="1" dirty="0" smtClean="0">
                <a:solidFill>
                  <a:prstClr val="black"/>
                </a:solidFill>
                <a:latin typeface="Calibri" panose="020F0502020204030204" pitchFamily="34" charset="0"/>
              </a:rPr>
              <a:t>innovative thinking</a:t>
            </a:r>
            <a:r>
              <a:rPr lang="en-GB" sz="2800" dirty="0" smtClean="0">
                <a:solidFill>
                  <a:prstClr val="black"/>
                </a:solidFill>
                <a:latin typeface="Calibri" panose="020F0502020204030204" pitchFamily="34" charset="0"/>
              </a:rPr>
              <a:t>’, ‘</a:t>
            </a:r>
            <a:r>
              <a:rPr lang="en-GB" sz="2800" b="1" dirty="0" smtClean="0">
                <a:solidFill>
                  <a:prstClr val="black"/>
                </a:solidFill>
                <a:latin typeface="Calibri" panose="020F0502020204030204" pitchFamily="34" charset="0"/>
              </a:rPr>
              <a:t>collaboration’</a:t>
            </a:r>
            <a:r>
              <a:rPr lang="en-GB" sz="2800" dirty="0" smtClean="0">
                <a:solidFill>
                  <a:prstClr val="black"/>
                </a:solidFill>
                <a:latin typeface="Calibri" panose="020F0502020204030204" pitchFamily="34" charset="0"/>
              </a:rPr>
              <a:t>, ‘</a:t>
            </a:r>
            <a:r>
              <a:rPr lang="en-GB" sz="2800" b="1" dirty="0" smtClean="0">
                <a:solidFill>
                  <a:prstClr val="black"/>
                </a:solidFill>
                <a:latin typeface="Calibri" panose="020F0502020204030204" pitchFamily="34" charset="0"/>
              </a:rPr>
              <a:t>problem-solving ability</a:t>
            </a:r>
            <a:r>
              <a:rPr lang="en-GB" sz="2800" dirty="0" smtClean="0">
                <a:solidFill>
                  <a:prstClr val="black"/>
                </a:solidFill>
                <a:latin typeface="Calibri" panose="020F0502020204030204" pitchFamily="34" charset="0"/>
              </a:rPr>
              <a:t>’ and ‘</a:t>
            </a:r>
            <a:r>
              <a:rPr lang="en-GB" sz="2800" b="1" dirty="0" smtClean="0">
                <a:solidFill>
                  <a:prstClr val="black"/>
                </a:solidFill>
                <a:latin typeface="Calibri" panose="020F0502020204030204" pitchFamily="34" charset="0"/>
              </a:rPr>
              <a:t>communication</a:t>
            </a:r>
            <a:r>
              <a:rPr lang="en-GB" sz="2800" dirty="0" smtClean="0">
                <a:solidFill>
                  <a:prstClr val="black"/>
                </a:solidFill>
                <a:latin typeface="Calibri" panose="020F0502020204030204" pitchFamily="34" charset="0"/>
              </a:rPr>
              <a:t>’.(Bilge et al, 2017)</a:t>
            </a:r>
          </a:p>
          <a:p>
            <a:pPr marL="457200" lvl="0" indent="-457200">
              <a:buFont typeface="Arial" panose="020B0604020202020204" pitchFamily="34" charset="0"/>
              <a:buChar char="•"/>
            </a:pPr>
            <a:endParaRPr lang="en-GB" sz="2800" dirty="0" smtClean="0">
              <a:solidFill>
                <a:prstClr val="black"/>
              </a:solidFill>
              <a:latin typeface="Calibri" panose="020F0502020204030204" pitchFamily="34" charset="0"/>
            </a:endParaRPr>
          </a:p>
          <a:p>
            <a:pPr marL="285750" lvl="0" indent="-285750">
              <a:buFont typeface="Arial" panose="020B0604020202020204" pitchFamily="34" charset="0"/>
              <a:buChar char="•"/>
            </a:pPr>
            <a:endParaRPr lang="en-GB" dirty="0">
              <a:solidFill>
                <a:prstClr val="black"/>
              </a:solidFill>
            </a:endParaRPr>
          </a:p>
        </p:txBody>
      </p:sp>
      <p:pic>
        <p:nvPicPr>
          <p:cNvPr id="4"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300192" y="332656"/>
            <a:ext cx="2579440" cy="7484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4553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 calcmode="lin" valueType="num">
                                      <p:cBhvr additive="base">
                                        <p:cTn id="1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 calcmode="lin" valueType="num">
                                      <p:cBhvr additive="base">
                                        <p:cTn id="2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233626"/>
            <a:ext cx="3867854" cy="646331"/>
          </a:xfrm>
          <a:prstGeom prst="rect">
            <a:avLst/>
          </a:prstGeom>
        </p:spPr>
        <p:txBody>
          <a:bodyPr wrap="none">
            <a:spAutoFit/>
          </a:bodyPr>
          <a:lstStyle/>
          <a:p>
            <a:pPr lvl="0"/>
            <a:r>
              <a:rPr lang="en-GB" sz="3600" b="1" dirty="0" smtClean="0">
                <a:solidFill>
                  <a:prstClr val="black"/>
                </a:solidFill>
                <a:latin typeface="Calibri" panose="020F0502020204030204" pitchFamily="34" charset="0"/>
              </a:rPr>
              <a:t>Aids IFY transition?</a:t>
            </a:r>
            <a:endParaRPr lang="en-GB" dirty="0">
              <a:solidFill>
                <a:prstClr val="black"/>
              </a:solidFill>
            </a:endParaRPr>
          </a:p>
        </p:txBody>
      </p:sp>
      <p:pic>
        <p:nvPicPr>
          <p:cNvPr id="4"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300192" y="332656"/>
            <a:ext cx="2579440" cy="7484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79512" y="2420888"/>
            <a:ext cx="8964488" cy="3539430"/>
          </a:xfrm>
          <a:prstGeom prst="rect">
            <a:avLst/>
          </a:prstGeom>
          <a:noFill/>
        </p:spPr>
        <p:txBody>
          <a:bodyPr wrap="square" rtlCol="0">
            <a:spAutoFit/>
          </a:bodyPr>
          <a:lstStyle/>
          <a:p>
            <a:pPr marL="457200" indent="-457200">
              <a:buFont typeface="Arial" panose="020B0604020202020204" pitchFamily="34" charset="0"/>
              <a:buChar char="•"/>
            </a:pPr>
            <a:r>
              <a:rPr lang="en-GB" sz="2800" dirty="0">
                <a:latin typeface="Calibri" panose="020F0502020204030204" pitchFamily="34" charset="0"/>
              </a:rPr>
              <a:t>Reflective </a:t>
            </a:r>
            <a:r>
              <a:rPr lang="en-GB" sz="2800" dirty="0" smtClean="0">
                <a:latin typeface="Calibri" panose="020F0502020204030204" pitchFamily="34" charset="0"/>
              </a:rPr>
              <a:t>writing ‘sits well with the </a:t>
            </a:r>
            <a:r>
              <a:rPr lang="en-GB" sz="2800" b="1" dirty="0" smtClean="0">
                <a:latin typeface="Calibri" panose="020F0502020204030204" pitchFamily="34" charset="0"/>
              </a:rPr>
              <a:t>active </a:t>
            </a:r>
            <a:r>
              <a:rPr lang="en-GB" sz="2800" b="1" dirty="0">
                <a:latin typeface="Calibri" panose="020F0502020204030204" pitchFamily="34" charset="0"/>
              </a:rPr>
              <a:t>learning </a:t>
            </a:r>
            <a:r>
              <a:rPr lang="en-GB" sz="2800" b="1" dirty="0" smtClean="0">
                <a:latin typeface="Calibri" panose="020F0502020204030204" pitchFamily="34" charset="0"/>
              </a:rPr>
              <a:t>paradigm</a:t>
            </a:r>
            <a:r>
              <a:rPr lang="en-GB" sz="2800" dirty="0" smtClean="0">
                <a:latin typeface="Calibri" panose="020F0502020204030204" pitchFamily="34" charset="0"/>
              </a:rPr>
              <a:t>…developing </a:t>
            </a:r>
            <a:r>
              <a:rPr lang="en-GB" sz="2800" dirty="0">
                <a:latin typeface="Calibri" panose="020F0502020204030204" pitchFamily="34" charset="0"/>
              </a:rPr>
              <a:t>mental habit of </a:t>
            </a:r>
            <a:r>
              <a:rPr lang="en-GB" sz="2800" i="1" dirty="0">
                <a:latin typeface="Calibri" panose="020F0502020204030204" pitchFamily="34" charset="0"/>
              </a:rPr>
              <a:t>reflection</a:t>
            </a:r>
            <a:r>
              <a:rPr lang="en-GB" sz="2800" dirty="0">
                <a:latin typeface="Calibri" panose="020F0502020204030204" pitchFamily="34" charset="0"/>
              </a:rPr>
              <a:t> </a:t>
            </a:r>
            <a:r>
              <a:rPr lang="en-GB" sz="2800" dirty="0" smtClean="0">
                <a:latin typeface="Calibri" panose="020F0502020204030204" pitchFamily="34" charset="0"/>
              </a:rPr>
              <a:t>…at </a:t>
            </a:r>
            <a:r>
              <a:rPr lang="en-GB" sz="2800" dirty="0">
                <a:latin typeface="Calibri" panose="020F0502020204030204" pitchFamily="34" charset="0"/>
              </a:rPr>
              <a:t>every </a:t>
            </a:r>
            <a:r>
              <a:rPr lang="en-GB" sz="2800">
                <a:latin typeface="Calibri" panose="020F0502020204030204" pitchFamily="34" charset="0"/>
              </a:rPr>
              <a:t>stage</a:t>
            </a:r>
            <a:r>
              <a:rPr lang="en-GB" sz="2800" smtClean="0">
                <a:latin typeface="Calibri" panose="020F0502020204030204" pitchFamily="34" charset="0"/>
              </a:rPr>
              <a:t>.’ (</a:t>
            </a:r>
            <a:r>
              <a:rPr lang="en-GB" sz="2800" dirty="0" smtClean="0">
                <a:latin typeface="Calibri" panose="020F0502020204030204" pitchFamily="34" charset="0"/>
              </a:rPr>
              <a:t>Roberts, </a:t>
            </a:r>
            <a:r>
              <a:rPr lang="en-GB" sz="2800" dirty="0" err="1" smtClean="0">
                <a:latin typeface="Calibri" panose="020F0502020204030204" pitchFamily="34" charset="0"/>
              </a:rPr>
              <a:t>n.d</a:t>
            </a:r>
            <a:r>
              <a:rPr lang="en-GB" sz="2800" dirty="0">
                <a:latin typeface="Calibri" panose="020F0502020204030204" pitchFamily="34" charset="0"/>
              </a:rPr>
              <a:t>,</a:t>
            </a:r>
            <a:r>
              <a:rPr lang="en-GB" sz="2800" dirty="0" smtClean="0">
                <a:latin typeface="Calibri" panose="020F0502020204030204" pitchFamily="34" charset="0"/>
              </a:rPr>
              <a:t> p7)</a:t>
            </a:r>
          </a:p>
          <a:p>
            <a:endParaRPr lang="en-GB" sz="2800" dirty="0" smtClean="0">
              <a:latin typeface="Calibri" panose="020F0502020204030204" pitchFamily="34" charset="0"/>
            </a:endParaRPr>
          </a:p>
          <a:p>
            <a:pPr marL="457200" indent="-457200">
              <a:buFont typeface="Arial" panose="020B0604020202020204" pitchFamily="34" charset="0"/>
              <a:buChar char="•"/>
            </a:pPr>
            <a:r>
              <a:rPr lang="en-GB" sz="2800" dirty="0" smtClean="0">
                <a:latin typeface="Calibri" panose="020F0502020204030204" pitchFamily="34" charset="0"/>
              </a:rPr>
              <a:t>Builds critical thinking skills (ibid)</a:t>
            </a:r>
          </a:p>
          <a:p>
            <a:pPr marL="457200" indent="-457200">
              <a:buFont typeface="Arial" panose="020B0604020202020204" pitchFamily="34" charset="0"/>
              <a:buChar char="•"/>
            </a:pPr>
            <a:endParaRPr lang="en-GB" sz="2800" dirty="0" smtClean="0">
              <a:latin typeface="Calibri" panose="020F0502020204030204" pitchFamily="34" charset="0"/>
            </a:endParaRPr>
          </a:p>
          <a:p>
            <a:pPr marL="457200" indent="-457200">
              <a:buFont typeface="Arial" panose="020B0604020202020204" pitchFamily="34" charset="0"/>
              <a:buChar char="•"/>
            </a:pPr>
            <a:r>
              <a:rPr lang="en-GB" sz="2800" dirty="0" smtClean="0">
                <a:latin typeface="Calibri" panose="020F0502020204030204" pitchFamily="34" charset="0"/>
              </a:rPr>
              <a:t>Helps students to structure thought processes more logically (see student samples of RW)</a:t>
            </a:r>
            <a:endParaRPr lang="en-GB" sz="2800" dirty="0">
              <a:latin typeface="Calibri" panose="020F0502020204030204" pitchFamily="34" charset="0"/>
            </a:endParaRPr>
          </a:p>
        </p:txBody>
      </p:sp>
    </p:spTree>
    <p:extLst>
      <p:ext uri="{BB962C8B-B14F-4D97-AF65-F5344CB8AC3E}">
        <p14:creationId xmlns:p14="http://schemas.microsoft.com/office/powerpoint/2010/main" val="2880820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908720"/>
            <a:ext cx="8496944" cy="5509200"/>
          </a:xfrm>
          <a:prstGeom prst="rect">
            <a:avLst/>
          </a:prstGeom>
        </p:spPr>
        <p:txBody>
          <a:bodyPr wrap="square">
            <a:spAutoFit/>
          </a:bodyPr>
          <a:lstStyle/>
          <a:p>
            <a:r>
              <a:rPr lang="en-GB" sz="3600" dirty="0" smtClean="0">
                <a:solidFill>
                  <a:prstClr val="black"/>
                </a:solidFill>
                <a:latin typeface="Calibri" panose="020F0502020204030204" pitchFamily="34" charset="0"/>
              </a:rPr>
              <a:t>Overview</a:t>
            </a:r>
          </a:p>
          <a:p>
            <a:endParaRPr lang="en-GB" sz="2800" dirty="0" smtClean="0">
              <a:solidFill>
                <a:prstClr val="black"/>
              </a:solidFill>
              <a:latin typeface="Calibri" panose="020F0502020204030204" pitchFamily="34" charset="0"/>
            </a:endParaRPr>
          </a:p>
          <a:p>
            <a:pPr marL="342900" indent="-342900">
              <a:buFont typeface="Arial" panose="020B0604020202020204" pitchFamily="34" charset="0"/>
              <a:buChar char="•"/>
            </a:pPr>
            <a:r>
              <a:rPr lang="en-GB" sz="2400" dirty="0">
                <a:latin typeface="Calibri" panose="020F0502020204030204" pitchFamily="34" charset="0"/>
              </a:rPr>
              <a:t>R</a:t>
            </a:r>
            <a:r>
              <a:rPr lang="en-GB" sz="2400" dirty="0" smtClean="0">
                <a:latin typeface="Calibri" panose="020F0502020204030204" pitchFamily="34" charset="0"/>
              </a:rPr>
              <a:t>eflective writing in the academy; current practice(s)</a:t>
            </a:r>
          </a:p>
          <a:p>
            <a:endParaRPr lang="en-GB" sz="2400" dirty="0" smtClean="0">
              <a:latin typeface="Calibri" panose="020F0502020204030204" pitchFamily="34" charset="0"/>
            </a:endParaRPr>
          </a:p>
          <a:p>
            <a:pPr marL="342900" indent="-342900">
              <a:buFont typeface="Arial" panose="020B0604020202020204" pitchFamily="34" charset="0"/>
              <a:buChar char="•"/>
            </a:pPr>
            <a:r>
              <a:rPr lang="en-GB" sz="2400" dirty="0" smtClean="0">
                <a:latin typeface="Calibri" panose="020F0502020204030204" pitchFamily="34" charset="0"/>
              </a:rPr>
              <a:t>Possible potential of RW; potential barriers to full engagement</a:t>
            </a:r>
          </a:p>
          <a:p>
            <a:endParaRPr lang="en-GB" sz="2400" dirty="0" smtClean="0">
              <a:latin typeface="Calibri" panose="020F0502020204030204" pitchFamily="34" charset="0"/>
            </a:endParaRPr>
          </a:p>
          <a:p>
            <a:pPr marL="342900" indent="-342900">
              <a:buFont typeface="Arial" panose="020B0604020202020204" pitchFamily="34" charset="0"/>
              <a:buChar char="•"/>
            </a:pPr>
            <a:r>
              <a:rPr lang="en-GB" sz="2400" dirty="0" smtClean="0">
                <a:latin typeface="Calibri" panose="020F0502020204030204" pitchFamily="34" charset="0"/>
              </a:rPr>
              <a:t>RW as a ‘bridge’ to building critical thinking skills in IFY students to aid transition into the academy </a:t>
            </a:r>
          </a:p>
          <a:p>
            <a:endParaRPr lang="en-GB" sz="2400" dirty="0" smtClean="0">
              <a:latin typeface="Calibri" panose="020F0502020204030204" pitchFamily="34" charset="0"/>
            </a:endParaRPr>
          </a:p>
          <a:p>
            <a:pPr marL="342900" indent="-342900">
              <a:buFont typeface="Arial" panose="020B0604020202020204" pitchFamily="34" charset="0"/>
              <a:buChar char="•"/>
            </a:pPr>
            <a:r>
              <a:rPr lang="en-GB" sz="2400" dirty="0" smtClean="0">
                <a:latin typeface="Calibri" panose="020F0502020204030204" pitchFamily="34" charset="0"/>
              </a:rPr>
              <a:t>Report on findings from 2017-18 STEM cohort; practical insights and observations</a:t>
            </a:r>
          </a:p>
          <a:p>
            <a:endParaRPr lang="en-GB" sz="2400" dirty="0" smtClean="0">
              <a:latin typeface="Calibri" panose="020F0502020204030204" pitchFamily="34" charset="0"/>
            </a:endParaRPr>
          </a:p>
          <a:p>
            <a:pPr marL="342900" indent="-342900">
              <a:buFont typeface="Arial" panose="020B0604020202020204" pitchFamily="34" charset="0"/>
              <a:buChar char="•"/>
            </a:pPr>
            <a:r>
              <a:rPr lang="en-GB" sz="2400" dirty="0" smtClean="0">
                <a:latin typeface="Calibri" panose="020F0502020204030204" pitchFamily="34" charset="0"/>
              </a:rPr>
              <a:t>Assessed RW- is it worth it?</a:t>
            </a:r>
          </a:p>
          <a:p>
            <a:pPr marL="342900" indent="-342900">
              <a:buFont typeface="Arial" panose="020B0604020202020204" pitchFamily="34" charset="0"/>
              <a:buChar char="•"/>
            </a:pPr>
            <a:endParaRPr lang="en-GB" sz="2400" dirty="0">
              <a:latin typeface="Calibri" panose="020F0502020204030204" pitchFamily="34" charset="0"/>
            </a:endParaRPr>
          </a:p>
        </p:txBody>
      </p:sp>
      <p:pic>
        <p:nvPicPr>
          <p:cNvPr id="3"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300192" y="260648"/>
            <a:ext cx="2579440" cy="7484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90794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anim calcmode="lin" valueType="num">
                                      <p:cBhvr additive="base">
                                        <p:cTn id="2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anim calcmode="lin" valueType="num">
                                      <p:cBhvr additive="base">
                                        <p:cTn id="31"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520" y="1108831"/>
            <a:ext cx="9252519" cy="6432530"/>
          </a:xfrm>
          <a:prstGeom prst="rect">
            <a:avLst/>
          </a:prstGeom>
        </p:spPr>
        <p:txBody>
          <a:bodyPr wrap="square">
            <a:spAutoFit/>
          </a:bodyPr>
          <a:lstStyle/>
          <a:p>
            <a:pPr lvl="0"/>
            <a:r>
              <a:rPr lang="en-GB" sz="3200" b="1" dirty="0" smtClean="0">
                <a:solidFill>
                  <a:prstClr val="black"/>
                </a:solidFill>
                <a:latin typeface="Calibri" panose="020F0502020204030204" pitchFamily="34" charset="0"/>
              </a:rPr>
              <a:t>Attitudes towards </a:t>
            </a:r>
            <a:r>
              <a:rPr lang="en-GB" sz="3200" b="1" i="1" dirty="0" smtClean="0">
                <a:solidFill>
                  <a:prstClr val="black"/>
                </a:solidFill>
                <a:latin typeface="Calibri" panose="020F0502020204030204" pitchFamily="34" charset="0"/>
              </a:rPr>
              <a:t>assessed</a:t>
            </a:r>
            <a:r>
              <a:rPr lang="en-GB" sz="3200" b="1" dirty="0" smtClean="0">
                <a:solidFill>
                  <a:prstClr val="black"/>
                </a:solidFill>
                <a:latin typeface="Calibri" panose="020F0502020204030204" pitchFamily="34" charset="0"/>
              </a:rPr>
              <a:t> RW; the literature</a:t>
            </a:r>
          </a:p>
          <a:p>
            <a:pPr lvl="0"/>
            <a:endParaRPr lang="en-GB" sz="2400" b="1" dirty="0" smtClean="0">
              <a:solidFill>
                <a:prstClr val="black"/>
              </a:solidFill>
              <a:latin typeface="Calibri" panose="020F0502020204030204" pitchFamily="34" charset="0"/>
            </a:endParaRPr>
          </a:p>
          <a:p>
            <a:pPr lvl="0"/>
            <a:r>
              <a:rPr lang="en-GB" sz="2400" b="1" dirty="0" smtClean="0">
                <a:solidFill>
                  <a:prstClr val="black"/>
                </a:solidFill>
                <a:latin typeface="Calibri" panose="020F0502020204030204" pitchFamily="34" charset="0"/>
              </a:rPr>
              <a:t>In support;</a:t>
            </a:r>
          </a:p>
          <a:p>
            <a:pPr marL="457200" lvl="0" indent="-457200">
              <a:buFont typeface="Arial" panose="020B0604020202020204" pitchFamily="34" charset="0"/>
              <a:buChar char="•"/>
            </a:pPr>
            <a:r>
              <a:rPr lang="en-GB" sz="2400" dirty="0" smtClean="0">
                <a:solidFill>
                  <a:prstClr val="black"/>
                </a:solidFill>
                <a:latin typeface="Calibri" panose="020F0502020204030204" pitchFamily="34" charset="0"/>
              </a:rPr>
              <a:t>Creates more </a:t>
            </a:r>
            <a:r>
              <a:rPr lang="en-GB" sz="2400" b="1" dirty="0" smtClean="0">
                <a:solidFill>
                  <a:prstClr val="black"/>
                </a:solidFill>
                <a:latin typeface="Calibri" panose="020F0502020204030204" pitchFamily="34" charset="0"/>
              </a:rPr>
              <a:t>active student ownership of learning </a:t>
            </a:r>
            <a:r>
              <a:rPr lang="en-GB" sz="2400" dirty="0" smtClean="0">
                <a:solidFill>
                  <a:prstClr val="black"/>
                </a:solidFill>
                <a:latin typeface="Calibri" panose="020F0502020204030204" pitchFamily="34" charset="0"/>
              </a:rPr>
              <a:t>and participation and fosters more learner-</a:t>
            </a:r>
            <a:r>
              <a:rPr lang="en-GB" sz="2400" dirty="0" err="1" smtClean="0">
                <a:solidFill>
                  <a:prstClr val="black"/>
                </a:solidFill>
                <a:latin typeface="Calibri" panose="020F0502020204030204" pitchFamily="34" charset="0"/>
              </a:rPr>
              <a:t>centredness</a:t>
            </a:r>
            <a:r>
              <a:rPr lang="en-GB" sz="2400" dirty="0" smtClean="0">
                <a:solidFill>
                  <a:prstClr val="black"/>
                </a:solidFill>
                <a:latin typeface="Calibri" panose="020F0502020204030204" pitchFamily="34" charset="0"/>
              </a:rPr>
              <a:t> in assessment (</a:t>
            </a:r>
            <a:r>
              <a:rPr lang="en-GB" sz="2400" dirty="0" err="1" smtClean="0">
                <a:solidFill>
                  <a:prstClr val="black"/>
                </a:solidFill>
                <a:latin typeface="Calibri" panose="020F0502020204030204" pitchFamily="34" charset="0"/>
              </a:rPr>
              <a:t>Creme</a:t>
            </a:r>
            <a:r>
              <a:rPr lang="en-GB" sz="2400" dirty="0" smtClean="0">
                <a:solidFill>
                  <a:prstClr val="black"/>
                </a:solidFill>
                <a:latin typeface="Calibri" panose="020F0502020204030204" pitchFamily="34" charset="0"/>
              </a:rPr>
              <a:t>, 1998)</a:t>
            </a:r>
          </a:p>
          <a:p>
            <a:pPr marL="457200" lvl="0" indent="-457200">
              <a:buFont typeface="Arial" panose="020B0604020202020204" pitchFamily="34" charset="0"/>
              <a:buChar char="•"/>
            </a:pPr>
            <a:r>
              <a:rPr lang="en-GB" sz="2400" dirty="0" smtClean="0">
                <a:solidFill>
                  <a:prstClr val="black"/>
                </a:solidFill>
                <a:latin typeface="Calibri" panose="020F0502020204030204" pitchFamily="34" charset="0"/>
              </a:rPr>
              <a:t>Learners more </a:t>
            </a:r>
            <a:r>
              <a:rPr lang="en-GB" sz="2400" b="1" dirty="0" smtClean="0">
                <a:solidFill>
                  <a:prstClr val="black"/>
                </a:solidFill>
                <a:latin typeface="Calibri" panose="020F0502020204030204" pitchFamily="34" charset="0"/>
              </a:rPr>
              <a:t>motivated</a:t>
            </a:r>
            <a:r>
              <a:rPr lang="en-GB" sz="2400" dirty="0" smtClean="0">
                <a:solidFill>
                  <a:prstClr val="black"/>
                </a:solidFill>
                <a:latin typeface="Calibri" panose="020F0502020204030204" pitchFamily="34" charset="0"/>
              </a:rPr>
              <a:t> towards ‘reflecting’ if </a:t>
            </a:r>
            <a:r>
              <a:rPr lang="en-GB" sz="2400" dirty="0" err="1" smtClean="0">
                <a:solidFill>
                  <a:prstClr val="black"/>
                </a:solidFill>
                <a:latin typeface="Calibri" panose="020F0502020204030204" pitchFamily="34" charset="0"/>
              </a:rPr>
              <a:t>summatively</a:t>
            </a:r>
            <a:r>
              <a:rPr lang="en-GB" sz="2400" dirty="0" smtClean="0">
                <a:solidFill>
                  <a:prstClr val="black"/>
                </a:solidFill>
                <a:latin typeface="Calibri" panose="020F0502020204030204" pitchFamily="34" charset="0"/>
              </a:rPr>
              <a:t> assessed (ibid)</a:t>
            </a:r>
          </a:p>
          <a:p>
            <a:pPr lvl="0"/>
            <a:r>
              <a:rPr lang="en-GB" sz="2400" b="1" dirty="0" smtClean="0">
                <a:solidFill>
                  <a:prstClr val="black"/>
                </a:solidFill>
                <a:latin typeface="Calibri" panose="020F0502020204030204" pitchFamily="34" charset="0"/>
              </a:rPr>
              <a:t>Sceptical;</a:t>
            </a:r>
          </a:p>
          <a:p>
            <a:pPr marL="342900" lvl="0" indent="-342900">
              <a:buFont typeface="Arial" panose="020B0604020202020204" pitchFamily="34" charset="0"/>
              <a:buChar char="•"/>
            </a:pPr>
            <a:r>
              <a:rPr lang="en-GB" sz="2400" dirty="0" smtClean="0">
                <a:solidFill>
                  <a:prstClr val="black"/>
                </a:solidFill>
                <a:latin typeface="Calibri" panose="020F0502020204030204" pitchFamily="34" charset="0"/>
              </a:rPr>
              <a:t>Idea of </a:t>
            </a:r>
            <a:r>
              <a:rPr lang="en-GB" sz="2400" b="1" dirty="0" smtClean="0">
                <a:solidFill>
                  <a:prstClr val="black"/>
                </a:solidFill>
                <a:latin typeface="Calibri" panose="020F0502020204030204" pitchFamily="34" charset="0"/>
              </a:rPr>
              <a:t>assessing reflection ‘kills off the very qualities </a:t>
            </a:r>
            <a:r>
              <a:rPr lang="en-GB" sz="2400" dirty="0" smtClean="0">
                <a:solidFill>
                  <a:prstClr val="black"/>
                </a:solidFill>
                <a:latin typeface="Calibri" panose="020F0502020204030204" pitchFamily="34" charset="0"/>
              </a:rPr>
              <a:t>that is supposed to foster’ (</a:t>
            </a:r>
            <a:r>
              <a:rPr lang="en-GB" sz="2400" dirty="0" err="1" smtClean="0">
                <a:solidFill>
                  <a:prstClr val="black"/>
                </a:solidFill>
                <a:latin typeface="Calibri" panose="020F0502020204030204" pitchFamily="34" charset="0"/>
              </a:rPr>
              <a:t>Creme</a:t>
            </a:r>
            <a:r>
              <a:rPr lang="en-GB" sz="2400" dirty="0" smtClean="0">
                <a:solidFill>
                  <a:prstClr val="black"/>
                </a:solidFill>
                <a:latin typeface="Calibri" panose="020F0502020204030204" pitchFamily="34" charset="0"/>
              </a:rPr>
              <a:t>, 2005)E.g. Idea of ‘performance’ and ‘audience’ leads to less ‘honesty’ in writing (Ross, 2014)</a:t>
            </a:r>
          </a:p>
          <a:p>
            <a:pPr marL="342900" lvl="0" indent="-342900">
              <a:buFont typeface="Arial" panose="020B0604020202020204" pitchFamily="34" charset="0"/>
              <a:buChar char="•"/>
            </a:pPr>
            <a:r>
              <a:rPr lang="en-GB" sz="2400" dirty="0" smtClean="0">
                <a:solidFill>
                  <a:prstClr val="black"/>
                </a:solidFill>
                <a:latin typeface="Calibri" panose="020F0502020204030204" pitchFamily="34" charset="0"/>
              </a:rPr>
              <a:t>Formative V summative-Can we really ‘</a:t>
            </a:r>
            <a:r>
              <a:rPr lang="en-GB" sz="2400" b="1" dirty="0" smtClean="0">
                <a:solidFill>
                  <a:prstClr val="black"/>
                </a:solidFill>
                <a:latin typeface="Calibri" panose="020F0502020204030204" pitchFamily="34" charset="0"/>
              </a:rPr>
              <a:t>assess</a:t>
            </a:r>
            <a:r>
              <a:rPr lang="en-GB" sz="2400" dirty="0" smtClean="0">
                <a:solidFill>
                  <a:prstClr val="black"/>
                </a:solidFill>
                <a:latin typeface="Calibri" panose="020F0502020204030204" pitchFamily="34" charset="0"/>
              </a:rPr>
              <a:t>’ reflection? If it is ‘</a:t>
            </a:r>
            <a:r>
              <a:rPr lang="en-GB" sz="2400" b="1" dirty="0" smtClean="0">
                <a:solidFill>
                  <a:prstClr val="black"/>
                </a:solidFill>
                <a:latin typeface="Calibri" panose="020F0502020204030204" pitchFamily="34" charset="0"/>
              </a:rPr>
              <a:t>native’ to ones mind</a:t>
            </a:r>
            <a:r>
              <a:rPr lang="en-GB" sz="2400" dirty="0" smtClean="0">
                <a:solidFill>
                  <a:prstClr val="black"/>
                </a:solidFill>
                <a:latin typeface="Calibri" panose="020F0502020204030204" pitchFamily="34" charset="0"/>
              </a:rPr>
              <a:t>?</a:t>
            </a:r>
            <a:r>
              <a:rPr lang="en-GB" sz="2400" dirty="0"/>
              <a:t> </a:t>
            </a:r>
            <a:r>
              <a:rPr lang="en-GB" sz="2400" dirty="0" smtClean="0"/>
              <a:t>(</a:t>
            </a:r>
            <a:r>
              <a:rPr lang="en-GB" sz="2400" dirty="0" smtClean="0">
                <a:latin typeface="Calibri" panose="020F0502020204030204" pitchFamily="34" charset="0"/>
              </a:rPr>
              <a:t>Clarà,2015</a:t>
            </a:r>
            <a:r>
              <a:rPr lang="en-GB" sz="2400" dirty="0">
                <a:latin typeface="Calibri" panose="020F0502020204030204" pitchFamily="34" charset="0"/>
              </a:rPr>
              <a:t>). </a:t>
            </a:r>
            <a:endParaRPr lang="en-GB" sz="2400" dirty="0" smtClean="0">
              <a:latin typeface="Calibri" panose="020F0502020204030204" pitchFamily="34" charset="0"/>
            </a:endParaRPr>
          </a:p>
          <a:p>
            <a:pPr marL="342900" lvl="0" indent="-342900">
              <a:buFont typeface="Arial" panose="020B0604020202020204" pitchFamily="34" charset="0"/>
              <a:buChar char="•"/>
            </a:pPr>
            <a:r>
              <a:rPr lang="en-GB" sz="2400" b="1" dirty="0" smtClean="0">
                <a:solidFill>
                  <a:prstClr val="black"/>
                </a:solidFill>
                <a:latin typeface="Calibri" panose="020F0502020204030204" pitchFamily="34" charset="0"/>
              </a:rPr>
              <a:t>Inter-rater variability problems </a:t>
            </a:r>
            <a:r>
              <a:rPr lang="en-GB" sz="2400" dirty="0" smtClean="0">
                <a:solidFill>
                  <a:prstClr val="black"/>
                </a:solidFill>
                <a:latin typeface="Calibri" panose="020F0502020204030204" pitchFamily="34" charset="0"/>
              </a:rPr>
              <a:t>may counteract validity of RW</a:t>
            </a:r>
          </a:p>
          <a:p>
            <a:pPr lvl="0"/>
            <a:r>
              <a:rPr lang="en-GB" sz="2400" dirty="0" smtClean="0">
                <a:solidFill>
                  <a:prstClr val="black"/>
                </a:solidFill>
                <a:latin typeface="Calibri" panose="020F0502020204030204" pitchFamily="34" charset="0"/>
              </a:rPr>
              <a:t>(</a:t>
            </a:r>
            <a:r>
              <a:rPr lang="en-GB" dirty="0" smtClean="0">
                <a:solidFill>
                  <a:prstClr val="black"/>
                </a:solidFill>
                <a:latin typeface="Calibri" panose="020F0502020204030204" pitchFamily="34" charset="0"/>
              </a:rPr>
              <a:t>Moniz et al, 2015)</a:t>
            </a:r>
          </a:p>
          <a:p>
            <a:pPr marL="571500" lvl="0" indent="-571500">
              <a:buFont typeface="Arial" panose="020B0604020202020204" pitchFamily="34" charset="0"/>
              <a:buChar char="•"/>
            </a:pPr>
            <a:endParaRPr lang="en-GB" sz="4400" dirty="0">
              <a:solidFill>
                <a:prstClr val="black"/>
              </a:solidFill>
              <a:latin typeface="Calibri" panose="020F0502020204030204" pitchFamily="34" charset="0"/>
            </a:endParaRPr>
          </a:p>
        </p:txBody>
      </p:sp>
      <p:pic>
        <p:nvPicPr>
          <p:cNvPr id="4"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300192" y="362078"/>
            <a:ext cx="2579440" cy="7484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12400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 calcmode="lin" valueType="num">
                                      <p:cBhvr additive="base">
                                        <p:cTn id="1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anim calcmode="lin" valueType="num">
                                      <p:cBhvr additive="base">
                                        <p:cTn id="2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2">
                                            <p:txEl>
                                              <p:pRg st="9" end="9"/>
                                            </p:txEl>
                                          </p:spTgt>
                                        </p:tgtEl>
                                        <p:attrNameLst>
                                          <p:attrName>style.visibility</p:attrName>
                                        </p:attrNameLst>
                                      </p:cBhvr>
                                      <p:to>
                                        <p:strVal val="visible"/>
                                      </p:to>
                                    </p:set>
                                    <p:anim calcmode="lin" valueType="num">
                                      <p:cBhvr additive="base">
                                        <p:cTn id="33"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17912"/>
            <a:ext cx="8640960" cy="5940088"/>
          </a:xfrm>
          <a:prstGeom prst="rect">
            <a:avLst/>
          </a:prstGeom>
        </p:spPr>
        <p:txBody>
          <a:bodyPr wrap="square">
            <a:spAutoFit/>
          </a:bodyPr>
          <a:lstStyle/>
          <a:p>
            <a:pPr lvl="0"/>
            <a:r>
              <a:rPr lang="en-GB" sz="3200" b="1" dirty="0">
                <a:solidFill>
                  <a:prstClr val="black"/>
                </a:solidFill>
                <a:latin typeface="Calibri" panose="020F0502020204030204" pitchFamily="34" charset="0"/>
              </a:rPr>
              <a:t>Attitudes towards assessed RW; </a:t>
            </a:r>
            <a:r>
              <a:rPr lang="en-GB" sz="3200" b="1" dirty="0" smtClean="0">
                <a:solidFill>
                  <a:prstClr val="black"/>
                </a:solidFill>
                <a:latin typeface="Calibri" panose="020F0502020204030204" pitchFamily="34" charset="0"/>
              </a:rPr>
              <a:t>my IFY students</a:t>
            </a:r>
            <a:endParaRPr lang="en-GB" sz="3200" b="1" dirty="0">
              <a:solidFill>
                <a:prstClr val="black"/>
              </a:solidFill>
              <a:latin typeface="Calibri" panose="020F0502020204030204" pitchFamily="34" charset="0"/>
            </a:endParaRPr>
          </a:p>
          <a:p>
            <a:pPr lvl="0"/>
            <a:endParaRPr lang="en-GB" sz="2800" b="1" dirty="0">
              <a:solidFill>
                <a:prstClr val="black"/>
              </a:solidFill>
              <a:latin typeface="Calibri" panose="020F0502020204030204" pitchFamily="34" charset="0"/>
            </a:endParaRPr>
          </a:p>
          <a:p>
            <a:pPr lvl="0"/>
            <a:r>
              <a:rPr lang="en-GB" sz="2800" b="1" dirty="0" smtClean="0">
                <a:solidFill>
                  <a:prstClr val="black"/>
                </a:solidFill>
                <a:latin typeface="Calibri" panose="020F0502020204030204" pitchFamily="34" charset="0"/>
              </a:rPr>
              <a:t>In support of RW:</a:t>
            </a:r>
          </a:p>
          <a:p>
            <a:pPr lvl="0"/>
            <a:endParaRPr lang="en-GB" sz="2800" b="1" dirty="0" smtClean="0">
              <a:solidFill>
                <a:prstClr val="black"/>
              </a:solidFill>
              <a:latin typeface="Calibri" panose="020F0502020204030204" pitchFamily="34" charset="0"/>
            </a:endParaRPr>
          </a:p>
          <a:p>
            <a:pPr lvl="0"/>
            <a:r>
              <a:rPr lang="en-GB" sz="2800" dirty="0" smtClean="0">
                <a:solidFill>
                  <a:prstClr val="black"/>
                </a:solidFill>
                <a:latin typeface="Calibri" panose="020F0502020204030204" pitchFamily="34" charset="0"/>
              </a:rPr>
              <a:t>‘</a:t>
            </a:r>
            <a:r>
              <a:rPr lang="en-GB" sz="2800" b="1" dirty="0" smtClean="0">
                <a:solidFill>
                  <a:prstClr val="black"/>
                </a:solidFill>
                <a:latin typeface="Calibri" panose="020F0502020204030204" pitchFamily="34" charset="0"/>
              </a:rPr>
              <a:t>RW is useful academic study’</a:t>
            </a:r>
            <a:r>
              <a:rPr lang="en-GB" sz="2800" dirty="0">
                <a:solidFill>
                  <a:prstClr val="black"/>
                </a:solidFill>
                <a:latin typeface="Calibri" panose="020F0502020204030204" pitchFamily="34" charset="0"/>
              </a:rPr>
              <a:t> </a:t>
            </a:r>
            <a:r>
              <a:rPr lang="en-GB" sz="2800" dirty="0" smtClean="0">
                <a:solidFill>
                  <a:prstClr val="black"/>
                </a:solidFill>
                <a:latin typeface="Calibri" panose="020F0502020204030204" pitchFamily="34" charset="0"/>
              </a:rPr>
              <a:t>57 </a:t>
            </a:r>
            <a:r>
              <a:rPr lang="en-GB" sz="2800" dirty="0">
                <a:solidFill>
                  <a:prstClr val="black"/>
                </a:solidFill>
                <a:latin typeface="Calibri" panose="020F0502020204030204" pitchFamily="34" charset="0"/>
              </a:rPr>
              <a:t>participants 74</a:t>
            </a:r>
            <a:r>
              <a:rPr lang="en-GB" sz="2800" dirty="0" smtClean="0">
                <a:solidFill>
                  <a:prstClr val="black"/>
                </a:solidFill>
                <a:latin typeface="Calibri" panose="020F0502020204030204" pitchFamily="34" charset="0"/>
              </a:rPr>
              <a:t>% agreed</a:t>
            </a:r>
          </a:p>
          <a:p>
            <a:pPr lvl="0"/>
            <a:endParaRPr lang="en-GB" sz="2800" b="1" dirty="0">
              <a:solidFill>
                <a:prstClr val="black"/>
              </a:solidFill>
              <a:latin typeface="Calibri" panose="020F0502020204030204" pitchFamily="34" charset="0"/>
            </a:endParaRPr>
          </a:p>
          <a:p>
            <a:r>
              <a:rPr lang="en-GB" sz="2800" b="1" dirty="0" smtClean="0">
                <a:solidFill>
                  <a:prstClr val="black"/>
                </a:solidFill>
                <a:latin typeface="Calibri" panose="020F0502020204030204" pitchFamily="34" charset="0"/>
              </a:rPr>
              <a:t>‘</a:t>
            </a:r>
            <a:r>
              <a:rPr lang="en-GB" sz="2800" b="1" dirty="0">
                <a:latin typeface="Calibri" panose="020F0502020204030204" pitchFamily="34" charset="0"/>
              </a:rPr>
              <a:t>Reflective thinking develops critical thinking skills.’ </a:t>
            </a:r>
            <a:r>
              <a:rPr lang="en-GB" sz="2800" dirty="0" smtClean="0">
                <a:latin typeface="Calibri" panose="020F0502020204030204" pitchFamily="34" charset="0"/>
              </a:rPr>
              <a:t>80% agreed</a:t>
            </a:r>
            <a:endParaRPr lang="en-GB" sz="2800" dirty="0">
              <a:solidFill>
                <a:prstClr val="black"/>
              </a:solidFill>
              <a:latin typeface="Calibri" panose="020F0502020204030204" pitchFamily="34" charset="0"/>
            </a:endParaRPr>
          </a:p>
          <a:p>
            <a:pPr lvl="0"/>
            <a:endParaRPr lang="en-GB" sz="2800" b="1" dirty="0" smtClean="0">
              <a:solidFill>
                <a:prstClr val="black"/>
              </a:solidFill>
              <a:latin typeface="Calibri" panose="020F0502020204030204" pitchFamily="34" charset="0"/>
            </a:endParaRPr>
          </a:p>
          <a:p>
            <a:pPr lvl="0"/>
            <a:r>
              <a:rPr lang="en-GB" sz="2800" b="1" dirty="0" smtClean="0">
                <a:solidFill>
                  <a:prstClr val="black"/>
                </a:solidFill>
                <a:latin typeface="Calibri" panose="020F0502020204030204" pitchFamily="34" charset="0"/>
              </a:rPr>
              <a:t>Sceptical;</a:t>
            </a:r>
          </a:p>
          <a:p>
            <a:pPr lvl="0"/>
            <a:r>
              <a:rPr lang="en-GB" sz="2800" b="1" dirty="0" smtClean="0">
                <a:solidFill>
                  <a:prstClr val="black"/>
                </a:solidFill>
                <a:latin typeface="Calibri" panose="020F0502020204030204" pitchFamily="34" charset="0"/>
              </a:rPr>
              <a:t>‘Assessment </a:t>
            </a:r>
            <a:r>
              <a:rPr lang="en-GB" sz="2800" b="1" dirty="0">
                <a:solidFill>
                  <a:prstClr val="black"/>
                </a:solidFill>
                <a:latin typeface="Calibri" panose="020F0502020204030204" pitchFamily="34" charset="0"/>
              </a:rPr>
              <a:t>at undergraduate level usually includes some reflective writing</a:t>
            </a:r>
            <a:r>
              <a:rPr lang="en-GB" sz="2800" b="1" dirty="0" smtClean="0">
                <a:solidFill>
                  <a:prstClr val="black"/>
                </a:solidFill>
                <a:latin typeface="Calibri" panose="020F0502020204030204" pitchFamily="34" charset="0"/>
              </a:rPr>
              <a:t>.’ </a:t>
            </a:r>
            <a:r>
              <a:rPr lang="en-GB" sz="2800" dirty="0" smtClean="0">
                <a:solidFill>
                  <a:prstClr val="black"/>
                </a:solidFill>
                <a:latin typeface="Calibri" panose="020F0502020204030204" pitchFamily="34" charset="0"/>
              </a:rPr>
              <a:t>42% still had ‘no idea’</a:t>
            </a:r>
          </a:p>
          <a:p>
            <a:pPr lvl="0"/>
            <a:endParaRPr lang="en-GB" sz="2800" dirty="0" smtClean="0">
              <a:solidFill>
                <a:prstClr val="black"/>
              </a:solidFill>
              <a:latin typeface="Calibri" panose="020F0502020204030204" pitchFamily="34" charset="0"/>
            </a:endParaRPr>
          </a:p>
          <a:p>
            <a:pPr lvl="0"/>
            <a:r>
              <a:rPr lang="en-GB" sz="1200" dirty="0" smtClean="0">
                <a:solidFill>
                  <a:prstClr val="black"/>
                </a:solidFill>
                <a:latin typeface="Calibri" panose="020F0502020204030204" pitchFamily="34" charset="0"/>
              </a:rPr>
              <a:t>(Learning analytics from </a:t>
            </a:r>
            <a:r>
              <a:rPr lang="en-GB" sz="1200" i="1" dirty="0" err="1" smtClean="0">
                <a:solidFill>
                  <a:prstClr val="black"/>
                </a:solidFill>
                <a:latin typeface="Calibri" panose="020F0502020204030204" pitchFamily="34" charset="0"/>
              </a:rPr>
              <a:t>Socrative</a:t>
            </a:r>
            <a:r>
              <a:rPr lang="en-GB" sz="1200" dirty="0" smtClean="0">
                <a:solidFill>
                  <a:prstClr val="black"/>
                </a:solidFill>
                <a:latin typeface="Calibri" panose="020F0502020204030204" pitchFamily="34" charset="0"/>
              </a:rPr>
              <a:t> survey post plenary) </a:t>
            </a:r>
            <a:endParaRPr lang="en-GB" sz="1200" dirty="0">
              <a:solidFill>
                <a:prstClr val="black"/>
              </a:solidFill>
              <a:latin typeface="Calibri" panose="020F0502020204030204" pitchFamily="34" charset="0"/>
            </a:endParaRPr>
          </a:p>
        </p:txBody>
      </p:sp>
    </p:spTree>
    <p:extLst>
      <p:ext uri="{BB962C8B-B14F-4D97-AF65-F5344CB8AC3E}">
        <p14:creationId xmlns:p14="http://schemas.microsoft.com/office/powerpoint/2010/main" val="1488492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anim calcmode="lin" valueType="num">
                                      <p:cBhvr additive="base">
                                        <p:cTn id="1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anim calcmode="lin" valueType="num">
                                      <p:cBhvr additive="base">
                                        <p:cTn id="2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anim calcmode="lin" valueType="num">
                                      <p:cBhvr additive="base">
                                        <p:cTn id="25"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47" y="1196752"/>
            <a:ext cx="9073008" cy="646331"/>
          </a:xfrm>
          <a:prstGeom prst="rect">
            <a:avLst/>
          </a:prstGeom>
        </p:spPr>
        <p:txBody>
          <a:bodyPr wrap="square">
            <a:spAutoFit/>
          </a:bodyPr>
          <a:lstStyle/>
          <a:p>
            <a:pPr lvl="0"/>
            <a:r>
              <a:rPr lang="en-GB" sz="3600" b="1" i="1" dirty="0">
                <a:solidFill>
                  <a:prstClr val="black"/>
                </a:solidFill>
                <a:latin typeface="Calibri" panose="020F0502020204030204" pitchFamily="34" charset="0"/>
              </a:rPr>
              <a:t>Assessed</a:t>
            </a:r>
            <a:r>
              <a:rPr lang="en-GB" sz="3600" b="1" dirty="0">
                <a:solidFill>
                  <a:prstClr val="black"/>
                </a:solidFill>
                <a:latin typeface="Calibri" panose="020F0502020204030204" pitchFamily="34" charset="0"/>
              </a:rPr>
              <a:t> </a:t>
            </a:r>
            <a:r>
              <a:rPr lang="en-GB" sz="3600" b="1" dirty="0" smtClean="0">
                <a:solidFill>
                  <a:prstClr val="black"/>
                </a:solidFill>
                <a:latin typeface="Calibri" panose="020F0502020204030204" pitchFamily="34" charset="0"/>
              </a:rPr>
              <a:t>RW; </a:t>
            </a:r>
            <a:r>
              <a:rPr lang="en-GB" sz="3600" b="1" dirty="0">
                <a:solidFill>
                  <a:prstClr val="black"/>
                </a:solidFill>
                <a:latin typeface="Calibri" panose="020F0502020204030204" pitchFamily="34" charset="0"/>
              </a:rPr>
              <a:t>‘friend’ or ‘foe?’</a:t>
            </a:r>
            <a:endParaRPr lang="en-GB" dirty="0">
              <a:solidFill>
                <a:prstClr val="black"/>
              </a:solidFill>
            </a:endParaRPr>
          </a:p>
        </p:txBody>
      </p:sp>
      <p:pic>
        <p:nvPicPr>
          <p:cNvPr id="3" name="Picture 2"/>
          <p:cNvPicPr>
            <a:picLocks noChangeAspect="1"/>
          </p:cNvPicPr>
          <p:nvPr/>
        </p:nvPicPr>
        <p:blipFill>
          <a:blip r:embed="rId3"/>
          <a:stretch>
            <a:fillRect/>
          </a:stretch>
        </p:blipFill>
        <p:spPr>
          <a:xfrm>
            <a:off x="6300192" y="332656"/>
            <a:ext cx="2584928" cy="749873"/>
          </a:xfrm>
          <a:prstGeom prst="rect">
            <a:avLst/>
          </a:prstGeom>
        </p:spPr>
      </p:pic>
      <p:sp>
        <p:nvSpPr>
          <p:cNvPr id="4" name="TextBox 3"/>
          <p:cNvSpPr txBox="1"/>
          <p:nvPr/>
        </p:nvSpPr>
        <p:spPr>
          <a:xfrm>
            <a:off x="-32764" y="1700808"/>
            <a:ext cx="9090756" cy="5262979"/>
          </a:xfrm>
          <a:prstGeom prst="rect">
            <a:avLst/>
          </a:prstGeom>
          <a:noFill/>
        </p:spPr>
        <p:txBody>
          <a:bodyPr wrap="square" rtlCol="0">
            <a:spAutoFit/>
          </a:bodyPr>
          <a:lstStyle/>
          <a:p>
            <a:pPr marL="457200" indent="-457200">
              <a:buFont typeface="Arial" panose="020B0604020202020204" pitchFamily="34" charset="0"/>
              <a:buChar char="•"/>
            </a:pPr>
            <a:r>
              <a:rPr lang="en-GB" sz="2800" dirty="0" smtClean="0">
                <a:latin typeface="Calibri" panose="020F0502020204030204" pitchFamily="34" charset="0"/>
              </a:rPr>
              <a:t>Builds learner capacity to think critically – a complex key skill of the academy (Bilge et al, 2017)</a:t>
            </a:r>
          </a:p>
          <a:p>
            <a:pPr marL="457200" indent="-457200">
              <a:buFont typeface="Arial" panose="020B0604020202020204" pitchFamily="34" charset="0"/>
              <a:buChar char="•"/>
            </a:pPr>
            <a:r>
              <a:rPr lang="en-GB" sz="2800" dirty="0" smtClean="0">
                <a:latin typeface="Calibri" panose="020F0502020204030204" pitchFamily="34" charset="0"/>
              </a:rPr>
              <a:t>Aids transition into discipline areas through assessment and genre ‘enculturation’ (</a:t>
            </a:r>
            <a:r>
              <a:rPr lang="en-GB" sz="2800" dirty="0" err="1" smtClean="0">
                <a:latin typeface="Calibri" panose="020F0502020204030204" pitchFamily="34" charset="0"/>
              </a:rPr>
              <a:t>Chitooran</a:t>
            </a:r>
            <a:r>
              <a:rPr lang="en-GB" sz="2800" dirty="0" smtClean="0">
                <a:latin typeface="Calibri" panose="020F0502020204030204" pitchFamily="34" charset="0"/>
              </a:rPr>
              <a:t>, 2015;Barrows,1986)</a:t>
            </a:r>
          </a:p>
          <a:p>
            <a:pPr marL="457200" indent="-457200">
              <a:buFont typeface="Arial" panose="020B0604020202020204" pitchFamily="34" charset="0"/>
              <a:buChar char="•"/>
            </a:pPr>
            <a:endParaRPr lang="en-GB" sz="2800" dirty="0">
              <a:latin typeface="Calibri" panose="020F0502020204030204" pitchFamily="34" charset="0"/>
            </a:endParaRPr>
          </a:p>
          <a:p>
            <a:r>
              <a:rPr lang="en-GB" sz="2800" b="1" dirty="0" smtClean="0">
                <a:latin typeface="Calibri" panose="020F0502020204030204" pitchFamily="34" charset="0"/>
              </a:rPr>
              <a:t>However;</a:t>
            </a:r>
            <a:r>
              <a:rPr lang="en-GB" sz="2800" dirty="0" smtClean="0">
                <a:latin typeface="Calibri" panose="020F0502020204030204" pitchFamily="34" charset="0"/>
              </a:rPr>
              <a:t> </a:t>
            </a:r>
          </a:p>
          <a:p>
            <a:pPr marL="457200" indent="-457200">
              <a:buFont typeface="Arial" panose="020B0604020202020204" pitchFamily="34" charset="0"/>
              <a:buChar char="•"/>
            </a:pPr>
            <a:r>
              <a:rPr lang="en-GB" sz="2800" dirty="0">
                <a:latin typeface="Calibri" panose="020F0502020204030204" pitchFamily="34" charset="0"/>
              </a:rPr>
              <a:t>N</a:t>
            </a:r>
            <a:r>
              <a:rPr lang="en-GB" sz="2800" dirty="0" smtClean="0">
                <a:latin typeface="Calibri" panose="020F0502020204030204" pitchFamily="34" charset="0"/>
              </a:rPr>
              <a:t>eed for explicit genre-based instruction (Brown,1989)</a:t>
            </a:r>
          </a:p>
          <a:p>
            <a:pPr marL="457200" indent="-457200">
              <a:buFont typeface="Arial" panose="020B0604020202020204" pitchFamily="34" charset="0"/>
              <a:buChar char="•"/>
            </a:pPr>
            <a:r>
              <a:rPr lang="en-GB" sz="2800" dirty="0" smtClean="0">
                <a:latin typeface="Calibri" panose="020F0502020204030204" pitchFamily="34" charset="0"/>
              </a:rPr>
              <a:t>Create a shared understanding of what RW is and expectations of this genre of writing amongst tutors and students alike (Moniz et al, 2015)</a:t>
            </a:r>
          </a:p>
          <a:p>
            <a:pPr marL="457200" indent="-457200">
              <a:buFont typeface="Arial" panose="020B0604020202020204" pitchFamily="34" charset="0"/>
              <a:buChar char="•"/>
            </a:pPr>
            <a:r>
              <a:rPr lang="en-GB" sz="2800" dirty="0" smtClean="0">
                <a:latin typeface="Calibri" panose="020F0502020204030204" pitchFamily="34" charset="0"/>
              </a:rPr>
              <a:t>Have an awareness of possible limitations to this mode of assessment. </a:t>
            </a:r>
            <a:r>
              <a:rPr lang="en-GB" sz="2800" dirty="0" err="1" smtClean="0">
                <a:latin typeface="Calibri" panose="020F0502020204030204" pitchFamily="34" charset="0"/>
              </a:rPr>
              <a:t>E.g.Writing</a:t>
            </a:r>
            <a:r>
              <a:rPr lang="en-GB" sz="2800" dirty="0" smtClean="0">
                <a:latin typeface="Calibri" panose="020F0502020204030204" pitchFamily="34" charset="0"/>
              </a:rPr>
              <a:t> for ‘audience’ (Ross, 2014, p.227)</a:t>
            </a:r>
            <a:endParaRPr lang="en-GB" sz="2800" dirty="0">
              <a:latin typeface="Calibri" panose="020F0502020204030204" pitchFamily="34" charset="0"/>
            </a:endParaRPr>
          </a:p>
        </p:txBody>
      </p:sp>
    </p:spTree>
    <p:extLst>
      <p:ext uri="{BB962C8B-B14F-4D97-AF65-F5344CB8AC3E}">
        <p14:creationId xmlns:p14="http://schemas.microsoft.com/office/powerpoint/2010/main" val="2411184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124744"/>
            <a:ext cx="8064896" cy="5632311"/>
          </a:xfrm>
          <a:prstGeom prst="rect">
            <a:avLst/>
          </a:prstGeom>
        </p:spPr>
        <p:txBody>
          <a:bodyPr wrap="square">
            <a:spAutoFit/>
          </a:bodyPr>
          <a:lstStyle/>
          <a:p>
            <a:pPr lvl="0"/>
            <a:r>
              <a:rPr lang="en-GB" sz="3600" b="1" dirty="0" smtClean="0">
                <a:solidFill>
                  <a:prstClr val="black"/>
                </a:solidFill>
                <a:latin typeface="Calibri" panose="020F0502020204030204" pitchFamily="34" charset="0"/>
              </a:rPr>
              <a:t>Final thoughts</a:t>
            </a:r>
          </a:p>
          <a:p>
            <a:pPr lvl="0"/>
            <a:endParaRPr lang="en-GB" sz="3600" b="1" dirty="0" smtClean="0">
              <a:solidFill>
                <a:prstClr val="black"/>
              </a:solidFill>
              <a:latin typeface="Calibri" panose="020F0502020204030204" pitchFamily="34" charset="0"/>
            </a:endParaRPr>
          </a:p>
          <a:p>
            <a:pPr lvl="0"/>
            <a:r>
              <a:rPr lang="en-GB" sz="3200" dirty="0" smtClean="0">
                <a:solidFill>
                  <a:prstClr val="black"/>
                </a:solidFill>
                <a:latin typeface="Calibri" panose="020F0502020204030204" pitchFamily="34" charset="0"/>
              </a:rPr>
              <a:t>RW seems to show some positive correlations to aiding student transition and ‘enculturation’ into the academy (Colley et al, 2012; Lillis, 2001) </a:t>
            </a:r>
          </a:p>
          <a:p>
            <a:pPr lvl="0"/>
            <a:endParaRPr lang="en-GB" sz="3200" dirty="0" smtClean="0">
              <a:solidFill>
                <a:prstClr val="black"/>
              </a:solidFill>
              <a:latin typeface="Calibri" panose="020F0502020204030204" pitchFamily="34" charset="0"/>
            </a:endParaRPr>
          </a:p>
          <a:p>
            <a:pPr lvl="0"/>
            <a:r>
              <a:rPr lang="en-GB" sz="3200" dirty="0" smtClean="0">
                <a:solidFill>
                  <a:prstClr val="black"/>
                </a:solidFill>
                <a:latin typeface="Calibri" panose="020F0502020204030204" pitchFamily="34" charset="0"/>
              </a:rPr>
              <a:t> However, the ‘assessment’ of such skills still remains quite controversial given the ‘personal’ nature of ‘reflection’ (Creme,2005, p.287)</a:t>
            </a:r>
            <a:endParaRPr lang="en-GB" sz="3200" dirty="0">
              <a:solidFill>
                <a:prstClr val="black"/>
              </a:solidFill>
              <a:latin typeface="Calibri" panose="020F0502020204030204" pitchFamily="34" charset="0"/>
            </a:endParaRPr>
          </a:p>
          <a:p>
            <a:pPr lvl="0"/>
            <a:endParaRPr lang="en-GB" sz="3200" dirty="0">
              <a:solidFill>
                <a:prstClr val="black"/>
              </a:solidFill>
            </a:endParaRPr>
          </a:p>
        </p:txBody>
      </p:sp>
      <p:pic>
        <p:nvPicPr>
          <p:cNvPr id="3" name="Picture 2"/>
          <p:cNvPicPr>
            <a:picLocks noChangeAspect="1"/>
          </p:cNvPicPr>
          <p:nvPr/>
        </p:nvPicPr>
        <p:blipFill>
          <a:blip r:embed="rId3"/>
          <a:stretch>
            <a:fillRect/>
          </a:stretch>
        </p:blipFill>
        <p:spPr>
          <a:xfrm>
            <a:off x="6300192" y="374871"/>
            <a:ext cx="2584928" cy="749873"/>
          </a:xfrm>
          <a:prstGeom prst="rect">
            <a:avLst/>
          </a:prstGeom>
        </p:spPr>
      </p:pic>
    </p:spTree>
    <p:extLst>
      <p:ext uri="{BB962C8B-B14F-4D97-AF65-F5344CB8AC3E}">
        <p14:creationId xmlns:p14="http://schemas.microsoft.com/office/powerpoint/2010/main" val="154077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709333"/>
            <a:ext cx="2286780" cy="646331"/>
          </a:xfrm>
          <a:prstGeom prst="rect">
            <a:avLst/>
          </a:prstGeom>
        </p:spPr>
        <p:txBody>
          <a:bodyPr wrap="none">
            <a:spAutoFit/>
          </a:bodyPr>
          <a:lstStyle/>
          <a:p>
            <a:pPr lvl="0"/>
            <a:r>
              <a:rPr lang="en-GB" sz="3600" b="1" dirty="0" smtClean="0">
                <a:solidFill>
                  <a:prstClr val="black"/>
                </a:solidFill>
                <a:latin typeface="Calibri" panose="020F0502020204030204" pitchFamily="34" charset="0"/>
              </a:rPr>
              <a:t>References</a:t>
            </a:r>
            <a:endParaRPr lang="en-GB" dirty="0">
              <a:solidFill>
                <a:prstClr val="black"/>
              </a:solidFill>
            </a:endParaRPr>
          </a:p>
        </p:txBody>
      </p:sp>
      <p:pic>
        <p:nvPicPr>
          <p:cNvPr id="3" name="Picture 2"/>
          <p:cNvPicPr>
            <a:picLocks noChangeAspect="1"/>
          </p:cNvPicPr>
          <p:nvPr/>
        </p:nvPicPr>
        <p:blipFill>
          <a:blip r:embed="rId3"/>
          <a:stretch>
            <a:fillRect/>
          </a:stretch>
        </p:blipFill>
        <p:spPr>
          <a:xfrm>
            <a:off x="6300192" y="260648"/>
            <a:ext cx="2584928" cy="749873"/>
          </a:xfrm>
          <a:prstGeom prst="rect">
            <a:avLst/>
          </a:prstGeom>
        </p:spPr>
      </p:pic>
      <p:sp>
        <p:nvSpPr>
          <p:cNvPr id="4" name="Rectangle 3"/>
          <p:cNvSpPr/>
          <p:nvPr/>
        </p:nvSpPr>
        <p:spPr>
          <a:xfrm>
            <a:off x="251520" y="1628800"/>
            <a:ext cx="8561592" cy="5339923"/>
          </a:xfrm>
          <a:prstGeom prst="rect">
            <a:avLst/>
          </a:prstGeom>
        </p:spPr>
        <p:txBody>
          <a:bodyPr wrap="square">
            <a:spAutoFit/>
          </a:bodyPr>
          <a:lstStyle/>
          <a:p>
            <a:r>
              <a:rPr lang="en-GB" sz="1100" dirty="0">
                <a:latin typeface="Calibri" panose="020F0502020204030204" pitchFamily="34" charset="0"/>
              </a:rPr>
              <a:t>Barrows, H. S. </a:t>
            </a:r>
            <a:r>
              <a:rPr lang="en-GB" sz="1100" dirty="0" smtClean="0">
                <a:latin typeface="Calibri" panose="020F0502020204030204" pitchFamily="34" charset="0"/>
              </a:rPr>
              <a:t>1986. </a:t>
            </a:r>
            <a:r>
              <a:rPr lang="en-GB" sz="1100" dirty="0">
                <a:latin typeface="Calibri" panose="020F0502020204030204" pitchFamily="34" charset="0"/>
              </a:rPr>
              <a:t>A taxonomy of </a:t>
            </a:r>
            <a:r>
              <a:rPr lang="en-GB" sz="1100" dirty="0" smtClean="0">
                <a:latin typeface="Calibri" panose="020F0502020204030204" pitchFamily="34" charset="0"/>
              </a:rPr>
              <a:t>problem-based </a:t>
            </a:r>
            <a:r>
              <a:rPr lang="en-GB" sz="1100" dirty="0">
                <a:latin typeface="Calibri" panose="020F0502020204030204" pitchFamily="34" charset="0"/>
              </a:rPr>
              <a:t>learning </a:t>
            </a:r>
            <a:r>
              <a:rPr lang="en-GB" sz="1100" dirty="0" err="1">
                <a:latin typeface="Calibri" panose="020F0502020204030204" pitchFamily="34" charset="0"/>
              </a:rPr>
              <a:t>methods.</a:t>
            </a:r>
            <a:r>
              <a:rPr lang="en-GB" sz="1100" i="1" dirty="0" err="1">
                <a:latin typeface="Calibri" panose="020F0502020204030204" pitchFamily="34" charset="0"/>
              </a:rPr>
              <a:t>Medical</a:t>
            </a:r>
            <a:r>
              <a:rPr lang="en-GB" sz="1100" i="1" dirty="0">
                <a:latin typeface="Calibri" panose="020F0502020204030204" pitchFamily="34" charset="0"/>
              </a:rPr>
              <a:t> education</a:t>
            </a:r>
            <a:r>
              <a:rPr lang="en-GB" sz="1100" dirty="0">
                <a:latin typeface="Calibri" panose="020F0502020204030204" pitchFamily="34" charset="0"/>
              </a:rPr>
              <a:t>, 20(6), 481-486.</a:t>
            </a:r>
          </a:p>
          <a:p>
            <a:endParaRPr lang="en-GB" sz="1100" dirty="0" smtClean="0"/>
          </a:p>
          <a:p>
            <a:r>
              <a:rPr lang="en-GB" sz="1100" dirty="0" smtClean="0"/>
              <a:t>Bilge</a:t>
            </a:r>
            <a:r>
              <a:rPr lang="en-GB" sz="1100" dirty="0"/>
              <a:t>, S., </a:t>
            </a:r>
            <a:r>
              <a:rPr lang="en-GB" sz="1100" dirty="0" err="1"/>
              <a:t>Akyuz</a:t>
            </a:r>
            <a:r>
              <a:rPr lang="en-GB" sz="1100" dirty="0"/>
              <a:t>, B., </a:t>
            </a:r>
            <a:r>
              <a:rPr lang="en-GB" sz="1100" dirty="0" err="1"/>
              <a:t>Agri</a:t>
            </a:r>
            <a:r>
              <a:rPr lang="en-GB" sz="1100" dirty="0"/>
              <a:t>, A., &amp; </a:t>
            </a:r>
            <a:r>
              <a:rPr lang="en-GB" sz="1100" dirty="0" err="1"/>
              <a:t>Midik</a:t>
            </a:r>
            <a:r>
              <a:rPr lang="en-GB" sz="1100" dirty="0"/>
              <a:t>, O. 2017. Rational drug therapy education in clinical phase carried out by task-based learning. Indian Journal of Pharmacology, 49(1), 102-109. doi:10.4103/0253-7613.201009</a:t>
            </a:r>
          </a:p>
          <a:p>
            <a:endParaRPr lang="en-GB" sz="1100" dirty="0" smtClean="0">
              <a:latin typeface="Calibri" panose="020F0502020204030204" pitchFamily="34" charset="0"/>
            </a:endParaRPr>
          </a:p>
          <a:p>
            <a:r>
              <a:rPr lang="en-GB" sz="1100" dirty="0" err="1" smtClean="0">
                <a:latin typeface="Calibri" panose="020F0502020204030204" pitchFamily="34" charset="0"/>
              </a:rPr>
              <a:t>Brown,J</a:t>
            </a:r>
            <a:r>
              <a:rPr lang="en-GB" sz="1100" dirty="0">
                <a:latin typeface="Calibri" panose="020F0502020204030204" pitchFamily="34" charset="0"/>
              </a:rPr>
              <a:t>., Collins, A &amp; </a:t>
            </a:r>
            <a:r>
              <a:rPr lang="en-GB" sz="1100" dirty="0" err="1">
                <a:latin typeface="Calibri" panose="020F0502020204030204" pitchFamily="34" charset="0"/>
              </a:rPr>
              <a:t>Duguid</a:t>
            </a:r>
            <a:r>
              <a:rPr lang="en-GB" sz="1100" dirty="0">
                <a:latin typeface="Calibri" panose="020F0502020204030204" pitchFamily="34" charset="0"/>
              </a:rPr>
              <a:t>, P. </a:t>
            </a:r>
            <a:r>
              <a:rPr lang="en-GB" sz="1100" dirty="0" smtClean="0">
                <a:latin typeface="Calibri" panose="020F0502020204030204" pitchFamily="34" charset="0"/>
              </a:rPr>
              <a:t>1989. </a:t>
            </a:r>
            <a:r>
              <a:rPr lang="en-GB" sz="1100" dirty="0">
                <a:latin typeface="Calibri" panose="020F0502020204030204" pitchFamily="34" charset="0"/>
              </a:rPr>
              <a:t>Situated Cognition and Culture of Learning. </a:t>
            </a:r>
            <a:r>
              <a:rPr lang="en-GB" sz="1100" i="1" dirty="0">
                <a:latin typeface="Calibri" panose="020F0502020204030204" pitchFamily="34" charset="0"/>
              </a:rPr>
              <a:t>Educational Researcher</a:t>
            </a:r>
            <a:r>
              <a:rPr lang="en-GB" sz="1100" dirty="0">
                <a:latin typeface="Calibri" panose="020F0502020204030204" pitchFamily="34" charset="0"/>
              </a:rPr>
              <a:t>. 18. 10.3102/0013189X018001032</a:t>
            </a:r>
            <a:r>
              <a:rPr lang="en-GB" sz="1100" dirty="0" smtClean="0">
                <a:latin typeface="Calibri" panose="020F0502020204030204" pitchFamily="34" charset="0"/>
              </a:rPr>
              <a:t>.</a:t>
            </a:r>
          </a:p>
          <a:p>
            <a:endParaRPr lang="en-GB" sz="1100" dirty="0">
              <a:latin typeface="Calibri" panose="020F0502020204030204" pitchFamily="34" charset="0"/>
            </a:endParaRPr>
          </a:p>
          <a:p>
            <a:r>
              <a:rPr lang="en-GB" sz="1100" dirty="0" err="1" smtClean="0">
                <a:latin typeface="Calibri" panose="020F0502020204030204" pitchFamily="34" charset="0"/>
              </a:rPr>
              <a:t>Chitooran</a:t>
            </a:r>
            <a:r>
              <a:rPr lang="en-GB" sz="1100" dirty="0" smtClean="0">
                <a:latin typeface="Calibri" panose="020F0502020204030204" pitchFamily="34" charset="0"/>
              </a:rPr>
              <a:t>,.M 2015.Reading </a:t>
            </a:r>
            <a:r>
              <a:rPr lang="en-GB" sz="1100" dirty="0">
                <a:latin typeface="Calibri" panose="020F0502020204030204" pitchFamily="34" charset="0"/>
              </a:rPr>
              <a:t>and Writing for Critical Reflective Thinking</a:t>
            </a:r>
            <a:r>
              <a:rPr lang="en-GB" sz="1100" dirty="0" smtClean="0">
                <a:latin typeface="Calibri" panose="020F0502020204030204" pitchFamily="34" charset="0"/>
              </a:rPr>
              <a:t> .</a:t>
            </a:r>
            <a:r>
              <a:rPr lang="en-GB" sz="1100" i="1" dirty="0" smtClean="0">
                <a:latin typeface="Calibri" panose="020F0502020204030204" pitchFamily="34" charset="0"/>
              </a:rPr>
              <a:t>New </a:t>
            </a:r>
            <a:r>
              <a:rPr lang="en-GB" sz="1100" i="1" dirty="0">
                <a:latin typeface="Calibri" panose="020F0502020204030204" pitchFamily="34" charset="0"/>
              </a:rPr>
              <a:t>Directions for Teaching and Learnin</a:t>
            </a:r>
            <a:r>
              <a:rPr lang="en-GB" sz="1100" dirty="0">
                <a:latin typeface="Calibri" panose="020F0502020204030204" pitchFamily="34" charset="0"/>
              </a:rPr>
              <a:t>g, </a:t>
            </a:r>
            <a:r>
              <a:rPr lang="en-GB" sz="1100" dirty="0" smtClean="0">
                <a:latin typeface="Calibri" panose="020F0502020204030204" pitchFamily="34" charset="0"/>
              </a:rPr>
              <a:t>143:79-95 </a:t>
            </a:r>
          </a:p>
          <a:p>
            <a:endParaRPr lang="en-GB" sz="1100" dirty="0">
              <a:latin typeface="Calibri" panose="020F0502020204030204" pitchFamily="34" charset="0"/>
            </a:endParaRPr>
          </a:p>
          <a:p>
            <a:r>
              <a:rPr lang="en-GB" sz="1100" dirty="0" err="1" smtClean="0">
                <a:latin typeface="Calibri" panose="020F0502020204030204" pitchFamily="34" charset="0"/>
              </a:rPr>
              <a:t>Clarà</a:t>
            </a:r>
            <a:r>
              <a:rPr lang="en-GB" sz="1100" dirty="0">
                <a:latin typeface="Calibri" panose="020F0502020204030204" pitchFamily="34" charset="0"/>
              </a:rPr>
              <a:t>, M. </a:t>
            </a:r>
            <a:r>
              <a:rPr lang="en-GB" sz="1100" dirty="0" smtClean="0">
                <a:latin typeface="Calibri" panose="020F0502020204030204" pitchFamily="34" charset="0"/>
              </a:rPr>
              <a:t>2015. </a:t>
            </a:r>
            <a:r>
              <a:rPr lang="en-GB" sz="1100" dirty="0">
                <a:latin typeface="Calibri" panose="020F0502020204030204" pitchFamily="34" charset="0"/>
              </a:rPr>
              <a:t>What is reflection? Looking for clarity in an ambiguous </a:t>
            </a:r>
            <a:r>
              <a:rPr lang="en-GB" sz="1100" dirty="0" smtClean="0">
                <a:latin typeface="Calibri" panose="020F0502020204030204" pitchFamily="34" charset="0"/>
              </a:rPr>
              <a:t>notion. </a:t>
            </a:r>
            <a:r>
              <a:rPr lang="en-GB" sz="1100" i="1" dirty="0" smtClean="0">
                <a:latin typeface="Calibri" panose="020F0502020204030204" pitchFamily="34" charset="0"/>
              </a:rPr>
              <a:t>Journal </a:t>
            </a:r>
            <a:r>
              <a:rPr lang="en-GB" sz="1100" i="1" dirty="0">
                <a:latin typeface="Calibri" panose="020F0502020204030204" pitchFamily="34" charset="0"/>
              </a:rPr>
              <a:t>of Teacher Education</a:t>
            </a:r>
            <a:r>
              <a:rPr lang="en-GB" sz="1100" dirty="0">
                <a:latin typeface="Calibri" panose="020F0502020204030204" pitchFamily="34" charset="0"/>
              </a:rPr>
              <a:t>, 66(3), 261–271.doi:10.1177/0022487114552028 </a:t>
            </a:r>
          </a:p>
          <a:p>
            <a:endParaRPr lang="en-GB" sz="1100" dirty="0" smtClean="0"/>
          </a:p>
          <a:p>
            <a:r>
              <a:rPr lang="en-GB" sz="1100" dirty="0" smtClean="0">
                <a:latin typeface="Calibri" panose="020F0502020204030204" pitchFamily="34" charset="0"/>
              </a:rPr>
              <a:t>Colley</a:t>
            </a:r>
            <a:r>
              <a:rPr lang="en-GB" sz="1100" dirty="0">
                <a:latin typeface="Calibri" panose="020F0502020204030204" pitchFamily="34" charset="0"/>
              </a:rPr>
              <a:t>, B., </a:t>
            </a:r>
            <a:r>
              <a:rPr lang="en-GB" sz="1100" dirty="0" err="1">
                <a:latin typeface="Calibri" panose="020F0502020204030204" pitchFamily="34" charset="0"/>
              </a:rPr>
              <a:t>Bilics</a:t>
            </a:r>
            <a:r>
              <a:rPr lang="en-GB" sz="1100" dirty="0">
                <a:latin typeface="Calibri" panose="020F0502020204030204" pitchFamily="34" charset="0"/>
              </a:rPr>
              <a:t>, A. and </a:t>
            </a:r>
            <a:r>
              <a:rPr lang="en-GB" sz="1100" dirty="0" err="1">
                <a:latin typeface="Calibri" panose="020F0502020204030204" pitchFamily="34" charset="0"/>
              </a:rPr>
              <a:t>Lerch</a:t>
            </a:r>
            <a:r>
              <a:rPr lang="en-GB" sz="1100" dirty="0">
                <a:latin typeface="Calibri" panose="020F0502020204030204" pitchFamily="34" charset="0"/>
              </a:rPr>
              <a:t>, C. 2012. Reflection: A Key Component to Thinking Critically. The Canadian Journal for the Scholarship of Teaching and Learning. 3(1),pp.1-19. </a:t>
            </a:r>
          </a:p>
          <a:p>
            <a:endParaRPr lang="en-GB" sz="1100" dirty="0"/>
          </a:p>
          <a:p>
            <a:r>
              <a:rPr lang="en-GB" sz="1100" dirty="0" err="1" smtClean="0">
                <a:latin typeface="Calibri" panose="020F0502020204030204" pitchFamily="34" charset="0"/>
              </a:rPr>
              <a:t>Creme,P</a:t>
            </a:r>
            <a:r>
              <a:rPr lang="en-GB" sz="1100" dirty="0" smtClean="0">
                <a:latin typeface="Calibri" panose="020F0502020204030204" pitchFamily="34" charset="0"/>
              </a:rPr>
              <a:t>.</a:t>
            </a:r>
            <a:r>
              <a:rPr lang="en-GB" sz="1100" dirty="0">
                <a:latin typeface="Calibri" panose="020F0502020204030204" pitchFamily="34" charset="0"/>
              </a:rPr>
              <a:t> </a:t>
            </a:r>
            <a:r>
              <a:rPr lang="en-GB" sz="1100" dirty="0" smtClean="0">
                <a:latin typeface="Calibri" panose="020F0502020204030204" pitchFamily="34" charset="0"/>
              </a:rPr>
              <a:t>2005</a:t>
            </a:r>
            <a:r>
              <a:rPr lang="en-GB" sz="1100" dirty="0">
                <a:latin typeface="Calibri" panose="020F0502020204030204" pitchFamily="34" charset="0"/>
              </a:rPr>
              <a:t> Should student learning journals be assessed?, Assessment &amp; Evaluation in Higher Education, 30:3, 287-296, DOI: </a:t>
            </a:r>
            <a:r>
              <a:rPr lang="en-GB" sz="1100" u="sng" dirty="0" smtClean="0">
                <a:latin typeface="Calibri" panose="020F0502020204030204" pitchFamily="34" charset="0"/>
                <a:hlinkClick r:id="rId4"/>
              </a:rPr>
              <a:t>10.1080/02602930500063850</a:t>
            </a:r>
            <a:endParaRPr lang="en-GB" sz="1100" u="sng" dirty="0" smtClean="0">
              <a:latin typeface="Calibri" panose="020F0502020204030204" pitchFamily="34" charset="0"/>
            </a:endParaRPr>
          </a:p>
          <a:p>
            <a:endParaRPr lang="en-GB" sz="1100" u="sng" dirty="0" smtClean="0">
              <a:latin typeface="Calibri" panose="020F0502020204030204" pitchFamily="34" charset="0"/>
            </a:endParaRPr>
          </a:p>
          <a:p>
            <a:r>
              <a:rPr lang="en-GB" sz="1100" dirty="0" err="1">
                <a:latin typeface="Calibri" panose="020F0502020204030204" pitchFamily="34" charset="0"/>
              </a:rPr>
              <a:t>Creme</a:t>
            </a:r>
            <a:r>
              <a:rPr lang="en-GB" sz="1100" dirty="0">
                <a:latin typeface="Calibri" panose="020F0502020204030204" pitchFamily="34" charset="0"/>
              </a:rPr>
              <a:t>, P. </a:t>
            </a:r>
            <a:r>
              <a:rPr lang="en-GB" sz="1100" dirty="0" smtClean="0">
                <a:latin typeface="Calibri" panose="020F0502020204030204" pitchFamily="34" charset="0"/>
              </a:rPr>
              <a:t>1998 </a:t>
            </a:r>
            <a:r>
              <a:rPr lang="en-GB" sz="1100" dirty="0">
                <a:latin typeface="Calibri" panose="020F0502020204030204" pitchFamily="34" charset="0"/>
              </a:rPr>
              <a:t>New forms of writing in social anthropology at the University of Sussex, report to National Network of Learning and Teaching in Social Anthropology</a:t>
            </a:r>
            <a:r>
              <a:rPr lang="en-GB" sz="1100" dirty="0" smtClean="0">
                <a:latin typeface="Calibri" panose="020F0502020204030204" pitchFamily="34" charset="0"/>
              </a:rPr>
              <a:t>.</a:t>
            </a:r>
          </a:p>
          <a:p>
            <a:endParaRPr lang="en-GB" sz="1100" dirty="0" smtClean="0">
              <a:latin typeface="Calibri" panose="020F0502020204030204" pitchFamily="34" charset="0"/>
            </a:endParaRPr>
          </a:p>
          <a:p>
            <a:r>
              <a:rPr lang="en-GB" sz="1100" dirty="0" smtClean="0">
                <a:latin typeface="Calibri" panose="020F0502020204030204" pitchFamily="34" charset="0"/>
              </a:rPr>
              <a:t>Driscoll </a:t>
            </a:r>
            <a:r>
              <a:rPr lang="en-GB" sz="1100" dirty="0">
                <a:latin typeface="Calibri" panose="020F0502020204030204" pitchFamily="34" charset="0"/>
              </a:rPr>
              <a:t>J. </a:t>
            </a:r>
            <a:r>
              <a:rPr lang="en-GB" sz="1100" dirty="0" smtClean="0">
                <a:latin typeface="Calibri" panose="020F0502020204030204" pitchFamily="34" charset="0"/>
              </a:rPr>
              <a:t>2000. Practising </a:t>
            </a:r>
            <a:r>
              <a:rPr lang="en-GB" sz="1100" dirty="0">
                <a:latin typeface="Calibri" panose="020F0502020204030204" pitchFamily="34" charset="0"/>
              </a:rPr>
              <a:t>Clinical Supervision. Edinburgh: </a:t>
            </a:r>
            <a:r>
              <a:rPr lang="en-GB" sz="1100" dirty="0" err="1">
                <a:latin typeface="Calibri" panose="020F0502020204030204" pitchFamily="34" charset="0"/>
              </a:rPr>
              <a:t>Balliere</a:t>
            </a:r>
            <a:r>
              <a:rPr lang="en-GB" sz="1100" dirty="0">
                <a:latin typeface="Calibri" panose="020F0502020204030204" pitchFamily="34" charset="0"/>
              </a:rPr>
              <a:t> Tindall</a:t>
            </a:r>
            <a:endParaRPr lang="en-GB" sz="1100" dirty="0" smtClean="0">
              <a:latin typeface="Calibri" panose="020F0502020204030204" pitchFamily="34" charset="0"/>
            </a:endParaRPr>
          </a:p>
          <a:p>
            <a:endParaRPr lang="en-GB" sz="1100" u="sng" dirty="0" smtClean="0">
              <a:latin typeface="Calibri" panose="020F0502020204030204" pitchFamily="34" charset="0"/>
            </a:endParaRPr>
          </a:p>
          <a:p>
            <a:r>
              <a:rPr lang="en-GB" sz="1100" dirty="0">
                <a:latin typeface="Calibri" panose="020F0502020204030204" pitchFamily="34" charset="0"/>
              </a:rPr>
              <a:t>Gibbs, G. 1988. Learning by Doing: a guide to teaching and learning methods. Oxford: Oxford Brookes </a:t>
            </a:r>
          </a:p>
          <a:p>
            <a:endParaRPr lang="en-GB" sz="1100" dirty="0" smtClean="0">
              <a:solidFill>
                <a:srgbClr val="FF0000"/>
              </a:solidFill>
            </a:endParaRPr>
          </a:p>
          <a:p>
            <a:endParaRPr lang="en-GB" sz="1100" dirty="0" smtClean="0"/>
          </a:p>
          <a:p>
            <a:r>
              <a:rPr lang="en-GB" sz="1100" dirty="0">
                <a:latin typeface="Calibri" panose="020F0502020204030204" pitchFamily="34" charset="0"/>
              </a:rPr>
              <a:t>Kolb, D. A. 1984. Experiential Learning: experiences as the source of learning and development. London: Prentice Hall</a:t>
            </a:r>
          </a:p>
          <a:p>
            <a:endParaRPr lang="en-GB" sz="1100" dirty="0">
              <a:latin typeface="Calibri" panose="020F0502020204030204" pitchFamily="34" charset="0"/>
            </a:endParaRPr>
          </a:p>
          <a:p>
            <a:r>
              <a:rPr lang="en-GB" sz="1100" dirty="0" smtClean="0">
                <a:latin typeface="Calibri" panose="020F0502020204030204" pitchFamily="34" charset="0"/>
              </a:rPr>
              <a:t>    </a:t>
            </a:r>
          </a:p>
          <a:p>
            <a:endParaRPr lang="en-GB" sz="1100" u="sng" dirty="0" smtClean="0">
              <a:solidFill>
                <a:srgbClr val="333333"/>
              </a:solidFill>
              <a:latin typeface="Calibri" panose="020F0502020204030204" pitchFamily="34" charset="0"/>
            </a:endParaRPr>
          </a:p>
          <a:p>
            <a:endParaRPr lang="en-GB" sz="1100" dirty="0"/>
          </a:p>
        </p:txBody>
      </p:sp>
    </p:spTree>
    <p:extLst>
      <p:ext uri="{BB962C8B-B14F-4D97-AF65-F5344CB8AC3E}">
        <p14:creationId xmlns:p14="http://schemas.microsoft.com/office/powerpoint/2010/main" val="777002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6727" y="836712"/>
            <a:ext cx="2286780" cy="646331"/>
          </a:xfrm>
          <a:prstGeom prst="rect">
            <a:avLst/>
          </a:prstGeom>
        </p:spPr>
        <p:txBody>
          <a:bodyPr wrap="none">
            <a:spAutoFit/>
          </a:bodyPr>
          <a:lstStyle/>
          <a:p>
            <a:r>
              <a:rPr lang="en-GB" sz="3600" b="1" dirty="0">
                <a:solidFill>
                  <a:prstClr val="black"/>
                </a:solidFill>
                <a:latin typeface="Calibri" panose="020F0502020204030204" pitchFamily="34" charset="0"/>
              </a:rPr>
              <a:t>References</a:t>
            </a:r>
            <a:endParaRPr lang="en-GB" dirty="0"/>
          </a:p>
        </p:txBody>
      </p:sp>
      <p:pic>
        <p:nvPicPr>
          <p:cNvPr id="3" name="Picture 2"/>
          <p:cNvPicPr>
            <a:picLocks noChangeAspect="1"/>
          </p:cNvPicPr>
          <p:nvPr/>
        </p:nvPicPr>
        <p:blipFill>
          <a:blip r:embed="rId3"/>
          <a:stretch>
            <a:fillRect/>
          </a:stretch>
        </p:blipFill>
        <p:spPr>
          <a:xfrm>
            <a:off x="6300192" y="302863"/>
            <a:ext cx="2591025" cy="749873"/>
          </a:xfrm>
          <a:prstGeom prst="rect">
            <a:avLst/>
          </a:prstGeom>
        </p:spPr>
      </p:pic>
      <p:sp>
        <p:nvSpPr>
          <p:cNvPr id="4" name="Rectangle 3"/>
          <p:cNvSpPr/>
          <p:nvPr/>
        </p:nvSpPr>
        <p:spPr>
          <a:xfrm>
            <a:off x="0" y="1483275"/>
            <a:ext cx="8965751" cy="5401479"/>
          </a:xfrm>
          <a:prstGeom prst="rect">
            <a:avLst/>
          </a:prstGeom>
        </p:spPr>
        <p:txBody>
          <a:bodyPr wrap="square">
            <a:spAutoFit/>
          </a:bodyPr>
          <a:lstStyle/>
          <a:p>
            <a:endParaRPr lang="en-GB" sz="1100" dirty="0" smtClean="0">
              <a:latin typeface="Calibri" panose="020F0502020204030204" pitchFamily="34" charset="0"/>
            </a:endParaRPr>
          </a:p>
          <a:p>
            <a:r>
              <a:rPr lang="en-GB" sz="1100" dirty="0" smtClean="0">
                <a:latin typeface="Calibri" panose="020F0502020204030204" pitchFamily="34" charset="0"/>
              </a:rPr>
              <a:t>Moon</a:t>
            </a:r>
            <a:r>
              <a:rPr lang="en-GB" sz="1100" dirty="0">
                <a:latin typeface="Calibri" panose="020F0502020204030204" pitchFamily="34" charset="0"/>
              </a:rPr>
              <a:t>, J. 2004 A Handbook of Reflective and Experiential Writing. New York: Routledge.</a:t>
            </a:r>
          </a:p>
          <a:p>
            <a:endParaRPr lang="en-GB" sz="1100" dirty="0">
              <a:solidFill>
                <a:srgbClr val="FF0000"/>
              </a:solidFill>
              <a:latin typeface="Calibri" panose="020F0502020204030204" pitchFamily="34" charset="0"/>
            </a:endParaRPr>
          </a:p>
          <a:p>
            <a:r>
              <a:rPr lang="en-GB" sz="1100" dirty="0">
                <a:latin typeface="Calibri" panose="020F0502020204030204" pitchFamily="34" charset="0"/>
              </a:rPr>
              <a:t>Lillis, T. (2001) Student Writing: Access, Regulation, Desire. New York: Routledge. </a:t>
            </a:r>
          </a:p>
          <a:p>
            <a:endParaRPr lang="en-GB" sz="1100" dirty="0" smtClean="0">
              <a:solidFill>
                <a:srgbClr val="333333"/>
              </a:solidFill>
              <a:latin typeface="Calibri" panose="020F0502020204030204" pitchFamily="34" charset="0"/>
            </a:endParaRPr>
          </a:p>
          <a:p>
            <a:r>
              <a:rPr lang="en-GB" sz="1100" dirty="0">
                <a:latin typeface="Calibri" panose="020F0502020204030204" pitchFamily="34" charset="0"/>
              </a:rPr>
              <a:t>Moon, J.2001. Reflections in Higher Education Learning. PDP Working Paper 4. York: LTSN Generic </a:t>
            </a:r>
            <a:r>
              <a:rPr lang="en-GB" sz="1100" dirty="0" smtClean="0">
                <a:latin typeface="Calibri" panose="020F0502020204030204" pitchFamily="34" charset="0"/>
              </a:rPr>
              <a:t>Centre</a:t>
            </a:r>
          </a:p>
          <a:p>
            <a:endParaRPr lang="en-GB" sz="1100" dirty="0">
              <a:latin typeface="Calibri" panose="020F0502020204030204" pitchFamily="34" charset="0"/>
            </a:endParaRPr>
          </a:p>
          <a:p>
            <a:r>
              <a:rPr lang="en-GB" sz="1100" dirty="0">
                <a:latin typeface="Calibri" panose="020F0502020204030204" pitchFamily="34" charset="0"/>
              </a:rPr>
              <a:t>Moniz, </a:t>
            </a:r>
            <a:r>
              <a:rPr lang="en-GB" sz="1100" dirty="0" smtClean="0">
                <a:latin typeface="Calibri" panose="020F0502020204030204" pitchFamily="34" charset="0"/>
              </a:rPr>
              <a:t>T., </a:t>
            </a:r>
            <a:r>
              <a:rPr lang="en-GB" sz="1100" dirty="0">
                <a:latin typeface="Calibri" panose="020F0502020204030204" pitchFamily="34" charset="0"/>
              </a:rPr>
              <a:t>&amp; </a:t>
            </a:r>
            <a:r>
              <a:rPr lang="en-GB" sz="1100" dirty="0" err="1">
                <a:latin typeface="Calibri" panose="020F0502020204030204" pitchFamily="34" charset="0"/>
              </a:rPr>
              <a:t>Arntfield</a:t>
            </a:r>
            <a:r>
              <a:rPr lang="en-GB" sz="1100" dirty="0">
                <a:latin typeface="Calibri" panose="020F0502020204030204" pitchFamily="34" charset="0"/>
              </a:rPr>
              <a:t>, </a:t>
            </a:r>
            <a:r>
              <a:rPr lang="en-GB" sz="1100" dirty="0" smtClean="0">
                <a:latin typeface="Calibri" panose="020F0502020204030204" pitchFamily="34" charset="0"/>
              </a:rPr>
              <a:t>S.,&amp; </a:t>
            </a:r>
            <a:r>
              <a:rPr lang="en-GB" sz="1100" dirty="0">
                <a:latin typeface="Calibri" panose="020F0502020204030204" pitchFamily="34" charset="0"/>
              </a:rPr>
              <a:t>Miller, </a:t>
            </a:r>
            <a:r>
              <a:rPr lang="en-GB" sz="1100" dirty="0" smtClean="0">
                <a:latin typeface="Calibri" panose="020F0502020204030204" pitchFamily="34" charset="0"/>
              </a:rPr>
              <a:t>K., </a:t>
            </a:r>
            <a:r>
              <a:rPr lang="en-GB" sz="1100" dirty="0">
                <a:latin typeface="Calibri" panose="020F0502020204030204" pitchFamily="34" charset="0"/>
              </a:rPr>
              <a:t>Lingard, </a:t>
            </a:r>
            <a:r>
              <a:rPr lang="en-GB" sz="1100" dirty="0" err="1" smtClean="0">
                <a:latin typeface="Calibri" panose="020F0502020204030204" pitchFamily="34" charset="0"/>
              </a:rPr>
              <a:t>L.,Watling</a:t>
            </a:r>
            <a:r>
              <a:rPr lang="en-GB" sz="1100" dirty="0">
                <a:latin typeface="Calibri" panose="020F0502020204030204" pitchFamily="34" charset="0"/>
              </a:rPr>
              <a:t>, </a:t>
            </a:r>
            <a:r>
              <a:rPr lang="en-GB" sz="1100" dirty="0" smtClean="0">
                <a:latin typeface="Calibri" panose="020F0502020204030204" pitchFamily="34" charset="0"/>
              </a:rPr>
              <a:t>C. </a:t>
            </a:r>
            <a:r>
              <a:rPr lang="en-GB" sz="1100" dirty="0">
                <a:latin typeface="Calibri" panose="020F0502020204030204" pitchFamily="34" charset="0"/>
              </a:rPr>
              <a:t>&amp; </a:t>
            </a:r>
            <a:r>
              <a:rPr lang="en-GB" sz="1100" dirty="0" err="1">
                <a:latin typeface="Calibri" panose="020F0502020204030204" pitchFamily="34" charset="0"/>
              </a:rPr>
              <a:t>Regehr</a:t>
            </a:r>
            <a:r>
              <a:rPr lang="en-GB" sz="1100" dirty="0">
                <a:latin typeface="Calibri" panose="020F0502020204030204" pitchFamily="34" charset="0"/>
              </a:rPr>
              <a:t>, Glenn. </a:t>
            </a:r>
            <a:r>
              <a:rPr lang="en-GB" sz="1100" dirty="0" smtClean="0">
                <a:latin typeface="Calibri" panose="020F0502020204030204" pitchFamily="34" charset="0"/>
              </a:rPr>
              <a:t>2015. </a:t>
            </a:r>
            <a:r>
              <a:rPr lang="en-GB" sz="1100" dirty="0">
                <a:latin typeface="Calibri" panose="020F0502020204030204" pitchFamily="34" charset="0"/>
              </a:rPr>
              <a:t>Considerations in the use of reflective writing for student assessment: Issues of reliability and validity. </a:t>
            </a:r>
            <a:r>
              <a:rPr lang="en-GB" sz="1100" i="1" dirty="0">
                <a:latin typeface="Calibri" panose="020F0502020204030204" pitchFamily="34" charset="0"/>
              </a:rPr>
              <a:t>Medical education</a:t>
            </a:r>
            <a:r>
              <a:rPr lang="en-GB" sz="1100" dirty="0">
                <a:latin typeface="Calibri" panose="020F0502020204030204" pitchFamily="34" charset="0"/>
              </a:rPr>
              <a:t>. 49. 901-8. 10.1111/medu.12771. </a:t>
            </a:r>
            <a:endParaRPr lang="en-GB" sz="1100" dirty="0" smtClean="0">
              <a:latin typeface="Calibri" panose="020F0502020204030204" pitchFamily="34" charset="0"/>
            </a:endParaRPr>
          </a:p>
          <a:p>
            <a:endParaRPr lang="en-GB" sz="1100" dirty="0">
              <a:latin typeface="Calibri" panose="020F0502020204030204" pitchFamily="34" charset="0"/>
            </a:endParaRPr>
          </a:p>
          <a:p>
            <a:r>
              <a:rPr lang="en-GB" sz="1100" dirty="0" err="1" smtClean="0">
                <a:latin typeface="Calibri" panose="020F0502020204030204" pitchFamily="34" charset="0"/>
              </a:rPr>
              <a:t>Nuffer</a:t>
            </a:r>
            <a:r>
              <a:rPr lang="en-GB" sz="1100" dirty="0">
                <a:latin typeface="Calibri" panose="020F0502020204030204" pitchFamily="34" charset="0"/>
              </a:rPr>
              <a:t>, </a:t>
            </a:r>
            <a:r>
              <a:rPr lang="en-GB" sz="1100" dirty="0" smtClean="0">
                <a:latin typeface="Calibri" panose="020F0502020204030204" pitchFamily="34" charset="0"/>
              </a:rPr>
              <a:t>W., </a:t>
            </a:r>
            <a:r>
              <a:rPr lang="en-GB" sz="1100" dirty="0">
                <a:latin typeface="Calibri" panose="020F0502020204030204" pitchFamily="34" charset="0"/>
              </a:rPr>
              <a:t>Vaughn, </a:t>
            </a:r>
            <a:r>
              <a:rPr lang="en-GB" sz="1100" dirty="0" err="1" smtClean="0">
                <a:latin typeface="Calibri" panose="020F0502020204030204" pitchFamily="34" charset="0"/>
              </a:rPr>
              <a:t>J.,Kerr</a:t>
            </a:r>
            <a:r>
              <a:rPr lang="en-GB" sz="1100" dirty="0">
                <a:latin typeface="Calibri" panose="020F0502020204030204" pitchFamily="34" charset="0"/>
              </a:rPr>
              <a:t>, </a:t>
            </a:r>
            <a:r>
              <a:rPr lang="en-GB" sz="1100" dirty="0" smtClean="0">
                <a:latin typeface="Calibri" panose="020F0502020204030204" pitchFamily="34" charset="0"/>
              </a:rPr>
              <a:t>K., </a:t>
            </a:r>
            <a:r>
              <a:rPr lang="en-GB" sz="1100" dirty="0" err="1" smtClean="0">
                <a:latin typeface="Calibri" panose="020F0502020204030204" pitchFamily="34" charset="0"/>
              </a:rPr>
              <a:t>Zielenski</a:t>
            </a:r>
            <a:r>
              <a:rPr lang="en-GB" sz="1100" dirty="0">
                <a:latin typeface="Calibri" panose="020F0502020204030204" pitchFamily="34" charset="0"/>
              </a:rPr>
              <a:t>, </a:t>
            </a:r>
            <a:r>
              <a:rPr lang="en-GB" sz="1100" dirty="0" smtClean="0">
                <a:latin typeface="Calibri" panose="020F0502020204030204" pitchFamily="34" charset="0"/>
              </a:rPr>
              <a:t>C., </a:t>
            </a:r>
            <a:r>
              <a:rPr lang="en-GB" sz="1100" dirty="0" err="1">
                <a:latin typeface="Calibri" panose="020F0502020204030204" pitchFamily="34" charset="0"/>
              </a:rPr>
              <a:t>Toppel</a:t>
            </a:r>
            <a:r>
              <a:rPr lang="en-GB" sz="1100" dirty="0">
                <a:latin typeface="Calibri" panose="020F0502020204030204" pitchFamily="34" charset="0"/>
              </a:rPr>
              <a:t>, </a:t>
            </a:r>
            <a:r>
              <a:rPr lang="en-GB" sz="1100" dirty="0" smtClean="0">
                <a:latin typeface="Calibri" panose="020F0502020204030204" pitchFamily="34" charset="0"/>
              </a:rPr>
              <a:t>B.,  </a:t>
            </a:r>
            <a:r>
              <a:rPr lang="en-GB" sz="1100" dirty="0">
                <a:latin typeface="Calibri" panose="020F0502020204030204" pitchFamily="34" charset="0"/>
              </a:rPr>
              <a:t>Johnson, </a:t>
            </a:r>
            <a:r>
              <a:rPr lang="en-GB" sz="1100" dirty="0" smtClean="0">
                <a:latin typeface="Calibri" panose="020F0502020204030204" pitchFamily="34" charset="0"/>
              </a:rPr>
              <a:t>L.,P &amp;  </a:t>
            </a:r>
            <a:r>
              <a:rPr lang="en-GB" sz="1100" dirty="0">
                <a:latin typeface="Calibri" panose="020F0502020204030204" pitchFamily="34" charset="0"/>
              </a:rPr>
              <a:t>Turner, </a:t>
            </a:r>
            <a:r>
              <a:rPr lang="en-GB" sz="1100" dirty="0" smtClean="0">
                <a:latin typeface="Calibri" panose="020F0502020204030204" pitchFamily="34" charset="0"/>
              </a:rPr>
              <a:t>C. 2013. </a:t>
            </a:r>
            <a:r>
              <a:rPr lang="en-GB" sz="1100" dirty="0">
                <a:latin typeface="Calibri" panose="020F0502020204030204" pitchFamily="34" charset="0"/>
              </a:rPr>
              <a:t>A Three-Year Reflective Writing Program as Part of Introductory Pharmacy Practice Experiences. </a:t>
            </a:r>
            <a:r>
              <a:rPr lang="en-GB" sz="1100" i="1" dirty="0">
                <a:latin typeface="Calibri" panose="020F0502020204030204" pitchFamily="34" charset="0"/>
              </a:rPr>
              <a:t>American journal of pharmaceutical education</a:t>
            </a:r>
            <a:r>
              <a:rPr lang="en-GB" sz="1100" dirty="0">
                <a:latin typeface="Calibri" panose="020F0502020204030204" pitchFamily="34" charset="0"/>
              </a:rPr>
              <a:t>. 77. 100. 10.5688/ajpe775100. </a:t>
            </a:r>
          </a:p>
          <a:p>
            <a:endParaRPr lang="en-GB" sz="1100" dirty="0" smtClean="0">
              <a:latin typeface="Calibri" panose="020F0502020204030204" pitchFamily="34" charset="0"/>
            </a:endParaRPr>
          </a:p>
          <a:p>
            <a:r>
              <a:rPr lang="en-GB" sz="1100" dirty="0" err="1" smtClean="0">
                <a:latin typeface="Calibri" panose="020F0502020204030204" pitchFamily="34" charset="0"/>
              </a:rPr>
              <a:t>Tracy,M</a:t>
            </a:r>
            <a:r>
              <a:rPr lang="en-GB" sz="1100" dirty="0">
                <a:latin typeface="Calibri" panose="020F0502020204030204" pitchFamily="34" charset="0"/>
              </a:rPr>
              <a:t>., </a:t>
            </a:r>
            <a:r>
              <a:rPr lang="en-GB" sz="1100" dirty="0" err="1">
                <a:latin typeface="Calibri" panose="020F0502020204030204" pitchFamily="34" charset="0"/>
              </a:rPr>
              <a:t>Arntfield</a:t>
            </a:r>
            <a:r>
              <a:rPr lang="en-GB" sz="1100" dirty="0">
                <a:latin typeface="Calibri" panose="020F0502020204030204" pitchFamily="34" charset="0"/>
              </a:rPr>
              <a:t>, </a:t>
            </a:r>
            <a:r>
              <a:rPr lang="en-GB" sz="1100" dirty="0" err="1">
                <a:latin typeface="Calibri" panose="020F0502020204030204" pitchFamily="34" charset="0"/>
              </a:rPr>
              <a:t>S.,Miller</a:t>
            </a:r>
            <a:r>
              <a:rPr lang="en-GB" sz="1100" dirty="0">
                <a:latin typeface="Calibri" panose="020F0502020204030204" pitchFamily="34" charset="0"/>
              </a:rPr>
              <a:t>, K., Lingard, </a:t>
            </a:r>
            <a:r>
              <a:rPr lang="en-GB" sz="1100" dirty="0" err="1">
                <a:latin typeface="Calibri" panose="020F0502020204030204" pitchFamily="34" charset="0"/>
              </a:rPr>
              <a:t>L,.Watling</a:t>
            </a:r>
            <a:r>
              <a:rPr lang="en-GB" sz="1100" dirty="0">
                <a:latin typeface="Calibri" panose="020F0502020204030204" pitchFamily="34" charset="0"/>
              </a:rPr>
              <a:t>, C &amp; </a:t>
            </a:r>
            <a:r>
              <a:rPr lang="en-GB" sz="1100" dirty="0" err="1">
                <a:latin typeface="Calibri" panose="020F0502020204030204" pitchFamily="34" charset="0"/>
              </a:rPr>
              <a:t>Regehr</a:t>
            </a:r>
            <a:r>
              <a:rPr lang="en-GB" sz="1100" dirty="0">
                <a:latin typeface="Calibri" panose="020F0502020204030204" pitchFamily="34" charset="0"/>
              </a:rPr>
              <a:t>, G. 2015. Considerations in the use of reflective writing for student assessment: Issues of reliability and validity. </a:t>
            </a:r>
            <a:r>
              <a:rPr lang="en-GB" sz="1100" i="1" dirty="0">
                <a:latin typeface="Calibri" panose="020F0502020204030204" pitchFamily="34" charset="0"/>
              </a:rPr>
              <a:t>Medical education</a:t>
            </a:r>
            <a:r>
              <a:rPr lang="en-GB" sz="1100" dirty="0">
                <a:latin typeface="Calibri" panose="020F0502020204030204" pitchFamily="34" charset="0"/>
              </a:rPr>
              <a:t>. 49. 901-8. 10.1111/medu.12771 </a:t>
            </a:r>
          </a:p>
          <a:p>
            <a:endParaRPr lang="en-GB" sz="1100" dirty="0" smtClean="0">
              <a:latin typeface="Calibri" panose="020F0502020204030204" pitchFamily="34" charset="0"/>
            </a:endParaRPr>
          </a:p>
          <a:p>
            <a:r>
              <a:rPr lang="en-GB" sz="1100" dirty="0" err="1" smtClean="0">
                <a:latin typeface="Calibri" panose="020F0502020204030204" pitchFamily="34" charset="0"/>
              </a:rPr>
              <a:t>Tsui</a:t>
            </a:r>
            <a:r>
              <a:rPr lang="en-GB" sz="1100" dirty="0">
                <a:latin typeface="Calibri" panose="020F0502020204030204" pitchFamily="34" charset="0"/>
              </a:rPr>
              <a:t>, A. B. M., &amp; Ng, M. M. Y. </a:t>
            </a:r>
            <a:r>
              <a:rPr lang="en-GB" sz="1100" dirty="0" smtClean="0">
                <a:latin typeface="Calibri" panose="020F0502020204030204" pitchFamily="34" charset="0"/>
              </a:rPr>
              <a:t>2010. </a:t>
            </a:r>
            <a:r>
              <a:rPr lang="en-GB" sz="1100" dirty="0">
                <a:latin typeface="Calibri" panose="020F0502020204030204" pitchFamily="34" charset="0"/>
              </a:rPr>
              <a:t>Cultural contexts and situated possibilities in the teaching of second language writing. </a:t>
            </a:r>
            <a:r>
              <a:rPr lang="en-GB" sz="1100" i="1" dirty="0">
                <a:latin typeface="Calibri" panose="020F0502020204030204" pitchFamily="34" charset="0"/>
              </a:rPr>
              <a:t>Journal of Teacher Education</a:t>
            </a:r>
            <a:r>
              <a:rPr lang="en-GB" sz="1100" dirty="0">
                <a:latin typeface="Calibri" panose="020F0502020204030204" pitchFamily="34" charset="0"/>
              </a:rPr>
              <a:t>, 61(4), 364–375.doi:10.1177/0022487110364855</a:t>
            </a:r>
            <a:endParaRPr lang="en-GB" sz="1100" u="sng" dirty="0">
              <a:latin typeface="Calibri" panose="020F0502020204030204" pitchFamily="34" charset="0"/>
            </a:endParaRPr>
          </a:p>
          <a:p>
            <a:pPr lvl="0"/>
            <a:endParaRPr lang="en-GB" sz="1100" dirty="0" smtClean="0">
              <a:latin typeface="Calibri" panose="020F0502020204030204" pitchFamily="34" charset="0"/>
            </a:endParaRPr>
          </a:p>
          <a:p>
            <a:pPr lvl="0"/>
            <a:r>
              <a:rPr lang="en-GB" sz="1100" dirty="0" err="1" smtClean="0">
                <a:latin typeface="Calibri" panose="020F0502020204030204" pitchFamily="34" charset="0"/>
              </a:rPr>
              <a:t>Roberts,C</a:t>
            </a:r>
            <a:r>
              <a:rPr lang="en-GB" sz="1100" dirty="0" smtClean="0">
                <a:latin typeface="Calibri" panose="020F0502020204030204" pitchFamily="34" charset="0"/>
              </a:rPr>
              <a:t>. </a:t>
            </a:r>
            <a:r>
              <a:rPr lang="en-GB" sz="1100" dirty="0" err="1">
                <a:latin typeface="Calibri" panose="020F0502020204030204" pitchFamily="34" charset="0"/>
              </a:rPr>
              <a:t>N</a:t>
            </a:r>
            <a:r>
              <a:rPr lang="en-GB" sz="1100" dirty="0" err="1" smtClean="0">
                <a:latin typeface="Calibri" panose="020F0502020204030204" pitchFamily="34" charset="0"/>
              </a:rPr>
              <a:t>.d.</a:t>
            </a:r>
            <a:r>
              <a:rPr lang="en-GB" sz="1100" dirty="0">
                <a:latin typeface="Calibri" panose="020F0502020204030204" pitchFamily="34" charset="0"/>
              </a:rPr>
              <a:t> </a:t>
            </a:r>
            <a:r>
              <a:rPr lang="en-GB" sz="1100" dirty="0" smtClean="0">
                <a:latin typeface="Calibri" panose="020F0502020204030204" pitchFamily="34" charset="0"/>
              </a:rPr>
              <a:t>Using Reflective Writing in Your Teaching: A workshop for STEM Disciplines. [Workshop notes]. </a:t>
            </a:r>
            <a:r>
              <a:rPr lang="en-GB" sz="1100" i="1" dirty="0" smtClean="0">
                <a:latin typeface="Calibri" panose="020F0502020204030204" pitchFamily="34" charset="0"/>
              </a:rPr>
              <a:t>The Higher Education Academy, </a:t>
            </a:r>
            <a:r>
              <a:rPr lang="en-GB" sz="1100" dirty="0" smtClean="0">
                <a:latin typeface="Calibri" panose="020F0502020204030204" pitchFamily="34" charset="0"/>
              </a:rPr>
              <a:t>last accessed 26</a:t>
            </a:r>
            <a:r>
              <a:rPr lang="en-GB" sz="1100" baseline="30000" dirty="0" smtClean="0">
                <a:latin typeface="Calibri" panose="020F0502020204030204" pitchFamily="34" charset="0"/>
              </a:rPr>
              <a:t>th</a:t>
            </a:r>
            <a:r>
              <a:rPr lang="en-GB" sz="1100" dirty="0" smtClean="0">
                <a:latin typeface="Calibri" panose="020F0502020204030204" pitchFamily="34" charset="0"/>
              </a:rPr>
              <a:t> June, 2018</a:t>
            </a:r>
            <a:r>
              <a:rPr lang="en-GB" sz="1100" dirty="0">
                <a:latin typeface="Calibri" panose="020F0502020204030204" pitchFamily="34" charset="0"/>
              </a:rPr>
              <a:t>, available: </a:t>
            </a:r>
            <a:r>
              <a:rPr lang="en-GB" sz="1100" dirty="0">
                <a:latin typeface="Calibri" panose="020F0502020204030204" pitchFamily="34" charset="0"/>
                <a:hlinkClick r:id="rId4"/>
              </a:rPr>
              <a:t>https://www.heacademy.ac.uk/system/files/downloads/hea_guide_-_</a:t>
            </a:r>
            <a:r>
              <a:rPr lang="en-GB" sz="1100" dirty="0" smtClean="0">
                <a:latin typeface="Calibri" panose="020F0502020204030204" pitchFamily="34" charset="0"/>
                <a:hlinkClick r:id="rId4"/>
              </a:rPr>
              <a:t>using_reflective_writing_in_your_teaching.pdf</a:t>
            </a:r>
            <a:r>
              <a:rPr lang="en-GB" sz="1100" dirty="0" smtClean="0">
                <a:latin typeface="Calibri" panose="020F0502020204030204" pitchFamily="34" charset="0"/>
              </a:rPr>
              <a:t> </a:t>
            </a:r>
          </a:p>
          <a:p>
            <a:pPr lvl="0"/>
            <a:endParaRPr lang="en-GB" sz="1100" dirty="0" smtClean="0">
              <a:solidFill>
                <a:srgbClr val="FF0000"/>
              </a:solidFill>
              <a:latin typeface="Calibri" panose="020F0502020204030204" pitchFamily="34" charset="0"/>
            </a:endParaRPr>
          </a:p>
          <a:p>
            <a:pPr lvl="0"/>
            <a:r>
              <a:rPr lang="en-GB" sz="1100" dirty="0" smtClean="0">
                <a:latin typeface="Calibri" panose="020F0502020204030204" pitchFamily="34" charset="0"/>
              </a:rPr>
              <a:t>Rolfe</a:t>
            </a:r>
            <a:r>
              <a:rPr lang="en-GB" sz="1100" dirty="0">
                <a:latin typeface="Calibri" panose="020F0502020204030204" pitchFamily="34" charset="0"/>
              </a:rPr>
              <a:t>, G., Freshwater, D. &amp; Jasper, M. 2001. Critical Reflection for Nursing and the Helping Professions: A User's Guide. Basingstoke. Palgrave Macmillan</a:t>
            </a:r>
            <a:r>
              <a:rPr lang="en-GB" sz="1100" dirty="0" smtClean="0">
                <a:solidFill>
                  <a:prstClr val="black"/>
                </a:solidFill>
                <a:latin typeface="Calibri" panose="020F0502020204030204" pitchFamily="34" charset="0"/>
              </a:rPr>
              <a:t>.</a:t>
            </a:r>
          </a:p>
          <a:p>
            <a:pPr lvl="0"/>
            <a:endParaRPr lang="en-GB" sz="1100" dirty="0">
              <a:solidFill>
                <a:prstClr val="black"/>
              </a:solidFill>
              <a:latin typeface="Calibri" panose="020F0502020204030204" pitchFamily="34" charset="0"/>
            </a:endParaRPr>
          </a:p>
          <a:p>
            <a:r>
              <a:rPr lang="en-GB" sz="1100" dirty="0">
                <a:solidFill>
                  <a:srgbClr val="333333"/>
                </a:solidFill>
                <a:latin typeface="Calibri" panose="020F0502020204030204" pitchFamily="34" charset="0"/>
              </a:rPr>
              <a:t>Ross, J. 2014 Performing the reflective self: audience awareness in high-stakes reflection, </a:t>
            </a:r>
            <a:r>
              <a:rPr lang="en-GB" sz="1100" i="1" dirty="0">
                <a:solidFill>
                  <a:srgbClr val="333333"/>
                </a:solidFill>
                <a:latin typeface="Calibri" panose="020F0502020204030204" pitchFamily="34" charset="0"/>
              </a:rPr>
              <a:t>Studies in Higher </a:t>
            </a:r>
          </a:p>
          <a:p>
            <a:r>
              <a:rPr lang="en-GB" sz="1100" i="1" dirty="0">
                <a:solidFill>
                  <a:srgbClr val="333333"/>
                </a:solidFill>
                <a:latin typeface="Calibri" panose="020F0502020204030204" pitchFamily="34" charset="0"/>
              </a:rPr>
              <a:t>Education</a:t>
            </a:r>
            <a:r>
              <a:rPr lang="en-GB" sz="1100" dirty="0">
                <a:solidFill>
                  <a:srgbClr val="333333"/>
                </a:solidFill>
                <a:latin typeface="Calibri" panose="020F0502020204030204" pitchFamily="34" charset="0"/>
              </a:rPr>
              <a:t>, 39:2, 219-232, DOI: </a:t>
            </a:r>
            <a:r>
              <a:rPr lang="en-GB" sz="1100" u="sng" dirty="0">
                <a:solidFill>
                  <a:srgbClr val="333333"/>
                </a:solidFill>
                <a:latin typeface="Calibri" panose="020F0502020204030204" pitchFamily="34" charset="0"/>
                <a:hlinkClick r:id="rId5"/>
              </a:rPr>
              <a:t>10.1080/03075079.2011.651450</a:t>
            </a:r>
            <a:endParaRPr lang="en-GB" sz="1100" u="sng" dirty="0">
              <a:solidFill>
                <a:srgbClr val="333333"/>
              </a:solidFill>
              <a:latin typeface="Calibri" panose="020F0502020204030204" pitchFamily="34" charset="0"/>
            </a:endParaRPr>
          </a:p>
          <a:p>
            <a:pPr lvl="0"/>
            <a:endParaRPr lang="en-GB" sz="1200" dirty="0" smtClean="0">
              <a:solidFill>
                <a:prstClr val="black"/>
              </a:solidFill>
              <a:latin typeface="Calibri" panose="020F0502020204030204" pitchFamily="34" charset="0"/>
            </a:endParaRPr>
          </a:p>
          <a:p>
            <a:r>
              <a:rPr lang="en-GB" sz="1200" dirty="0"/>
              <a:t>Tian, Y., Li, C., Wang, J., </a:t>
            </a:r>
            <a:r>
              <a:rPr lang="en-GB" sz="1200" dirty="0" err="1"/>
              <a:t>Cai</a:t>
            </a:r>
            <a:r>
              <a:rPr lang="en-GB" sz="1200" dirty="0"/>
              <a:t>, Q., Wang, H., Chen, </a:t>
            </a:r>
            <a:r>
              <a:rPr lang="en-GB" sz="1200" dirty="0" err="1"/>
              <a:t>X.,Li</a:t>
            </a:r>
            <a:r>
              <a:rPr lang="en-GB" sz="1200" dirty="0"/>
              <a:t>, H. 2017. Modified task-based learning program promotes problem-solving capacity among </a:t>
            </a:r>
            <a:r>
              <a:rPr lang="en-GB" sz="1200" dirty="0" err="1"/>
              <a:t>chinese</a:t>
            </a:r>
            <a:r>
              <a:rPr lang="en-GB" sz="1200" dirty="0"/>
              <a:t> medical postgraduates: A mixed quantitative survey. </a:t>
            </a:r>
            <a:r>
              <a:rPr lang="en-GB" sz="1200" dirty="0" err="1"/>
              <a:t>Bmc</a:t>
            </a:r>
            <a:r>
              <a:rPr lang="en-GB" sz="1200" dirty="0"/>
              <a:t> Medical Education, 17 doi:10.1186/s12909-017-0994-0</a:t>
            </a:r>
          </a:p>
          <a:p>
            <a:pPr lvl="0"/>
            <a:endParaRPr lang="en-GB" sz="1200" dirty="0">
              <a:solidFill>
                <a:prstClr val="black"/>
              </a:solidFill>
              <a:latin typeface="Calibri" panose="020F0502020204030204" pitchFamily="34" charset="0"/>
            </a:endParaRPr>
          </a:p>
        </p:txBody>
      </p:sp>
    </p:spTree>
    <p:extLst>
      <p:ext uri="{BB962C8B-B14F-4D97-AF65-F5344CB8AC3E}">
        <p14:creationId xmlns:p14="http://schemas.microsoft.com/office/powerpoint/2010/main" val="36380398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136339"/>
            <a:ext cx="8424936" cy="4031873"/>
          </a:xfrm>
          <a:prstGeom prst="rect">
            <a:avLst/>
          </a:prstGeom>
        </p:spPr>
        <p:txBody>
          <a:bodyPr wrap="square">
            <a:spAutoFit/>
          </a:bodyPr>
          <a:lstStyle/>
          <a:p>
            <a:r>
              <a:rPr lang="en-GB" sz="3200" dirty="0">
                <a:latin typeface="Calibri" panose="020F0502020204030204" pitchFamily="34" charset="0"/>
              </a:rPr>
              <a:t>It is not sufficient simply to have an experience in order to learn. </a:t>
            </a:r>
            <a:r>
              <a:rPr lang="en-GB" sz="3200" dirty="0">
                <a:solidFill>
                  <a:srgbClr val="00B050"/>
                </a:solidFill>
                <a:latin typeface="Calibri" panose="020F0502020204030204" pitchFamily="34" charset="0"/>
              </a:rPr>
              <a:t>Without reflecting upon this experience it may quickly be forgotten</a:t>
            </a:r>
            <a:r>
              <a:rPr lang="en-GB" sz="3200" dirty="0">
                <a:latin typeface="Calibri" panose="020F0502020204030204" pitchFamily="34" charset="0"/>
              </a:rPr>
              <a:t>, or its learning potential lost. It is from the feelings and thoughts emerging from this reflection that generalisations or concepts can be generated. And it is </a:t>
            </a:r>
            <a:r>
              <a:rPr lang="en-GB" sz="3200" dirty="0">
                <a:solidFill>
                  <a:srgbClr val="00B050"/>
                </a:solidFill>
                <a:latin typeface="Calibri" panose="020F0502020204030204" pitchFamily="34" charset="0"/>
              </a:rPr>
              <a:t>generalisations that allow new situations to be tackled effectively</a:t>
            </a:r>
            <a:r>
              <a:rPr lang="en-GB" sz="3200" dirty="0">
                <a:latin typeface="Calibri" panose="020F0502020204030204" pitchFamily="34" charset="0"/>
              </a:rPr>
              <a:t>. Gibbs, (1988)</a:t>
            </a:r>
          </a:p>
        </p:txBody>
      </p:sp>
      <p:sp>
        <p:nvSpPr>
          <p:cNvPr id="3" name="Rectangle 2"/>
          <p:cNvSpPr/>
          <p:nvPr/>
        </p:nvSpPr>
        <p:spPr>
          <a:xfrm>
            <a:off x="323528" y="1268760"/>
            <a:ext cx="5690789" cy="646331"/>
          </a:xfrm>
          <a:prstGeom prst="rect">
            <a:avLst/>
          </a:prstGeom>
        </p:spPr>
        <p:txBody>
          <a:bodyPr wrap="none">
            <a:spAutoFit/>
          </a:bodyPr>
          <a:lstStyle/>
          <a:p>
            <a:r>
              <a:rPr lang="en-GB" sz="3600" b="1" dirty="0" smtClean="0">
                <a:solidFill>
                  <a:prstClr val="black"/>
                </a:solidFill>
                <a:latin typeface="Calibri" panose="020F0502020204030204" pitchFamily="34" charset="0"/>
              </a:rPr>
              <a:t>Reflection, what’s the point?</a:t>
            </a:r>
            <a:endParaRPr lang="en-GB" b="1" dirty="0"/>
          </a:p>
        </p:txBody>
      </p:sp>
    </p:spTree>
    <p:extLst>
      <p:ext uri="{BB962C8B-B14F-4D97-AF65-F5344CB8AC3E}">
        <p14:creationId xmlns:p14="http://schemas.microsoft.com/office/powerpoint/2010/main" val="476884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1412776"/>
            <a:ext cx="8208912" cy="1446550"/>
          </a:xfrm>
          <a:prstGeom prst="rect">
            <a:avLst/>
          </a:prstGeom>
          <a:noFill/>
        </p:spPr>
        <p:txBody>
          <a:bodyPr wrap="square" rtlCol="0">
            <a:spAutoFit/>
          </a:bodyPr>
          <a:lstStyle/>
          <a:p>
            <a:r>
              <a:rPr lang="en-GB" sz="4400" dirty="0" smtClean="0">
                <a:latin typeface="Calibri" panose="020F0502020204030204" pitchFamily="34" charset="0"/>
              </a:rPr>
              <a:t>Defining ‘reflective writing’</a:t>
            </a:r>
          </a:p>
          <a:p>
            <a:endParaRPr lang="en-GB" sz="4400" dirty="0"/>
          </a:p>
        </p:txBody>
      </p:sp>
      <p:sp>
        <p:nvSpPr>
          <p:cNvPr id="4" name="TextBox 3"/>
          <p:cNvSpPr txBox="1"/>
          <p:nvPr/>
        </p:nvSpPr>
        <p:spPr>
          <a:xfrm>
            <a:off x="107504" y="2420888"/>
            <a:ext cx="9036496" cy="1815882"/>
          </a:xfrm>
          <a:prstGeom prst="rect">
            <a:avLst/>
          </a:prstGeom>
          <a:noFill/>
        </p:spPr>
        <p:txBody>
          <a:bodyPr wrap="square" rtlCol="0">
            <a:spAutoFit/>
          </a:bodyPr>
          <a:lstStyle/>
          <a:p>
            <a:pPr marL="285750" lvl="0" indent="-285750">
              <a:buFont typeface="Arial" panose="020B0604020202020204" pitchFamily="34" charset="0"/>
              <a:buChar char="•"/>
            </a:pPr>
            <a:r>
              <a:rPr lang="en-GB" sz="2800" dirty="0">
                <a:latin typeface="Calibri"/>
                <a:ea typeface="Calibri"/>
                <a:cs typeface="Arial"/>
              </a:rPr>
              <a:t>Reflective writing allows learners to critically </a:t>
            </a:r>
            <a:r>
              <a:rPr lang="en-GB" sz="2800" dirty="0">
                <a:solidFill>
                  <a:srgbClr val="00B050"/>
                </a:solidFill>
                <a:latin typeface="Calibri"/>
                <a:ea typeface="Calibri"/>
                <a:cs typeface="Arial"/>
              </a:rPr>
              <a:t>examine their thought processes </a:t>
            </a:r>
            <a:r>
              <a:rPr lang="en-GB" sz="2800" dirty="0">
                <a:latin typeface="Calibri"/>
                <a:ea typeface="Calibri"/>
                <a:cs typeface="Arial"/>
              </a:rPr>
              <a:t>and influences on </a:t>
            </a:r>
            <a:r>
              <a:rPr lang="en-GB" sz="2800" dirty="0">
                <a:solidFill>
                  <a:srgbClr val="00B050"/>
                </a:solidFill>
                <a:latin typeface="Calibri"/>
                <a:ea typeface="Calibri"/>
                <a:cs typeface="Arial"/>
              </a:rPr>
              <a:t>their decision making abilities </a:t>
            </a:r>
            <a:r>
              <a:rPr lang="en-GB" sz="2800" dirty="0">
                <a:latin typeface="Calibri"/>
                <a:ea typeface="Calibri"/>
                <a:cs typeface="Arial"/>
              </a:rPr>
              <a:t>during a specific event or timeframe (Moon, 2011).</a:t>
            </a:r>
          </a:p>
          <a:p>
            <a:pPr marL="285750" lvl="0" indent="-285750">
              <a:buFont typeface="Arial" panose="020B0604020202020204" pitchFamily="34" charset="0"/>
              <a:buChar char="•"/>
            </a:pPr>
            <a:endParaRPr lang="en-GB" sz="2800" dirty="0">
              <a:latin typeface="Calibri"/>
              <a:ea typeface="Calibri"/>
              <a:cs typeface="Arial"/>
            </a:endParaRPr>
          </a:p>
        </p:txBody>
      </p:sp>
      <p:pic>
        <p:nvPicPr>
          <p:cNvPr id="5"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300192" y="260648"/>
            <a:ext cx="2579440" cy="7484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65015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340768"/>
            <a:ext cx="6750496" cy="769441"/>
          </a:xfrm>
          <a:prstGeom prst="rect">
            <a:avLst/>
          </a:prstGeom>
        </p:spPr>
        <p:txBody>
          <a:bodyPr wrap="square">
            <a:spAutoFit/>
          </a:bodyPr>
          <a:lstStyle/>
          <a:p>
            <a:pPr lvl="0"/>
            <a:r>
              <a:rPr lang="en-GB" sz="4400" dirty="0" smtClean="0">
                <a:solidFill>
                  <a:prstClr val="black"/>
                </a:solidFill>
                <a:latin typeface="Calibri" panose="020F0502020204030204" pitchFamily="34" charset="0"/>
              </a:rPr>
              <a:t>The Leeds STEM IFY Context</a:t>
            </a:r>
            <a:endParaRPr lang="en-GB" sz="4400" dirty="0">
              <a:solidFill>
                <a:prstClr val="black"/>
              </a:solidFill>
              <a:latin typeface="Calibri" panose="020F050202020403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615390165"/>
              </p:ext>
            </p:extLst>
          </p:nvPr>
        </p:nvGraphicFramePr>
        <p:xfrm>
          <a:off x="107504" y="2231988"/>
          <a:ext cx="8928991" cy="4149340"/>
        </p:xfrm>
        <a:graphic>
          <a:graphicData uri="http://schemas.openxmlformats.org/drawingml/2006/table">
            <a:tbl>
              <a:tblPr firstRow="1" firstCol="1" bandRow="1">
                <a:tableStyleId>{5C22544A-7EE6-4342-B048-85BDC9FD1C3A}</a:tableStyleId>
              </a:tblPr>
              <a:tblGrid>
                <a:gridCol w="1526129"/>
                <a:gridCol w="1475620"/>
                <a:gridCol w="1404314"/>
                <a:gridCol w="1066545"/>
                <a:gridCol w="1296144"/>
                <a:gridCol w="1066892"/>
                <a:gridCol w="1093347"/>
              </a:tblGrid>
              <a:tr h="1565894">
                <a:tc>
                  <a:txBody>
                    <a:bodyPr/>
                    <a:lstStyle/>
                    <a:p>
                      <a:pPr>
                        <a:lnSpc>
                          <a:spcPct val="107000"/>
                        </a:lnSpc>
                        <a:spcAft>
                          <a:spcPts val="0"/>
                        </a:spcAft>
                      </a:pPr>
                      <a:r>
                        <a:rPr lang="en-GB" sz="2000" dirty="0">
                          <a:effectLst/>
                          <a:latin typeface="Calibri" panose="020F0502020204030204" pitchFamily="34" charset="0"/>
                        </a:rPr>
                        <a:t>Assessment Type</a:t>
                      </a:r>
                      <a:endParaRPr lang="en-GB" sz="20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07000"/>
                        </a:lnSpc>
                        <a:spcAft>
                          <a:spcPts val="0"/>
                        </a:spcAft>
                      </a:pPr>
                      <a:r>
                        <a:rPr lang="en-GB" sz="1600" dirty="0">
                          <a:effectLst/>
                          <a:latin typeface="Calibri" panose="020F0502020204030204" pitchFamily="34" charset="0"/>
                        </a:rPr>
                        <a:t>Annotated Bib.</a:t>
                      </a:r>
                      <a:endParaRPr lang="en-GB" sz="16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07000"/>
                        </a:lnSpc>
                        <a:spcAft>
                          <a:spcPts val="0"/>
                        </a:spcAft>
                      </a:pPr>
                      <a:r>
                        <a:rPr lang="en-GB" sz="1600" dirty="0">
                          <a:effectLst/>
                          <a:latin typeface="Calibri" panose="020F0502020204030204" pitchFamily="34" charset="0"/>
                        </a:rPr>
                        <a:t>Assessed Disc.</a:t>
                      </a:r>
                      <a:endParaRPr lang="en-GB" sz="16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07000"/>
                        </a:lnSpc>
                        <a:spcAft>
                          <a:spcPts val="0"/>
                        </a:spcAft>
                      </a:pPr>
                      <a:r>
                        <a:rPr lang="en-GB" sz="1600" dirty="0">
                          <a:effectLst/>
                          <a:latin typeface="Calibri" panose="020F0502020204030204" pitchFamily="34" charset="0"/>
                        </a:rPr>
                        <a:t>Lab report</a:t>
                      </a:r>
                      <a:endParaRPr lang="en-GB" sz="16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07000"/>
                        </a:lnSpc>
                        <a:spcAft>
                          <a:spcPts val="0"/>
                        </a:spcAft>
                      </a:pPr>
                      <a:r>
                        <a:rPr lang="en-GB" sz="1600" dirty="0">
                          <a:effectLst/>
                          <a:latin typeface="Calibri" panose="020F0502020204030204" pitchFamily="34" charset="0"/>
                        </a:rPr>
                        <a:t>Presentation</a:t>
                      </a:r>
                      <a:endParaRPr lang="en-GB" sz="16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07000"/>
                        </a:lnSpc>
                        <a:spcAft>
                          <a:spcPts val="0"/>
                        </a:spcAft>
                      </a:pPr>
                      <a:r>
                        <a:rPr lang="en-GB" sz="1600" dirty="0">
                          <a:effectLst/>
                          <a:latin typeface="Calibri" panose="020F0502020204030204" pitchFamily="34" charset="0"/>
                        </a:rPr>
                        <a:t>Abstract</a:t>
                      </a:r>
                      <a:endParaRPr lang="en-GB" sz="16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07000"/>
                        </a:lnSpc>
                        <a:spcAft>
                          <a:spcPts val="0"/>
                        </a:spcAft>
                      </a:pPr>
                      <a:r>
                        <a:rPr lang="en-GB" sz="1600" dirty="0">
                          <a:effectLst/>
                          <a:latin typeface="Calibri" panose="020F0502020204030204" pitchFamily="34" charset="0"/>
                        </a:rPr>
                        <a:t>Reflective Writing (x3)</a:t>
                      </a:r>
                      <a:endParaRPr lang="en-GB" sz="16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r>
              <a:tr h="1028725">
                <a:tc>
                  <a:txBody>
                    <a:bodyPr/>
                    <a:lstStyle/>
                    <a:p>
                      <a:pPr>
                        <a:lnSpc>
                          <a:spcPct val="107000"/>
                        </a:lnSpc>
                        <a:spcAft>
                          <a:spcPts val="0"/>
                        </a:spcAft>
                      </a:pPr>
                      <a:r>
                        <a:rPr lang="en-GB" sz="2000">
                          <a:effectLst/>
                          <a:latin typeface="Calibri" panose="020F0502020204030204" pitchFamily="34" charset="0"/>
                        </a:rPr>
                        <a:t>Overall % of course</a:t>
                      </a:r>
                      <a:endParaRPr lang="en-GB" sz="20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07000"/>
                        </a:lnSpc>
                        <a:spcAft>
                          <a:spcPts val="0"/>
                        </a:spcAft>
                      </a:pPr>
                      <a:r>
                        <a:rPr lang="en-GB" sz="2400" dirty="0">
                          <a:effectLst/>
                          <a:latin typeface="Calibri" panose="020F0502020204030204" pitchFamily="34" charset="0"/>
                        </a:rPr>
                        <a:t>20%</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07000"/>
                        </a:lnSpc>
                        <a:spcAft>
                          <a:spcPts val="0"/>
                        </a:spcAft>
                      </a:pPr>
                      <a:r>
                        <a:rPr lang="en-GB" sz="2400" dirty="0">
                          <a:effectLst/>
                          <a:latin typeface="Calibri" panose="020F0502020204030204" pitchFamily="34" charset="0"/>
                        </a:rPr>
                        <a:t>20%</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07000"/>
                        </a:lnSpc>
                        <a:spcAft>
                          <a:spcPts val="0"/>
                        </a:spcAft>
                      </a:pPr>
                      <a:r>
                        <a:rPr lang="en-GB" sz="2400">
                          <a:effectLst/>
                          <a:latin typeface="Calibri" panose="020F0502020204030204" pitchFamily="34" charset="0"/>
                        </a:rPr>
                        <a:t>30%</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07000"/>
                        </a:lnSpc>
                        <a:spcAft>
                          <a:spcPts val="0"/>
                        </a:spcAft>
                      </a:pPr>
                      <a:r>
                        <a:rPr lang="en-GB" sz="2400">
                          <a:effectLst/>
                          <a:latin typeface="Calibri" panose="020F0502020204030204" pitchFamily="34" charset="0"/>
                        </a:rPr>
                        <a:t>20%</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07000"/>
                        </a:lnSpc>
                        <a:spcAft>
                          <a:spcPts val="0"/>
                        </a:spcAft>
                      </a:pPr>
                      <a:r>
                        <a:rPr lang="en-GB" sz="2400" dirty="0">
                          <a:effectLst/>
                          <a:latin typeface="Calibri" panose="020F0502020204030204" pitchFamily="34" charset="0"/>
                        </a:rPr>
                        <a:t>10%</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07000"/>
                        </a:lnSpc>
                        <a:spcAft>
                          <a:spcPts val="0"/>
                        </a:spcAft>
                      </a:pPr>
                      <a:r>
                        <a:rPr lang="en-GB" sz="2400" dirty="0">
                          <a:effectLst/>
                          <a:latin typeface="Calibri" panose="020F0502020204030204" pitchFamily="34" charset="0"/>
                        </a:rPr>
                        <a:t>10% </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solidFill>
                      <a:srgbClr val="FFFF00"/>
                    </a:solidFill>
                  </a:tcPr>
                </a:tc>
              </a:tr>
              <a:tr h="1554721">
                <a:tc>
                  <a:txBody>
                    <a:bodyPr/>
                    <a:lstStyle/>
                    <a:p>
                      <a:pPr>
                        <a:lnSpc>
                          <a:spcPct val="107000"/>
                        </a:lnSpc>
                        <a:spcAft>
                          <a:spcPts val="0"/>
                        </a:spcAft>
                      </a:pPr>
                      <a:r>
                        <a:rPr lang="en-GB" sz="2000" dirty="0">
                          <a:effectLst/>
                          <a:latin typeface="Calibri" panose="020F0502020204030204" pitchFamily="34" charset="0"/>
                        </a:rPr>
                        <a:t>Reflective writing % of assessment</a:t>
                      </a:r>
                      <a:endParaRPr lang="en-GB" sz="20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07000"/>
                        </a:lnSpc>
                        <a:spcAft>
                          <a:spcPts val="0"/>
                        </a:spcAft>
                      </a:pPr>
                      <a:r>
                        <a:rPr lang="en-GB" sz="2400" dirty="0">
                          <a:effectLst/>
                          <a:latin typeface="Calibri" panose="020F0502020204030204" pitchFamily="34" charset="0"/>
                        </a:rPr>
                        <a:t>   </a:t>
                      </a:r>
                      <a:r>
                        <a:rPr lang="en-GB" sz="2400" dirty="0" smtClean="0">
                          <a:effectLst/>
                          <a:latin typeface="Calibri" panose="020F0502020204030204" pitchFamily="34" charset="0"/>
                        </a:rPr>
                        <a:t>10%</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07000"/>
                        </a:lnSpc>
                        <a:spcAft>
                          <a:spcPts val="0"/>
                        </a:spcAft>
                      </a:pPr>
                      <a:r>
                        <a:rPr lang="en-GB" sz="2400">
                          <a:effectLst/>
                          <a:latin typeface="Calibri" panose="020F0502020204030204" pitchFamily="34" charset="0"/>
                        </a:rPr>
                        <a:t>10%</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07000"/>
                        </a:lnSpc>
                        <a:spcAft>
                          <a:spcPts val="0"/>
                        </a:spcAft>
                      </a:pPr>
                      <a:r>
                        <a:rPr lang="en-GB" sz="2400" dirty="0">
                          <a:effectLst/>
                          <a:latin typeface="Calibri" panose="020F0502020204030204" pitchFamily="34" charset="0"/>
                        </a:rPr>
                        <a:t>40%</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07000"/>
                        </a:lnSpc>
                        <a:spcAft>
                          <a:spcPts val="0"/>
                        </a:spcAft>
                      </a:pPr>
                      <a:r>
                        <a:rPr lang="en-GB" sz="2400" dirty="0">
                          <a:effectLst/>
                          <a:latin typeface="Calibri" panose="020F0502020204030204" pitchFamily="34" charset="0"/>
                        </a:rPr>
                        <a:t>10%</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07000"/>
                        </a:lnSpc>
                        <a:spcAft>
                          <a:spcPts val="0"/>
                        </a:spcAft>
                      </a:pPr>
                      <a:r>
                        <a:rPr lang="en-GB" sz="2400" dirty="0">
                          <a:effectLst/>
                          <a:latin typeface="Calibri" panose="020F0502020204030204" pitchFamily="34" charset="0"/>
                        </a:rPr>
                        <a:t>10%</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07000"/>
                        </a:lnSpc>
                        <a:spcAft>
                          <a:spcPts val="0"/>
                        </a:spcAft>
                      </a:pPr>
                      <a:r>
                        <a:rPr lang="en-GB" sz="2400" dirty="0">
                          <a:effectLst/>
                          <a:latin typeface="Calibri" panose="020F0502020204030204" pitchFamily="34" charset="0"/>
                        </a:rPr>
                        <a:t> </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r>
            </a:tbl>
          </a:graphicData>
        </a:graphic>
      </p:graphicFrame>
      <p:sp>
        <p:nvSpPr>
          <p:cNvPr id="6" name="Rectangle 1"/>
          <p:cNvSpPr>
            <a:spLocks noChangeArrowheads="1"/>
          </p:cNvSpPr>
          <p:nvPr/>
        </p:nvSpPr>
        <p:spPr bwMode="auto">
          <a:xfrm>
            <a:off x="643165" y="3275228"/>
            <a:ext cx="10213748" cy="8649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2905822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40371329"/>
              </p:ext>
            </p:extLst>
          </p:nvPr>
        </p:nvGraphicFramePr>
        <p:xfrm>
          <a:off x="162474" y="1916832"/>
          <a:ext cx="8964488" cy="4726986"/>
        </p:xfrm>
        <a:graphic>
          <a:graphicData uri="http://schemas.openxmlformats.org/drawingml/2006/table">
            <a:tbl>
              <a:tblPr firstRow="1" firstCol="1" lastRow="1" lastCol="1" bandRow="1" bandCol="1">
                <a:tableStyleId>{5C22544A-7EE6-4342-B048-85BDC9FD1C3A}</a:tableStyleId>
              </a:tblPr>
              <a:tblGrid>
                <a:gridCol w="1234133"/>
                <a:gridCol w="7730355"/>
              </a:tblGrid>
              <a:tr h="3247644">
                <a:tc>
                  <a:txBody>
                    <a:bodyPr/>
                    <a:lstStyle/>
                    <a:p>
                      <a:pPr>
                        <a:lnSpc>
                          <a:spcPct val="115000"/>
                        </a:lnSpc>
                        <a:spcBef>
                          <a:spcPts val="600"/>
                        </a:spcBef>
                        <a:spcAft>
                          <a:spcPts val="0"/>
                        </a:spcAft>
                      </a:pPr>
                      <a:endParaRPr lang="en-GB" sz="2400" dirty="0" smtClean="0">
                        <a:effectLst/>
                        <a:latin typeface="Calibri" panose="020F0502020204030204" pitchFamily="34" charset="0"/>
                      </a:endParaRPr>
                    </a:p>
                    <a:p>
                      <a:pPr>
                        <a:lnSpc>
                          <a:spcPct val="115000"/>
                        </a:lnSpc>
                        <a:spcBef>
                          <a:spcPts val="600"/>
                        </a:spcBef>
                        <a:spcAft>
                          <a:spcPts val="0"/>
                        </a:spcAft>
                      </a:pPr>
                      <a:r>
                        <a:rPr lang="en-GB" sz="2000" dirty="0" smtClean="0">
                          <a:solidFill>
                            <a:srgbClr val="FFFF00"/>
                          </a:solidFill>
                          <a:effectLst/>
                          <a:latin typeface="Calibri" panose="020F0502020204030204" pitchFamily="34" charset="0"/>
                        </a:rPr>
                        <a:t>Content</a:t>
                      </a:r>
                      <a:endParaRPr lang="en-GB" sz="2000" dirty="0">
                        <a:solidFill>
                          <a:srgbClr val="FFFF00"/>
                        </a:solidFill>
                        <a:effectLst/>
                        <a:latin typeface="Calibri" panose="020F0502020204030204" pitchFamily="34" charset="0"/>
                        <a:ea typeface="Times New Roman" panose="02020603050405020304" pitchFamily="18" charset="0"/>
                      </a:endParaRPr>
                    </a:p>
                  </a:txBody>
                  <a:tcPr marL="56764" marR="56764" marT="0" marB="0"/>
                </a:tc>
                <a:tc>
                  <a:txBody>
                    <a:bodyPr/>
                    <a:lstStyle/>
                    <a:p>
                      <a:pPr marL="228600">
                        <a:lnSpc>
                          <a:spcPct val="150000"/>
                        </a:lnSpc>
                        <a:spcBef>
                          <a:spcPts val="600"/>
                        </a:spcBef>
                        <a:spcAft>
                          <a:spcPts val="0"/>
                        </a:spcAft>
                      </a:pPr>
                      <a:r>
                        <a:rPr lang="en-GB" sz="1600" dirty="0">
                          <a:effectLst/>
                          <a:latin typeface="Calibri" panose="020F0502020204030204" pitchFamily="34" charset="0"/>
                        </a:rPr>
                        <a:t>Identification of personal strengths and weaknesses </a:t>
                      </a:r>
                    </a:p>
                    <a:p>
                      <a:pPr marL="228600">
                        <a:lnSpc>
                          <a:spcPct val="150000"/>
                        </a:lnSpc>
                        <a:spcAft>
                          <a:spcPts val="0"/>
                        </a:spcAft>
                      </a:pPr>
                      <a:r>
                        <a:rPr lang="en-GB" sz="1600" dirty="0">
                          <a:effectLst/>
                          <a:latin typeface="Calibri" panose="020F0502020204030204" pitchFamily="34" charset="0"/>
                        </a:rPr>
                        <a:t>Identification of related areas and opportunities for further development </a:t>
                      </a:r>
                    </a:p>
                    <a:p>
                      <a:pPr marL="228600">
                        <a:lnSpc>
                          <a:spcPct val="150000"/>
                        </a:lnSpc>
                        <a:spcAft>
                          <a:spcPts val="0"/>
                        </a:spcAft>
                      </a:pPr>
                      <a:r>
                        <a:rPr lang="en-GB" sz="1600" dirty="0">
                          <a:effectLst/>
                          <a:latin typeface="Calibri" panose="020F0502020204030204" pitchFamily="34" charset="0"/>
                        </a:rPr>
                        <a:t>Setting ‘SMART’ (specific, measurable, achievable, realistic and time achievable) targets</a:t>
                      </a:r>
                    </a:p>
                    <a:p>
                      <a:pPr marL="228600">
                        <a:lnSpc>
                          <a:spcPct val="150000"/>
                        </a:lnSpc>
                        <a:spcAft>
                          <a:spcPts val="0"/>
                        </a:spcAft>
                      </a:pPr>
                      <a:r>
                        <a:rPr lang="en-GB" sz="1600" dirty="0">
                          <a:effectLst/>
                          <a:latin typeface="Calibri" panose="020F0502020204030204" pitchFamily="34" charset="0"/>
                        </a:rPr>
                        <a:t>Demonstration of insight and maturity in terms of task evaluation</a:t>
                      </a:r>
                    </a:p>
                    <a:p>
                      <a:pPr marL="228600">
                        <a:lnSpc>
                          <a:spcPct val="150000"/>
                        </a:lnSpc>
                        <a:spcAft>
                          <a:spcPts val="0"/>
                        </a:spcAft>
                      </a:pPr>
                      <a:r>
                        <a:rPr lang="en-GB" sz="1600" dirty="0">
                          <a:effectLst/>
                          <a:latin typeface="Calibri" panose="020F0502020204030204" pitchFamily="34" charset="0"/>
                        </a:rPr>
                        <a:t>Demonstration of insight and maturity in terms of self-evaluation</a:t>
                      </a:r>
                    </a:p>
                    <a:p>
                      <a:pPr marL="228600">
                        <a:lnSpc>
                          <a:spcPct val="150000"/>
                        </a:lnSpc>
                        <a:spcAft>
                          <a:spcPts val="0"/>
                        </a:spcAft>
                      </a:pPr>
                      <a:r>
                        <a:rPr lang="en-GB" sz="1600" dirty="0">
                          <a:effectLst/>
                          <a:latin typeface="Calibri" panose="020F0502020204030204" pitchFamily="34" charset="0"/>
                        </a:rPr>
                        <a:t>Demonstration of an understanding of long and short term use of skills</a:t>
                      </a:r>
                    </a:p>
                    <a:p>
                      <a:pPr marL="228600">
                        <a:lnSpc>
                          <a:spcPct val="150000"/>
                        </a:lnSpc>
                        <a:spcAft>
                          <a:spcPts val="0"/>
                        </a:spcAft>
                      </a:pPr>
                      <a:r>
                        <a:rPr lang="en-GB" sz="1600" dirty="0">
                          <a:effectLst/>
                          <a:latin typeface="Calibri" panose="020F0502020204030204" pitchFamily="34" charset="0"/>
                        </a:rPr>
                        <a:t>Demonstration of an understanding of different contextual use of the skills.</a:t>
                      </a:r>
                    </a:p>
                    <a:p>
                      <a:pPr>
                        <a:lnSpc>
                          <a:spcPct val="115000"/>
                        </a:lnSpc>
                        <a:spcBef>
                          <a:spcPts val="600"/>
                        </a:spcBef>
                        <a:spcAft>
                          <a:spcPts val="0"/>
                        </a:spcAft>
                      </a:pPr>
                      <a:r>
                        <a:rPr lang="en-GB" sz="1400" dirty="0">
                          <a:effectLst/>
                          <a:latin typeface="Calibri" panose="020F0502020204030204" pitchFamily="34" charset="0"/>
                        </a:rPr>
                        <a:t> </a:t>
                      </a:r>
                      <a:endParaRPr lang="en-GB" sz="1400" dirty="0">
                        <a:effectLst/>
                        <a:latin typeface="Calibri" panose="020F0502020204030204" pitchFamily="34" charset="0"/>
                        <a:ea typeface="Times New Roman" panose="02020603050405020304" pitchFamily="18" charset="0"/>
                      </a:endParaRPr>
                    </a:p>
                  </a:txBody>
                  <a:tcPr marL="56764" marR="56764" marT="0" marB="0"/>
                </a:tc>
              </a:tr>
              <a:tr h="1479342">
                <a:tc>
                  <a:txBody>
                    <a:bodyPr/>
                    <a:lstStyle/>
                    <a:p>
                      <a:pPr>
                        <a:lnSpc>
                          <a:spcPct val="115000"/>
                        </a:lnSpc>
                        <a:spcBef>
                          <a:spcPts val="600"/>
                        </a:spcBef>
                        <a:spcAft>
                          <a:spcPts val="0"/>
                        </a:spcAft>
                      </a:pPr>
                      <a:r>
                        <a:rPr lang="en-GB" sz="2000" dirty="0">
                          <a:solidFill>
                            <a:srgbClr val="FFFF00"/>
                          </a:solidFill>
                          <a:effectLst/>
                          <a:latin typeface="Calibri" panose="020F0502020204030204" pitchFamily="34" charset="0"/>
                        </a:rPr>
                        <a:t>Language</a:t>
                      </a:r>
                      <a:endParaRPr lang="en-GB" sz="2000" dirty="0">
                        <a:solidFill>
                          <a:srgbClr val="FFFF00"/>
                        </a:solidFill>
                        <a:effectLst/>
                        <a:latin typeface="Calibri" panose="020F0502020204030204" pitchFamily="34" charset="0"/>
                        <a:ea typeface="Times New Roman" panose="02020603050405020304" pitchFamily="18" charset="0"/>
                      </a:endParaRPr>
                    </a:p>
                  </a:txBody>
                  <a:tcPr marL="56764" marR="56764" marT="0" marB="0"/>
                </a:tc>
                <a:tc>
                  <a:txBody>
                    <a:bodyPr/>
                    <a:lstStyle/>
                    <a:p>
                      <a:pPr marL="228600">
                        <a:lnSpc>
                          <a:spcPct val="115000"/>
                        </a:lnSpc>
                        <a:spcBef>
                          <a:spcPts val="600"/>
                        </a:spcBef>
                        <a:spcAft>
                          <a:spcPts val="0"/>
                        </a:spcAft>
                      </a:pPr>
                      <a:r>
                        <a:rPr lang="en-GB" sz="2000" dirty="0">
                          <a:effectLst/>
                          <a:latin typeface="Calibri" panose="020F0502020204030204" pitchFamily="34" charset="0"/>
                        </a:rPr>
                        <a:t>Accurate and effective use of grammar</a:t>
                      </a:r>
                    </a:p>
                    <a:p>
                      <a:pPr marL="228600">
                        <a:lnSpc>
                          <a:spcPct val="115000"/>
                        </a:lnSpc>
                        <a:spcBef>
                          <a:spcPts val="600"/>
                        </a:spcBef>
                        <a:spcAft>
                          <a:spcPts val="0"/>
                        </a:spcAft>
                      </a:pPr>
                      <a:r>
                        <a:rPr lang="en-GB" sz="2000" dirty="0">
                          <a:effectLst/>
                          <a:latin typeface="Calibri" panose="020F0502020204030204" pitchFamily="34" charset="0"/>
                        </a:rPr>
                        <a:t>Accurate and effective use of vocabulary</a:t>
                      </a:r>
                    </a:p>
                    <a:p>
                      <a:pPr marL="228600">
                        <a:lnSpc>
                          <a:spcPct val="115000"/>
                        </a:lnSpc>
                        <a:spcBef>
                          <a:spcPts val="600"/>
                        </a:spcBef>
                        <a:spcAft>
                          <a:spcPts val="0"/>
                        </a:spcAft>
                      </a:pPr>
                      <a:r>
                        <a:rPr lang="en-GB" sz="2000" dirty="0">
                          <a:effectLst/>
                          <a:latin typeface="Calibri" panose="020F0502020204030204" pitchFamily="34" charset="0"/>
                        </a:rPr>
                        <a:t>Accurate, appropriate and effective use of expressions</a:t>
                      </a:r>
                      <a:endParaRPr lang="en-GB" sz="2000" dirty="0">
                        <a:effectLst/>
                        <a:latin typeface="Calibri" panose="020F0502020204030204" pitchFamily="34" charset="0"/>
                        <a:ea typeface="Times New Roman" panose="02020603050405020304" pitchFamily="18" charset="0"/>
                      </a:endParaRPr>
                    </a:p>
                  </a:txBody>
                  <a:tcPr marL="56764" marR="56764" marT="0" marB="0"/>
                </a:tc>
              </a:tr>
            </a:tbl>
          </a:graphicData>
        </a:graphic>
      </p:graphicFrame>
      <p:sp>
        <p:nvSpPr>
          <p:cNvPr id="3" name="TextBox 2"/>
          <p:cNvSpPr txBox="1"/>
          <p:nvPr/>
        </p:nvSpPr>
        <p:spPr>
          <a:xfrm>
            <a:off x="539552" y="908720"/>
            <a:ext cx="3528392" cy="584775"/>
          </a:xfrm>
          <a:prstGeom prst="rect">
            <a:avLst/>
          </a:prstGeom>
          <a:noFill/>
        </p:spPr>
        <p:txBody>
          <a:bodyPr wrap="square" rtlCol="0">
            <a:spAutoFit/>
          </a:bodyPr>
          <a:lstStyle/>
          <a:p>
            <a:r>
              <a:rPr lang="en-GB" sz="3200" dirty="0" smtClean="0">
                <a:latin typeface="Calibri" panose="020F0502020204030204" pitchFamily="34" charset="0"/>
              </a:rPr>
              <a:t>Marking criteria</a:t>
            </a:r>
            <a:endParaRPr lang="en-GB" sz="3200" dirty="0">
              <a:latin typeface="Calibri" panose="020F0502020204030204" pitchFamily="34" charset="0"/>
            </a:endParaRPr>
          </a:p>
        </p:txBody>
      </p:sp>
    </p:spTree>
    <p:extLst>
      <p:ext uri="{BB962C8B-B14F-4D97-AF65-F5344CB8AC3E}">
        <p14:creationId xmlns:p14="http://schemas.microsoft.com/office/powerpoint/2010/main" val="30708966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8228" y="1268760"/>
            <a:ext cx="3140219" cy="584775"/>
          </a:xfrm>
          <a:prstGeom prst="rect">
            <a:avLst/>
          </a:prstGeom>
        </p:spPr>
        <p:txBody>
          <a:bodyPr wrap="none">
            <a:spAutoFit/>
          </a:bodyPr>
          <a:lstStyle/>
          <a:p>
            <a:pPr lvl="0"/>
            <a:r>
              <a:rPr lang="en-GB" sz="3200" dirty="0" smtClean="0">
                <a:solidFill>
                  <a:prstClr val="black"/>
                </a:solidFill>
                <a:latin typeface="Calibri" panose="020F0502020204030204" pitchFamily="34" charset="0"/>
              </a:rPr>
              <a:t>Grade descriptors</a:t>
            </a:r>
            <a:endParaRPr lang="en-GB" sz="3200" dirty="0">
              <a:solidFill>
                <a:prstClr val="black"/>
              </a:solidFill>
              <a:latin typeface="Calibri" panose="020F0502020204030204" pitchFamily="34" charset="0"/>
            </a:endParaRPr>
          </a:p>
        </p:txBody>
      </p:sp>
      <p:sp>
        <p:nvSpPr>
          <p:cNvPr id="3" name="Rectangle 2"/>
          <p:cNvSpPr/>
          <p:nvPr/>
        </p:nvSpPr>
        <p:spPr>
          <a:xfrm>
            <a:off x="179512" y="2132856"/>
            <a:ext cx="9289032" cy="3893374"/>
          </a:xfrm>
          <a:prstGeom prst="rect">
            <a:avLst/>
          </a:prstGeom>
        </p:spPr>
        <p:txBody>
          <a:bodyPr wrap="square">
            <a:spAutoFit/>
          </a:bodyPr>
          <a:lstStyle/>
          <a:p>
            <a:pPr>
              <a:lnSpc>
                <a:spcPct val="115000"/>
              </a:lnSpc>
              <a:spcBef>
                <a:spcPts val="600"/>
              </a:spcBef>
              <a:spcAft>
                <a:spcPts val="0"/>
              </a:spcAft>
            </a:pPr>
            <a:r>
              <a:rPr lang="en-GB" b="1" dirty="0" smtClean="0">
                <a:solidFill>
                  <a:srgbClr val="7030A0"/>
                </a:solidFill>
                <a:latin typeface="Arial" panose="020B0604020202020204" pitchFamily="34" charset="0"/>
                <a:ea typeface="Calibri" panose="020F0502020204030204" pitchFamily="34" charset="0"/>
              </a:rPr>
              <a:t>90-100-</a:t>
            </a:r>
            <a:r>
              <a:rPr lang="en-GB" dirty="0" smtClean="0">
                <a:solidFill>
                  <a:srgbClr val="7030A0"/>
                </a:solidFill>
                <a:latin typeface="Arial" panose="020B0604020202020204" pitchFamily="34" charset="0"/>
                <a:ea typeface="Calibri" panose="020F0502020204030204" pitchFamily="34" charset="0"/>
              </a:rPr>
              <a:t> </a:t>
            </a:r>
            <a:r>
              <a:rPr lang="en-GB" b="1" dirty="0">
                <a:solidFill>
                  <a:srgbClr val="7030A0"/>
                </a:solidFill>
                <a:latin typeface="Arial" panose="020B0604020202020204" pitchFamily="34" charset="0"/>
                <a:ea typeface="Calibri" panose="020F0502020204030204" pitchFamily="34" charset="0"/>
              </a:rPr>
              <a:t>All criteria</a:t>
            </a:r>
            <a:r>
              <a:rPr lang="en-GB" dirty="0">
                <a:solidFill>
                  <a:srgbClr val="7030A0"/>
                </a:solidFill>
                <a:latin typeface="Arial" panose="020B0604020202020204" pitchFamily="34" charset="0"/>
                <a:ea typeface="Calibri" panose="020F0502020204030204" pitchFamily="34" charset="0"/>
              </a:rPr>
              <a:t> </a:t>
            </a:r>
            <a:r>
              <a:rPr lang="en-GB" dirty="0">
                <a:latin typeface="Arial" panose="020B0604020202020204" pitchFamily="34" charset="0"/>
                <a:ea typeface="Calibri" panose="020F0502020204030204" pitchFamily="34" charset="0"/>
              </a:rPr>
              <a:t>are fulfilled in a </a:t>
            </a:r>
            <a:r>
              <a:rPr lang="en-GB" b="1" dirty="0">
                <a:solidFill>
                  <a:srgbClr val="7030A0"/>
                </a:solidFill>
                <a:latin typeface="Arial" panose="020B0604020202020204" pitchFamily="34" charset="0"/>
                <a:ea typeface="Calibri" panose="020F0502020204030204" pitchFamily="34" charset="0"/>
              </a:rPr>
              <a:t>highly effective, consistent</a:t>
            </a:r>
            <a:r>
              <a:rPr lang="en-GB" dirty="0">
                <a:solidFill>
                  <a:srgbClr val="7030A0"/>
                </a:solidFill>
                <a:latin typeface="Arial" panose="020B0604020202020204" pitchFamily="34" charset="0"/>
                <a:ea typeface="Calibri" panose="020F0502020204030204" pitchFamily="34" charset="0"/>
              </a:rPr>
              <a:t> </a:t>
            </a:r>
            <a:r>
              <a:rPr lang="en-GB" dirty="0">
                <a:latin typeface="Arial" panose="020B0604020202020204" pitchFamily="34" charset="0"/>
                <a:ea typeface="Calibri" panose="020F0502020204030204" pitchFamily="34" charset="0"/>
              </a:rPr>
              <a:t>and </a:t>
            </a:r>
            <a:r>
              <a:rPr lang="en-GB" b="1" dirty="0">
                <a:solidFill>
                  <a:srgbClr val="7030A0"/>
                </a:solidFill>
                <a:latin typeface="Arial" panose="020B0604020202020204" pitchFamily="34" charset="0"/>
                <a:ea typeface="Calibri" panose="020F0502020204030204" pitchFamily="34" charset="0"/>
              </a:rPr>
              <a:t>sophisticated</a:t>
            </a:r>
            <a:r>
              <a:rPr lang="en-GB" dirty="0">
                <a:latin typeface="Arial" panose="020B0604020202020204" pitchFamily="34" charset="0"/>
                <a:ea typeface="Calibri" panose="020F0502020204030204" pitchFamily="34" charset="0"/>
              </a:rPr>
              <a:t> </a:t>
            </a:r>
            <a:r>
              <a:rPr lang="en-GB" dirty="0" smtClean="0">
                <a:latin typeface="Arial" panose="020B0604020202020204" pitchFamily="34" charset="0"/>
                <a:ea typeface="Calibri" panose="020F0502020204030204" pitchFamily="34" charset="0"/>
              </a:rPr>
              <a:t>manner</a:t>
            </a:r>
          </a:p>
          <a:p>
            <a:pPr>
              <a:lnSpc>
                <a:spcPct val="115000"/>
              </a:lnSpc>
              <a:spcBef>
                <a:spcPts val="600"/>
              </a:spcBef>
              <a:spcAft>
                <a:spcPts val="0"/>
              </a:spcAft>
            </a:pPr>
            <a:r>
              <a:rPr lang="en-GB" b="1" dirty="0" smtClean="0">
                <a:solidFill>
                  <a:srgbClr val="002060"/>
                </a:solidFill>
                <a:latin typeface="Arial" panose="020B0604020202020204" pitchFamily="34" charset="0"/>
                <a:ea typeface="Calibri" panose="020F0502020204030204" pitchFamily="34" charset="0"/>
              </a:rPr>
              <a:t>80-90</a:t>
            </a:r>
            <a:r>
              <a:rPr lang="en-GB" dirty="0" smtClean="0">
                <a:latin typeface="Arial" panose="020B0604020202020204" pitchFamily="34" charset="0"/>
                <a:ea typeface="Calibri" panose="020F0502020204030204" pitchFamily="34" charset="0"/>
              </a:rPr>
              <a:t> </a:t>
            </a:r>
            <a:r>
              <a:rPr lang="en-GB" dirty="0">
                <a:latin typeface="Arial" panose="020B0604020202020204" pitchFamily="34" charset="0"/>
                <a:ea typeface="Calibri" panose="020F0502020204030204" pitchFamily="34" charset="0"/>
              </a:rPr>
              <a:t>All criteria are fulfilled </a:t>
            </a:r>
            <a:r>
              <a:rPr lang="en-GB" b="1" dirty="0">
                <a:solidFill>
                  <a:srgbClr val="002060"/>
                </a:solidFill>
                <a:latin typeface="Arial" panose="020B0604020202020204" pitchFamily="34" charset="0"/>
                <a:ea typeface="Calibri" panose="020F0502020204030204" pitchFamily="34" charset="0"/>
              </a:rPr>
              <a:t>very effectively </a:t>
            </a:r>
            <a:r>
              <a:rPr lang="en-GB" b="1" dirty="0">
                <a:latin typeface="Arial" panose="020B0604020202020204" pitchFamily="34" charset="0"/>
                <a:ea typeface="Calibri" panose="020F0502020204030204" pitchFamily="34" charset="0"/>
              </a:rPr>
              <a:t>and </a:t>
            </a:r>
            <a:r>
              <a:rPr lang="en-GB" b="1" dirty="0" smtClean="0">
                <a:solidFill>
                  <a:srgbClr val="002060"/>
                </a:solidFill>
                <a:latin typeface="Arial" panose="020B0604020202020204" pitchFamily="34" charset="0"/>
                <a:ea typeface="Calibri" panose="020F0502020204030204" pitchFamily="34" charset="0"/>
              </a:rPr>
              <a:t>consistently</a:t>
            </a:r>
            <a:endParaRPr lang="en-GB" dirty="0">
              <a:solidFill>
                <a:srgbClr val="002060"/>
              </a:solidFill>
              <a:latin typeface="Arial" panose="020B0604020202020204" pitchFamily="34" charset="0"/>
              <a:ea typeface="Calibri" panose="020F0502020204030204" pitchFamily="34" charset="0"/>
            </a:endParaRPr>
          </a:p>
          <a:p>
            <a:pPr>
              <a:lnSpc>
                <a:spcPct val="115000"/>
              </a:lnSpc>
              <a:spcBef>
                <a:spcPts val="600"/>
              </a:spcBef>
              <a:spcAft>
                <a:spcPts val="0"/>
              </a:spcAft>
            </a:pPr>
            <a:r>
              <a:rPr lang="en-GB" b="1" dirty="0" smtClean="0">
                <a:solidFill>
                  <a:srgbClr val="FFC000"/>
                </a:solidFill>
                <a:latin typeface="Arial" panose="020B0604020202020204" pitchFamily="34" charset="0"/>
                <a:ea typeface="Calibri" panose="020F0502020204030204" pitchFamily="34" charset="0"/>
              </a:rPr>
              <a:t>70-80-</a:t>
            </a:r>
            <a:r>
              <a:rPr lang="en-GB" dirty="0" smtClean="0">
                <a:latin typeface="Arial" panose="020B0604020202020204" pitchFamily="34" charset="0"/>
                <a:ea typeface="Calibri" panose="020F0502020204030204" pitchFamily="34" charset="0"/>
              </a:rPr>
              <a:t> </a:t>
            </a:r>
            <a:r>
              <a:rPr lang="en-GB" dirty="0">
                <a:latin typeface="Arial" panose="020B0604020202020204" pitchFamily="34" charset="0"/>
                <a:ea typeface="Calibri" panose="020F0502020204030204" pitchFamily="34" charset="0"/>
              </a:rPr>
              <a:t>All criteria are fulfilled </a:t>
            </a:r>
            <a:r>
              <a:rPr lang="en-GB" b="1" dirty="0">
                <a:solidFill>
                  <a:srgbClr val="FFC000"/>
                </a:solidFill>
                <a:latin typeface="Arial" panose="020B0604020202020204" pitchFamily="34" charset="0"/>
                <a:ea typeface="Calibri" panose="020F0502020204030204" pitchFamily="34" charset="0"/>
              </a:rPr>
              <a:t>effectively</a:t>
            </a:r>
            <a:r>
              <a:rPr lang="en-GB" b="1" dirty="0">
                <a:latin typeface="Arial" panose="020B0604020202020204" pitchFamily="34" charset="0"/>
                <a:ea typeface="Calibri" panose="020F0502020204030204" pitchFamily="34" charset="0"/>
              </a:rPr>
              <a:t> and </a:t>
            </a:r>
            <a:r>
              <a:rPr lang="en-GB" b="1" dirty="0" smtClean="0">
                <a:solidFill>
                  <a:srgbClr val="FFC000"/>
                </a:solidFill>
                <a:latin typeface="Arial" panose="020B0604020202020204" pitchFamily="34" charset="0"/>
                <a:ea typeface="Calibri" panose="020F0502020204030204" pitchFamily="34" charset="0"/>
              </a:rPr>
              <a:t>frequently</a:t>
            </a:r>
            <a:endParaRPr lang="en-GB" dirty="0">
              <a:latin typeface="Arial" panose="020B0604020202020204" pitchFamily="34" charset="0"/>
              <a:ea typeface="Calibri" panose="020F0502020204030204" pitchFamily="34" charset="0"/>
            </a:endParaRPr>
          </a:p>
          <a:p>
            <a:pPr>
              <a:lnSpc>
                <a:spcPct val="115000"/>
              </a:lnSpc>
              <a:spcBef>
                <a:spcPts val="600"/>
              </a:spcBef>
              <a:spcAft>
                <a:spcPts val="0"/>
              </a:spcAft>
            </a:pPr>
            <a:r>
              <a:rPr lang="en-GB" b="1" dirty="0" smtClean="0">
                <a:solidFill>
                  <a:srgbClr val="00B050"/>
                </a:solidFill>
                <a:latin typeface="Arial" panose="020B0604020202020204" pitchFamily="34" charset="0"/>
                <a:ea typeface="Calibri" panose="020F0502020204030204" pitchFamily="34" charset="0"/>
              </a:rPr>
              <a:t>60-70-</a:t>
            </a:r>
            <a:r>
              <a:rPr lang="en-GB" dirty="0" smtClean="0">
                <a:latin typeface="Arial" panose="020B0604020202020204" pitchFamily="34" charset="0"/>
                <a:ea typeface="Calibri" panose="020F0502020204030204" pitchFamily="34" charset="0"/>
              </a:rPr>
              <a:t> </a:t>
            </a:r>
            <a:r>
              <a:rPr lang="en-GB" b="1" dirty="0">
                <a:solidFill>
                  <a:srgbClr val="00B050"/>
                </a:solidFill>
                <a:latin typeface="Arial" panose="020B0604020202020204" pitchFamily="34" charset="0"/>
                <a:ea typeface="Calibri" panose="020F0502020204030204" pitchFamily="34" charset="0"/>
              </a:rPr>
              <a:t>Most</a:t>
            </a:r>
            <a:r>
              <a:rPr lang="en-GB" dirty="0">
                <a:solidFill>
                  <a:srgbClr val="00B050"/>
                </a:solidFill>
                <a:latin typeface="Arial" panose="020B0604020202020204" pitchFamily="34" charset="0"/>
                <a:ea typeface="Calibri" panose="020F0502020204030204" pitchFamily="34" charset="0"/>
              </a:rPr>
              <a:t> of the criteria </a:t>
            </a:r>
            <a:r>
              <a:rPr lang="en-GB" dirty="0">
                <a:latin typeface="Arial" panose="020B0604020202020204" pitchFamily="34" charset="0"/>
                <a:ea typeface="Calibri" panose="020F0502020204030204" pitchFamily="34" charset="0"/>
              </a:rPr>
              <a:t>are fulfilled </a:t>
            </a:r>
            <a:r>
              <a:rPr lang="en-GB" b="1" dirty="0">
                <a:solidFill>
                  <a:srgbClr val="00B050"/>
                </a:solidFill>
                <a:latin typeface="Arial" panose="020B0604020202020204" pitchFamily="34" charset="0"/>
                <a:ea typeface="Calibri" panose="020F0502020204030204" pitchFamily="34" charset="0"/>
              </a:rPr>
              <a:t>most of the </a:t>
            </a:r>
            <a:r>
              <a:rPr lang="en-GB" b="1" dirty="0" smtClean="0">
                <a:solidFill>
                  <a:srgbClr val="00B050"/>
                </a:solidFill>
                <a:latin typeface="Arial" panose="020B0604020202020204" pitchFamily="34" charset="0"/>
                <a:ea typeface="Calibri" panose="020F0502020204030204" pitchFamily="34" charset="0"/>
              </a:rPr>
              <a:t>time</a:t>
            </a:r>
            <a:endParaRPr lang="en-GB" dirty="0">
              <a:latin typeface="Arial" panose="020B0604020202020204" pitchFamily="34" charset="0"/>
              <a:ea typeface="Calibri" panose="020F0502020204030204" pitchFamily="34" charset="0"/>
            </a:endParaRPr>
          </a:p>
          <a:p>
            <a:pPr>
              <a:lnSpc>
                <a:spcPct val="115000"/>
              </a:lnSpc>
              <a:spcBef>
                <a:spcPts val="600"/>
              </a:spcBef>
              <a:spcAft>
                <a:spcPts val="0"/>
              </a:spcAft>
            </a:pPr>
            <a:r>
              <a:rPr lang="en-GB" dirty="0" smtClean="0">
                <a:solidFill>
                  <a:srgbClr val="00B0F0"/>
                </a:solidFill>
                <a:latin typeface="Arial" panose="020B0604020202020204" pitchFamily="34" charset="0"/>
                <a:ea typeface="Calibri" panose="020F0502020204030204" pitchFamily="34" charset="0"/>
              </a:rPr>
              <a:t>50-60-</a:t>
            </a:r>
            <a:r>
              <a:rPr lang="en-GB" dirty="0" smtClean="0">
                <a:latin typeface="Arial" panose="020B0604020202020204" pitchFamily="34" charset="0"/>
                <a:ea typeface="Calibri" panose="020F0502020204030204" pitchFamily="34" charset="0"/>
              </a:rPr>
              <a:t> </a:t>
            </a:r>
            <a:r>
              <a:rPr lang="en-GB" dirty="0">
                <a:latin typeface="Arial" panose="020B0604020202020204" pitchFamily="34" charset="0"/>
                <a:ea typeface="Calibri" panose="020F0502020204030204" pitchFamily="34" charset="0"/>
              </a:rPr>
              <a:t>Fulfils an </a:t>
            </a:r>
            <a:r>
              <a:rPr lang="en-GB" b="1" dirty="0">
                <a:solidFill>
                  <a:srgbClr val="00B0F0"/>
                </a:solidFill>
                <a:latin typeface="Arial" panose="020B0604020202020204" pitchFamily="34" charset="0"/>
                <a:ea typeface="Calibri" panose="020F0502020204030204" pitchFamily="34" charset="0"/>
              </a:rPr>
              <a:t>adequate number of the criteria to fulfil the </a:t>
            </a:r>
            <a:r>
              <a:rPr lang="en-GB" b="1" dirty="0" smtClean="0">
                <a:solidFill>
                  <a:srgbClr val="00B0F0"/>
                </a:solidFill>
                <a:latin typeface="Arial" panose="020B0604020202020204" pitchFamily="34" charset="0"/>
                <a:ea typeface="Calibri" panose="020F0502020204030204" pitchFamily="34" charset="0"/>
              </a:rPr>
              <a:t>task</a:t>
            </a:r>
            <a:endParaRPr lang="en-GB" dirty="0">
              <a:latin typeface="Arial" panose="020B0604020202020204" pitchFamily="34" charset="0"/>
              <a:ea typeface="Calibri" panose="020F0502020204030204" pitchFamily="34" charset="0"/>
            </a:endParaRPr>
          </a:p>
          <a:p>
            <a:pPr>
              <a:lnSpc>
                <a:spcPct val="115000"/>
              </a:lnSpc>
              <a:spcBef>
                <a:spcPts val="600"/>
              </a:spcBef>
              <a:spcAft>
                <a:spcPts val="0"/>
              </a:spcAft>
            </a:pPr>
            <a:r>
              <a:rPr lang="en-GB" b="1" dirty="0" smtClean="0">
                <a:solidFill>
                  <a:srgbClr val="FF0000"/>
                </a:solidFill>
                <a:latin typeface="Arial" panose="020B0604020202020204" pitchFamily="34" charset="0"/>
                <a:ea typeface="Calibri" panose="020F0502020204030204" pitchFamily="34" charset="0"/>
              </a:rPr>
              <a:t>40-50- </a:t>
            </a:r>
            <a:r>
              <a:rPr lang="en-GB" b="1" dirty="0">
                <a:solidFill>
                  <a:srgbClr val="FF0000"/>
                </a:solidFill>
                <a:latin typeface="Arial" panose="020B0604020202020204" pitchFamily="34" charset="0"/>
                <a:ea typeface="Calibri" panose="020F0502020204030204" pitchFamily="34" charset="0"/>
              </a:rPr>
              <a:t>attempts </a:t>
            </a:r>
            <a:r>
              <a:rPr lang="en-GB" b="1" dirty="0">
                <a:latin typeface="Arial" panose="020B0604020202020204" pitchFamily="34" charset="0"/>
                <a:ea typeface="Calibri" panose="020F0502020204030204" pitchFamily="34" charset="0"/>
              </a:rPr>
              <a:t>to</a:t>
            </a:r>
            <a:r>
              <a:rPr lang="en-GB" b="1" dirty="0">
                <a:solidFill>
                  <a:srgbClr val="FF0000"/>
                </a:solidFill>
                <a:latin typeface="Arial" panose="020B0604020202020204" pitchFamily="34" charset="0"/>
                <a:ea typeface="Calibri" panose="020F0502020204030204" pitchFamily="34" charset="0"/>
              </a:rPr>
              <a:t> </a:t>
            </a:r>
            <a:r>
              <a:rPr lang="en-GB" b="1" dirty="0">
                <a:latin typeface="Arial" panose="020B0604020202020204" pitchFamily="34" charset="0"/>
                <a:ea typeface="Calibri" panose="020F0502020204030204" pitchFamily="34" charset="0"/>
              </a:rPr>
              <a:t>complete</a:t>
            </a:r>
            <a:r>
              <a:rPr lang="en-GB" b="1" dirty="0">
                <a:solidFill>
                  <a:srgbClr val="FF0000"/>
                </a:solidFill>
                <a:latin typeface="Arial" panose="020B0604020202020204" pitchFamily="34" charset="0"/>
                <a:ea typeface="Calibri" panose="020F0502020204030204" pitchFamily="34" charset="0"/>
              </a:rPr>
              <a:t> the task</a:t>
            </a:r>
            <a:r>
              <a:rPr lang="en-GB" dirty="0">
                <a:latin typeface="Arial" panose="020B0604020202020204" pitchFamily="34" charset="0"/>
                <a:ea typeface="Calibri" panose="020F0502020204030204" pitchFamily="34" charset="0"/>
              </a:rPr>
              <a:t> using </a:t>
            </a:r>
            <a:r>
              <a:rPr lang="en-GB" b="1" dirty="0">
                <a:solidFill>
                  <a:srgbClr val="FF0000"/>
                </a:solidFill>
                <a:latin typeface="Arial" panose="020B0604020202020204" pitchFamily="34" charset="0"/>
                <a:ea typeface="Calibri" panose="020F0502020204030204" pitchFamily="34" charset="0"/>
              </a:rPr>
              <a:t>some of the criteria some of the </a:t>
            </a:r>
            <a:r>
              <a:rPr lang="en-GB" b="1" dirty="0" smtClean="0">
                <a:solidFill>
                  <a:srgbClr val="FF0000"/>
                </a:solidFill>
                <a:latin typeface="Arial" panose="020B0604020202020204" pitchFamily="34" charset="0"/>
                <a:ea typeface="Calibri" panose="020F0502020204030204" pitchFamily="34" charset="0"/>
              </a:rPr>
              <a:t>time</a:t>
            </a:r>
            <a:endParaRPr lang="en-GB" dirty="0">
              <a:latin typeface="Arial" panose="020B0604020202020204" pitchFamily="34" charset="0"/>
              <a:ea typeface="Calibri" panose="020F0502020204030204" pitchFamily="34" charset="0"/>
            </a:endParaRPr>
          </a:p>
          <a:p>
            <a:pPr>
              <a:lnSpc>
                <a:spcPct val="115000"/>
              </a:lnSpc>
              <a:spcBef>
                <a:spcPts val="600"/>
              </a:spcBef>
              <a:spcAft>
                <a:spcPts val="0"/>
              </a:spcAft>
            </a:pPr>
            <a:r>
              <a:rPr lang="en-GB" b="1" dirty="0" smtClean="0">
                <a:solidFill>
                  <a:srgbClr val="FF0000"/>
                </a:solidFill>
                <a:latin typeface="Arial" panose="020B0604020202020204" pitchFamily="34" charset="0"/>
                <a:ea typeface="Calibri" panose="020F0502020204030204" pitchFamily="34" charset="0"/>
              </a:rPr>
              <a:t>30-40</a:t>
            </a:r>
            <a:r>
              <a:rPr lang="en-GB" dirty="0" smtClean="0">
                <a:latin typeface="Arial" panose="020B0604020202020204" pitchFamily="34" charset="0"/>
                <a:ea typeface="Calibri" panose="020F0502020204030204" pitchFamily="34" charset="0"/>
              </a:rPr>
              <a:t> </a:t>
            </a:r>
            <a:r>
              <a:rPr lang="en-GB" b="1" dirty="0">
                <a:latin typeface="Arial" panose="020B0604020202020204" pitchFamily="34" charset="0"/>
                <a:ea typeface="Calibri" panose="020F0502020204030204" pitchFamily="34" charset="0"/>
              </a:rPr>
              <a:t>limited achievement</a:t>
            </a:r>
            <a:r>
              <a:rPr lang="en-GB" dirty="0">
                <a:latin typeface="Arial" panose="020B0604020202020204" pitchFamily="34" charset="0"/>
                <a:ea typeface="Calibri" panose="020F0502020204030204" pitchFamily="34" charset="0"/>
              </a:rPr>
              <a:t> of any of the </a:t>
            </a:r>
            <a:r>
              <a:rPr lang="en-GB" dirty="0" smtClean="0">
                <a:latin typeface="Arial" panose="020B0604020202020204" pitchFamily="34" charset="0"/>
                <a:ea typeface="Calibri" panose="020F0502020204030204" pitchFamily="34" charset="0"/>
              </a:rPr>
              <a:t>criteria</a:t>
            </a:r>
          </a:p>
          <a:p>
            <a:pPr>
              <a:lnSpc>
                <a:spcPct val="115000"/>
              </a:lnSpc>
              <a:spcBef>
                <a:spcPts val="600"/>
              </a:spcBef>
              <a:spcAft>
                <a:spcPts val="0"/>
              </a:spcAft>
            </a:pPr>
            <a:r>
              <a:rPr lang="en-GB" b="1" dirty="0" smtClean="0">
                <a:solidFill>
                  <a:srgbClr val="FF0000"/>
                </a:solidFill>
                <a:latin typeface="Arial" panose="020B0604020202020204" pitchFamily="34" charset="0"/>
                <a:ea typeface="Calibri" panose="020F0502020204030204" pitchFamily="34" charset="0"/>
              </a:rPr>
              <a:t>20-30</a:t>
            </a:r>
            <a:r>
              <a:rPr lang="en-GB" dirty="0" smtClean="0">
                <a:latin typeface="Arial" panose="020B0604020202020204" pitchFamily="34" charset="0"/>
                <a:ea typeface="Calibri" panose="020F0502020204030204" pitchFamily="34" charset="0"/>
              </a:rPr>
              <a:t> </a:t>
            </a:r>
            <a:r>
              <a:rPr lang="en-GB" dirty="0">
                <a:latin typeface="Arial" panose="020B0604020202020204" pitchFamily="34" charset="0"/>
                <a:ea typeface="Calibri" panose="020F0502020204030204" pitchFamily="34" charset="0"/>
              </a:rPr>
              <a:t>an attempt but </a:t>
            </a:r>
            <a:r>
              <a:rPr lang="en-GB" b="1" dirty="0">
                <a:latin typeface="Arial" panose="020B0604020202020204" pitchFamily="34" charset="0"/>
                <a:ea typeface="Calibri" panose="020F0502020204030204" pitchFamily="34" charset="0"/>
              </a:rPr>
              <a:t>very little, if any fulfilment</a:t>
            </a:r>
            <a:r>
              <a:rPr lang="en-GB" dirty="0">
                <a:latin typeface="Arial" panose="020B0604020202020204" pitchFamily="34" charset="0"/>
                <a:ea typeface="Calibri" panose="020F0502020204030204" pitchFamily="34" charset="0"/>
              </a:rPr>
              <a:t> of the </a:t>
            </a:r>
            <a:r>
              <a:rPr lang="en-GB" dirty="0" smtClean="0">
                <a:latin typeface="Arial" panose="020B0604020202020204" pitchFamily="34" charset="0"/>
                <a:ea typeface="Calibri" panose="020F0502020204030204" pitchFamily="34" charset="0"/>
              </a:rPr>
              <a:t>criteria</a:t>
            </a:r>
          </a:p>
          <a:p>
            <a:pPr>
              <a:lnSpc>
                <a:spcPct val="115000"/>
              </a:lnSpc>
              <a:spcBef>
                <a:spcPts val="600"/>
              </a:spcBef>
              <a:spcAft>
                <a:spcPts val="0"/>
              </a:spcAft>
            </a:pPr>
            <a:r>
              <a:rPr lang="en-GB" b="1" dirty="0" smtClean="0">
                <a:solidFill>
                  <a:srgbClr val="FF0000"/>
                </a:solidFill>
                <a:latin typeface="Arial" panose="020B0604020202020204" pitchFamily="34" charset="0"/>
                <a:ea typeface="Calibri" panose="020F0502020204030204" pitchFamily="34" charset="0"/>
              </a:rPr>
              <a:t>0-20</a:t>
            </a:r>
            <a:r>
              <a:rPr lang="en-GB" dirty="0" smtClean="0">
                <a:latin typeface="Arial" panose="020B0604020202020204" pitchFamily="34" charset="0"/>
                <a:ea typeface="Calibri" panose="020F0502020204030204" pitchFamily="34" charset="0"/>
              </a:rPr>
              <a:t> </a:t>
            </a:r>
            <a:r>
              <a:rPr lang="en-GB" b="1" dirty="0">
                <a:latin typeface="Arial" panose="020B0604020202020204" pitchFamily="34" charset="0"/>
                <a:ea typeface="Calibri" panose="020F0502020204030204" pitchFamily="34" charset="0"/>
              </a:rPr>
              <a:t>Little or no attempt</a:t>
            </a:r>
            <a:r>
              <a:rPr lang="en-GB" dirty="0">
                <a:latin typeface="Arial" panose="020B0604020202020204" pitchFamily="34" charset="0"/>
                <a:ea typeface="Calibri" panose="020F0502020204030204" pitchFamily="34" charset="0"/>
              </a:rPr>
              <a:t> to achieve any of the criteria</a:t>
            </a:r>
            <a:endParaRPr lang="en-GB" dirty="0">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4027464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11" y="908720"/>
            <a:ext cx="8873693" cy="8433078"/>
          </a:xfrm>
          <a:prstGeom prst="rect">
            <a:avLst/>
          </a:prstGeom>
        </p:spPr>
        <p:txBody>
          <a:bodyPr wrap="square">
            <a:spAutoFit/>
          </a:bodyPr>
          <a:lstStyle/>
          <a:p>
            <a:pPr lvl="0"/>
            <a:r>
              <a:rPr lang="en-GB" sz="3600" b="1" dirty="0" smtClean="0">
                <a:solidFill>
                  <a:prstClr val="black"/>
                </a:solidFill>
                <a:latin typeface="Calibri" panose="020F0502020204030204" pitchFamily="34" charset="0"/>
              </a:rPr>
              <a:t>Reflecting; potential barriers</a:t>
            </a:r>
          </a:p>
          <a:p>
            <a:pPr lvl="0"/>
            <a:endParaRPr lang="en-GB" sz="3600" b="1" dirty="0" smtClean="0">
              <a:solidFill>
                <a:prstClr val="black"/>
              </a:solidFill>
              <a:latin typeface="Calibri" panose="020F0502020204030204" pitchFamily="34" charset="0"/>
            </a:endParaRPr>
          </a:p>
          <a:p>
            <a:pPr marL="457200" lvl="0" indent="-457200">
              <a:buFont typeface="Arial" panose="020B0604020202020204" pitchFamily="34" charset="0"/>
              <a:buChar char="•"/>
            </a:pPr>
            <a:r>
              <a:rPr lang="en-GB" sz="2800" b="1" dirty="0" smtClean="0">
                <a:solidFill>
                  <a:prstClr val="black"/>
                </a:solidFill>
                <a:latin typeface="Calibri" panose="020F0502020204030204" pitchFamily="34" charset="0"/>
              </a:rPr>
              <a:t>Cultural-factors</a:t>
            </a:r>
            <a:r>
              <a:rPr lang="en-GB" sz="2800" dirty="0">
                <a:solidFill>
                  <a:prstClr val="black"/>
                </a:solidFill>
                <a:latin typeface="Calibri" panose="020F0502020204030204" pitchFamily="34" charset="0"/>
              </a:rPr>
              <a:t>;</a:t>
            </a:r>
            <a:r>
              <a:rPr lang="en-GB" sz="2800" dirty="0" smtClean="0">
                <a:solidFill>
                  <a:prstClr val="black"/>
                </a:solidFill>
                <a:latin typeface="Calibri" panose="020F0502020204030204" pitchFamily="34" charset="0"/>
              </a:rPr>
              <a:t> students from collectivist cultures, such as China may be alien to RW, and  thus feel ‘shame in revealing vulnerability’ or weakness. </a:t>
            </a:r>
            <a:r>
              <a:rPr lang="en-GB" sz="2400" dirty="0" smtClean="0">
                <a:solidFill>
                  <a:prstClr val="black"/>
                </a:solidFill>
                <a:latin typeface="Calibri" panose="020F0502020204030204" pitchFamily="34" charset="0"/>
              </a:rPr>
              <a:t>(</a:t>
            </a:r>
            <a:r>
              <a:rPr lang="en-GB" sz="2400" dirty="0" err="1" smtClean="0">
                <a:solidFill>
                  <a:prstClr val="black"/>
                </a:solidFill>
                <a:latin typeface="Calibri" panose="020F0502020204030204" pitchFamily="34" charset="0"/>
              </a:rPr>
              <a:t>Chitooran</a:t>
            </a:r>
            <a:r>
              <a:rPr lang="en-GB" sz="2400" dirty="0" smtClean="0">
                <a:solidFill>
                  <a:prstClr val="black"/>
                </a:solidFill>
                <a:latin typeface="Calibri" panose="020F0502020204030204" pitchFamily="34" charset="0"/>
              </a:rPr>
              <a:t>, 2015)</a:t>
            </a:r>
          </a:p>
          <a:p>
            <a:pPr lvl="0"/>
            <a:endParaRPr lang="en-GB" sz="2400" dirty="0" smtClean="0">
              <a:solidFill>
                <a:prstClr val="black"/>
              </a:solidFill>
              <a:latin typeface="Calibri" panose="020F0502020204030204" pitchFamily="34" charset="0"/>
            </a:endParaRPr>
          </a:p>
          <a:p>
            <a:pPr marL="457200" lvl="0" indent="-457200">
              <a:buFont typeface="Arial" panose="020B0604020202020204" pitchFamily="34" charset="0"/>
              <a:buChar char="•"/>
            </a:pPr>
            <a:r>
              <a:rPr lang="en-GB" sz="2800" b="1" dirty="0" smtClean="0">
                <a:solidFill>
                  <a:prstClr val="black"/>
                </a:solidFill>
                <a:latin typeface="Calibri" panose="020F0502020204030204" pitchFamily="34" charset="0"/>
              </a:rPr>
              <a:t>‘Fuzziness’; </a:t>
            </a:r>
            <a:r>
              <a:rPr lang="en-GB" sz="2800" dirty="0" smtClean="0">
                <a:solidFill>
                  <a:prstClr val="black"/>
                </a:solidFill>
                <a:latin typeface="Calibri" panose="020F0502020204030204" pitchFamily="34" charset="0"/>
              </a:rPr>
              <a:t> What defines ‘reflection’ and effective RW is often unclear. Expectations of RW are thus seem opaque to learners and assessors.</a:t>
            </a:r>
            <a:r>
              <a:rPr lang="en-GB" sz="2400" dirty="0" smtClean="0">
                <a:solidFill>
                  <a:prstClr val="black"/>
                </a:solidFill>
                <a:latin typeface="Calibri" panose="020F0502020204030204" pitchFamily="34" charset="0"/>
              </a:rPr>
              <a:t>(</a:t>
            </a:r>
            <a:r>
              <a:rPr lang="en-GB" sz="2400" dirty="0" err="1" smtClean="0">
                <a:latin typeface="Calibri" panose="020F0502020204030204" pitchFamily="34" charset="0"/>
              </a:rPr>
              <a:t>Clarà</a:t>
            </a:r>
            <a:r>
              <a:rPr lang="en-GB" sz="2400" dirty="0" smtClean="0">
                <a:latin typeface="Calibri" panose="020F0502020204030204" pitchFamily="34" charset="0"/>
              </a:rPr>
              <a:t>, 2015</a:t>
            </a:r>
            <a:r>
              <a:rPr lang="en-GB" sz="2400" dirty="0" smtClean="0">
                <a:solidFill>
                  <a:prstClr val="black"/>
                </a:solidFill>
                <a:latin typeface="Calibri" panose="020F0502020204030204" pitchFamily="34" charset="0"/>
              </a:rPr>
              <a:t>)</a:t>
            </a:r>
          </a:p>
          <a:p>
            <a:pPr lvl="0"/>
            <a:endParaRPr lang="en-GB" sz="2400" dirty="0" smtClean="0">
              <a:solidFill>
                <a:prstClr val="black"/>
              </a:solidFill>
              <a:latin typeface="Calibri" panose="020F0502020204030204" pitchFamily="34" charset="0"/>
            </a:endParaRPr>
          </a:p>
          <a:p>
            <a:pPr marL="457200" lvl="0" indent="-457200">
              <a:buFont typeface="Arial" panose="020B0604020202020204" pitchFamily="34" charset="0"/>
              <a:buChar char="•"/>
            </a:pPr>
            <a:r>
              <a:rPr lang="en-GB" sz="2800" b="1" dirty="0" smtClean="0">
                <a:solidFill>
                  <a:prstClr val="black"/>
                </a:solidFill>
                <a:latin typeface="Calibri" panose="020F0502020204030204" pitchFamily="34" charset="0"/>
              </a:rPr>
              <a:t>Physical factors; </a:t>
            </a:r>
            <a:r>
              <a:rPr lang="en-GB" sz="2800" dirty="0" smtClean="0">
                <a:solidFill>
                  <a:prstClr val="black"/>
                </a:solidFill>
                <a:latin typeface="Calibri" panose="020F0502020204030204" pitchFamily="34" charset="0"/>
              </a:rPr>
              <a:t>Environmental factors such as teacher-student relationships and ‘perceived’ safety in reporting ‘critically’ on process can hinder international students </a:t>
            </a:r>
            <a:r>
              <a:rPr lang="en-GB" sz="2000" dirty="0" smtClean="0">
                <a:solidFill>
                  <a:prstClr val="black"/>
                </a:solidFill>
                <a:latin typeface="Calibri" panose="020F0502020204030204" pitchFamily="34" charset="0"/>
              </a:rPr>
              <a:t>(</a:t>
            </a:r>
            <a:r>
              <a:rPr lang="en-GB" sz="2000" dirty="0" err="1" smtClean="0">
                <a:solidFill>
                  <a:prstClr val="black"/>
                </a:solidFill>
                <a:latin typeface="Calibri" panose="020F0502020204030204" pitchFamily="34" charset="0"/>
              </a:rPr>
              <a:t>Chitooran</a:t>
            </a:r>
            <a:r>
              <a:rPr lang="en-GB" sz="2000" dirty="0" smtClean="0">
                <a:solidFill>
                  <a:prstClr val="black"/>
                </a:solidFill>
                <a:latin typeface="Calibri" panose="020F0502020204030204" pitchFamily="34" charset="0"/>
              </a:rPr>
              <a:t>, 2015)</a:t>
            </a:r>
          </a:p>
          <a:p>
            <a:pPr marL="457200" lvl="0" indent="-457200">
              <a:buFont typeface="Arial" panose="020B0604020202020204" pitchFamily="34" charset="0"/>
              <a:buChar char="•"/>
            </a:pPr>
            <a:endParaRPr lang="en-GB" sz="2400" dirty="0" smtClean="0">
              <a:solidFill>
                <a:prstClr val="black"/>
              </a:solidFill>
              <a:latin typeface="Calibri" panose="020F0502020204030204" pitchFamily="34" charset="0"/>
            </a:endParaRPr>
          </a:p>
          <a:p>
            <a:pPr lvl="0"/>
            <a:endParaRPr lang="en-GB" sz="3600" b="1" dirty="0">
              <a:solidFill>
                <a:prstClr val="black"/>
              </a:solidFill>
              <a:latin typeface="Calibri" panose="020F0502020204030204" pitchFamily="34" charset="0"/>
            </a:endParaRPr>
          </a:p>
          <a:p>
            <a:pPr lvl="0"/>
            <a:endParaRPr lang="en-GB" sz="3600" b="1" dirty="0" smtClean="0">
              <a:solidFill>
                <a:prstClr val="black"/>
              </a:solidFill>
              <a:latin typeface="Calibri" panose="020F0502020204030204" pitchFamily="34" charset="0"/>
            </a:endParaRPr>
          </a:p>
          <a:p>
            <a:pPr lvl="0"/>
            <a:endParaRPr lang="en-GB" sz="3600" b="1" dirty="0">
              <a:solidFill>
                <a:prstClr val="black"/>
              </a:solidFill>
              <a:latin typeface="Calibri" panose="020F0502020204030204" pitchFamily="34" charset="0"/>
            </a:endParaRPr>
          </a:p>
          <a:p>
            <a:pPr lvl="0"/>
            <a:endParaRPr lang="en-GB" dirty="0">
              <a:solidFill>
                <a:prstClr val="black"/>
              </a:solidFill>
            </a:endParaRPr>
          </a:p>
        </p:txBody>
      </p:sp>
      <p:pic>
        <p:nvPicPr>
          <p:cNvPr id="3" name="Picture 2"/>
          <p:cNvPicPr>
            <a:picLocks noChangeAspect="1"/>
          </p:cNvPicPr>
          <p:nvPr/>
        </p:nvPicPr>
        <p:blipFill>
          <a:blip r:embed="rId3"/>
          <a:stretch>
            <a:fillRect/>
          </a:stretch>
        </p:blipFill>
        <p:spPr>
          <a:xfrm>
            <a:off x="6300192" y="332656"/>
            <a:ext cx="2584928" cy="749873"/>
          </a:xfrm>
          <a:prstGeom prst="rect">
            <a:avLst/>
          </a:prstGeom>
        </p:spPr>
      </p:pic>
    </p:spTree>
    <p:extLst>
      <p:ext uri="{BB962C8B-B14F-4D97-AF65-F5344CB8AC3E}">
        <p14:creationId xmlns:p14="http://schemas.microsoft.com/office/powerpoint/2010/main" val="3143514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656" y="746690"/>
            <a:ext cx="8784976" cy="6084743"/>
          </a:xfrm>
          <a:prstGeom prst="rect">
            <a:avLst/>
          </a:prstGeom>
        </p:spPr>
        <p:txBody>
          <a:bodyPr wrap="square">
            <a:spAutoFit/>
          </a:bodyPr>
          <a:lstStyle/>
          <a:p>
            <a:endParaRPr lang="en-GB" sz="3200" b="1" dirty="0" smtClean="0">
              <a:latin typeface="Calibri" panose="020F0502020204030204" pitchFamily="34" charset="0"/>
            </a:endParaRPr>
          </a:p>
          <a:p>
            <a:r>
              <a:rPr lang="en-GB" sz="3200" b="1" dirty="0" err="1" smtClean="0">
                <a:latin typeface="Calibri" panose="020F0502020204030204" pitchFamily="34" charset="0"/>
              </a:rPr>
              <a:t>Ossibulla</a:t>
            </a:r>
            <a:r>
              <a:rPr lang="en-GB" sz="3200" b="1" dirty="0" smtClean="0">
                <a:latin typeface="Calibri" panose="020F0502020204030204" pitchFamily="34" charset="0"/>
              </a:rPr>
              <a:t> </a:t>
            </a:r>
            <a:r>
              <a:rPr lang="en-GB" sz="3200" b="1" dirty="0">
                <a:latin typeface="Calibri" panose="020F0502020204030204" pitchFamily="34" charset="0"/>
              </a:rPr>
              <a:t>Learning game</a:t>
            </a:r>
            <a:r>
              <a:rPr lang="en-GB" sz="3200" dirty="0">
                <a:latin typeface="Calibri" panose="020F0502020204030204" pitchFamily="34" charset="0"/>
              </a:rPr>
              <a:t> </a:t>
            </a:r>
            <a:r>
              <a:rPr lang="en-GB" sz="1600" dirty="0">
                <a:latin typeface="Calibri" panose="020F0502020204030204" pitchFamily="34" charset="0"/>
              </a:rPr>
              <a:t>(</a:t>
            </a:r>
            <a:r>
              <a:rPr lang="en-GB" sz="1600" dirty="0" smtClean="0">
                <a:latin typeface="Calibri" panose="020F0502020204030204" pitchFamily="34" charset="0"/>
              </a:rPr>
              <a:t>Tuson,2009 cited in Roberts, </a:t>
            </a:r>
            <a:r>
              <a:rPr lang="en-GB" sz="1600" dirty="0" err="1" smtClean="0">
                <a:latin typeface="Calibri" panose="020F0502020204030204" pitchFamily="34" charset="0"/>
              </a:rPr>
              <a:t>n.d</a:t>
            </a:r>
            <a:r>
              <a:rPr lang="en-GB" sz="1600" dirty="0" smtClean="0">
                <a:latin typeface="Calibri" panose="020F0502020204030204" pitchFamily="34" charset="0"/>
              </a:rPr>
              <a:t>)</a:t>
            </a:r>
            <a:r>
              <a:rPr lang="en-GB" sz="3600" dirty="0">
                <a:latin typeface="Calibri" panose="020F0502020204030204" pitchFamily="34" charset="0"/>
              </a:rPr>
              <a:t/>
            </a:r>
            <a:br>
              <a:rPr lang="en-GB" sz="3600" dirty="0">
                <a:latin typeface="Calibri" panose="020F0502020204030204" pitchFamily="34" charset="0"/>
              </a:rPr>
            </a:br>
            <a:r>
              <a:rPr lang="en-GB" sz="3600" dirty="0">
                <a:latin typeface="Calibri" panose="020F0502020204030204" pitchFamily="34" charset="0"/>
              </a:rPr>
              <a:t> </a:t>
            </a:r>
            <a:endParaRPr lang="en-GB" sz="3600" b="1" dirty="0">
              <a:latin typeface="Calibri" panose="020F0502020204030204" pitchFamily="34" charset="0"/>
            </a:endParaRPr>
          </a:p>
          <a:p>
            <a:pPr marL="342900" lvl="0" indent="-342900" defTabSz="457200">
              <a:spcBef>
                <a:spcPct val="20000"/>
              </a:spcBef>
              <a:spcAft>
                <a:spcPts val="600"/>
              </a:spcAft>
              <a:buClr>
                <a:srgbClr val="00C6BB"/>
              </a:buClr>
              <a:buFont typeface="Wingdings 2" charset="2"/>
              <a:buChar char=""/>
            </a:pPr>
            <a:r>
              <a:rPr lang="en-GB" sz="2800" dirty="0" smtClean="0">
                <a:latin typeface="Calibri" panose="020F0502020204030204" pitchFamily="34" charset="0"/>
              </a:rPr>
              <a:t>You have a number system to learn – you have </a:t>
            </a:r>
            <a:r>
              <a:rPr lang="en-GB" sz="2800" b="1" dirty="0" smtClean="0">
                <a:latin typeface="Calibri" panose="020F0502020204030204" pitchFamily="34" charset="0"/>
              </a:rPr>
              <a:t>2 minutes to learn it </a:t>
            </a:r>
            <a:r>
              <a:rPr lang="en-GB" sz="2800" dirty="0" smtClean="0">
                <a:latin typeface="Calibri" panose="020F0502020204030204" pitchFamily="34" charset="0"/>
              </a:rPr>
              <a:t>and think of ways to teach it to your partner (</a:t>
            </a:r>
            <a:r>
              <a:rPr lang="en-GB" sz="2800" b="1" dirty="0" smtClean="0">
                <a:latin typeface="Calibri" panose="020F0502020204030204" pitchFamily="34" charset="0"/>
              </a:rPr>
              <a:t>without showing them</a:t>
            </a:r>
            <a:r>
              <a:rPr lang="en-GB" sz="2800" dirty="0" smtClean="0">
                <a:latin typeface="Calibri" panose="020F0502020204030204" pitchFamily="34" charset="0"/>
              </a:rPr>
              <a:t>!)</a:t>
            </a:r>
          </a:p>
          <a:p>
            <a:pPr marL="342900" lvl="0" indent="-342900" defTabSz="457200">
              <a:spcBef>
                <a:spcPct val="20000"/>
              </a:spcBef>
              <a:spcAft>
                <a:spcPts val="600"/>
              </a:spcAft>
              <a:buClr>
                <a:srgbClr val="00C6BB"/>
              </a:buClr>
              <a:buFont typeface="Wingdings 2" charset="2"/>
              <a:buChar char=""/>
            </a:pPr>
            <a:r>
              <a:rPr lang="en-GB" sz="2800" dirty="0" smtClean="0">
                <a:latin typeface="Calibri" panose="020F0502020204030204" pitchFamily="34" charset="0"/>
              </a:rPr>
              <a:t>Now, with your partner (</a:t>
            </a:r>
            <a:r>
              <a:rPr lang="en-GB" sz="2800" b="1" dirty="0" smtClean="0">
                <a:latin typeface="Calibri" panose="020F0502020204030204" pitchFamily="34" charset="0"/>
              </a:rPr>
              <a:t>with someone sitting behind you</a:t>
            </a:r>
            <a:r>
              <a:rPr lang="en-GB" sz="2800" dirty="0" smtClean="0">
                <a:latin typeface="Calibri" panose="020F0502020204030204" pitchFamily="34" charset="0"/>
              </a:rPr>
              <a:t>) decide who will be the ‘</a:t>
            </a:r>
            <a:r>
              <a:rPr lang="en-GB" sz="2800" b="1" dirty="0" smtClean="0">
                <a:latin typeface="Calibri" panose="020F0502020204030204" pitchFamily="34" charset="0"/>
              </a:rPr>
              <a:t>teacher</a:t>
            </a:r>
            <a:r>
              <a:rPr lang="en-GB" sz="2800" dirty="0" smtClean="0">
                <a:latin typeface="Calibri" panose="020F0502020204030204" pitchFamily="34" charset="0"/>
              </a:rPr>
              <a:t>’ and who will be the ‘</a:t>
            </a:r>
            <a:r>
              <a:rPr lang="en-GB" sz="2800" b="1" dirty="0" smtClean="0">
                <a:latin typeface="Calibri" panose="020F0502020204030204" pitchFamily="34" charset="0"/>
              </a:rPr>
              <a:t>student</a:t>
            </a:r>
            <a:r>
              <a:rPr lang="en-GB" sz="2800" dirty="0" smtClean="0">
                <a:latin typeface="Calibri" panose="020F0502020204030204" pitchFamily="34" charset="0"/>
              </a:rPr>
              <a:t>’</a:t>
            </a:r>
          </a:p>
          <a:p>
            <a:pPr marL="342900" lvl="0" indent="-342900" defTabSz="457200">
              <a:spcBef>
                <a:spcPct val="20000"/>
              </a:spcBef>
              <a:spcAft>
                <a:spcPts val="600"/>
              </a:spcAft>
              <a:buClr>
                <a:srgbClr val="00C6BB"/>
              </a:buClr>
              <a:buFont typeface="Wingdings 2" charset="2"/>
              <a:buChar char=""/>
            </a:pPr>
            <a:r>
              <a:rPr lang="en-GB" sz="2800" dirty="0" smtClean="0">
                <a:latin typeface="Calibri" panose="020F0502020204030204" pitchFamily="34" charset="0"/>
              </a:rPr>
              <a:t>Teachers </a:t>
            </a:r>
            <a:r>
              <a:rPr lang="en-GB" sz="2800" dirty="0">
                <a:latin typeface="Calibri" panose="020F0502020204030204" pitchFamily="34" charset="0"/>
              </a:rPr>
              <a:t>you have </a:t>
            </a:r>
            <a:r>
              <a:rPr lang="en-GB" sz="2800" b="1" dirty="0" smtClean="0">
                <a:latin typeface="Calibri" panose="020F0502020204030204" pitchFamily="34" charset="0"/>
              </a:rPr>
              <a:t>3 </a:t>
            </a:r>
            <a:r>
              <a:rPr lang="en-GB" sz="2800" b="1" dirty="0">
                <a:latin typeface="Calibri" panose="020F0502020204030204" pitchFamily="34" charset="0"/>
              </a:rPr>
              <a:t>minutes to teach your ‘student’ </a:t>
            </a:r>
            <a:r>
              <a:rPr lang="en-GB" sz="2800" dirty="0">
                <a:latin typeface="Calibri" panose="020F0502020204030204" pitchFamily="34" charset="0"/>
              </a:rPr>
              <a:t>(partner) the number </a:t>
            </a:r>
            <a:r>
              <a:rPr lang="en-GB" sz="2800" dirty="0" smtClean="0">
                <a:latin typeface="Calibri" panose="020F0502020204030204" pitchFamily="34" charset="0"/>
              </a:rPr>
              <a:t>system 0-50- </a:t>
            </a:r>
            <a:r>
              <a:rPr lang="en-GB" sz="2800" dirty="0">
                <a:latin typeface="Calibri" panose="020F0502020204030204" pitchFamily="34" charset="0"/>
              </a:rPr>
              <a:t>be creative</a:t>
            </a:r>
            <a:r>
              <a:rPr lang="en-GB" sz="2800" dirty="0" smtClean="0">
                <a:latin typeface="Calibri" panose="020F0502020204030204" pitchFamily="34" charset="0"/>
              </a:rPr>
              <a:t>!</a:t>
            </a:r>
          </a:p>
          <a:p>
            <a:pPr marL="342900" lvl="0" indent="-342900" defTabSz="457200">
              <a:spcBef>
                <a:spcPct val="20000"/>
              </a:spcBef>
              <a:spcAft>
                <a:spcPts val="600"/>
              </a:spcAft>
              <a:buClr>
                <a:srgbClr val="00C6BB"/>
              </a:buClr>
              <a:buFont typeface="Wingdings 2" charset="2"/>
              <a:buChar char=""/>
            </a:pPr>
            <a:r>
              <a:rPr lang="en-GB" sz="2800" dirty="0" smtClean="0">
                <a:latin typeface="Calibri" panose="020F0502020204030204" pitchFamily="34" charset="0"/>
              </a:rPr>
              <a:t>There will be a short ‘quiz’ </a:t>
            </a:r>
            <a:endParaRPr lang="en-GB" sz="2800" dirty="0">
              <a:latin typeface="Calibri" panose="020F0502020204030204" pitchFamily="34" charset="0"/>
            </a:endParaRPr>
          </a:p>
        </p:txBody>
      </p:sp>
      <p:pic>
        <p:nvPicPr>
          <p:cNvPr id="5"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300192" y="260648"/>
            <a:ext cx="2579440" cy="7484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82378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1585</TotalTime>
  <Words>2330</Words>
  <Application>Microsoft Office PowerPoint</Application>
  <PresentationFormat>On-screen Show (4:3)</PresentationFormat>
  <Paragraphs>241</Paragraphs>
  <Slides>25</Slides>
  <Notes>24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SimSun</vt:lpstr>
      <vt:lpstr>Arial</vt:lpstr>
      <vt:lpstr>Calibri</vt:lpstr>
      <vt:lpstr>Candara</vt:lpstr>
      <vt:lpstr>Century Gothic</vt:lpstr>
      <vt:lpstr>Symbol</vt:lpstr>
      <vt:lpstr>Times New Roman</vt:lpstr>
      <vt:lpstr>Wingdings 2</vt:lpstr>
      <vt:lpstr>Waveform</vt:lpstr>
      <vt:lpstr>‘Assessed reflective writing; friend or foe?’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heritage speaker; an untapped resource</dc:title>
  <dc:creator>Maria</dc:creator>
  <cp:lastModifiedBy>Maria Hussain</cp:lastModifiedBy>
  <cp:revision>154</cp:revision>
  <cp:lastPrinted>2018-06-26T14:44:14Z</cp:lastPrinted>
  <dcterms:created xsi:type="dcterms:W3CDTF">2018-06-24T14:05:06Z</dcterms:created>
  <dcterms:modified xsi:type="dcterms:W3CDTF">2018-07-03T09:54:28Z</dcterms:modified>
</cp:coreProperties>
</file>