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5" r:id="rId3"/>
    <p:sldId id="269" r:id="rId4"/>
    <p:sldId id="271" r:id="rId5"/>
    <p:sldId id="262" r:id="rId6"/>
    <p:sldId id="261" r:id="rId7"/>
    <p:sldId id="268" r:id="rId8"/>
    <p:sldId id="264" r:id="rId9"/>
    <p:sldId id="266" r:id="rId10"/>
    <p:sldId id="270" r:id="rId11"/>
  </p:sldIdLst>
  <p:sldSz cx="12192000" cy="6858000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8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7381" y="1412776"/>
            <a:ext cx="9601067" cy="1728192"/>
          </a:xfrm>
        </p:spPr>
        <p:txBody>
          <a:bodyPr anchor="b"/>
          <a:lstStyle>
            <a:lvl1pPr>
              <a:defRPr baseline="0">
                <a:solidFill>
                  <a:srgbClr val="0A648F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526456" y="3212853"/>
            <a:ext cx="9601993" cy="1152525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b="0"/>
            </a:lvl2pPr>
            <a:lvl3pPr marL="914400" indent="0">
              <a:buNone/>
              <a:defRPr b="0"/>
            </a:lvl3pPr>
            <a:lvl4pPr marL="1371600" indent="0">
              <a:buNone/>
              <a:defRPr b="0"/>
            </a:lvl4pPr>
            <a:lvl5pPr marL="1828800" indent="0">
              <a:buNone/>
              <a:defRPr b="0"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739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67" y="476672"/>
            <a:ext cx="10363200" cy="1143000"/>
          </a:xfrm>
        </p:spPr>
        <p:txBody>
          <a:bodyPr/>
          <a:lstStyle>
            <a:lvl1pPr>
              <a:defRPr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167" y="1844824"/>
            <a:ext cx="10363200" cy="3888432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10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67" y="476672"/>
            <a:ext cx="10363200" cy="1143000"/>
          </a:xfrm>
        </p:spPr>
        <p:txBody>
          <a:bodyPr/>
          <a:lstStyle>
            <a:lvl1pPr>
              <a:defRPr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167" y="1844824"/>
            <a:ext cx="10363200" cy="4104456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62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AF96-5FFE-441C-B6DF-FA23C7F07F59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16A30-D9D2-4158-A2C1-32858FC4F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53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9167" y="1052513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9167" y="2424113"/>
            <a:ext cx="10363200" cy="365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49263793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A648F"/>
          </a:solidFill>
          <a:latin typeface="Georgia"/>
          <a:ea typeface="MS PGothic" pitchFamily="34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A648F"/>
          </a:solidFill>
          <a:latin typeface="Georgia" charset="0"/>
          <a:ea typeface="MS PGothic" pitchFamily="34" charset="-128"/>
          <a:cs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A648F"/>
          </a:solidFill>
          <a:latin typeface="Georgia" charset="0"/>
          <a:ea typeface="MS PGothic" pitchFamily="34" charset="-128"/>
          <a:cs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A648F"/>
          </a:solidFill>
          <a:latin typeface="Georgia" charset="0"/>
          <a:ea typeface="MS PGothic" pitchFamily="34" charset="-128"/>
          <a:cs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A648F"/>
          </a:solidFill>
          <a:latin typeface="Georgia" charset="0"/>
          <a:ea typeface="MS PGothic" pitchFamily="34" charset="-128"/>
          <a:cs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A648F"/>
        </a:buClr>
        <a:buSzPct val="80000"/>
        <a:buFont typeface="Wingdings" panose="05000000000000000000" pitchFamily="2" charset="2"/>
        <a:buChar char="o"/>
        <a:defRPr sz="2800">
          <a:solidFill>
            <a:schemeClr val="bg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A648F"/>
        </a:buClr>
        <a:buChar char="–"/>
        <a:defRPr sz="2800">
          <a:solidFill>
            <a:schemeClr val="bg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A648F"/>
        </a:buClr>
        <a:buSzPct val="65000"/>
        <a:buFont typeface="Wingdings" panose="05000000000000000000" pitchFamily="2" charset="2"/>
        <a:buChar char="o"/>
        <a:defRPr sz="2800">
          <a:solidFill>
            <a:schemeClr val="bg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A648F"/>
        </a:buClr>
        <a:buSzPct val="80000"/>
        <a:buChar char="–"/>
        <a:defRPr sz="2800">
          <a:solidFill>
            <a:schemeClr val="bg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A648F"/>
        </a:buClr>
        <a:buSzPct val="90000"/>
        <a:buChar char="»"/>
        <a:defRPr sz="2800">
          <a:solidFill>
            <a:schemeClr val="bg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FFFF"/>
        </a:buClr>
        <a:buSzPct val="90000"/>
        <a:buChar char="»"/>
        <a:defRPr sz="28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FFFF"/>
        </a:buClr>
        <a:buSzPct val="90000"/>
        <a:buChar char="»"/>
        <a:defRPr sz="28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FFFF"/>
        </a:buClr>
        <a:buSzPct val="90000"/>
        <a:buChar char="»"/>
        <a:defRPr sz="28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FFFF"/>
        </a:buClr>
        <a:buSzPct val="90000"/>
        <a:buChar char="»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Building transition into course design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Mike Groves</a:t>
            </a:r>
          </a:p>
          <a:p>
            <a:r>
              <a:rPr lang="en-GB" dirty="0" smtClean="0"/>
              <a:t>Birmingham International Academy</a:t>
            </a:r>
          </a:p>
          <a:p>
            <a:r>
              <a:rPr lang="en-GB" dirty="0" smtClean="0"/>
              <a:t>University of Birmingham</a:t>
            </a:r>
          </a:p>
        </p:txBody>
      </p:sp>
    </p:spTree>
    <p:extLst>
      <p:ext uri="{BB962C8B-B14F-4D97-AF65-F5344CB8AC3E}">
        <p14:creationId xmlns:p14="http://schemas.microsoft.com/office/powerpoint/2010/main" val="138427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very much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5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to design transition into a programme</a:t>
            </a:r>
            <a:endParaRPr lang="en-GB" dirty="0"/>
          </a:p>
          <a:p>
            <a:r>
              <a:rPr lang="en-GB" dirty="0" smtClean="0"/>
              <a:t>Assumption that </a:t>
            </a:r>
            <a:r>
              <a:rPr lang="en-GB" dirty="0"/>
              <a:t>transition is not an event, it’s a process</a:t>
            </a:r>
          </a:p>
          <a:p>
            <a:r>
              <a:rPr lang="en-GB" dirty="0"/>
              <a:t>Transition is not </a:t>
            </a:r>
            <a:r>
              <a:rPr lang="en-GB" dirty="0" smtClean="0"/>
              <a:t>monolithic or lockstep</a:t>
            </a:r>
          </a:p>
          <a:p>
            <a:r>
              <a:rPr lang="en-GB" dirty="0" smtClean="0"/>
              <a:t>Or easy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This is not going to cover very familiar ground, such as autonomy vs direction, EGAP vs ESAP, discourse vs language </a:t>
            </a:r>
            <a:r>
              <a:rPr lang="en-GB" dirty="0" err="1" smtClean="0"/>
              <a:t>etc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15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ideas of how transition can be embedded into (mostly EAP) foundation modules</a:t>
            </a:r>
          </a:p>
          <a:p>
            <a:pPr lvl="1"/>
            <a:r>
              <a:rPr lang="en-GB" dirty="0" smtClean="0"/>
              <a:t>Cultural adaptation</a:t>
            </a:r>
          </a:p>
          <a:p>
            <a:pPr lvl="1"/>
            <a:r>
              <a:rPr lang="en-GB" dirty="0" smtClean="0"/>
              <a:t>Textual re-orientation</a:t>
            </a:r>
          </a:p>
          <a:p>
            <a:pPr lvl="1"/>
            <a:r>
              <a:rPr lang="en-GB" dirty="0" smtClean="0"/>
              <a:t>Tutorial definition</a:t>
            </a:r>
          </a:p>
          <a:p>
            <a:pPr lvl="1"/>
            <a:r>
              <a:rPr lang="en-GB" dirty="0" smtClean="0"/>
              <a:t>Assessment process</a:t>
            </a:r>
          </a:p>
          <a:p>
            <a:r>
              <a:rPr lang="en-GB" dirty="0" smtClean="0"/>
              <a:t>Group discussion</a:t>
            </a:r>
          </a:p>
          <a:p>
            <a:r>
              <a:rPr lang="en-GB" dirty="0" smtClean="0"/>
              <a:t>Plenary discussion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47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“Transition”…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this context</a:t>
            </a:r>
          </a:p>
          <a:p>
            <a:pPr lvl="1"/>
            <a:r>
              <a:rPr lang="en-GB" dirty="0" smtClean="0"/>
              <a:t>Language</a:t>
            </a:r>
          </a:p>
          <a:p>
            <a:pPr lvl="1"/>
            <a:r>
              <a:rPr lang="en-GB" dirty="0" smtClean="0"/>
              <a:t>Knowledge</a:t>
            </a:r>
          </a:p>
          <a:p>
            <a:pPr lvl="1"/>
            <a:r>
              <a:rPr lang="en-GB" dirty="0" smtClean="0"/>
              <a:t>Attributes</a:t>
            </a:r>
          </a:p>
          <a:p>
            <a:pPr lvl="1"/>
            <a:r>
              <a:rPr lang="en-GB" dirty="0" smtClean="0"/>
              <a:t>Self awareness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453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Cultural </a:t>
            </a:r>
            <a:r>
              <a:rPr lang="en-GB" dirty="0" smtClean="0"/>
              <a:t>Adaptation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784833"/>
              </p:ext>
            </p:extLst>
          </p:nvPr>
        </p:nvGraphicFramePr>
        <p:xfrm>
          <a:off x="690362" y="2603137"/>
          <a:ext cx="10515600" cy="381459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1389510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790113174"/>
                    </a:ext>
                  </a:extLst>
                </a:gridCol>
              </a:tblGrid>
              <a:tr h="603226">
                <a:tc>
                  <a:txBody>
                    <a:bodyPr/>
                    <a:lstStyle/>
                    <a:p>
                      <a:r>
                        <a:rPr lang="en-GB" dirty="0" smtClean="0"/>
                        <a:t>Laissez Faire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Guided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13227"/>
                  </a:ext>
                </a:extLst>
              </a:tr>
              <a:tr h="174556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Student paced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Student directed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Equips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students with understanding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Empowers students to communicate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Can “piggy back” off established schemes- </a:t>
                      </a:r>
                      <a:r>
                        <a:rPr lang="en-GB" baseline="0" dirty="0" err="1" smtClean="0">
                          <a:solidFill>
                            <a:schemeClr val="bg1"/>
                          </a:solidFill>
                        </a:rPr>
                        <a:t>eg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“Pass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”  Birmingham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329635"/>
                  </a:ext>
                </a:extLst>
              </a:tr>
              <a:tr h="1465807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Vulnerability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to stereotypes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Lack of skills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Fossilisation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Needs knowledgeable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teachers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Runs the risk of box ticking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Students may be unwilling to discuss, even with peers.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23788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0362" y="1519900"/>
            <a:ext cx="9760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chemeClr val="bg1"/>
                </a:solidFill>
              </a:rPr>
              <a:t>Instead of allowing students the space to adapt independently, giving them the language to discuss and  understand the process  of acculturation</a:t>
            </a:r>
            <a:r>
              <a:rPr lang="en-GB" sz="1800" dirty="0" smtClean="0"/>
              <a:t>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3679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Textual re-orientation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244690"/>
              </p:ext>
            </p:extLst>
          </p:nvPr>
        </p:nvGraphicFramePr>
        <p:xfrm>
          <a:off x="624658" y="2724305"/>
          <a:ext cx="10515600" cy="375724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02961351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151944652"/>
                    </a:ext>
                  </a:extLst>
                </a:gridCol>
              </a:tblGrid>
              <a:tr h="475353">
                <a:tc>
                  <a:txBody>
                    <a:bodyPr/>
                    <a:lstStyle/>
                    <a:p>
                      <a:r>
                        <a:rPr lang="en-GB" dirty="0" smtClean="0"/>
                        <a:t>Short “Pseudo</a:t>
                      </a:r>
                      <a:r>
                        <a:rPr lang="en-GB" baseline="0" dirty="0" smtClean="0"/>
                        <a:t> academic” texts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Long “Pseudo academic” texts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539882"/>
                  </a:ext>
                </a:extLst>
              </a:tr>
              <a:tr h="328189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Easy to find</a:t>
                      </a:r>
                    </a:p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Easy to manage in discreet chunks</a:t>
                      </a:r>
                    </a:p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Self-contained.</a:t>
                      </a:r>
                    </a:p>
                    <a:p>
                      <a:endParaRPr lang="en-GB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Less representative of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“standard UG practice”</a:t>
                      </a:r>
                      <a:endParaRPr lang="en-GB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Less authentic (?)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Lack of autonomy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Can be focussed on students’ needs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Opens up classroom time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More representative of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“standard UG practice”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Allows themes to build to allow co- development of cognitive and linguistic skills</a:t>
                      </a:r>
                      <a:endParaRPr lang="en-GB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Requires students to read at home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Harder to find/create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37879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4072" y="1398152"/>
            <a:ext cx="11713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Instead of using short, lesson length texts written for EAP books, </a:t>
            </a:r>
          </a:p>
          <a:p>
            <a:r>
              <a:rPr lang="en-GB" sz="1800" dirty="0">
                <a:solidFill>
                  <a:schemeClr val="bg1"/>
                </a:solidFill>
              </a:rPr>
              <a:t>the course is based around longer, multi-lesson texts</a:t>
            </a:r>
            <a:r>
              <a:rPr lang="en-GB" sz="1800" dirty="0" smtClean="0">
                <a:solidFill>
                  <a:schemeClr val="bg1"/>
                </a:solidFill>
              </a:rPr>
              <a:t>,  </a:t>
            </a:r>
            <a:r>
              <a:rPr lang="en-GB" sz="1800" dirty="0">
                <a:solidFill>
                  <a:schemeClr val="bg1"/>
                </a:solidFill>
              </a:rPr>
              <a:t>leading up to formative or summative assessment</a:t>
            </a:r>
          </a:p>
        </p:txBody>
      </p:sp>
    </p:spTree>
    <p:extLst>
      <p:ext uri="{BB962C8B-B14F-4D97-AF65-F5344CB8AC3E}">
        <p14:creationId xmlns:p14="http://schemas.microsoft.com/office/powerpoint/2010/main" val="3745835189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Tutorials vs Reflection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271171"/>
              </p:ext>
            </p:extLst>
          </p:nvPr>
        </p:nvGraphicFramePr>
        <p:xfrm>
          <a:off x="897774" y="2244621"/>
          <a:ext cx="10787704" cy="342191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393852">
                  <a:extLst>
                    <a:ext uri="{9D8B030D-6E8A-4147-A177-3AD203B41FA5}">
                      <a16:colId xmlns:a16="http://schemas.microsoft.com/office/drawing/2014/main" val="2013895106"/>
                    </a:ext>
                  </a:extLst>
                </a:gridCol>
                <a:gridCol w="5393852">
                  <a:extLst>
                    <a:ext uri="{9D8B030D-6E8A-4147-A177-3AD203B41FA5}">
                      <a16:colId xmlns:a16="http://schemas.microsoft.com/office/drawing/2014/main" val="790113174"/>
                    </a:ext>
                  </a:extLst>
                </a:gridCol>
              </a:tblGrid>
              <a:tr h="293679">
                <a:tc>
                  <a:txBody>
                    <a:bodyPr/>
                    <a:lstStyle/>
                    <a:p>
                      <a:r>
                        <a:rPr lang="en-GB" dirty="0" smtClean="0"/>
                        <a:t>Blank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Structured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13227"/>
                  </a:ext>
                </a:extLst>
              </a:tr>
              <a:tr h="159311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Allows students to lead discussions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Allows students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to raise problems</a:t>
                      </a:r>
                      <a:endParaRPr lang="en-GB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Gives ownership of space to teacher/student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Move beyond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numbers</a:t>
                      </a:r>
                      <a:endParaRPr lang="en-GB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Promotes reflective attitude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Encourages </a:t>
                      </a:r>
                      <a:r>
                        <a:rPr lang="en-GB" dirty="0" err="1" smtClean="0">
                          <a:solidFill>
                            <a:schemeClr val="bg1"/>
                          </a:solidFill>
                        </a:rPr>
                        <a:t>Dweck’s</a:t>
                      </a: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 growth </a:t>
                      </a:r>
                      <a:r>
                        <a:rPr lang="en-GB" dirty="0" err="1" smtClean="0">
                          <a:solidFill>
                            <a:schemeClr val="bg1"/>
                          </a:solidFill>
                        </a:rPr>
                        <a:t>mindset</a:t>
                      </a:r>
                      <a:endParaRPr lang="en-GB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Allows planned development of personal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attributes</a:t>
                      </a:r>
                      <a:endParaRPr lang="en-GB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329635"/>
                  </a:ext>
                </a:extLst>
              </a:tr>
              <a:tr h="1158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Can be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scattergun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Can get bogged down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Risks empty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conversations</a:t>
                      </a:r>
                      <a:endParaRPr lang="en-GB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Might get in the way of genuine tutorial needs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Risks becoming a box ticking exercise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Students need to prepare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Some tutor resistance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23788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2349" y="1318890"/>
            <a:ext cx="11174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Instead of 1 free 20 minutes of 1-1s every few weeks, the students have to complete a task around a </a:t>
            </a:r>
          </a:p>
          <a:p>
            <a:r>
              <a:rPr lang="en-GB" sz="1800" dirty="0">
                <a:solidFill>
                  <a:schemeClr val="bg1"/>
                </a:solidFill>
              </a:rPr>
              <a:t>personal attribute and how they can develop it</a:t>
            </a:r>
          </a:p>
        </p:txBody>
      </p:sp>
      <p:sp>
        <p:nvSpPr>
          <p:cNvPr id="3" name="Rectangle 2"/>
          <p:cNvSpPr/>
          <p:nvPr/>
        </p:nvSpPr>
        <p:spPr>
          <a:xfrm>
            <a:off x="713312" y="6794531"/>
            <a:ext cx="108961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37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vs Product Submissions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994571"/>
              </p:ext>
            </p:extLst>
          </p:nvPr>
        </p:nvGraphicFramePr>
        <p:xfrm>
          <a:off x="690362" y="2603139"/>
          <a:ext cx="10515600" cy="38455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1389510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790113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Single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Multiple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13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More realistic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Less marking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Easier to QA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Allows deeper tutor guidance</a:t>
                      </a:r>
                    </a:p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Allows students to get it wrong  “in the shallow end”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Confidence building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Can maybe discourage cheating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Encourages students to engage in the process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329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Can leave students vulnerable to accusation of Plagiarism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Can neglect study skills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“The IELTS effect”</a:t>
                      </a:r>
                    </a:p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Time consuming</a:t>
                      </a:r>
                    </a:p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Depends</a:t>
                      </a:r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 on student engagement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bg1"/>
                          </a:solidFill>
                        </a:rPr>
                        <a:t>Defined assessment tasks might overtake individuality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96025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70304" y="1690688"/>
            <a:ext cx="9700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Students submit their essays in stages, for feedback and improvement. This is graded </a:t>
            </a:r>
          </a:p>
          <a:p>
            <a:r>
              <a:rPr lang="en-GB" sz="1800" dirty="0">
                <a:solidFill>
                  <a:schemeClr val="bg1"/>
                </a:solidFill>
              </a:rPr>
              <a:t>(This </a:t>
            </a:r>
            <a:r>
              <a:rPr lang="en-GB" sz="1800" dirty="0" smtClean="0">
                <a:solidFill>
                  <a:schemeClr val="bg1"/>
                </a:solidFill>
              </a:rPr>
              <a:t>is an idea I learned </a:t>
            </a:r>
            <a:r>
              <a:rPr lang="en-GB" sz="1800" dirty="0">
                <a:solidFill>
                  <a:schemeClr val="bg1"/>
                </a:solidFill>
              </a:rPr>
              <a:t>from the Nottingham Business Foundation) </a:t>
            </a:r>
          </a:p>
        </p:txBody>
      </p:sp>
    </p:spTree>
    <p:extLst>
      <p:ext uri="{BB962C8B-B14F-4D97-AF65-F5344CB8AC3E}">
        <p14:creationId xmlns:p14="http://schemas.microsoft.com/office/powerpoint/2010/main" val="360662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Try to work in groups of three to four, from different institutions.</a:t>
            </a:r>
          </a:p>
          <a:p>
            <a:r>
              <a:rPr lang="en-GB" dirty="0" smtClean="0"/>
              <a:t>Discuss these from a real world and ideal world point of view.</a:t>
            </a:r>
          </a:p>
          <a:p>
            <a:endParaRPr lang="en-GB" dirty="0"/>
          </a:p>
          <a:p>
            <a:pPr lvl="1"/>
            <a:r>
              <a:rPr lang="en-GB" dirty="0" smtClean="0"/>
              <a:t>Teaching cultural awareness</a:t>
            </a:r>
          </a:p>
          <a:p>
            <a:pPr lvl="1"/>
            <a:r>
              <a:rPr lang="en-GB" dirty="0" smtClean="0"/>
              <a:t>Using longer texts</a:t>
            </a:r>
          </a:p>
          <a:p>
            <a:pPr lvl="1"/>
            <a:r>
              <a:rPr lang="en-GB" dirty="0" smtClean="0"/>
              <a:t>Structuring tutorials</a:t>
            </a:r>
          </a:p>
          <a:p>
            <a:pPr lvl="1"/>
            <a:r>
              <a:rPr lang="en-GB" dirty="0" smtClean="0"/>
              <a:t>Process submissions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Then we can do some plenary feedback.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02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oB-Generic-powerpoint-template">
  <a:themeElements>
    <a:clrScheme name="Custom 2">
      <a:dk1>
        <a:srgbClr val="91C8E1"/>
      </a:dk1>
      <a:lt1>
        <a:srgbClr val="ECECEC"/>
      </a:lt1>
      <a:dk2>
        <a:srgbClr val="000000"/>
      </a:dk2>
      <a:lt2>
        <a:srgbClr val="91C8E1"/>
      </a:lt2>
      <a:accent1>
        <a:srgbClr val="000000"/>
      </a:accent1>
      <a:accent2>
        <a:srgbClr val="ECECEC"/>
      </a:accent2>
      <a:accent3>
        <a:srgbClr val="AAAAAA"/>
      </a:accent3>
      <a:accent4>
        <a:srgbClr val="C9C9C9"/>
      </a:accent4>
      <a:accent5>
        <a:srgbClr val="AAAAAA"/>
      </a:accent5>
      <a:accent6>
        <a:srgbClr val="D6D6D6"/>
      </a:accent6>
      <a:hlink>
        <a:srgbClr val="91C8E1"/>
      </a:hlink>
      <a:folHlink>
        <a:srgbClr val="91C8E1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UoB-Generic-powerpoint-template</Template>
  <TotalTime>1919</TotalTime>
  <Words>543</Words>
  <Application>Microsoft Office PowerPoint</Application>
  <PresentationFormat>Widescreen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MS PGothic</vt:lpstr>
      <vt:lpstr>MS PGothic</vt:lpstr>
      <vt:lpstr>Arial</vt:lpstr>
      <vt:lpstr>Georgia</vt:lpstr>
      <vt:lpstr>Times New Roman</vt:lpstr>
      <vt:lpstr>Wingdings</vt:lpstr>
      <vt:lpstr>UoB-Generic-powerpoint-template</vt:lpstr>
      <vt:lpstr>Building transition into course design</vt:lpstr>
      <vt:lpstr>Context</vt:lpstr>
      <vt:lpstr>Outline</vt:lpstr>
      <vt:lpstr>What is “Transition”…</vt:lpstr>
      <vt:lpstr>Cultural Adaptation</vt:lpstr>
      <vt:lpstr>Textual re-orientation</vt:lpstr>
      <vt:lpstr>Tutorials vs Reflection</vt:lpstr>
      <vt:lpstr>Process vs Product Submissions</vt:lpstr>
      <vt:lpstr>Discussion</vt:lpstr>
      <vt:lpstr>Thank you very much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 Conference</dc:title>
  <dc:creator>Michael Groves (Birmingham International Academy)</dc:creator>
  <cp:lastModifiedBy>Michael Groves (Birmingham International Academy)</cp:lastModifiedBy>
  <cp:revision>33</cp:revision>
  <cp:lastPrinted>2018-06-28T11:46:06Z</cp:lastPrinted>
  <dcterms:created xsi:type="dcterms:W3CDTF">2018-06-27T08:49:07Z</dcterms:created>
  <dcterms:modified xsi:type="dcterms:W3CDTF">2018-06-29T07:44:40Z</dcterms:modified>
</cp:coreProperties>
</file>