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3"/>
  </p:handoutMasterIdLst>
  <p:sldIdLst>
    <p:sldId id="256" r:id="rId2"/>
    <p:sldId id="258" r:id="rId3"/>
    <p:sldId id="257" r:id="rId4"/>
    <p:sldId id="278" r:id="rId5"/>
    <p:sldId id="279" r:id="rId6"/>
    <p:sldId id="280" r:id="rId7"/>
    <p:sldId id="281" r:id="rId8"/>
    <p:sldId id="282" r:id="rId9"/>
    <p:sldId id="283" r:id="rId10"/>
    <p:sldId id="284" r:id="rId11"/>
    <p:sldId id="261" r:id="rId12"/>
    <p:sldId id="263" r:id="rId13"/>
    <p:sldId id="264" r:id="rId14"/>
    <p:sldId id="265" r:id="rId15"/>
    <p:sldId id="259" r:id="rId16"/>
    <p:sldId id="260"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86" r:id="rId30"/>
    <p:sldId id="287" r:id="rId31"/>
    <p:sldId id="285" r:id="rId3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94660"/>
  </p:normalViewPr>
  <p:slideViewPr>
    <p:cSldViewPr snapToGrid="0">
      <p:cViewPr varScale="1">
        <p:scale>
          <a:sx n="110" d="100"/>
          <a:sy n="110" d="100"/>
        </p:scale>
        <p:origin x="63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96E3E5-3915-40C1-A856-99BB715D1B87}" type="doc">
      <dgm:prSet loTypeId="urn:microsoft.com/office/officeart/2005/8/layout/vProcess5" loCatId="process" qsTypeId="urn:microsoft.com/office/officeart/2005/8/quickstyle/simple1" qsCatId="simple" csTypeId="urn:microsoft.com/office/officeart/2005/8/colors/accent0_3" csCatId="mainScheme" phldr="1"/>
      <dgm:spPr/>
      <dgm:t>
        <a:bodyPr/>
        <a:lstStyle/>
        <a:p>
          <a:endParaRPr lang="en-GB"/>
        </a:p>
      </dgm:t>
    </dgm:pt>
    <dgm:pt modelId="{901D841C-39DD-49D3-B5E3-EECE1797ECCE}">
      <dgm:prSet phldrT="[Text]" custT="1"/>
      <dgm:spPr/>
      <dgm:t>
        <a:bodyPr/>
        <a:lstStyle/>
        <a:p>
          <a:pPr algn="ctr"/>
          <a:r>
            <a:rPr lang="en-GB" sz="1800" b="1" dirty="0" smtClean="0">
              <a:latin typeface="Candara" panose="020E0502030303020204" pitchFamily="34" charset="0"/>
            </a:rPr>
            <a:t>Content &amp; meaning</a:t>
          </a:r>
          <a:endParaRPr lang="en-GB" sz="1800" b="1" dirty="0">
            <a:latin typeface="Candara" panose="020E0502030303020204" pitchFamily="34" charset="0"/>
          </a:endParaRPr>
        </a:p>
      </dgm:t>
    </dgm:pt>
    <dgm:pt modelId="{6379C74D-0117-48C5-A529-21DE5199F7D7}" type="parTrans" cxnId="{D710DA16-0FCB-4D60-8BB6-9ADC18D7FE16}">
      <dgm:prSet/>
      <dgm:spPr/>
      <dgm:t>
        <a:bodyPr/>
        <a:lstStyle/>
        <a:p>
          <a:endParaRPr lang="en-GB"/>
        </a:p>
      </dgm:t>
    </dgm:pt>
    <dgm:pt modelId="{2C87966B-DF7F-4148-9496-04F2167ADAD4}" type="sibTrans" cxnId="{D710DA16-0FCB-4D60-8BB6-9ADC18D7FE16}">
      <dgm:prSet/>
      <dgm:spPr/>
      <dgm:t>
        <a:bodyPr/>
        <a:lstStyle/>
        <a:p>
          <a:endParaRPr lang="en-GB"/>
        </a:p>
      </dgm:t>
    </dgm:pt>
    <dgm:pt modelId="{76517434-54DC-4531-A315-9906AC2E752A}">
      <dgm:prSet phldrT="[Text]"/>
      <dgm:spPr/>
      <dgm:t>
        <a:bodyPr/>
        <a:lstStyle/>
        <a:p>
          <a:pPr algn="ctr"/>
          <a:r>
            <a:rPr lang="en-GB" b="1" dirty="0" smtClean="0">
              <a:latin typeface="Candara" panose="020E0502030303020204" pitchFamily="34" charset="0"/>
            </a:rPr>
            <a:t>‘Moves’/Stages</a:t>
          </a:r>
          <a:endParaRPr lang="en-GB" b="1" dirty="0">
            <a:latin typeface="Candara" panose="020E0502030303020204" pitchFamily="34" charset="0"/>
          </a:endParaRPr>
        </a:p>
      </dgm:t>
    </dgm:pt>
    <dgm:pt modelId="{18B1E260-0CCC-40DA-AC84-770E51C01580}" type="parTrans" cxnId="{C1B00108-DAD5-4B46-93EF-55F0A12BB734}">
      <dgm:prSet/>
      <dgm:spPr/>
      <dgm:t>
        <a:bodyPr/>
        <a:lstStyle/>
        <a:p>
          <a:endParaRPr lang="en-GB"/>
        </a:p>
      </dgm:t>
    </dgm:pt>
    <dgm:pt modelId="{D2B587DD-2D95-435B-9715-23CA85D897E1}" type="sibTrans" cxnId="{C1B00108-DAD5-4B46-93EF-55F0A12BB734}">
      <dgm:prSet/>
      <dgm:spPr/>
      <dgm:t>
        <a:bodyPr/>
        <a:lstStyle/>
        <a:p>
          <a:endParaRPr lang="en-GB"/>
        </a:p>
      </dgm:t>
    </dgm:pt>
    <dgm:pt modelId="{FF9C3C2F-747F-419E-A63C-ED4AD719F337}">
      <dgm:prSet phldrT="[Text]"/>
      <dgm:spPr/>
      <dgm:t>
        <a:bodyPr/>
        <a:lstStyle/>
        <a:p>
          <a:pPr algn="l"/>
          <a:endParaRPr lang="en-GB" dirty="0" smtClean="0">
            <a:latin typeface="Candara" panose="020E0502030303020204" pitchFamily="34" charset="0"/>
          </a:endParaRPr>
        </a:p>
        <a:p>
          <a:pPr algn="ctr"/>
          <a:r>
            <a:rPr lang="en-GB" b="1" dirty="0" smtClean="0">
              <a:latin typeface="Candara" panose="020E0502030303020204" pitchFamily="34" charset="0"/>
            </a:rPr>
            <a:t>Discourse/language features</a:t>
          </a:r>
          <a:endParaRPr lang="en-GB" b="1" dirty="0">
            <a:latin typeface="Candara" panose="020E0502030303020204" pitchFamily="34" charset="0"/>
          </a:endParaRPr>
        </a:p>
      </dgm:t>
    </dgm:pt>
    <dgm:pt modelId="{E1DC9FDE-5871-4565-8D6D-182789A58810}" type="parTrans" cxnId="{EF3BA1FC-1933-4BE2-97EC-7EC043B4997A}">
      <dgm:prSet/>
      <dgm:spPr/>
      <dgm:t>
        <a:bodyPr/>
        <a:lstStyle/>
        <a:p>
          <a:endParaRPr lang="en-GB"/>
        </a:p>
      </dgm:t>
    </dgm:pt>
    <dgm:pt modelId="{256550C7-E030-4A24-BE42-4CB251400C08}" type="sibTrans" cxnId="{EF3BA1FC-1933-4BE2-97EC-7EC043B4997A}">
      <dgm:prSet/>
      <dgm:spPr/>
      <dgm:t>
        <a:bodyPr/>
        <a:lstStyle/>
        <a:p>
          <a:endParaRPr lang="en-GB"/>
        </a:p>
      </dgm:t>
    </dgm:pt>
    <dgm:pt modelId="{A987DE35-F5BE-4E4E-BFD0-163122B64CE3}">
      <dgm:prSet/>
      <dgm:spPr/>
      <dgm:t>
        <a:bodyPr/>
        <a:lstStyle/>
        <a:p>
          <a:pPr algn="l"/>
          <a:endParaRPr lang="en-GB"/>
        </a:p>
      </dgm:t>
    </dgm:pt>
    <dgm:pt modelId="{D006AB3F-D4DE-4D0B-A094-F4FB628896AA}" type="parTrans" cxnId="{36C2C5B7-DFE3-46B1-8286-E6651612CB81}">
      <dgm:prSet/>
      <dgm:spPr/>
      <dgm:t>
        <a:bodyPr/>
        <a:lstStyle/>
        <a:p>
          <a:endParaRPr lang="en-GB"/>
        </a:p>
      </dgm:t>
    </dgm:pt>
    <dgm:pt modelId="{E94CEB07-464E-4BCC-B956-5F9E6B044321}" type="sibTrans" cxnId="{36C2C5B7-DFE3-46B1-8286-E6651612CB81}">
      <dgm:prSet/>
      <dgm:spPr/>
      <dgm:t>
        <a:bodyPr/>
        <a:lstStyle/>
        <a:p>
          <a:endParaRPr lang="en-GB"/>
        </a:p>
      </dgm:t>
    </dgm:pt>
    <dgm:pt modelId="{6F008B54-06D2-48A5-8FA5-B3D5A3B2A98E}" type="pres">
      <dgm:prSet presAssocID="{7D96E3E5-3915-40C1-A856-99BB715D1B87}" presName="outerComposite" presStyleCnt="0">
        <dgm:presLayoutVars>
          <dgm:chMax val="5"/>
          <dgm:dir/>
          <dgm:resizeHandles val="exact"/>
        </dgm:presLayoutVars>
      </dgm:prSet>
      <dgm:spPr/>
      <dgm:t>
        <a:bodyPr/>
        <a:lstStyle/>
        <a:p>
          <a:endParaRPr lang="en-GB"/>
        </a:p>
      </dgm:t>
    </dgm:pt>
    <dgm:pt modelId="{FE8FF481-2346-4C17-921B-B97F7FF58F32}" type="pres">
      <dgm:prSet presAssocID="{7D96E3E5-3915-40C1-A856-99BB715D1B87}" presName="dummyMaxCanvas" presStyleCnt="0">
        <dgm:presLayoutVars/>
      </dgm:prSet>
      <dgm:spPr/>
    </dgm:pt>
    <dgm:pt modelId="{442A92E9-3FCF-4BFE-9DB1-4F9FF56883D6}" type="pres">
      <dgm:prSet presAssocID="{7D96E3E5-3915-40C1-A856-99BB715D1B87}" presName="ThreeNodes_1" presStyleLbl="node1" presStyleIdx="0" presStyleCnt="3" custLinFactNeighborX="540" custLinFactNeighborY="-1637">
        <dgm:presLayoutVars>
          <dgm:bulletEnabled val="1"/>
        </dgm:presLayoutVars>
      </dgm:prSet>
      <dgm:spPr/>
      <dgm:t>
        <a:bodyPr/>
        <a:lstStyle/>
        <a:p>
          <a:endParaRPr lang="en-GB"/>
        </a:p>
      </dgm:t>
    </dgm:pt>
    <dgm:pt modelId="{89D3802C-DD96-4888-B5BF-05895F847D15}" type="pres">
      <dgm:prSet presAssocID="{7D96E3E5-3915-40C1-A856-99BB715D1B87}" presName="ThreeNodes_2" presStyleLbl="node1" presStyleIdx="1" presStyleCnt="3" custLinFactNeighborX="-994" custLinFactNeighborY="1151">
        <dgm:presLayoutVars>
          <dgm:bulletEnabled val="1"/>
        </dgm:presLayoutVars>
      </dgm:prSet>
      <dgm:spPr/>
      <dgm:t>
        <a:bodyPr/>
        <a:lstStyle/>
        <a:p>
          <a:endParaRPr lang="en-GB"/>
        </a:p>
      </dgm:t>
    </dgm:pt>
    <dgm:pt modelId="{32576885-0DA9-429E-ADC0-793B8B8F0D3E}" type="pres">
      <dgm:prSet presAssocID="{7D96E3E5-3915-40C1-A856-99BB715D1B87}" presName="ThreeNodes_3" presStyleLbl="node1" presStyleIdx="2" presStyleCnt="3">
        <dgm:presLayoutVars>
          <dgm:bulletEnabled val="1"/>
        </dgm:presLayoutVars>
      </dgm:prSet>
      <dgm:spPr/>
      <dgm:t>
        <a:bodyPr/>
        <a:lstStyle/>
        <a:p>
          <a:endParaRPr lang="en-GB"/>
        </a:p>
      </dgm:t>
    </dgm:pt>
    <dgm:pt modelId="{9C8BA98C-F1D3-4C18-8FA4-86C8608F5D86}" type="pres">
      <dgm:prSet presAssocID="{7D96E3E5-3915-40C1-A856-99BB715D1B87}" presName="ThreeConn_1-2" presStyleLbl="fgAccFollowNode1" presStyleIdx="0" presStyleCnt="2">
        <dgm:presLayoutVars>
          <dgm:bulletEnabled val="1"/>
        </dgm:presLayoutVars>
      </dgm:prSet>
      <dgm:spPr/>
      <dgm:t>
        <a:bodyPr/>
        <a:lstStyle/>
        <a:p>
          <a:endParaRPr lang="en-GB"/>
        </a:p>
      </dgm:t>
    </dgm:pt>
    <dgm:pt modelId="{918FE2D8-D40F-4727-A948-DF43A55ADE1D}" type="pres">
      <dgm:prSet presAssocID="{7D96E3E5-3915-40C1-A856-99BB715D1B87}" presName="ThreeConn_2-3" presStyleLbl="fgAccFollowNode1" presStyleIdx="1" presStyleCnt="2">
        <dgm:presLayoutVars>
          <dgm:bulletEnabled val="1"/>
        </dgm:presLayoutVars>
      </dgm:prSet>
      <dgm:spPr/>
      <dgm:t>
        <a:bodyPr/>
        <a:lstStyle/>
        <a:p>
          <a:endParaRPr lang="en-GB"/>
        </a:p>
      </dgm:t>
    </dgm:pt>
    <dgm:pt modelId="{06C517FE-85C2-4D29-805B-4B1252FD3409}" type="pres">
      <dgm:prSet presAssocID="{7D96E3E5-3915-40C1-A856-99BB715D1B87}" presName="ThreeNodes_1_text" presStyleLbl="node1" presStyleIdx="2" presStyleCnt="3">
        <dgm:presLayoutVars>
          <dgm:bulletEnabled val="1"/>
        </dgm:presLayoutVars>
      </dgm:prSet>
      <dgm:spPr/>
      <dgm:t>
        <a:bodyPr/>
        <a:lstStyle/>
        <a:p>
          <a:endParaRPr lang="en-GB"/>
        </a:p>
      </dgm:t>
    </dgm:pt>
    <dgm:pt modelId="{9A5A1A40-7D42-46DB-B0FA-BC7B2B9FB539}" type="pres">
      <dgm:prSet presAssocID="{7D96E3E5-3915-40C1-A856-99BB715D1B87}" presName="ThreeNodes_2_text" presStyleLbl="node1" presStyleIdx="2" presStyleCnt="3">
        <dgm:presLayoutVars>
          <dgm:bulletEnabled val="1"/>
        </dgm:presLayoutVars>
      </dgm:prSet>
      <dgm:spPr/>
      <dgm:t>
        <a:bodyPr/>
        <a:lstStyle/>
        <a:p>
          <a:endParaRPr lang="en-GB"/>
        </a:p>
      </dgm:t>
    </dgm:pt>
    <dgm:pt modelId="{B84DA0FF-BCEC-4ED4-8FB9-75B05D268003}" type="pres">
      <dgm:prSet presAssocID="{7D96E3E5-3915-40C1-A856-99BB715D1B87}" presName="ThreeNodes_3_text" presStyleLbl="node1" presStyleIdx="2" presStyleCnt="3">
        <dgm:presLayoutVars>
          <dgm:bulletEnabled val="1"/>
        </dgm:presLayoutVars>
      </dgm:prSet>
      <dgm:spPr/>
      <dgm:t>
        <a:bodyPr/>
        <a:lstStyle/>
        <a:p>
          <a:endParaRPr lang="en-GB"/>
        </a:p>
      </dgm:t>
    </dgm:pt>
  </dgm:ptLst>
  <dgm:cxnLst>
    <dgm:cxn modelId="{6D937F74-5675-48C0-BA50-D00FEFDB8DAE}" type="presOf" srcId="{2C87966B-DF7F-4148-9496-04F2167ADAD4}" destId="{9C8BA98C-F1D3-4C18-8FA4-86C8608F5D86}" srcOrd="0" destOrd="0" presId="urn:microsoft.com/office/officeart/2005/8/layout/vProcess5"/>
    <dgm:cxn modelId="{E941B295-3C1A-4FA3-B5ED-DD5AF94CB38D}" type="presOf" srcId="{901D841C-39DD-49D3-B5E3-EECE1797ECCE}" destId="{442A92E9-3FCF-4BFE-9DB1-4F9FF56883D6}" srcOrd="0" destOrd="0" presId="urn:microsoft.com/office/officeart/2005/8/layout/vProcess5"/>
    <dgm:cxn modelId="{49D000E4-97ED-40CB-8F3E-7909A38010DB}" type="presOf" srcId="{76517434-54DC-4531-A315-9906AC2E752A}" destId="{89D3802C-DD96-4888-B5BF-05895F847D15}" srcOrd="0" destOrd="0" presId="urn:microsoft.com/office/officeart/2005/8/layout/vProcess5"/>
    <dgm:cxn modelId="{CB9344DE-0F7B-443E-825B-2E316274AD76}" type="presOf" srcId="{7D96E3E5-3915-40C1-A856-99BB715D1B87}" destId="{6F008B54-06D2-48A5-8FA5-B3D5A3B2A98E}" srcOrd="0" destOrd="0" presId="urn:microsoft.com/office/officeart/2005/8/layout/vProcess5"/>
    <dgm:cxn modelId="{D065E55B-7EE3-43D5-A862-24B28D934A70}" type="presOf" srcId="{A987DE35-F5BE-4E4E-BFD0-163122B64CE3}" destId="{32576885-0DA9-429E-ADC0-793B8B8F0D3E}" srcOrd="0" destOrd="1" presId="urn:microsoft.com/office/officeart/2005/8/layout/vProcess5"/>
    <dgm:cxn modelId="{EF3BA1FC-1933-4BE2-97EC-7EC043B4997A}" srcId="{7D96E3E5-3915-40C1-A856-99BB715D1B87}" destId="{FF9C3C2F-747F-419E-A63C-ED4AD719F337}" srcOrd="2" destOrd="0" parTransId="{E1DC9FDE-5871-4565-8D6D-182789A58810}" sibTransId="{256550C7-E030-4A24-BE42-4CB251400C08}"/>
    <dgm:cxn modelId="{C1B00108-DAD5-4B46-93EF-55F0A12BB734}" srcId="{7D96E3E5-3915-40C1-A856-99BB715D1B87}" destId="{76517434-54DC-4531-A315-9906AC2E752A}" srcOrd="1" destOrd="0" parTransId="{18B1E260-0CCC-40DA-AC84-770E51C01580}" sibTransId="{D2B587DD-2D95-435B-9715-23CA85D897E1}"/>
    <dgm:cxn modelId="{AAE3A425-EE80-4710-90A4-0D29D483FE25}" type="presOf" srcId="{901D841C-39DD-49D3-B5E3-EECE1797ECCE}" destId="{06C517FE-85C2-4D29-805B-4B1252FD3409}" srcOrd="1" destOrd="0" presId="urn:microsoft.com/office/officeart/2005/8/layout/vProcess5"/>
    <dgm:cxn modelId="{32E1BDEC-6722-4EC7-93CE-BF26117C3733}" type="presOf" srcId="{76517434-54DC-4531-A315-9906AC2E752A}" destId="{9A5A1A40-7D42-46DB-B0FA-BC7B2B9FB539}" srcOrd="1" destOrd="0" presId="urn:microsoft.com/office/officeart/2005/8/layout/vProcess5"/>
    <dgm:cxn modelId="{CB98DC92-CF50-4786-9239-013C58158CAD}" type="presOf" srcId="{D2B587DD-2D95-435B-9715-23CA85D897E1}" destId="{918FE2D8-D40F-4727-A948-DF43A55ADE1D}" srcOrd="0" destOrd="0" presId="urn:microsoft.com/office/officeart/2005/8/layout/vProcess5"/>
    <dgm:cxn modelId="{D710DA16-0FCB-4D60-8BB6-9ADC18D7FE16}" srcId="{7D96E3E5-3915-40C1-A856-99BB715D1B87}" destId="{901D841C-39DD-49D3-B5E3-EECE1797ECCE}" srcOrd="0" destOrd="0" parTransId="{6379C74D-0117-48C5-A529-21DE5199F7D7}" sibTransId="{2C87966B-DF7F-4148-9496-04F2167ADAD4}"/>
    <dgm:cxn modelId="{5878B8CE-7763-43B6-BBA2-4110AF1AF728}" type="presOf" srcId="{A987DE35-F5BE-4E4E-BFD0-163122B64CE3}" destId="{B84DA0FF-BCEC-4ED4-8FB9-75B05D268003}" srcOrd="1" destOrd="1" presId="urn:microsoft.com/office/officeart/2005/8/layout/vProcess5"/>
    <dgm:cxn modelId="{36C2C5B7-DFE3-46B1-8286-E6651612CB81}" srcId="{FF9C3C2F-747F-419E-A63C-ED4AD719F337}" destId="{A987DE35-F5BE-4E4E-BFD0-163122B64CE3}" srcOrd="0" destOrd="0" parTransId="{D006AB3F-D4DE-4D0B-A094-F4FB628896AA}" sibTransId="{E94CEB07-464E-4BCC-B956-5F9E6B044321}"/>
    <dgm:cxn modelId="{32895FE2-BD6A-472A-840B-334840115E02}" type="presOf" srcId="{FF9C3C2F-747F-419E-A63C-ED4AD719F337}" destId="{32576885-0DA9-429E-ADC0-793B8B8F0D3E}" srcOrd="0" destOrd="0" presId="urn:microsoft.com/office/officeart/2005/8/layout/vProcess5"/>
    <dgm:cxn modelId="{1DF8FD5D-1757-4AC6-B504-FD064F485C37}" type="presOf" srcId="{FF9C3C2F-747F-419E-A63C-ED4AD719F337}" destId="{B84DA0FF-BCEC-4ED4-8FB9-75B05D268003}" srcOrd="1" destOrd="0" presId="urn:microsoft.com/office/officeart/2005/8/layout/vProcess5"/>
    <dgm:cxn modelId="{5EE006D3-B2F1-4047-8CC6-E8ED106B8FF1}" type="presParOf" srcId="{6F008B54-06D2-48A5-8FA5-B3D5A3B2A98E}" destId="{FE8FF481-2346-4C17-921B-B97F7FF58F32}" srcOrd="0" destOrd="0" presId="urn:microsoft.com/office/officeart/2005/8/layout/vProcess5"/>
    <dgm:cxn modelId="{7AA454E2-78F2-4433-A79A-99D1B1CB508F}" type="presParOf" srcId="{6F008B54-06D2-48A5-8FA5-B3D5A3B2A98E}" destId="{442A92E9-3FCF-4BFE-9DB1-4F9FF56883D6}" srcOrd="1" destOrd="0" presId="urn:microsoft.com/office/officeart/2005/8/layout/vProcess5"/>
    <dgm:cxn modelId="{568EEC97-7AB3-4824-9CD0-413164B9574F}" type="presParOf" srcId="{6F008B54-06D2-48A5-8FA5-B3D5A3B2A98E}" destId="{89D3802C-DD96-4888-B5BF-05895F847D15}" srcOrd="2" destOrd="0" presId="urn:microsoft.com/office/officeart/2005/8/layout/vProcess5"/>
    <dgm:cxn modelId="{31E1693D-D81A-4127-9FE2-0E457B26648C}" type="presParOf" srcId="{6F008B54-06D2-48A5-8FA5-B3D5A3B2A98E}" destId="{32576885-0DA9-429E-ADC0-793B8B8F0D3E}" srcOrd="3" destOrd="0" presId="urn:microsoft.com/office/officeart/2005/8/layout/vProcess5"/>
    <dgm:cxn modelId="{1465E747-D4F9-4DC4-B4F6-43264B225640}" type="presParOf" srcId="{6F008B54-06D2-48A5-8FA5-B3D5A3B2A98E}" destId="{9C8BA98C-F1D3-4C18-8FA4-86C8608F5D86}" srcOrd="4" destOrd="0" presId="urn:microsoft.com/office/officeart/2005/8/layout/vProcess5"/>
    <dgm:cxn modelId="{653BB092-5AA0-4377-BBCD-94D322A1AE57}" type="presParOf" srcId="{6F008B54-06D2-48A5-8FA5-B3D5A3B2A98E}" destId="{918FE2D8-D40F-4727-A948-DF43A55ADE1D}" srcOrd="5" destOrd="0" presId="urn:microsoft.com/office/officeart/2005/8/layout/vProcess5"/>
    <dgm:cxn modelId="{636DBA79-31F0-41DC-889F-470D1CA995E9}" type="presParOf" srcId="{6F008B54-06D2-48A5-8FA5-B3D5A3B2A98E}" destId="{06C517FE-85C2-4D29-805B-4B1252FD3409}" srcOrd="6" destOrd="0" presId="urn:microsoft.com/office/officeart/2005/8/layout/vProcess5"/>
    <dgm:cxn modelId="{B50E2D82-B18A-4560-A661-27745F650FDF}" type="presParOf" srcId="{6F008B54-06D2-48A5-8FA5-B3D5A3B2A98E}" destId="{9A5A1A40-7D42-46DB-B0FA-BC7B2B9FB539}" srcOrd="7" destOrd="0" presId="urn:microsoft.com/office/officeart/2005/8/layout/vProcess5"/>
    <dgm:cxn modelId="{1F65A470-0190-4AB8-BC1A-485C47456F0D}" type="presParOf" srcId="{6F008B54-06D2-48A5-8FA5-B3D5A3B2A98E}" destId="{B84DA0FF-BCEC-4ED4-8FB9-75B05D268003}"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BF49D3-7DFA-4907-80CE-2D3F86ADD981}" type="doc">
      <dgm:prSet loTypeId="urn:microsoft.com/office/officeart/2005/8/layout/process3" loCatId="process" qsTypeId="urn:microsoft.com/office/officeart/2005/8/quickstyle/simple1" qsCatId="simple" csTypeId="urn:microsoft.com/office/officeart/2005/8/colors/accent0_1" csCatId="mainScheme" phldr="1"/>
      <dgm:spPr/>
      <dgm:t>
        <a:bodyPr/>
        <a:lstStyle/>
        <a:p>
          <a:endParaRPr lang="en-GB"/>
        </a:p>
      </dgm:t>
    </dgm:pt>
    <dgm:pt modelId="{AB959D8C-C784-4F57-A809-D4AC5B11CB20}">
      <dgm:prSet phldrT="[Text]"/>
      <dgm:spPr/>
      <dgm:t>
        <a:bodyPr/>
        <a:lstStyle/>
        <a:p>
          <a:r>
            <a:rPr lang="en-GB" b="1" dirty="0">
              <a:latin typeface="Rdg Vesta" panose="02000503060000020004" pitchFamily="2" charset="0"/>
            </a:rPr>
            <a:t>Select and use information from sources</a:t>
          </a:r>
        </a:p>
      </dgm:t>
    </dgm:pt>
    <dgm:pt modelId="{3915C142-308F-409C-8E22-C0F400DAF29B}" type="parTrans" cxnId="{3FF7E52F-268C-4BAC-AD47-C08CB0C635BE}">
      <dgm:prSet/>
      <dgm:spPr/>
      <dgm:t>
        <a:bodyPr/>
        <a:lstStyle/>
        <a:p>
          <a:endParaRPr lang="en-GB">
            <a:latin typeface="Rdg Vesta" panose="02000503060000020004" pitchFamily="2" charset="0"/>
          </a:endParaRPr>
        </a:p>
      </dgm:t>
    </dgm:pt>
    <dgm:pt modelId="{F97D8FFF-066B-4F3F-99E1-B811D93C95D9}" type="sibTrans" cxnId="{3FF7E52F-268C-4BAC-AD47-C08CB0C635BE}">
      <dgm:prSet/>
      <dgm:spPr/>
      <dgm:t>
        <a:bodyPr/>
        <a:lstStyle/>
        <a:p>
          <a:endParaRPr lang="en-GB">
            <a:latin typeface="Rdg Vesta" panose="02000503060000020004" pitchFamily="2" charset="0"/>
          </a:endParaRPr>
        </a:p>
      </dgm:t>
    </dgm:pt>
    <dgm:pt modelId="{02480B44-7535-4017-811F-B3D4B3EF58DB}">
      <dgm:prSet phldrT="[Text]"/>
      <dgm:spPr>
        <a:solidFill>
          <a:srgbClr val="FFFFCC">
            <a:alpha val="89804"/>
          </a:srgbClr>
        </a:solidFill>
      </dgm:spPr>
      <dgm:t>
        <a:bodyPr/>
        <a:lstStyle/>
        <a:p>
          <a:r>
            <a:rPr lang="en-GB" b="1" dirty="0">
              <a:latin typeface="Rdg Vesta" panose="02000503060000020004" pitchFamily="2" charset="0"/>
            </a:rPr>
            <a:t>Identify relevant sources</a:t>
          </a:r>
        </a:p>
      </dgm:t>
    </dgm:pt>
    <dgm:pt modelId="{D1F60A1F-A0F9-4389-9734-2C6FCE27DD24}" type="parTrans" cxnId="{C77C8FF8-20AF-4DBB-AFD0-A8AAFA982E75}">
      <dgm:prSet/>
      <dgm:spPr/>
      <dgm:t>
        <a:bodyPr/>
        <a:lstStyle/>
        <a:p>
          <a:endParaRPr lang="en-GB">
            <a:latin typeface="Rdg Vesta" panose="02000503060000020004" pitchFamily="2" charset="0"/>
          </a:endParaRPr>
        </a:p>
      </dgm:t>
    </dgm:pt>
    <dgm:pt modelId="{B4F76CF5-7AFB-473D-B9C9-955F948C2456}" type="sibTrans" cxnId="{C77C8FF8-20AF-4DBB-AFD0-A8AAFA982E75}">
      <dgm:prSet/>
      <dgm:spPr/>
      <dgm:t>
        <a:bodyPr/>
        <a:lstStyle/>
        <a:p>
          <a:endParaRPr lang="en-GB">
            <a:latin typeface="Rdg Vesta" panose="02000503060000020004" pitchFamily="2" charset="0"/>
          </a:endParaRPr>
        </a:p>
      </dgm:t>
    </dgm:pt>
    <dgm:pt modelId="{A93ECC0C-093D-4205-B3DE-3DE732E397DE}">
      <dgm:prSet phldrT="[Text]"/>
      <dgm:spPr/>
      <dgm:t>
        <a:bodyPr/>
        <a:lstStyle/>
        <a:p>
          <a:r>
            <a:rPr lang="en-GB" b="1" dirty="0">
              <a:latin typeface="Rdg Vesta" panose="02000503060000020004" pitchFamily="2" charset="0"/>
            </a:rPr>
            <a:t>Establish your stance</a:t>
          </a:r>
        </a:p>
      </dgm:t>
    </dgm:pt>
    <dgm:pt modelId="{B07C0869-FD4F-4E83-938D-B6C82C32A61C}" type="parTrans" cxnId="{638C17DD-3F59-4699-BB21-E8B8C27E5A30}">
      <dgm:prSet/>
      <dgm:spPr/>
      <dgm:t>
        <a:bodyPr/>
        <a:lstStyle/>
        <a:p>
          <a:endParaRPr lang="en-GB">
            <a:latin typeface="Rdg Vesta" panose="02000503060000020004" pitchFamily="2" charset="0"/>
          </a:endParaRPr>
        </a:p>
      </dgm:t>
    </dgm:pt>
    <dgm:pt modelId="{0AF43C71-4EA6-4C0E-893A-520BD2148547}" type="sibTrans" cxnId="{638C17DD-3F59-4699-BB21-E8B8C27E5A30}">
      <dgm:prSet/>
      <dgm:spPr/>
      <dgm:t>
        <a:bodyPr/>
        <a:lstStyle/>
        <a:p>
          <a:endParaRPr lang="en-GB">
            <a:latin typeface="Rdg Vesta" panose="02000503060000020004" pitchFamily="2" charset="0"/>
          </a:endParaRPr>
        </a:p>
      </dgm:t>
    </dgm:pt>
    <dgm:pt modelId="{CF2CA7EC-0577-4EC4-9D8E-5B69495181CA}">
      <dgm:prSet phldrT="[Text]"/>
      <dgm:spPr>
        <a:solidFill>
          <a:srgbClr val="FFFFCC">
            <a:alpha val="90000"/>
          </a:srgbClr>
        </a:solidFill>
      </dgm:spPr>
      <dgm:t>
        <a:bodyPr/>
        <a:lstStyle/>
        <a:p>
          <a:r>
            <a:rPr lang="en-GB" b="1" dirty="0">
              <a:latin typeface="Rdg Vesta" panose="02000503060000020004" pitchFamily="2" charset="0"/>
            </a:rPr>
            <a:t>Compare &amp; contrast evidence/ideas from sources</a:t>
          </a:r>
        </a:p>
      </dgm:t>
    </dgm:pt>
    <dgm:pt modelId="{B1168B68-8EC2-4F00-932D-FF2E3DFE340C}" type="parTrans" cxnId="{51E70160-C400-4478-AEDA-9F3D5C5C0BB9}">
      <dgm:prSet/>
      <dgm:spPr/>
      <dgm:t>
        <a:bodyPr/>
        <a:lstStyle/>
        <a:p>
          <a:endParaRPr lang="en-GB">
            <a:latin typeface="Rdg Vesta" panose="02000503060000020004" pitchFamily="2" charset="0"/>
          </a:endParaRPr>
        </a:p>
      </dgm:t>
    </dgm:pt>
    <dgm:pt modelId="{A2F11441-8098-4D47-A261-C6F3378DE783}" type="sibTrans" cxnId="{51E70160-C400-4478-AEDA-9F3D5C5C0BB9}">
      <dgm:prSet/>
      <dgm:spPr/>
      <dgm:t>
        <a:bodyPr/>
        <a:lstStyle/>
        <a:p>
          <a:endParaRPr lang="en-GB">
            <a:latin typeface="Rdg Vesta" panose="02000503060000020004" pitchFamily="2" charset="0"/>
          </a:endParaRPr>
        </a:p>
      </dgm:t>
    </dgm:pt>
    <dgm:pt modelId="{BD689D4F-E7D9-4216-ACE7-ADA77D0F230F}">
      <dgm:prSet phldrT="[Text]"/>
      <dgm:spPr/>
      <dgm:t>
        <a:bodyPr/>
        <a:lstStyle/>
        <a:p>
          <a:r>
            <a:rPr lang="en-GB" b="1" dirty="0">
              <a:latin typeface="Rdg Vesta" panose="02000503060000020004" pitchFamily="2" charset="0"/>
            </a:rPr>
            <a:t>Present your stance coherently</a:t>
          </a:r>
        </a:p>
      </dgm:t>
    </dgm:pt>
    <dgm:pt modelId="{3A6A0F5A-0EE2-49AA-9211-F764CF866C71}" type="parTrans" cxnId="{CA5AA96A-2F11-4D60-8F37-79ADAD59A00A}">
      <dgm:prSet/>
      <dgm:spPr/>
      <dgm:t>
        <a:bodyPr/>
        <a:lstStyle/>
        <a:p>
          <a:endParaRPr lang="en-GB">
            <a:latin typeface="Rdg Vesta" panose="02000503060000020004" pitchFamily="2" charset="0"/>
          </a:endParaRPr>
        </a:p>
      </dgm:t>
    </dgm:pt>
    <dgm:pt modelId="{CB0AFEAD-37D0-428E-8616-F8B5FD867755}" type="sibTrans" cxnId="{CA5AA96A-2F11-4D60-8F37-79ADAD59A00A}">
      <dgm:prSet/>
      <dgm:spPr/>
      <dgm:t>
        <a:bodyPr/>
        <a:lstStyle/>
        <a:p>
          <a:endParaRPr lang="en-GB">
            <a:latin typeface="Rdg Vesta" panose="02000503060000020004" pitchFamily="2" charset="0"/>
          </a:endParaRPr>
        </a:p>
      </dgm:t>
    </dgm:pt>
    <dgm:pt modelId="{EA406DCA-C081-4529-903D-BEBF9800BB33}">
      <dgm:prSet phldrT="[Text]"/>
      <dgm:spPr>
        <a:solidFill>
          <a:srgbClr val="FFFFCC">
            <a:alpha val="90000"/>
          </a:srgbClr>
        </a:solidFill>
      </dgm:spPr>
      <dgm:t>
        <a:bodyPr/>
        <a:lstStyle/>
        <a:p>
          <a:r>
            <a:rPr lang="en-GB" b="1" dirty="0">
              <a:latin typeface="Rdg Vesta" panose="02000503060000020004" pitchFamily="2" charset="0"/>
            </a:rPr>
            <a:t>State your position clearly</a:t>
          </a:r>
        </a:p>
      </dgm:t>
    </dgm:pt>
    <dgm:pt modelId="{EECE3024-1585-4333-AD6A-B0459736EF79}" type="parTrans" cxnId="{9920FA4D-A39B-482F-8393-CFE0684A3F1E}">
      <dgm:prSet/>
      <dgm:spPr/>
      <dgm:t>
        <a:bodyPr/>
        <a:lstStyle/>
        <a:p>
          <a:endParaRPr lang="en-GB">
            <a:latin typeface="Rdg Vesta" panose="02000503060000020004" pitchFamily="2" charset="0"/>
          </a:endParaRPr>
        </a:p>
      </dgm:t>
    </dgm:pt>
    <dgm:pt modelId="{87F84672-A735-436C-920F-806796C4691E}" type="sibTrans" cxnId="{9920FA4D-A39B-482F-8393-CFE0684A3F1E}">
      <dgm:prSet/>
      <dgm:spPr/>
      <dgm:t>
        <a:bodyPr/>
        <a:lstStyle/>
        <a:p>
          <a:endParaRPr lang="en-GB">
            <a:latin typeface="Rdg Vesta" panose="02000503060000020004" pitchFamily="2" charset="0"/>
          </a:endParaRPr>
        </a:p>
      </dgm:t>
    </dgm:pt>
    <dgm:pt modelId="{6989C7E3-4908-4C22-BF60-C52D5A1221B8}">
      <dgm:prSet phldrT="[Text]"/>
      <dgm:spPr>
        <a:solidFill>
          <a:srgbClr val="FFFFCC">
            <a:alpha val="89804"/>
          </a:srgbClr>
        </a:solidFill>
      </dgm:spPr>
      <dgm:t>
        <a:bodyPr/>
        <a:lstStyle/>
        <a:p>
          <a:r>
            <a:rPr lang="en-GB" b="1" dirty="0">
              <a:latin typeface="Rdg Vesta" panose="02000503060000020004" pitchFamily="2" charset="0"/>
            </a:rPr>
            <a:t>Evaluate which evidence/ideas can be used</a:t>
          </a:r>
        </a:p>
      </dgm:t>
    </dgm:pt>
    <dgm:pt modelId="{716DDBB2-38EF-4606-8FC4-6199094CF03F}" type="parTrans" cxnId="{7305AE39-4262-44C1-BD78-0D59BC21711A}">
      <dgm:prSet/>
      <dgm:spPr/>
      <dgm:t>
        <a:bodyPr/>
        <a:lstStyle/>
        <a:p>
          <a:endParaRPr lang="en-GB">
            <a:latin typeface="Rdg Vesta" panose="02000503060000020004" pitchFamily="2" charset="0"/>
          </a:endParaRPr>
        </a:p>
      </dgm:t>
    </dgm:pt>
    <dgm:pt modelId="{F02F8652-C542-4BF4-BBF5-7FEAC16AF16D}" type="sibTrans" cxnId="{7305AE39-4262-44C1-BD78-0D59BC21711A}">
      <dgm:prSet/>
      <dgm:spPr/>
      <dgm:t>
        <a:bodyPr/>
        <a:lstStyle/>
        <a:p>
          <a:endParaRPr lang="en-GB">
            <a:latin typeface="Rdg Vesta" panose="02000503060000020004" pitchFamily="2" charset="0"/>
          </a:endParaRPr>
        </a:p>
      </dgm:t>
    </dgm:pt>
    <dgm:pt modelId="{875BD981-E219-4254-9EA0-B3EDAD29441F}">
      <dgm:prSet phldrT="[Text]"/>
      <dgm:spPr>
        <a:solidFill>
          <a:srgbClr val="FFFFCC">
            <a:alpha val="89804"/>
          </a:srgbClr>
        </a:solidFill>
      </dgm:spPr>
      <dgm:t>
        <a:bodyPr/>
        <a:lstStyle/>
        <a:p>
          <a:r>
            <a:rPr lang="en-GB" b="1" dirty="0">
              <a:latin typeface="Rdg Vesta" panose="02000503060000020004" pitchFamily="2" charset="0"/>
            </a:rPr>
            <a:t>Evaluate how evidence/ideas can be used</a:t>
          </a:r>
        </a:p>
      </dgm:t>
    </dgm:pt>
    <dgm:pt modelId="{B4DC4FBC-1258-439B-8DCE-421A538DF66E}" type="parTrans" cxnId="{22AEFA2C-8A3E-417A-B246-B6C3298E3761}">
      <dgm:prSet/>
      <dgm:spPr/>
      <dgm:t>
        <a:bodyPr/>
        <a:lstStyle/>
        <a:p>
          <a:endParaRPr lang="en-GB">
            <a:latin typeface="Rdg Vesta" panose="02000503060000020004" pitchFamily="2" charset="0"/>
          </a:endParaRPr>
        </a:p>
      </dgm:t>
    </dgm:pt>
    <dgm:pt modelId="{4AC42102-F204-41FA-9728-2BFC366898B9}" type="sibTrans" cxnId="{22AEFA2C-8A3E-417A-B246-B6C3298E3761}">
      <dgm:prSet/>
      <dgm:spPr/>
      <dgm:t>
        <a:bodyPr/>
        <a:lstStyle/>
        <a:p>
          <a:endParaRPr lang="en-GB">
            <a:latin typeface="Rdg Vesta" panose="02000503060000020004" pitchFamily="2" charset="0"/>
          </a:endParaRPr>
        </a:p>
      </dgm:t>
    </dgm:pt>
    <dgm:pt modelId="{E04C13E1-4647-4AD7-BE9F-1E365803231B}">
      <dgm:prSet phldrT="[Text]"/>
      <dgm:spPr>
        <a:solidFill>
          <a:srgbClr val="FFFFCC">
            <a:alpha val="90000"/>
          </a:srgbClr>
        </a:solidFill>
      </dgm:spPr>
      <dgm:t>
        <a:bodyPr/>
        <a:lstStyle/>
        <a:p>
          <a:r>
            <a:rPr lang="en-GB" b="1" dirty="0">
              <a:latin typeface="Rdg Vesta" panose="02000503060000020004" pitchFamily="2" charset="0"/>
            </a:rPr>
            <a:t>Find support for your stance</a:t>
          </a:r>
        </a:p>
      </dgm:t>
    </dgm:pt>
    <dgm:pt modelId="{BA8F50F7-A7D0-4888-BFF0-1EE7B4BD8BD2}" type="parTrans" cxnId="{2A194F5E-3777-4991-A2CD-CD7A5AF7D1B2}">
      <dgm:prSet/>
      <dgm:spPr/>
      <dgm:t>
        <a:bodyPr/>
        <a:lstStyle/>
        <a:p>
          <a:endParaRPr lang="en-GB">
            <a:latin typeface="Rdg Vesta" panose="02000503060000020004" pitchFamily="2" charset="0"/>
          </a:endParaRPr>
        </a:p>
      </dgm:t>
    </dgm:pt>
    <dgm:pt modelId="{73B5A86A-151A-4C54-B678-E0785A10B8D0}" type="sibTrans" cxnId="{2A194F5E-3777-4991-A2CD-CD7A5AF7D1B2}">
      <dgm:prSet/>
      <dgm:spPr/>
      <dgm:t>
        <a:bodyPr/>
        <a:lstStyle/>
        <a:p>
          <a:endParaRPr lang="en-GB">
            <a:latin typeface="Rdg Vesta" panose="02000503060000020004" pitchFamily="2" charset="0"/>
          </a:endParaRPr>
        </a:p>
      </dgm:t>
    </dgm:pt>
    <dgm:pt modelId="{93E8FEF9-3192-4FCF-8B57-BA2D2307F085}">
      <dgm:prSet phldrT="[Text]"/>
      <dgm:spPr>
        <a:solidFill>
          <a:srgbClr val="FFFFCC">
            <a:alpha val="90000"/>
          </a:srgbClr>
        </a:solidFill>
      </dgm:spPr>
      <dgm:t>
        <a:bodyPr/>
        <a:lstStyle/>
        <a:p>
          <a:r>
            <a:rPr lang="en-GB" b="1" dirty="0">
              <a:latin typeface="Rdg Vesta" panose="02000503060000020004" pitchFamily="2" charset="0"/>
            </a:rPr>
            <a:t>Find rebuttals to counter-arguments</a:t>
          </a:r>
        </a:p>
      </dgm:t>
    </dgm:pt>
    <dgm:pt modelId="{06A075E8-A68D-44F4-B461-D416B1E4E6F9}" type="parTrans" cxnId="{8763A8D4-BF6D-4D66-9B8B-BD0F88A937D1}">
      <dgm:prSet/>
      <dgm:spPr/>
      <dgm:t>
        <a:bodyPr/>
        <a:lstStyle/>
        <a:p>
          <a:endParaRPr lang="en-GB">
            <a:latin typeface="Rdg Vesta" panose="02000503060000020004" pitchFamily="2" charset="0"/>
          </a:endParaRPr>
        </a:p>
      </dgm:t>
    </dgm:pt>
    <dgm:pt modelId="{B55E379C-AB57-4C82-B2E3-2E1066801042}" type="sibTrans" cxnId="{8763A8D4-BF6D-4D66-9B8B-BD0F88A937D1}">
      <dgm:prSet/>
      <dgm:spPr/>
      <dgm:t>
        <a:bodyPr/>
        <a:lstStyle/>
        <a:p>
          <a:endParaRPr lang="en-GB">
            <a:latin typeface="Rdg Vesta" panose="02000503060000020004" pitchFamily="2" charset="0"/>
          </a:endParaRPr>
        </a:p>
      </dgm:t>
    </dgm:pt>
    <dgm:pt modelId="{30E59D09-29AF-48C5-9711-62E4EA4EF527}">
      <dgm:prSet phldrT="[Text]"/>
      <dgm:spPr>
        <a:solidFill>
          <a:srgbClr val="FFFFCC">
            <a:alpha val="90000"/>
          </a:srgbClr>
        </a:solidFill>
      </dgm:spPr>
      <dgm:t>
        <a:bodyPr/>
        <a:lstStyle/>
        <a:p>
          <a:r>
            <a:rPr lang="en-GB" b="1" dirty="0">
              <a:latin typeface="Rdg Vesta" panose="02000503060000020004" pitchFamily="2" charset="0"/>
            </a:rPr>
            <a:t>Guide &amp; involve the reader</a:t>
          </a:r>
        </a:p>
      </dgm:t>
    </dgm:pt>
    <dgm:pt modelId="{FAEF9848-60D3-4BEB-8464-4492B488F000}" type="parTrans" cxnId="{D409975E-8A24-4B93-93A4-4918599540AF}">
      <dgm:prSet/>
      <dgm:spPr/>
      <dgm:t>
        <a:bodyPr/>
        <a:lstStyle/>
        <a:p>
          <a:endParaRPr lang="en-GB">
            <a:latin typeface="Rdg Vesta" panose="02000503060000020004" pitchFamily="2" charset="0"/>
          </a:endParaRPr>
        </a:p>
      </dgm:t>
    </dgm:pt>
    <dgm:pt modelId="{D70BC127-6E00-4716-B7BB-8CA926F57BE4}" type="sibTrans" cxnId="{D409975E-8A24-4B93-93A4-4918599540AF}">
      <dgm:prSet/>
      <dgm:spPr/>
      <dgm:t>
        <a:bodyPr/>
        <a:lstStyle/>
        <a:p>
          <a:endParaRPr lang="en-GB">
            <a:latin typeface="Rdg Vesta" panose="02000503060000020004" pitchFamily="2" charset="0"/>
          </a:endParaRPr>
        </a:p>
      </dgm:t>
    </dgm:pt>
    <dgm:pt modelId="{EB11C76C-B9D2-44B9-883A-147B71645CA1}">
      <dgm:prSet phldrT="[Text]"/>
      <dgm:spPr>
        <a:solidFill>
          <a:srgbClr val="FFFFCC">
            <a:alpha val="90000"/>
          </a:srgbClr>
        </a:solidFill>
      </dgm:spPr>
      <dgm:t>
        <a:bodyPr/>
        <a:lstStyle/>
        <a:p>
          <a:r>
            <a:rPr lang="en-GB" b="1" dirty="0">
              <a:latin typeface="Rdg Vesta" panose="02000503060000020004" pitchFamily="2" charset="0"/>
            </a:rPr>
            <a:t>Write in an appropriate style</a:t>
          </a:r>
        </a:p>
      </dgm:t>
    </dgm:pt>
    <dgm:pt modelId="{34C1DAB6-CAD8-401E-BCB5-0DB373AA4108}" type="parTrans" cxnId="{43798B7C-9267-4EB8-B393-AD8A0A7450C2}">
      <dgm:prSet/>
      <dgm:spPr/>
      <dgm:t>
        <a:bodyPr/>
        <a:lstStyle/>
        <a:p>
          <a:endParaRPr lang="en-GB">
            <a:latin typeface="Rdg Vesta" panose="02000503060000020004" pitchFamily="2" charset="0"/>
          </a:endParaRPr>
        </a:p>
      </dgm:t>
    </dgm:pt>
    <dgm:pt modelId="{68D660ED-29A8-4506-875A-D57E5576A481}" type="sibTrans" cxnId="{43798B7C-9267-4EB8-B393-AD8A0A7450C2}">
      <dgm:prSet/>
      <dgm:spPr/>
      <dgm:t>
        <a:bodyPr/>
        <a:lstStyle/>
        <a:p>
          <a:endParaRPr lang="en-GB">
            <a:latin typeface="Rdg Vesta" panose="02000503060000020004" pitchFamily="2" charset="0"/>
          </a:endParaRPr>
        </a:p>
      </dgm:t>
    </dgm:pt>
    <dgm:pt modelId="{204B6D32-BBFD-4CD1-8667-A0FEA4FC655D}">
      <dgm:prSet phldrT="[Text]"/>
      <dgm:spPr>
        <a:solidFill>
          <a:srgbClr val="FFFFCC">
            <a:alpha val="90000"/>
          </a:srgbClr>
        </a:solidFill>
      </dgm:spPr>
      <dgm:t>
        <a:bodyPr/>
        <a:lstStyle/>
        <a:p>
          <a:r>
            <a:rPr lang="en-GB" b="1" dirty="0">
              <a:latin typeface="Rdg Vesta" panose="02000503060000020004" pitchFamily="2" charset="0"/>
            </a:rPr>
            <a:t>Reference your sources</a:t>
          </a:r>
        </a:p>
      </dgm:t>
    </dgm:pt>
    <dgm:pt modelId="{052F5102-6A2A-4AA0-9B4B-4CEADB8BCD16}" type="parTrans" cxnId="{1410A2C8-DD42-4FE6-8DC7-A8B2AD0050A6}">
      <dgm:prSet/>
      <dgm:spPr/>
      <dgm:t>
        <a:bodyPr/>
        <a:lstStyle/>
        <a:p>
          <a:endParaRPr lang="en-GB">
            <a:latin typeface="Rdg Vesta" panose="02000503060000020004" pitchFamily="2" charset="0"/>
          </a:endParaRPr>
        </a:p>
      </dgm:t>
    </dgm:pt>
    <dgm:pt modelId="{017B6BA0-A35B-410F-9195-34B8EECFD814}" type="sibTrans" cxnId="{1410A2C8-DD42-4FE6-8DC7-A8B2AD0050A6}">
      <dgm:prSet/>
      <dgm:spPr/>
      <dgm:t>
        <a:bodyPr/>
        <a:lstStyle/>
        <a:p>
          <a:endParaRPr lang="en-GB">
            <a:latin typeface="Rdg Vesta" panose="02000503060000020004" pitchFamily="2" charset="0"/>
          </a:endParaRPr>
        </a:p>
      </dgm:t>
    </dgm:pt>
    <dgm:pt modelId="{A2177C19-7DB6-44F9-A983-73149A72E2A1}">
      <dgm:prSet phldrT="[Text]"/>
      <dgm:spPr>
        <a:solidFill>
          <a:srgbClr val="FFFFCC">
            <a:alpha val="90000"/>
          </a:srgbClr>
        </a:solidFill>
      </dgm:spPr>
      <dgm:t>
        <a:bodyPr/>
        <a:lstStyle/>
        <a:p>
          <a:r>
            <a:rPr lang="en-GB" b="1" dirty="0">
              <a:latin typeface="Rdg Vesta" panose="02000503060000020004" pitchFamily="2" charset="0"/>
            </a:rPr>
            <a:t>Build your arguments logically</a:t>
          </a:r>
        </a:p>
      </dgm:t>
    </dgm:pt>
    <dgm:pt modelId="{BE8F3923-C1C2-453C-9633-C73B4C4BE73B}" type="parTrans" cxnId="{2F5B8035-5C50-4C25-BEA2-CB04BE50D800}">
      <dgm:prSet/>
      <dgm:spPr/>
      <dgm:t>
        <a:bodyPr/>
        <a:lstStyle/>
        <a:p>
          <a:endParaRPr lang="en-GB">
            <a:latin typeface="Rdg Vesta" panose="02000503060000020004" pitchFamily="2" charset="0"/>
          </a:endParaRPr>
        </a:p>
      </dgm:t>
    </dgm:pt>
    <dgm:pt modelId="{531D8654-7B62-4BAC-A6A7-BF952575DB96}" type="sibTrans" cxnId="{2F5B8035-5C50-4C25-BEA2-CB04BE50D800}">
      <dgm:prSet/>
      <dgm:spPr/>
      <dgm:t>
        <a:bodyPr/>
        <a:lstStyle/>
        <a:p>
          <a:endParaRPr lang="en-GB">
            <a:latin typeface="Rdg Vesta" panose="02000503060000020004" pitchFamily="2" charset="0"/>
          </a:endParaRPr>
        </a:p>
      </dgm:t>
    </dgm:pt>
    <dgm:pt modelId="{C42C41DE-6590-4357-9EEF-955E208AE0BA}" type="pres">
      <dgm:prSet presAssocID="{2ABF49D3-7DFA-4907-80CE-2D3F86ADD981}" presName="linearFlow" presStyleCnt="0">
        <dgm:presLayoutVars>
          <dgm:dir/>
          <dgm:animLvl val="lvl"/>
          <dgm:resizeHandles val="exact"/>
        </dgm:presLayoutVars>
      </dgm:prSet>
      <dgm:spPr/>
      <dgm:t>
        <a:bodyPr/>
        <a:lstStyle/>
        <a:p>
          <a:endParaRPr lang="en-GB"/>
        </a:p>
      </dgm:t>
    </dgm:pt>
    <dgm:pt modelId="{292C2D1E-980D-4075-8560-2506692383CB}" type="pres">
      <dgm:prSet presAssocID="{AB959D8C-C784-4F57-A809-D4AC5B11CB20}" presName="composite" presStyleCnt="0"/>
      <dgm:spPr/>
    </dgm:pt>
    <dgm:pt modelId="{A805A00E-1631-4D39-8E78-DE174A837B41}" type="pres">
      <dgm:prSet presAssocID="{AB959D8C-C784-4F57-A809-D4AC5B11CB20}" presName="parTx" presStyleLbl="node1" presStyleIdx="0" presStyleCnt="3">
        <dgm:presLayoutVars>
          <dgm:chMax val="0"/>
          <dgm:chPref val="0"/>
          <dgm:bulletEnabled val="1"/>
        </dgm:presLayoutVars>
      </dgm:prSet>
      <dgm:spPr/>
      <dgm:t>
        <a:bodyPr/>
        <a:lstStyle/>
        <a:p>
          <a:endParaRPr lang="en-GB"/>
        </a:p>
      </dgm:t>
    </dgm:pt>
    <dgm:pt modelId="{AC62DF32-B31D-4D8C-9B63-26F2B6A225EC}" type="pres">
      <dgm:prSet presAssocID="{AB959D8C-C784-4F57-A809-D4AC5B11CB20}" presName="parSh" presStyleLbl="node1" presStyleIdx="0" presStyleCnt="3"/>
      <dgm:spPr/>
      <dgm:t>
        <a:bodyPr/>
        <a:lstStyle/>
        <a:p>
          <a:endParaRPr lang="en-GB"/>
        </a:p>
      </dgm:t>
    </dgm:pt>
    <dgm:pt modelId="{0D0BC127-D94F-4652-9609-097B395ABCB0}" type="pres">
      <dgm:prSet presAssocID="{AB959D8C-C784-4F57-A809-D4AC5B11CB20}" presName="desTx" presStyleLbl="fgAcc1" presStyleIdx="0" presStyleCnt="3">
        <dgm:presLayoutVars>
          <dgm:bulletEnabled val="1"/>
        </dgm:presLayoutVars>
      </dgm:prSet>
      <dgm:spPr/>
      <dgm:t>
        <a:bodyPr/>
        <a:lstStyle/>
        <a:p>
          <a:endParaRPr lang="en-GB"/>
        </a:p>
      </dgm:t>
    </dgm:pt>
    <dgm:pt modelId="{53B84857-5969-4392-B47F-B1F9F0CFA7E3}" type="pres">
      <dgm:prSet presAssocID="{F97D8FFF-066B-4F3F-99E1-B811D93C95D9}" presName="sibTrans" presStyleLbl="sibTrans2D1" presStyleIdx="0" presStyleCnt="2"/>
      <dgm:spPr/>
      <dgm:t>
        <a:bodyPr/>
        <a:lstStyle/>
        <a:p>
          <a:endParaRPr lang="en-GB"/>
        </a:p>
      </dgm:t>
    </dgm:pt>
    <dgm:pt modelId="{DE2FD228-4DAC-41D3-A5A6-650519B34402}" type="pres">
      <dgm:prSet presAssocID="{F97D8FFF-066B-4F3F-99E1-B811D93C95D9}" presName="connTx" presStyleLbl="sibTrans2D1" presStyleIdx="0" presStyleCnt="2"/>
      <dgm:spPr/>
      <dgm:t>
        <a:bodyPr/>
        <a:lstStyle/>
        <a:p>
          <a:endParaRPr lang="en-GB"/>
        </a:p>
      </dgm:t>
    </dgm:pt>
    <dgm:pt modelId="{2F792C74-3A52-4384-BA5F-D5B9FE3A7BF7}" type="pres">
      <dgm:prSet presAssocID="{A93ECC0C-093D-4205-B3DE-3DE732E397DE}" presName="composite" presStyleCnt="0"/>
      <dgm:spPr/>
    </dgm:pt>
    <dgm:pt modelId="{D2A648F1-F916-4200-BD0B-A13FCA5A8566}" type="pres">
      <dgm:prSet presAssocID="{A93ECC0C-093D-4205-B3DE-3DE732E397DE}" presName="parTx" presStyleLbl="node1" presStyleIdx="0" presStyleCnt="3">
        <dgm:presLayoutVars>
          <dgm:chMax val="0"/>
          <dgm:chPref val="0"/>
          <dgm:bulletEnabled val="1"/>
        </dgm:presLayoutVars>
      </dgm:prSet>
      <dgm:spPr/>
      <dgm:t>
        <a:bodyPr/>
        <a:lstStyle/>
        <a:p>
          <a:endParaRPr lang="en-GB"/>
        </a:p>
      </dgm:t>
    </dgm:pt>
    <dgm:pt modelId="{522872BE-D3F2-41C3-84A1-E5422F245794}" type="pres">
      <dgm:prSet presAssocID="{A93ECC0C-093D-4205-B3DE-3DE732E397DE}" presName="parSh" presStyleLbl="node1" presStyleIdx="1" presStyleCnt="3"/>
      <dgm:spPr/>
      <dgm:t>
        <a:bodyPr/>
        <a:lstStyle/>
        <a:p>
          <a:endParaRPr lang="en-GB"/>
        </a:p>
      </dgm:t>
    </dgm:pt>
    <dgm:pt modelId="{B4BD7780-8A4F-4B2D-8832-A1FADF2DD26F}" type="pres">
      <dgm:prSet presAssocID="{A93ECC0C-093D-4205-B3DE-3DE732E397DE}" presName="desTx" presStyleLbl="fgAcc1" presStyleIdx="1" presStyleCnt="3">
        <dgm:presLayoutVars>
          <dgm:bulletEnabled val="1"/>
        </dgm:presLayoutVars>
      </dgm:prSet>
      <dgm:spPr/>
      <dgm:t>
        <a:bodyPr/>
        <a:lstStyle/>
        <a:p>
          <a:endParaRPr lang="en-GB"/>
        </a:p>
      </dgm:t>
    </dgm:pt>
    <dgm:pt modelId="{1B23ACA9-8E73-44E3-A446-40E659173335}" type="pres">
      <dgm:prSet presAssocID="{0AF43C71-4EA6-4C0E-893A-520BD2148547}" presName="sibTrans" presStyleLbl="sibTrans2D1" presStyleIdx="1" presStyleCnt="2"/>
      <dgm:spPr/>
      <dgm:t>
        <a:bodyPr/>
        <a:lstStyle/>
        <a:p>
          <a:endParaRPr lang="en-GB"/>
        </a:p>
      </dgm:t>
    </dgm:pt>
    <dgm:pt modelId="{E06778AC-6162-426D-9B8D-05E98CFA6A7E}" type="pres">
      <dgm:prSet presAssocID="{0AF43C71-4EA6-4C0E-893A-520BD2148547}" presName="connTx" presStyleLbl="sibTrans2D1" presStyleIdx="1" presStyleCnt="2"/>
      <dgm:spPr/>
      <dgm:t>
        <a:bodyPr/>
        <a:lstStyle/>
        <a:p>
          <a:endParaRPr lang="en-GB"/>
        </a:p>
      </dgm:t>
    </dgm:pt>
    <dgm:pt modelId="{E5103813-1BA4-4FEA-8064-32D34FCFA0BC}" type="pres">
      <dgm:prSet presAssocID="{BD689D4F-E7D9-4216-ACE7-ADA77D0F230F}" presName="composite" presStyleCnt="0"/>
      <dgm:spPr/>
    </dgm:pt>
    <dgm:pt modelId="{98617C07-152B-4BF9-83E6-63062A487A6B}" type="pres">
      <dgm:prSet presAssocID="{BD689D4F-E7D9-4216-ACE7-ADA77D0F230F}" presName="parTx" presStyleLbl="node1" presStyleIdx="1" presStyleCnt="3">
        <dgm:presLayoutVars>
          <dgm:chMax val="0"/>
          <dgm:chPref val="0"/>
          <dgm:bulletEnabled val="1"/>
        </dgm:presLayoutVars>
      </dgm:prSet>
      <dgm:spPr/>
      <dgm:t>
        <a:bodyPr/>
        <a:lstStyle/>
        <a:p>
          <a:endParaRPr lang="en-GB"/>
        </a:p>
      </dgm:t>
    </dgm:pt>
    <dgm:pt modelId="{B68B6282-D84F-49C7-8715-0A5F17738247}" type="pres">
      <dgm:prSet presAssocID="{BD689D4F-E7D9-4216-ACE7-ADA77D0F230F}" presName="parSh" presStyleLbl="node1" presStyleIdx="2" presStyleCnt="3"/>
      <dgm:spPr/>
      <dgm:t>
        <a:bodyPr/>
        <a:lstStyle/>
        <a:p>
          <a:endParaRPr lang="en-GB"/>
        </a:p>
      </dgm:t>
    </dgm:pt>
    <dgm:pt modelId="{4C98A101-31F2-462C-8C20-8C7027A56C5D}" type="pres">
      <dgm:prSet presAssocID="{BD689D4F-E7D9-4216-ACE7-ADA77D0F230F}" presName="desTx" presStyleLbl="fgAcc1" presStyleIdx="2" presStyleCnt="3">
        <dgm:presLayoutVars>
          <dgm:bulletEnabled val="1"/>
        </dgm:presLayoutVars>
      </dgm:prSet>
      <dgm:spPr/>
      <dgm:t>
        <a:bodyPr/>
        <a:lstStyle/>
        <a:p>
          <a:endParaRPr lang="en-GB"/>
        </a:p>
      </dgm:t>
    </dgm:pt>
  </dgm:ptLst>
  <dgm:cxnLst>
    <dgm:cxn modelId="{2356529B-BA63-4A5A-8E96-997BDAF65CFE}" type="presOf" srcId="{E04C13E1-4647-4AD7-BE9F-1E365803231B}" destId="{B4BD7780-8A4F-4B2D-8832-A1FADF2DD26F}" srcOrd="0" destOrd="1" presId="urn:microsoft.com/office/officeart/2005/8/layout/process3"/>
    <dgm:cxn modelId="{C3D7161B-8A16-4066-860F-083E3E7BB776}" type="presOf" srcId="{A93ECC0C-093D-4205-B3DE-3DE732E397DE}" destId="{D2A648F1-F916-4200-BD0B-A13FCA5A8566}" srcOrd="0" destOrd="0" presId="urn:microsoft.com/office/officeart/2005/8/layout/process3"/>
    <dgm:cxn modelId="{EF73A095-3DD1-409A-BF76-F646C680A366}" type="presOf" srcId="{02480B44-7535-4017-811F-B3D4B3EF58DB}" destId="{0D0BC127-D94F-4652-9609-097B395ABCB0}" srcOrd="0" destOrd="0" presId="urn:microsoft.com/office/officeart/2005/8/layout/process3"/>
    <dgm:cxn modelId="{208C8F69-7032-48C8-9B98-6A4863BD117E}" type="presOf" srcId="{204B6D32-BBFD-4CD1-8667-A0FEA4FC655D}" destId="{4C98A101-31F2-462C-8C20-8C7027A56C5D}" srcOrd="0" destOrd="4" presId="urn:microsoft.com/office/officeart/2005/8/layout/process3"/>
    <dgm:cxn modelId="{22AEFA2C-8A3E-417A-B246-B6C3298E3761}" srcId="{AB959D8C-C784-4F57-A809-D4AC5B11CB20}" destId="{875BD981-E219-4254-9EA0-B3EDAD29441F}" srcOrd="2" destOrd="0" parTransId="{B4DC4FBC-1258-439B-8DCE-421A538DF66E}" sibTransId="{4AC42102-F204-41FA-9728-2BFC366898B9}"/>
    <dgm:cxn modelId="{05F2C5FB-DC76-4F5F-978A-B273C300BDE4}" type="presOf" srcId="{93E8FEF9-3192-4FCF-8B57-BA2D2307F085}" destId="{B4BD7780-8A4F-4B2D-8832-A1FADF2DD26F}" srcOrd="0" destOrd="2" presId="urn:microsoft.com/office/officeart/2005/8/layout/process3"/>
    <dgm:cxn modelId="{8763A8D4-BF6D-4D66-9B8B-BD0F88A937D1}" srcId="{A93ECC0C-093D-4205-B3DE-3DE732E397DE}" destId="{93E8FEF9-3192-4FCF-8B57-BA2D2307F085}" srcOrd="2" destOrd="0" parTransId="{06A075E8-A68D-44F4-B461-D416B1E4E6F9}" sibTransId="{B55E379C-AB57-4C82-B2E3-2E1066801042}"/>
    <dgm:cxn modelId="{3FF7E52F-268C-4BAC-AD47-C08CB0C635BE}" srcId="{2ABF49D3-7DFA-4907-80CE-2D3F86ADD981}" destId="{AB959D8C-C784-4F57-A809-D4AC5B11CB20}" srcOrd="0" destOrd="0" parTransId="{3915C142-308F-409C-8E22-C0F400DAF29B}" sibTransId="{F97D8FFF-066B-4F3F-99E1-B811D93C95D9}"/>
    <dgm:cxn modelId="{BF00B220-4D27-470C-9446-C80AFFD3A635}" type="presOf" srcId="{875BD981-E219-4254-9EA0-B3EDAD29441F}" destId="{0D0BC127-D94F-4652-9609-097B395ABCB0}" srcOrd="0" destOrd="2" presId="urn:microsoft.com/office/officeart/2005/8/layout/process3"/>
    <dgm:cxn modelId="{1823432E-1273-4E04-8271-E1030EA3161D}" type="presOf" srcId="{AB959D8C-C784-4F57-A809-D4AC5B11CB20}" destId="{A805A00E-1631-4D39-8E78-DE174A837B41}" srcOrd="0" destOrd="0" presId="urn:microsoft.com/office/officeart/2005/8/layout/process3"/>
    <dgm:cxn modelId="{7305AE39-4262-44C1-BD78-0D59BC21711A}" srcId="{AB959D8C-C784-4F57-A809-D4AC5B11CB20}" destId="{6989C7E3-4908-4C22-BF60-C52D5A1221B8}" srcOrd="1" destOrd="0" parTransId="{716DDBB2-38EF-4606-8FC4-6199094CF03F}" sibTransId="{F02F8652-C542-4BF4-BBF5-7FEAC16AF16D}"/>
    <dgm:cxn modelId="{D409975E-8A24-4B93-93A4-4918599540AF}" srcId="{BD689D4F-E7D9-4216-ACE7-ADA77D0F230F}" destId="{30E59D09-29AF-48C5-9711-62E4EA4EF527}" srcOrd="2" destOrd="0" parTransId="{FAEF9848-60D3-4BEB-8464-4492B488F000}" sibTransId="{D70BC127-6E00-4716-B7BB-8CA926F57BE4}"/>
    <dgm:cxn modelId="{C0B3C107-2F2F-4301-BB23-93C70F407949}" type="presOf" srcId="{0AF43C71-4EA6-4C0E-893A-520BD2148547}" destId="{E06778AC-6162-426D-9B8D-05E98CFA6A7E}" srcOrd="1" destOrd="0" presId="urn:microsoft.com/office/officeart/2005/8/layout/process3"/>
    <dgm:cxn modelId="{83BEEE13-43F5-4F55-B7EC-FDC27031D22D}" type="presOf" srcId="{F97D8FFF-066B-4F3F-99E1-B811D93C95D9}" destId="{DE2FD228-4DAC-41D3-A5A6-650519B34402}" srcOrd="1" destOrd="0" presId="urn:microsoft.com/office/officeart/2005/8/layout/process3"/>
    <dgm:cxn modelId="{2F5B8035-5C50-4C25-BEA2-CB04BE50D800}" srcId="{BD689D4F-E7D9-4216-ACE7-ADA77D0F230F}" destId="{A2177C19-7DB6-44F9-A983-73149A72E2A1}" srcOrd="1" destOrd="0" parTransId="{BE8F3923-C1C2-453C-9633-C73B4C4BE73B}" sibTransId="{531D8654-7B62-4BAC-A6A7-BF952575DB96}"/>
    <dgm:cxn modelId="{094EB3AE-2A12-4554-9812-C1C843C928AD}" type="presOf" srcId="{BD689D4F-E7D9-4216-ACE7-ADA77D0F230F}" destId="{98617C07-152B-4BF9-83E6-63062A487A6B}" srcOrd="0" destOrd="0" presId="urn:microsoft.com/office/officeart/2005/8/layout/process3"/>
    <dgm:cxn modelId="{2A194F5E-3777-4991-A2CD-CD7A5AF7D1B2}" srcId="{A93ECC0C-093D-4205-B3DE-3DE732E397DE}" destId="{E04C13E1-4647-4AD7-BE9F-1E365803231B}" srcOrd="1" destOrd="0" parTransId="{BA8F50F7-A7D0-4888-BFF0-1EE7B4BD8BD2}" sibTransId="{73B5A86A-151A-4C54-B678-E0785A10B8D0}"/>
    <dgm:cxn modelId="{4115E91F-0D1A-47C9-9C75-61EE591E6856}" type="presOf" srcId="{2ABF49D3-7DFA-4907-80CE-2D3F86ADD981}" destId="{C42C41DE-6590-4357-9EEF-955E208AE0BA}" srcOrd="0" destOrd="0" presId="urn:microsoft.com/office/officeart/2005/8/layout/process3"/>
    <dgm:cxn modelId="{1D688852-F25A-43B7-9B89-D6AA29C86AF3}" type="presOf" srcId="{0AF43C71-4EA6-4C0E-893A-520BD2148547}" destId="{1B23ACA9-8E73-44E3-A446-40E659173335}" srcOrd="0" destOrd="0" presId="urn:microsoft.com/office/officeart/2005/8/layout/process3"/>
    <dgm:cxn modelId="{CA5AA96A-2F11-4D60-8F37-79ADAD59A00A}" srcId="{2ABF49D3-7DFA-4907-80CE-2D3F86ADD981}" destId="{BD689D4F-E7D9-4216-ACE7-ADA77D0F230F}" srcOrd="2" destOrd="0" parTransId="{3A6A0F5A-0EE2-49AA-9211-F764CF866C71}" sibTransId="{CB0AFEAD-37D0-428E-8616-F8B5FD867755}"/>
    <dgm:cxn modelId="{3E4B18A9-FE0A-495B-B934-DE7E20FA55AD}" type="presOf" srcId="{EB11C76C-B9D2-44B9-883A-147B71645CA1}" destId="{4C98A101-31F2-462C-8C20-8C7027A56C5D}" srcOrd="0" destOrd="3" presId="urn:microsoft.com/office/officeart/2005/8/layout/process3"/>
    <dgm:cxn modelId="{43798B7C-9267-4EB8-B393-AD8A0A7450C2}" srcId="{BD689D4F-E7D9-4216-ACE7-ADA77D0F230F}" destId="{EB11C76C-B9D2-44B9-883A-147B71645CA1}" srcOrd="3" destOrd="0" parTransId="{34C1DAB6-CAD8-401E-BCB5-0DB373AA4108}" sibTransId="{68D660ED-29A8-4506-875A-D57E5576A481}"/>
    <dgm:cxn modelId="{6E7A12CB-DD3B-461D-AFD9-970008D9A738}" type="presOf" srcId="{30E59D09-29AF-48C5-9711-62E4EA4EF527}" destId="{4C98A101-31F2-462C-8C20-8C7027A56C5D}" srcOrd="0" destOrd="2" presId="urn:microsoft.com/office/officeart/2005/8/layout/process3"/>
    <dgm:cxn modelId="{17828163-B4A0-47AF-92CF-2DEAE8B1643A}" type="presOf" srcId="{6989C7E3-4908-4C22-BF60-C52D5A1221B8}" destId="{0D0BC127-D94F-4652-9609-097B395ABCB0}" srcOrd="0" destOrd="1" presId="urn:microsoft.com/office/officeart/2005/8/layout/process3"/>
    <dgm:cxn modelId="{CDEEDAE8-E0AC-4B46-8349-034E20E74323}" type="presOf" srcId="{A2177C19-7DB6-44F9-A983-73149A72E2A1}" destId="{4C98A101-31F2-462C-8C20-8C7027A56C5D}" srcOrd="0" destOrd="1" presId="urn:microsoft.com/office/officeart/2005/8/layout/process3"/>
    <dgm:cxn modelId="{9920FA4D-A39B-482F-8393-CFE0684A3F1E}" srcId="{BD689D4F-E7D9-4216-ACE7-ADA77D0F230F}" destId="{EA406DCA-C081-4529-903D-BEBF9800BB33}" srcOrd="0" destOrd="0" parTransId="{EECE3024-1585-4333-AD6A-B0459736EF79}" sibTransId="{87F84672-A735-436C-920F-806796C4691E}"/>
    <dgm:cxn modelId="{638C17DD-3F59-4699-BB21-E8B8C27E5A30}" srcId="{2ABF49D3-7DFA-4907-80CE-2D3F86ADD981}" destId="{A93ECC0C-093D-4205-B3DE-3DE732E397DE}" srcOrd="1" destOrd="0" parTransId="{B07C0869-FD4F-4E83-938D-B6C82C32A61C}" sibTransId="{0AF43C71-4EA6-4C0E-893A-520BD2148547}"/>
    <dgm:cxn modelId="{CFB01DC3-A07F-461D-BF41-E6EF7EEAF93A}" type="presOf" srcId="{AB959D8C-C784-4F57-A809-D4AC5B11CB20}" destId="{AC62DF32-B31D-4D8C-9B63-26F2B6A225EC}" srcOrd="1" destOrd="0" presId="urn:microsoft.com/office/officeart/2005/8/layout/process3"/>
    <dgm:cxn modelId="{51E70160-C400-4478-AEDA-9F3D5C5C0BB9}" srcId="{A93ECC0C-093D-4205-B3DE-3DE732E397DE}" destId="{CF2CA7EC-0577-4EC4-9D8E-5B69495181CA}" srcOrd="0" destOrd="0" parTransId="{B1168B68-8EC2-4F00-932D-FF2E3DFE340C}" sibTransId="{A2F11441-8098-4D47-A261-C6F3378DE783}"/>
    <dgm:cxn modelId="{C77C8FF8-20AF-4DBB-AFD0-A8AAFA982E75}" srcId="{AB959D8C-C784-4F57-A809-D4AC5B11CB20}" destId="{02480B44-7535-4017-811F-B3D4B3EF58DB}" srcOrd="0" destOrd="0" parTransId="{D1F60A1F-A0F9-4389-9734-2C6FCE27DD24}" sibTransId="{B4F76CF5-7AFB-473D-B9C9-955F948C2456}"/>
    <dgm:cxn modelId="{21D9ADD5-7632-4945-A846-F747A4327930}" type="presOf" srcId="{F97D8FFF-066B-4F3F-99E1-B811D93C95D9}" destId="{53B84857-5969-4392-B47F-B1F9F0CFA7E3}" srcOrd="0" destOrd="0" presId="urn:microsoft.com/office/officeart/2005/8/layout/process3"/>
    <dgm:cxn modelId="{491C18FD-5F45-466F-88A4-7704EBDA7B30}" type="presOf" srcId="{BD689D4F-E7D9-4216-ACE7-ADA77D0F230F}" destId="{B68B6282-D84F-49C7-8715-0A5F17738247}" srcOrd="1" destOrd="0" presId="urn:microsoft.com/office/officeart/2005/8/layout/process3"/>
    <dgm:cxn modelId="{7924A52E-4267-4A9B-9ACC-9C4DF1D91210}" type="presOf" srcId="{A93ECC0C-093D-4205-B3DE-3DE732E397DE}" destId="{522872BE-D3F2-41C3-84A1-E5422F245794}" srcOrd="1" destOrd="0" presId="urn:microsoft.com/office/officeart/2005/8/layout/process3"/>
    <dgm:cxn modelId="{1410A2C8-DD42-4FE6-8DC7-A8B2AD0050A6}" srcId="{BD689D4F-E7D9-4216-ACE7-ADA77D0F230F}" destId="{204B6D32-BBFD-4CD1-8667-A0FEA4FC655D}" srcOrd="4" destOrd="0" parTransId="{052F5102-6A2A-4AA0-9B4B-4CEADB8BCD16}" sibTransId="{017B6BA0-A35B-410F-9195-34B8EECFD814}"/>
    <dgm:cxn modelId="{8D6AE71B-8CF6-4FC6-A344-9D197BF71A57}" type="presOf" srcId="{CF2CA7EC-0577-4EC4-9D8E-5B69495181CA}" destId="{B4BD7780-8A4F-4B2D-8832-A1FADF2DD26F}" srcOrd="0" destOrd="0" presId="urn:microsoft.com/office/officeart/2005/8/layout/process3"/>
    <dgm:cxn modelId="{8456D523-EA1B-4048-9AE1-9DA0238682E4}" type="presOf" srcId="{EA406DCA-C081-4529-903D-BEBF9800BB33}" destId="{4C98A101-31F2-462C-8C20-8C7027A56C5D}" srcOrd="0" destOrd="0" presId="urn:microsoft.com/office/officeart/2005/8/layout/process3"/>
    <dgm:cxn modelId="{DCBD455E-E896-48C7-BBFE-C0081BB731DA}" type="presParOf" srcId="{C42C41DE-6590-4357-9EEF-955E208AE0BA}" destId="{292C2D1E-980D-4075-8560-2506692383CB}" srcOrd="0" destOrd="0" presId="urn:microsoft.com/office/officeart/2005/8/layout/process3"/>
    <dgm:cxn modelId="{9CC2545C-B4CA-457F-8480-4E536F5EFA46}" type="presParOf" srcId="{292C2D1E-980D-4075-8560-2506692383CB}" destId="{A805A00E-1631-4D39-8E78-DE174A837B41}" srcOrd="0" destOrd="0" presId="urn:microsoft.com/office/officeart/2005/8/layout/process3"/>
    <dgm:cxn modelId="{8804EB11-DDB6-4870-86B3-79EB103241B2}" type="presParOf" srcId="{292C2D1E-980D-4075-8560-2506692383CB}" destId="{AC62DF32-B31D-4D8C-9B63-26F2B6A225EC}" srcOrd="1" destOrd="0" presId="urn:microsoft.com/office/officeart/2005/8/layout/process3"/>
    <dgm:cxn modelId="{C88A4368-C9CE-4D24-94A0-215C60421EB1}" type="presParOf" srcId="{292C2D1E-980D-4075-8560-2506692383CB}" destId="{0D0BC127-D94F-4652-9609-097B395ABCB0}" srcOrd="2" destOrd="0" presId="urn:microsoft.com/office/officeart/2005/8/layout/process3"/>
    <dgm:cxn modelId="{D549E6FC-9E58-4E13-987C-469B9C97D192}" type="presParOf" srcId="{C42C41DE-6590-4357-9EEF-955E208AE0BA}" destId="{53B84857-5969-4392-B47F-B1F9F0CFA7E3}" srcOrd="1" destOrd="0" presId="urn:microsoft.com/office/officeart/2005/8/layout/process3"/>
    <dgm:cxn modelId="{B8452F2B-2589-44C9-9FFC-B1D6F5DF975E}" type="presParOf" srcId="{53B84857-5969-4392-B47F-B1F9F0CFA7E3}" destId="{DE2FD228-4DAC-41D3-A5A6-650519B34402}" srcOrd="0" destOrd="0" presId="urn:microsoft.com/office/officeart/2005/8/layout/process3"/>
    <dgm:cxn modelId="{A61D195B-1E69-4E9F-9837-1E51F47BE7DD}" type="presParOf" srcId="{C42C41DE-6590-4357-9EEF-955E208AE0BA}" destId="{2F792C74-3A52-4384-BA5F-D5B9FE3A7BF7}" srcOrd="2" destOrd="0" presId="urn:microsoft.com/office/officeart/2005/8/layout/process3"/>
    <dgm:cxn modelId="{D29BFB93-A3B6-4668-B6D7-ECB748528446}" type="presParOf" srcId="{2F792C74-3A52-4384-BA5F-D5B9FE3A7BF7}" destId="{D2A648F1-F916-4200-BD0B-A13FCA5A8566}" srcOrd="0" destOrd="0" presId="urn:microsoft.com/office/officeart/2005/8/layout/process3"/>
    <dgm:cxn modelId="{28F2DB6D-AD61-4748-B34E-CE8972252ED4}" type="presParOf" srcId="{2F792C74-3A52-4384-BA5F-D5B9FE3A7BF7}" destId="{522872BE-D3F2-41C3-84A1-E5422F245794}" srcOrd="1" destOrd="0" presId="urn:microsoft.com/office/officeart/2005/8/layout/process3"/>
    <dgm:cxn modelId="{345FA0C6-46F6-46E2-8EA6-CE3604F251FE}" type="presParOf" srcId="{2F792C74-3A52-4384-BA5F-D5B9FE3A7BF7}" destId="{B4BD7780-8A4F-4B2D-8832-A1FADF2DD26F}" srcOrd="2" destOrd="0" presId="urn:microsoft.com/office/officeart/2005/8/layout/process3"/>
    <dgm:cxn modelId="{60693B10-EFCE-4B3F-8BE9-6BC1A5B58D61}" type="presParOf" srcId="{C42C41DE-6590-4357-9EEF-955E208AE0BA}" destId="{1B23ACA9-8E73-44E3-A446-40E659173335}" srcOrd="3" destOrd="0" presId="urn:microsoft.com/office/officeart/2005/8/layout/process3"/>
    <dgm:cxn modelId="{A9CECF6B-E4E1-4F87-8596-7F1404632AE6}" type="presParOf" srcId="{1B23ACA9-8E73-44E3-A446-40E659173335}" destId="{E06778AC-6162-426D-9B8D-05E98CFA6A7E}" srcOrd="0" destOrd="0" presId="urn:microsoft.com/office/officeart/2005/8/layout/process3"/>
    <dgm:cxn modelId="{1E81FB9B-F9CB-4C58-9F2E-2D70DFC82AFC}" type="presParOf" srcId="{C42C41DE-6590-4357-9EEF-955E208AE0BA}" destId="{E5103813-1BA4-4FEA-8064-32D34FCFA0BC}" srcOrd="4" destOrd="0" presId="urn:microsoft.com/office/officeart/2005/8/layout/process3"/>
    <dgm:cxn modelId="{624C7167-73BD-4E13-A8D2-B74353C2BAC5}" type="presParOf" srcId="{E5103813-1BA4-4FEA-8064-32D34FCFA0BC}" destId="{98617C07-152B-4BF9-83E6-63062A487A6B}" srcOrd="0" destOrd="0" presId="urn:microsoft.com/office/officeart/2005/8/layout/process3"/>
    <dgm:cxn modelId="{B9C37B5A-9E6B-4BF0-AC08-13BF963D9C3B}" type="presParOf" srcId="{E5103813-1BA4-4FEA-8064-32D34FCFA0BC}" destId="{B68B6282-D84F-49C7-8715-0A5F17738247}" srcOrd="1" destOrd="0" presId="urn:microsoft.com/office/officeart/2005/8/layout/process3"/>
    <dgm:cxn modelId="{16CAE7BE-AA7B-496F-B7B4-739A89C2C22A}" type="presParOf" srcId="{E5103813-1BA4-4FEA-8064-32D34FCFA0BC}" destId="{4C98A101-31F2-462C-8C20-8C7027A56C5D}"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DF09A48-671A-4DC0-A554-423151CED71B}" type="doc">
      <dgm:prSet loTypeId="urn:microsoft.com/office/officeart/2005/8/layout/equation2" loCatId="process" qsTypeId="urn:microsoft.com/office/officeart/2005/8/quickstyle/simple1" qsCatId="simple" csTypeId="urn:microsoft.com/office/officeart/2005/8/colors/colorful5" csCatId="colorful" phldr="1"/>
      <dgm:spPr/>
    </dgm:pt>
    <dgm:pt modelId="{F06C0837-C926-4466-955B-F3B334C7F1F1}">
      <dgm:prSet phldrT="[Text]"/>
      <dgm:spPr/>
      <dgm:t>
        <a:bodyPr/>
        <a:lstStyle/>
        <a:p>
          <a:pPr algn="ctr"/>
          <a:r>
            <a:rPr lang="en-GB" b="1" dirty="0" smtClean="0">
              <a:latin typeface="Rdg Vesta" panose="02000503060000020004" pitchFamily="2" charset="0"/>
            </a:rPr>
            <a:t>Guiding the reader</a:t>
          </a:r>
          <a:endParaRPr lang="en-GB" b="1" dirty="0">
            <a:latin typeface="Rdg Vesta" panose="02000503060000020004" pitchFamily="2" charset="0"/>
          </a:endParaRPr>
        </a:p>
      </dgm:t>
    </dgm:pt>
    <dgm:pt modelId="{89E8BA45-2E38-4252-A99E-31950CFDA044}" type="parTrans" cxnId="{7D0FFC1D-FD28-4899-8196-D2D52034B720}">
      <dgm:prSet/>
      <dgm:spPr/>
      <dgm:t>
        <a:bodyPr/>
        <a:lstStyle/>
        <a:p>
          <a:pPr algn="ctr"/>
          <a:endParaRPr lang="en-GB" b="1">
            <a:latin typeface="Rdg Vesta" panose="02000503060000020004" pitchFamily="2" charset="0"/>
          </a:endParaRPr>
        </a:p>
      </dgm:t>
    </dgm:pt>
    <dgm:pt modelId="{2F7027A8-C7F3-4253-BDAE-DF2ADC5BD9F8}" type="sibTrans" cxnId="{7D0FFC1D-FD28-4899-8196-D2D52034B720}">
      <dgm:prSet/>
      <dgm:spPr/>
      <dgm:t>
        <a:bodyPr/>
        <a:lstStyle/>
        <a:p>
          <a:pPr algn="ctr"/>
          <a:endParaRPr lang="en-GB" b="1">
            <a:latin typeface="Rdg Vesta" panose="02000503060000020004" pitchFamily="2" charset="0"/>
          </a:endParaRPr>
        </a:p>
      </dgm:t>
    </dgm:pt>
    <dgm:pt modelId="{3DAAFA9C-7399-4FE2-976F-C9D134B9AE12}">
      <dgm:prSet phldrT="[Text]"/>
      <dgm:spPr/>
      <dgm:t>
        <a:bodyPr/>
        <a:lstStyle/>
        <a:p>
          <a:pPr algn="ctr"/>
          <a:r>
            <a:rPr lang="en-GB" b="1" dirty="0" smtClean="0">
              <a:latin typeface="Rdg Vesta" panose="02000503060000020004" pitchFamily="2" charset="0"/>
            </a:rPr>
            <a:t>Arguing &amp; positioning; engaging with the reader</a:t>
          </a:r>
          <a:endParaRPr lang="en-GB" b="1" dirty="0">
            <a:latin typeface="Rdg Vesta" panose="02000503060000020004" pitchFamily="2" charset="0"/>
          </a:endParaRPr>
        </a:p>
      </dgm:t>
    </dgm:pt>
    <dgm:pt modelId="{DEEB4812-616E-4353-B227-1E643B9CD54E}" type="parTrans" cxnId="{7A083C60-C6DF-4A3A-A3A8-01C9A2FEA819}">
      <dgm:prSet/>
      <dgm:spPr/>
      <dgm:t>
        <a:bodyPr/>
        <a:lstStyle/>
        <a:p>
          <a:pPr algn="ctr"/>
          <a:endParaRPr lang="en-GB" b="1">
            <a:latin typeface="Rdg Vesta" panose="02000503060000020004" pitchFamily="2" charset="0"/>
          </a:endParaRPr>
        </a:p>
      </dgm:t>
    </dgm:pt>
    <dgm:pt modelId="{3C813525-8EBE-479C-9A24-594BE8F71B00}" type="sibTrans" cxnId="{7A083C60-C6DF-4A3A-A3A8-01C9A2FEA819}">
      <dgm:prSet/>
      <dgm:spPr/>
      <dgm:t>
        <a:bodyPr/>
        <a:lstStyle/>
        <a:p>
          <a:pPr algn="ctr"/>
          <a:endParaRPr lang="en-GB" b="1">
            <a:latin typeface="Rdg Vesta" panose="02000503060000020004" pitchFamily="2" charset="0"/>
          </a:endParaRPr>
        </a:p>
      </dgm:t>
    </dgm:pt>
    <dgm:pt modelId="{FD6B2860-8F90-4645-895D-97303A18B922}">
      <dgm:prSet phldrT="[Text]"/>
      <dgm:spPr/>
      <dgm:t>
        <a:bodyPr/>
        <a:lstStyle/>
        <a:p>
          <a:pPr algn="ctr"/>
          <a:r>
            <a:rPr lang="en-GB" b="1" dirty="0" smtClean="0">
              <a:latin typeface="Rdg Vesta" panose="02000503060000020004" pitchFamily="2" charset="0"/>
            </a:rPr>
            <a:t>‘Voice’</a:t>
          </a:r>
          <a:endParaRPr lang="en-GB" b="1" dirty="0">
            <a:latin typeface="Rdg Vesta" panose="02000503060000020004" pitchFamily="2" charset="0"/>
          </a:endParaRPr>
        </a:p>
      </dgm:t>
    </dgm:pt>
    <dgm:pt modelId="{8CCEFAB3-3738-4327-A4B3-D3C28AF1F088}" type="parTrans" cxnId="{FB8AF8FC-12A5-4481-94DB-8131CC2600D0}">
      <dgm:prSet/>
      <dgm:spPr/>
      <dgm:t>
        <a:bodyPr/>
        <a:lstStyle/>
        <a:p>
          <a:pPr algn="ctr"/>
          <a:endParaRPr lang="en-GB" b="1">
            <a:latin typeface="Rdg Vesta" panose="02000503060000020004" pitchFamily="2" charset="0"/>
          </a:endParaRPr>
        </a:p>
      </dgm:t>
    </dgm:pt>
    <dgm:pt modelId="{C624FB7B-3C17-4875-9ADC-3B42DDF1F6E4}" type="sibTrans" cxnId="{FB8AF8FC-12A5-4481-94DB-8131CC2600D0}">
      <dgm:prSet/>
      <dgm:spPr/>
      <dgm:t>
        <a:bodyPr/>
        <a:lstStyle/>
        <a:p>
          <a:pPr algn="ctr"/>
          <a:endParaRPr lang="en-GB" b="1">
            <a:latin typeface="Rdg Vesta" panose="02000503060000020004" pitchFamily="2" charset="0"/>
          </a:endParaRPr>
        </a:p>
      </dgm:t>
    </dgm:pt>
    <dgm:pt modelId="{C4D11197-F772-42EA-94FF-B8AA7A5ADD67}" type="pres">
      <dgm:prSet presAssocID="{DDF09A48-671A-4DC0-A554-423151CED71B}" presName="Name0" presStyleCnt="0">
        <dgm:presLayoutVars>
          <dgm:dir/>
          <dgm:resizeHandles val="exact"/>
        </dgm:presLayoutVars>
      </dgm:prSet>
      <dgm:spPr/>
    </dgm:pt>
    <dgm:pt modelId="{860A5110-39E9-4333-8E02-05E9CD70D9C9}" type="pres">
      <dgm:prSet presAssocID="{DDF09A48-671A-4DC0-A554-423151CED71B}" presName="vNodes" presStyleCnt="0"/>
      <dgm:spPr/>
    </dgm:pt>
    <dgm:pt modelId="{7F17F131-5B80-497E-8CF8-1BDC584EABE2}" type="pres">
      <dgm:prSet presAssocID="{F06C0837-C926-4466-955B-F3B334C7F1F1}" presName="node" presStyleLbl="node1" presStyleIdx="0" presStyleCnt="3">
        <dgm:presLayoutVars>
          <dgm:bulletEnabled val="1"/>
        </dgm:presLayoutVars>
      </dgm:prSet>
      <dgm:spPr/>
      <dgm:t>
        <a:bodyPr/>
        <a:lstStyle/>
        <a:p>
          <a:endParaRPr lang="en-GB"/>
        </a:p>
      </dgm:t>
    </dgm:pt>
    <dgm:pt modelId="{FBF88051-D952-4564-94AF-7ADA1AF6C5FB}" type="pres">
      <dgm:prSet presAssocID="{2F7027A8-C7F3-4253-BDAE-DF2ADC5BD9F8}" presName="spacerT" presStyleCnt="0"/>
      <dgm:spPr/>
    </dgm:pt>
    <dgm:pt modelId="{FF923D98-1CC2-43AE-AABB-A1B1E0EFD267}" type="pres">
      <dgm:prSet presAssocID="{2F7027A8-C7F3-4253-BDAE-DF2ADC5BD9F8}" presName="sibTrans" presStyleLbl="sibTrans2D1" presStyleIdx="0" presStyleCnt="2"/>
      <dgm:spPr/>
      <dgm:t>
        <a:bodyPr/>
        <a:lstStyle/>
        <a:p>
          <a:endParaRPr lang="en-GB"/>
        </a:p>
      </dgm:t>
    </dgm:pt>
    <dgm:pt modelId="{BCC83D18-DFCC-45B0-9160-7868EF23DA49}" type="pres">
      <dgm:prSet presAssocID="{2F7027A8-C7F3-4253-BDAE-DF2ADC5BD9F8}" presName="spacerB" presStyleCnt="0"/>
      <dgm:spPr/>
    </dgm:pt>
    <dgm:pt modelId="{28AAD460-3E90-4603-A969-C8031F90CDA3}" type="pres">
      <dgm:prSet presAssocID="{3DAAFA9C-7399-4FE2-976F-C9D134B9AE12}" presName="node" presStyleLbl="node1" presStyleIdx="1" presStyleCnt="3">
        <dgm:presLayoutVars>
          <dgm:bulletEnabled val="1"/>
        </dgm:presLayoutVars>
      </dgm:prSet>
      <dgm:spPr/>
      <dgm:t>
        <a:bodyPr/>
        <a:lstStyle/>
        <a:p>
          <a:endParaRPr lang="en-GB"/>
        </a:p>
      </dgm:t>
    </dgm:pt>
    <dgm:pt modelId="{D015CB96-1899-49C6-81A9-8032A3ED4D42}" type="pres">
      <dgm:prSet presAssocID="{DDF09A48-671A-4DC0-A554-423151CED71B}" presName="sibTransLast" presStyleLbl="sibTrans2D1" presStyleIdx="1" presStyleCnt="2"/>
      <dgm:spPr/>
      <dgm:t>
        <a:bodyPr/>
        <a:lstStyle/>
        <a:p>
          <a:endParaRPr lang="en-GB"/>
        </a:p>
      </dgm:t>
    </dgm:pt>
    <dgm:pt modelId="{BD78C9F7-DAA4-4C25-A0EB-A3F59CE760BB}" type="pres">
      <dgm:prSet presAssocID="{DDF09A48-671A-4DC0-A554-423151CED71B}" presName="connectorText" presStyleLbl="sibTrans2D1" presStyleIdx="1" presStyleCnt="2"/>
      <dgm:spPr/>
      <dgm:t>
        <a:bodyPr/>
        <a:lstStyle/>
        <a:p>
          <a:endParaRPr lang="en-GB"/>
        </a:p>
      </dgm:t>
    </dgm:pt>
    <dgm:pt modelId="{10A0D174-D7B8-47B2-BD52-C1B661085C5F}" type="pres">
      <dgm:prSet presAssocID="{DDF09A48-671A-4DC0-A554-423151CED71B}" presName="lastNode" presStyleLbl="node1" presStyleIdx="2" presStyleCnt="3">
        <dgm:presLayoutVars>
          <dgm:bulletEnabled val="1"/>
        </dgm:presLayoutVars>
      </dgm:prSet>
      <dgm:spPr/>
      <dgm:t>
        <a:bodyPr/>
        <a:lstStyle/>
        <a:p>
          <a:endParaRPr lang="en-GB"/>
        </a:p>
      </dgm:t>
    </dgm:pt>
  </dgm:ptLst>
  <dgm:cxnLst>
    <dgm:cxn modelId="{7D0FFC1D-FD28-4899-8196-D2D52034B720}" srcId="{DDF09A48-671A-4DC0-A554-423151CED71B}" destId="{F06C0837-C926-4466-955B-F3B334C7F1F1}" srcOrd="0" destOrd="0" parTransId="{89E8BA45-2E38-4252-A99E-31950CFDA044}" sibTransId="{2F7027A8-C7F3-4253-BDAE-DF2ADC5BD9F8}"/>
    <dgm:cxn modelId="{F5EF0A2A-7465-4D6F-9DCF-E5356DBF742C}" type="presOf" srcId="{FD6B2860-8F90-4645-895D-97303A18B922}" destId="{10A0D174-D7B8-47B2-BD52-C1B661085C5F}" srcOrd="0" destOrd="0" presId="urn:microsoft.com/office/officeart/2005/8/layout/equation2"/>
    <dgm:cxn modelId="{EC3E3476-8A50-4E2A-899B-60F493E6B434}" type="presOf" srcId="{2F7027A8-C7F3-4253-BDAE-DF2ADC5BD9F8}" destId="{FF923D98-1CC2-43AE-AABB-A1B1E0EFD267}" srcOrd="0" destOrd="0" presId="urn:microsoft.com/office/officeart/2005/8/layout/equation2"/>
    <dgm:cxn modelId="{9C44BE1F-110F-413B-981F-A3C798797E7C}" type="presOf" srcId="{3C813525-8EBE-479C-9A24-594BE8F71B00}" destId="{BD78C9F7-DAA4-4C25-A0EB-A3F59CE760BB}" srcOrd="1" destOrd="0" presId="urn:microsoft.com/office/officeart/2005/8/layout/equation2"/>
    <dgm:cxn modelId="{FB8AF8FC-12A5-4481-94DB-8131CC2600D0}" srcId="{DDF09A48-671A-4DC0-A554-423151CED71B}" destId="{FD6B2860-8F90-4645-895D-97303A18B922}" srcOrd="2" destOrd="0" parTransId="{8CCEFAB3-3738-4327-A4B3-D3C28AF1F088}" sibTransId="{C624FB7B-3C17-4875-9ADC-3B42DDF1F6E4}"/>
    <dgm:cxn modelId="{7A083C60-C6DF-4A3A-A3A8-01C9A2FEA819}" srcId="{DDF09A48-671A-4DC0-A554-423151CED71B}" destId="{3DAAFA9C-7399-4FE2-976F-C9D134B9AE12}" srcOrd="1" destOrd="0" parTransId="{DEEB4812-616E-4353-B227-1E643B9CD54E}" sibTransId="{3C813525-8EBE-479C-9A24-594BE8F71B00}"/>
    <dgm:cxn modelId="{332A634C-BC71-4B2F-B4CC-BB253D17C90E}" type="presOf" srcId="{3C813525-8EBE-479C-9A24-594BE8F71B00}" destId="{D015CB96-1899-49C6-81A9-8032A3ED4D42}" srcOrd="0" destOrd="0" presId="urn:microsoft.com/office/officeart/2005/8/layout/equation2"/>
    <dgm:cxn modelId="{010EBF92-8A0A-4692-9FF7-864C95750EA7}" type="presOf" srcId="{DDF09A48-671A-4DC0-A554-423151CED71B}" destId="{C4D11197-F772-42EA-94FF-B8AA7A5ADD67}" srcOrd="0" destOrd="0" presId="urn:microsoft.com/office/officeart/2005/8/layout/equation2"/>
    <dgm:cxn modelId="{417ABF67-F2B3-480C-82E0-15F64BAC3873}" type="presOf" srcId="{F06C0837-C926-4466-955B-F3B334C7F1F1}" destId="{7F17F131-5B80-497E-8CF8-1BDC584EABE2}" srcOrd="0" destOrd="0" presId="urn:microsoft.com/office/officeart/2005/8/layout/equation2"/>
    <dgm:cxn modelId="{8759EFCC-D95B-4185-BDF6-152253C4381E}" type="presOf" srcId="{3DAAFA9C-7399-4FE2-976F-C9D134B9AE12}" destId="{28AAD460-3E90-4603-A969-C8031F90CDA3}" srcOrd="0" destOrd="0" presId="urn:microsoft.com/office/officeart/2005/8/layout/equation2"/>
    <dgm:cxn modelId="{B22E6DC8-BAA9-4DAB-994F-380BBFCA4A56}" type="presParOf" srcId="{C4D11197-F772-42EA-94FF-B8AA7A5ADD67}" destId="{860A5110-39E9-4333-8E02-05E9CD70D9C9}" srcOrd="0" destOrd="0" presId="urn:microsoft.com/office/officeart/2005/8/layout/equation2"/>
    <dgm:cxn modelId="{681452F3-5492-41D1-8B4F-A844210124CC}" type="presParOf" srcId="{860A5110-39E9-4333-8E02-05E9CD70D9C9}" destId="{7F17F131-5B80-497E-8CF8-1BDC584EABE2}" srcOrd="0" destOrd="0" presId="urn:microsoft.com/office/officeart/2005/8/layout/equation2"/>
    <dgm:cxn modelId="{53A48F82-CCC7-4E75-9FED-D518216B288A}" type="presParOf" srcId="{860A5110-39E9-4333-8E02-05E9CD70D9C9}" destId="{FBF88051-D952-4564-94AF-7ADA1AF6C5FB}" srcOrd="1" destOrd="0" presId="urn:microsoft.com/office/officeart/2005/8/layout/equation2"/>
    <dgm:cxn modelId="{C5CFD484-BBE8-4A60-8D62-C1744DC01191}" type="presParOf" srcId="{860A5110-39E9-4333-8E02-05E9CD70D9C9}" destId="{FF923D98-1CC2-43AE-AABB-A1B1E0EFD267}" srcOrd="2" destOrd="0" presId="urn:microsoft.com/office/officeart/2005/8/layout/equation2"/>
    <dgm:cxn modelId="{5241B3C8-E073-4559-B722-8B6763FFAF48}" type="presParOf" srcId="{860A5110-39E9-4333-8E02-05E9CD70D9C9}" destId="{BCC83D18-DFCC-45B0-9160-7868EF23DA49}" srcOrd="3" destOrd="0" presId="urn:microsoft.com/office/officeart/2005/8/layout/equation2"/>
    <dgm:cxn modelId="{CBBB23A1-4F09-41C9-8D5E-30240F31E3B9}" type="presParOf" srcId="{860A5110-39E9-4333-8E02-05E9CD70D9C9}" destId="{28AAD460-3E90-4603-A969-C8031F90CDA3}" srcOrd="4" destOrd="0" presId="urn:microsoft.com/office/officeart/2005/8/layout/equation2"/>
    <dgm:cxn modelId="{D05C0F16-C40E-4C9C-98E8-BB07467C21AE}" type="presParOf" srcId="{C4D11197-F772-42EA-94FF-B8AA7A5ADD67}" destId="{D015CB96-1899-49C6-81A9-8032A3ED4D42}" srcOrd="1" destOrd="0" presId="urn:microsoft.com/office/officeart/2005/8/layout/equation2"/>
    <dgm:cxn modelId="{66F0CE72-D943-4DEA-A551-CDCE9729D98A}" type="presParOf" srcId="{D015CB96-1899-49C6-81A9-8032A3ED4D42}" destId="{BD78C9F7-DAA4-4C25-A0EB-A3F59CE760BB}" srcOrd="0" destOrd="0" presId="urn:microsoft.com/office/officeart/2005/8/layout/equation2"/>
    <dgm:cxn modelId="{27A67528-70B6-4A27-B579-EA5E5480A0B3}" type="presParOf" srcId="{C4D11197-F772-42EA-94FF-B8AA7A5ADD67}" destId="{10A0D174-D7B8-47B2-BD52-C1B661085C5F}"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DC4F4E5C-3015-4D64-AF27-F96905D5E6C1}" type="datetimeFigureOut">
              <a:rPr lang="en-GB" smtClean="0"/>
              <a:t>14/07/2017</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CBBAD5AE-F00A-4BEF-A7E5-570A78697B53}" type="slidenum">
              <a:rPr lang="en-GB" smtClean="0"/>
              <a:t>‹#›</a:t>
            </a:fld>
            <a:endParaRPr lang="en-GB"/>
          </a:p>
        </p:txBody>
      </p:sp>
    </p:spTree>
    <p:extLst>
      <p:ext uri="{BB962C8B-B14F-4D97-AF65-F5344CB8AC3E}">
        <p14:creationId xmlns:p14="http://schemas.microsoft.com/office/powerpoint/2010/main" val="187877553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B29AF8F-8335-4F7B-8047-F6846DEA963C}" type="datetimeFigureOut">
              <a:rPr lang="en-GB" smtClean="0"/>
              <a:t>14/07/2017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54A0B6-CE13-4755-838F-7C334106283E}" type="slidenum">
              <a:rPr lang="en-GB" smtClean="0"/>
              <a:t>‹#›</a:t>
            </a:fld>
            <a:endParaRPr lang="en-GB"/>
          </a:p>
        </p:txBody>
      </p:sp>
    </p:spTree>
    <p:extLst>
      <p:ext uri="{BB962C8B-B14F-4D97-AF65-F5344CB8AC3E}">
        <p14:creationId xmlns:p14="http://schemas.microsoft.com/office/powerpoint/2010/main" val="3091744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B29AF8F-8335-4F7B-8047-F6846DEA963C}" type="datetimeFigureOut">
              <a:rPr lang="en-GB" smtClean="0"/>
              <a:t>14/07/2017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54A0B6-CE13-4755-838F-7C334106283E}" type="slidenum">
              <a:rPr lang="en-GB" smtClean="0"/>
              <a:t>‹#›</a:t>
            </a:fld>
            <a:endParaRPr lang="en-GB"/>
          </a:p>
        </p:txBody>
      </p:sp>
    </p:spTree>
    <p:extLst>
      <p:ext uri="{BB962C8B-B14F-4D97-AF65-F5344CB8AC3E}">
        <p14:creationId xmlns:p14="http://schemas.microsoft.com/office/powerpoint/2010/main" val="542884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B29AF8F-8335-4F7B-8047-F6846DEA963C}" type="datetimeFigureOut">
              <a:rPr lang="en-GB" smtClean="0"/>
              <a:t>14/07/2017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54A0B6-CE13-4755-838F-7C334106283E}" type="slidenum">
              <a:rPr lang="en-GB" smtClean="0"/>
              <a:t>‹#›</a:t>
            </a:fld>
            <a:endParaRPr lang="en-GB"/>
          </a:p>
        </p:txBody>
      </p:sp>
    </p:spTree>
    <p:extLst>
      <p:ext uri="{BB962C8B-B14F-4D97-AF65-F5344CB8AC3E}">
        <p14:creationId xmlns:p14="http://schemas.microsoft.com/office/powerpoint/2010/main" val="1477012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B29AF8F-8335-4F7B-8047-F6846DEA963C}" type="datetimeFigureOut">
              <a:rPr lang="en-GB" smtClean="0"/>
              <a:t>14/07/2017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54A0B6-CE13-4755-838F-7C334106283E}" type="slidenum">
              <a:rPr lang="en-GB" smtClean="0"/>
              <a:t>‹#›</a:t>
            </a:fld>
            <a:endParaRPr lang="en-GB"/>
          </a:p>
        </p:txBody>
      </p:sp>
    </p:spTree>
    <p:extLst>
      <p:ext uri="{BB962C8B-B14F-4D97-AF65-F5344CB8AC3E}">
        <p14:creationId xmlns:p14="http://schemas.microsoft.com/office/powerpoint/2010/main" val="1503989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29AF8F-8335-4F7B-8047-F6846DEA963C}" type="datetimeFigureOut">
              <a:rPr lang="en-GB" smtClean="0"/>
              <a:t>14/07/2017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54A0B6-CE13-4755-838F-7C334106283E}" type="slidenum">
              <a:rPr lang="en-GB" smtClean="0"/>
              <a:t>‹#›</a:t>
            </a:fld>
            <a:endParaRPr lang="en-GB"/>
          </a:p>
        </p:txBody>
      </p:sp>
    </p:spTree>
    <p:extLst>
      <p:ext uri="{BB962C8B-B14F-4D97-AF65-F5344CB8AC3E}">
        <p14:creationId xmlns:p14="http://schemas.microsoft.com/office/powerpoint/2010/main" val="1040681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B29AF8F-8335-4F7B-8047-F6846DEA963C}" type="datetimeFigureOut">
              <a:rPr lang="en-GB" smtClean="0"/>
              <a:t>14/07/2017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C54A0B6-CE13-4755-838F-7C334106283E}" type="slidenum">
              <a:rPr lang="en-GB" smtClean="0"/>
              <a:t>‹#›</a:t>
            </a:fld>
            <a:endParaRPr lang="en-GB"/>
          </a:p>
        </p:txBody>
      </p:sp>
    </p:spTree>
    <p:extLst>
      <p:ext uri="{BB962C8B-B14F-4D97-AF65-F5344CB8AC3E}">
        <p14:creationId xmlns:p14="http://schemas.microsoft.com/office/powerpoint/2010/main" val="1668107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B29AF8F-8335-4F7B-8047-F6846DEA963C}" type="datetimeFigureOut">
              <a:rPr lang="en-GB" smtClean="0"/>
              <a:t>14/07/2017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C54A0B6-CE13-4755-838F-7C334106283E}" type="slidenum">
              <a:rPr lang="en-GB" smtClean="0"/>
              <a:t>‹#›</a:t>
            </a:fld>
            <a:endParaRPr lang="en-GB"/>
          </a:p>
        </p:txBody>
      </p:sp>
    </p:spTree>
    <p:extLst>
      <p:ext uri="{BB962C8B-B14F-4D97-AF65-F5344CB8AC3E}">
        <p14:creationId xmlns:p14="http://schemas.microsoft.com/office/powerpoint/2010/main" val="2315010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B29AF8F-8335-4F7B-8047-F6846DEA963C}" type="datetimeFigureOut">
              <a:rPr lang="en-GB" smtClean="0"/>
              <a:t>14/07/2017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C54A0B6-CE13-4755-838F-7C334106283E}" type="slidenum">
              <a:rPr lang="en-GB" smtClean="0"/>
              <a:t>‹#›</a:t>
            </a:fld>
            <a:endParaRPr lang="en-GB"/>
          </a:p>
        </p:txBody>
      </p:sp>
    </p:spTree>
    <p:extLst>
      <p:ext uri="{BB962C8B-B14F-4D97-AF65-F5344CB8AC3E}">
        <p14:creationId xmlns:p14="http://schemas.microsoft.com/office/powerpoint/2010/main" val="1655781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29AF8F-8335-4F7B-8047-F6846DEA963C}" type="datetimeFigureOut">
              <a:rPr lang="en-GB" smtClean="0"/>
              <a:t>14/07/2017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C54A0B6-CE13-4755-838F-7C334106283E}" type="slidenum">
              <a:rPr lang="en-GB" smtClean="0"/>
              <a:t>‹#›</a:t>
            </a:fld>
            <a:endParaRPr lang="en-GB"/>
          </a:p>
        </p:txBody>
      </p:sp>
    </p:spTree>
    <p:extLst>
      <p:ext uri="{BB962C8B-B14F-4D97-AF65-F5344CB8AC3E}">
        <p14:creationId xmlns:p14="http://schemas.microsoft.com/office/powerpoint/2010/main" val="1506820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29AF8F-8335-4F7B-8047-F6846DEA963C}" type="datetimeFigureOut">
              <a:rPr lang="en-GB" smtClean="0"/>
              <a:t>14/07/2017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C54A0B6-CE13-4755-838F-7C334106283E}" type="slidenum">
              <a:rPr lang="en-GB" smtClean="0"/>
              <a:t>‹#›</a:t>
            </a:fld>
            <a:endParaRPr lang="en-GB"/>
          </a:p>
        </p:txBody>
      </p:sp>
    </p:spTree>
    <p:extLst>
      <p:ext uri="{BB962C8B-B14F-4D97-AF65-F5344CB8AC3E}">
        <p14:creationId xmlns:p14="http://schemas.microsoft.com/office/powerpoint/2010/main" val="3049688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29AF8F-8335-4F7B-8047-F6846DEA963C}" type="datetimeFigureOut">
              <a:rPr lang="en-GB" smtClean="0"/>
              <a:t>14/07/2017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C54A0B6-CE13-4755-838F-7C334106283E}" type="slidenum">
              <a:rPr lang="en-GB" smtClean="0"/>
              <a:t>‹#›</a:t>
            </a:fld>
            <a:endParaRPr lang="en-GB"/>
          </a:p>
        </p:txBody>
      </p:sp>
    </p:spTree>
    <p:extLst>
      <p:ext uri="{BB962C8B-B14F-4D97-AF65-F5344CB8AC3E}">
        <p14:creationId xmlns:p14="http://schemas.microsoft.com/office/powerpoint/2010/main" val="1969091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29AF8F-8335-4F7B-8047-F6846DEA963C}" type="datetimeFigureOut">
              <a:rPr lang="en-GB" smtClean="0"/>
              <a:t>14/07/2017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54A0B6-CE13-4755-838F-7C334106283E}" type="slidenum">
              <a:rPr lang="en-GB" smtClean="0"/>
              <a:t>‹#›</a:t>
            </a:fld>
            <a:endParaRPr lang="en-GB"/>
          </a:p>
        </p:txBody>
      </p:sp>
    </p:spTree>
    <p:extLst>
      <p:ext uri="{BB962C8B-B14F-4D97-AF65-F5344CB8AC3E}">
        <p14:creationId xmlns:p14="http://schemas.microsoft.com/office/powerpoint/2010/main" val="25032441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GB" sz="4400" b="1" dirty="0">
                <a:latin typeface="Candara" panose="020E0502030303020204" pitchFamily="34" charset="0"/>
              </a:rPr>
              <a:t>Engaging a mixed native and non-native speaking group in the learning written genres for Psychology </a:t>
            </a:r>
            <a:endParaRPr lang="en-GB" sz="4400" dirty="0">
              <a:latin typeface="Candara" panose="020E0502030303020204" pitchFamily="34" charset="0"/>
            </a:endParaRPr>
          </a:p>
        </p:txBody>
      </p:sp>
      <p:sp>
        <p:nvSpPr>
          <p:cNvPr id="5" name="Subtitle 4"/>
          <p:cNvSpPr>
            <a:spLocks noGrp="1"/>
          </p:cNvSpPr>
          <p:nvPr>
            <p:ph type="subTitle" idx="1"/>
          </p:nvPr>
        </p:nvSpPr>
        <p:spPr>
          <a:xfrm>
            <a:off x="1524000" y="3692433"/>
            <a:ext cx="9144000" cy="1652451"/>
          </a:xfrm>
        </p:spPr>
        <p:txBody>
          <a:bodyPr>
            <a:normAutofit/>
          </a:bodyPr>
          <a:lstStyle/>
          <a:p>
            <a:r>
              <a:rPr lang="en-GB" sz="3200" dirty="0" smtClean="0">
                <a:solidFill>
                  <a:schemeClr val="tx1">
                    <a:lumMod val="65000"/>
                    <a:lumOff val="35000"/>
                  </a:schemeClr>
                </a:solidFill>
                <a:latin typeface="Candara" panose="020E0502030303020204" pitchFamily="34" charset="0"/>
              </a:rPr>
              <a:t>Karin Whiteside, University of Reading</a:t>
            </a:r>
            <a:endParaRPr lang="en-GB" sz="3200" dirty="0">
              <a:solidFill>
                <a:schemeClr val="tx1">
                  <a:lumMod val="65000"/>
                  <a:lumOff val="35000"/>
                </a:schemeClr>
              </a:solidFill>
              <a:latin typeface="Candara" panose="020E0502030303020204" pitchFamily="34" charset="0"/>
            </a:endParaRPr>
          </a:p>
        </p:txBody>
      </p:sp>
    </p:spTree>
    <p:extLst>
      <p:ext uri="{BB962C8B-B14F-4D97-AF65-F5344CB8AC3E}">
        <p14:creationId xmlns:p14="http://schemas.microsoft.com/office/powerpoint/2010/main" val="30980616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761601477"/>
              </p:ext>
            </p:extLst>
          </p:nvPr>
        </p:nvGraphicFramePr>
        <p:xfrm>
          <a:off x="1149529" y="1234440"/>
          <a:ext cx="9605555" cy="5436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p:cNvSpPr>
            <a:spLocks noGrp="1"/>
          </p:cNvSpPr>
          <p:nvPr>
            <p:ph type="title"/>
          </p:nvPr>
        </p:nvSpPr>
        <p:spPr>
          <a:xfrm>
            <a:off x="1752600" y="274638"/>
            <a:ext cx="8610600" cy="1143000"/>
          </a:xfrm>
        </p:spPr>
        <p:txBody>
          <a:bodyPr>
            <a:normAutofit/>
          </a:bodyPr>
          <a:lstStyle/>
          <a:p>
            <a:r>
              <a:rPr lang="en-GB" sz="3200" b="1" dirty="0">
                <a:latin typeface="Rdg Vesta" panose="02000503060000020004" pitchFamily="2" charset="0"/>
              </a:rPr>
              <a:t>The process of writing an argumentative essay</a:t>
            </a:r>
          </a:p>
        </p:txBody>
      </p:sp>
    </p:spTree>
    <p:extLst>
      <p:ext uri="{BB962C8B-B14F-4D97-AF65-F5344CB8AC3E}">
        <p14:creationId xmlns:p14="http://schemas.microsoft.com/office/powerpoint/2010/main" val="30674487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solidFill>
                  <a:srgbClr val="002060"/>
                </a:solidFill>
                <a:latin typeface="Rdg Vesta" panose="02000503060000020004" pitchFamily="2" charset="0"/>
              </a:rPr>
              <a:t>Task: Source Use &amp; Argument</a:t>
            </a:r>
            <a:endParaRPr lang="en-GB" sz="3100" b="1" dirty="0">
              <a:solidFill>
                <a:srgbClr val="002060"/>
              </a:solidFill>
              <a:latin typeface="Rdg Vesta" panose="02000503060000020004" pitchFamily="2" charset="0"/>
            </a:endParaRPr>
          </a:p>
        </p:txBody>
      </p:sp>
      <p:sp>
        <p:nvSpPr>
          <p:cNvPr id="3" name="Content Placeholder 2"/>
          <p:cNvSpPr>
            <a:spLocks noGrp="1"/>
          </p:cNvSpPr>
          <p:nvPr>
            <p:ph idx="1"/>
          </p:nvPr>
        </p:nvSpPr>
        <p:spPr>
          <a:xfrm>
            <a:off x="838200" y="1863635"/>
            <a:ext cx="9372600" cy="4262530"/>
          </a:xfrm>
        </p:spPr>
        <p:txBody>
          <a:bodyPr>
            <a:normAutofit fontScale="92500" lnSpcReduction="20000"/>
          </a:bodyPr>
          <a:lstStyle/>
          <a:p>
            <a:pPr marL="0" indent="0" algn="just">
              <a:buNone/>
            </a:pPr>
            <a:r>
              <a:rPr lang="en-GB" sz="4000" dirty="0" smtClean="0">
                <a:latin typeface="Rdg Vesta" panose="02000503060000020004" pitchFamily="2" charset="0"/>
              </a:rPr>
              <a:t>Read </a:t>
            </a:r>
            <a:r>
              <a:rPr lang="en-GB" sz="4000" dirty="0">
                <a:latin typeface="Rdg Vesta" panose="02000503060000020004" pitchFamily="2" charset="0"/>
              </a:rPr>
              <a:t>the three </a:t>
            </a:r>
            <a:r>
              <a:rPr lang="en-GB" sz="4000" b="1" dirty="0" smtClean="0">
                <a:latin typeface="Rdg Vesta" panose="02000503060000020004" pitchFamily="2" charset="0"/>
              </a:rPr>
              <a:t>Versions</a:t>
            </a:r>
            <a:r>
              <a:rPr lang="en-GB" sz="4000" dirty="0" smtClean="0">
                <a:latin typeface="Rdg Vesta" panose="02000503060000020004" pitchFamily="2" charset="0"/>
              </a:rPr>
              <a:t> </a:t>
            </a:r>
            <a:r>
              <a:rPr lang="en-GB" sz="4000" b="1" dirty="0" smtClean="0">
                <a:latin typeface="Rdg Vesta" panose="02000503060000020004" pitchFamily="2" charset="0"/>
              </a:rPr>
              <a:t>A</a:t>
            </a:r>
            <a:r>
              <a:rPr lang="en-GB" sz="4000" dirty="0" smtClean="0">
                <a:latin typeface="Rdg Vesta" panose="02000503060000020004" pitchFamily="2" charset="0"/>
              </a:rPr>
              <a:t>,</a:t>
            </a:r>
            <a:r>
              <a:rPr lang="en-GB" sz="4000" b="1" dirty="0" smtClean="0">
                <a:latin typeface="Rdg Vesta" panose="02000503060000020004" pitchFamily="2" charset="0"/>
              </a:rPr>
              <a:t> B </a:t>
            </a:r>
            <a:r>
              <a:rPr lang="en-GB" sz="4000" dirty="0" smtClean="0">
                <a:latin typeface="Rdg Vesta" panose="02000503060000020004" pitchFamily="2" charset="0"/>
              </a:rPr>
              <a:t>&amp;</a:t>
            </a:r>
            <a:r>
              <a:rPr lang="en-GB" sz="4000" b="1" dirty="0" smtClean="0">
                <a:latin typeface="Rdg Vesta" panose="02000503060000020004" pitchFamily="2" charset="0"/>
              </a:rPr>
              <a:t> C</a:t>
            </a:r>
            <a:r>
              <a:rPr lang="en-GB" sz="4000" dirty="0" smtClean="0">
                <a:latin typeface="Rdg Vesta" panose="02000503060000020004" pitchFamily="2" charset="0"/>
              </a:rPr>
              <a:t>, in your </a:t>
            </a:r>
            <a:r>
              <a:rPr lang="en-GB" sz="4000" b="1" dirty="0" smtClean="0">
                <a:latin typeface="Rdg Vesta" panose="02000503060000020004" pitchFamily="2" charset="0"/>
              </a:rPr>
              <a:t>Tasks </a:t>
            </a:r>
            <a:r>
              <a:rPr lang="en-GB" sz="4000" dirty="0" smtClean="0">
                <a:latin typeface="Rdg Vesta" panose="02000503060000020004" pitchFamily="2" charset="0"/>
              </a:rPr>
              <a:t>document for this lecture (pp1-2). </a:t>
            </a:r>
            <a:r>
              <a:rPr lang="en-GB" sz="4000" dirty="0">
                <a:latin typeface="Rdg Vesta" panose="02000503060000020004" pitchFamily="2" charset="0"/>
              </a:rPr>
              <a:t>E</a:t>
            </a:r>
            <a:r>
              <a:rPr lang="en-GB" sz="4000" dirty="0" smtClean="0">
                <a:latin typeface="Rdg Vesta" panose="02000503060000020004" pitchFamily="2" charset="0"/>
              </a:rPr>
              <a:t>ach contains two equivalent short extracts from </a:t>
            </a:r>
            <a:r>
              <a:rPr lang="en-GB" sz="4000" dirty="0">
                <a:latin typeface="Rdg Vesta" panose="02000503060000020004" pitchFamily="2" charset="0"/>
              </a:rPr>
              <a:t>an essay answering the question </a:t>
            </a:r>
            <a:r>
              <a:rPr lang="en-GB" sz="4000" b="1" i="1" dirty="0">
                <a:latin typeface="Rdg Vesta" panose="02000503060000020004" pitchFamily="2" charset="0"/>
              </a:rPr>
              <a:t>In what sense can we speak of animals having culture</a:t>
            </a:r>
            <a:r>
              <a:rPr lang="en-GB" sz="4000" b="1" i="1" dirty="0" smtClean="0">
                <a:latin typeface="Rdg Vesta" panose="02000503060000020004" pitchFamily="2" charset="0"/>
              </a:rPr>
              <a:t>?</a:t>
            </a:r>
            <a:endParaRPr lang="en-GB" sz="4000" b="1" i="1" dirty="0"/>
          </a:p>
          <a:p>
            <a:pPr marL="0" indent="0" algn="just">
              <a:buNone/>
            </a:pPr>
            <a:endParaRPr lang="en-GB" sz="4000" b="1" dirty="0">
              <a:latin typeface="Rdg Vesta" panose="02000503060000020004" pitchFamily="2" charset="0"/>
            </a:endParaRPr>
          </a:p>
          <a:p>
            <a:pPr marL="0" indent="0" algn="just">
              <a:buNone/>
            </a:pPr>
            <a:r>
              <a:rPr lang="en-GB" sz="4000" b="1" dirty="0" smtClean="0">
                <a:latin typeface="Rdg Vesta" panose="02000503060000020004" pitchFamily="2" charset="0"/>
              </a:rPr>
              <a:t>Rank </a:t>
            </a:r>
            <a:r>
              <a:rPr lang="en-GB" sz="4000" b="1" dirty="0">
                <a:latin typeface="Rdg Vesta" panose="02000503060000020004" pitchFamily="2" charset="0"/>
              </a:rPr>
              <a:t>them in order from strongest to weakest </a:t>
            </a:r>
            <a:r>
              <a:rPr lang="en-GB" sz="4000" dirty="0">
                <a:latin typeface="Rdg Vesta" panose="02000503060000020004" pitchFamily="2" charset="0"/>
              </a:rPr>
              <a:t>for an </a:t>
            </a:r>
            <a:r>
              <a:rPr lang="en-GB" sz="4000" dirty="0" smtClean="0">
                <a:latin typeface="Rdg Vesta" panose="02000503060000020004" pitchFamily="2" charset="0"/>
              </a:rPr>
              <a:t>essay</a:t>
            </a:r>
            <a:endParaRPr lang="en-GB" dirty="0" smtClean="0">
              <a:solidFill>
                <a:srgbClr val="000066"/>
              </a:solidFill>
              <a:latin typeface="Rdg Vesta" panose="02000503060000020004" pitchFamily="2" charset="0"/>
            </a:endParaRPr>
          </a:p>
          <a:p>
            <a:pPr marL="0" indent="0" algn="ctr">
              <a:buNone/>
            </a:pPr>
            <a:endParaRPr lang="en-GB" dirty="0"/>
          </a:p>
        </p:txBody>
      </p:sp>
    </p:spTree>
    <p:extLst>
      <p:ext uri="{BB962C8B-B14F-4D97-AF65-F5344CB8AC3E}">
        <p14:creationId xmlns:p14="http://schemas.microsoft.com/office/powerpoint/2010/main" val="19387635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8606" y="548681"/>
            <a:ext cx="9392194" cy="5577483"/>
          </a:xfrm>
        </p:spPr>
        <p:txBody>
          <a:bodyPr>
            <a:normAutofit/>
          </a:bodyPr>
          <a:lstStyle/>
          <a:p>
            <a:pPr marL="0" indent="0">
              <a:spcAft>
                <a:spcPts val="600"/>
              </a:spcAft>
              <a:buNone/>
            </a:pPr>
            <a:r>
              <a:rPr lang="en-GB" sz="3600" b="1" dirty="0" smtClean="0">
                <a:solidFill>
                  <a:srgbClr val="000066"/>
                </a:solidFill>
                <a:latin typeface="Rdg Vesta" panose="02000503060000020004" pitchFamily="2" charset="0"/>
              </a:rPr>
              <a:t>Version </a:t>
            </a:r>
            <a:r>
              <a:rPr lang="en-GB" sz="3600" b="1" dirty="0">
                <a:solidFill>
                  <a:srgbClr val="000066"/>
                </a:solidFill>
                <a:latin typeface="Rdg Vesta" panose="02000503060000020004" pitchFamily="2" charset="0"/>
              </a:rPr>
              <a:t>C </a:t>
            </a:r>
            <a:r>
              <a:rPr lang="en-GB" sz="3600" dirty="0">
                <a:solidFill>
                  <a:srgbClr val="000066"/>
                </a:solidFill>
                <a:latin typeface="Rdg Vesta" panose="02000503060000020004" pitchFamily="2" charset="0"/>
              </a:rPr>
              <a:t>is the best:</a:t>
            </a:r>
          </a:p>
          <a:p>
            <a:pPr>
              <a:spcAft>
                <a:spcPts val="600"/>
              </a:spcAft>
            </a:pPr>
            <a:r>
              <a:rPr lang="en-GB" sz="3600" dirty="0">
                <a:solidFill>
                  <a:srgbClr val="000066"/>
                </a:solidFill>
                <a:latin typeface="Rdg Vesta" panose="02000503060000020004" pitchFamily="2" charset="0"/>
              </a:rPr>
              <a:t>in-depth engagement with the sources </a:t>
            </a:r>
          </a:p>
          <a:p>
            <a:pPr>
              <a:spcAft>
                <a:spcPts val="600"/>
              </a:spcAft>
            </a:pPr>
            <a:r>
              <a:rPr lang="en-GB" sz="3600" dirty="0">
                <a:solidFill>
                  <a:srgbClr val="000066"/>
                </a:solidFill>
                <a:latin typeface="Rdg Vesta" panose="02000503060000020004" pitchFamily="2" charset="0"/>
              </a:rPr>
              <a:t>sources used as evidence to make arguments linked to the essay question</a:t>
            </a:r>
          </a:p>
        </p:txBody>
      </p:sp>
    </p:spTree>
    <p:extLst>
      <p:ext uri="{BB962C8B-B14F-4D97-AF65-F5344CB8AC3E}">
        <p14:creationId xmlns:p14="http://schemas.microsoft.com/office/powerpoint/2010/main" val="8586774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4731" y="548681"/>
            <a:ext cx="9366069" cy="5577483"/>
          </a:xfrm>
        </p:spPr>
        <p:txBody>
          <a:bodyPr>
            <a:noAutofit/>
          </a:bodyPr>
          <a:lstStyle/>
          <a:p>
            <a:pPr marL="0" indent="0">
              <a:spcAft>
                <a:spcPts val="600"/>
              </a:spcAft>
              <a:buNone/>
            </a:pPr>
            <a:r>
              <a:rPr lang="en-GB" sz="3600" dirty="0">
                <a:solidFill>
                  <a:srgbClr val="000066"/>
                </a:solidFill>
                <a:latin typeface="Rdg Vesta" panose="02000503060000020004" pitchFamily="2" charset="0"/>
              </a:rPr>
              <a:t>In </a:t>
            </a:r>
            <a:r>
              <a:rPr lang="en-GB" sz="3600" b="1" dirty="0" smtClean="0">
                <a:solidFill>
                  <a:srgbClr val="000066"/>
                </a:solidFill>
                <a:latin typeface="Rdg Vesta" panose="02000503060000020004" pitchFamily="2" charset="0"/>
              </a:rPr>
              <a:t>Version </a:t>
            </a:r>
            <a:r>
              <a:rPr lang="en-GB" sz="3600" b="1" dirty="0">
                <a:solidFill>
                  <a:srgbClr val="000066"/>
                </a:solidFill>
                <a:latin typeface="Rdg Vesta" panose="02000503060000020004" pitchFamily="2" charset="0"/>
              </a:rPr>
              <a:t>A</a:t>
            </a:r>
            <a:r>
              <a:rPr lang="en-GB" sz="3600" dirty="0">
                <a:solidFill>
                  <a:srgbClr val="000066"/>
                </a:solidFill>
                <a:latin typeface="Rdg Vesta" panose="02000503060000020004" pitchFamily="2" charset="0"/>
              </a:rPr>
              <a:t>: </a:t>
            </a:r>
          </a:p>
          <a:p>
            <a:pPr>
              <a:spcAft>
                <a:spcPts val="600"/>
              </a:spcAft>
            </a:pPr>
            <a:r>
              <a:rPr lang="en-GB" sz="3600" dirty="0">
                <a:solidFill>
                  <a:srgbClr val="000066"/>
                </a:solidFill>
                <a:latin typeface="Rdg Vesta" panose="02000503060000020004" pitchFamily="2" charset="0"/>
              </a:rPr>
              <a:t>no evidence of writer voice or argument </a:t>
            </a:r>
          </a:p>
          <a:p>
            <a:pPr>
              <a:spcAft>
                <a:spcPts val="600"/>
              </a:spcAft>
            </a:pPr>
            <a:r>
              <a:rPr lang="en-GB" sz="3600" dirty="0">
                <a:solidFill>
                  <a:srgbClr val="000066"/>
                </a:solidFill>
                <a:latin typeface="Rdg Vesta" panose="02000503060000020004" pitchFamily="2" charset="0"/>
              </a:rPr>
              <a:t>sources have been used heavily and in too much detail without any interpretation by the essay-writer </a:t>
            </a:r>
          </a:p>
        </p:txBody>
      </p:sp>
    </p:spTree>
    <p:extLst>
      <p:ext uri="{BB962C8B-B14F-4D97-AF65-F5344CB8AC3E}">
        <p14:creationId xmlns:p14="http://schemas.microsoft.com/office/powerpoint/2010/main" val="36995684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3109" y="548681"/>
            <a:ext cx="9287691" cy="5577483"/>
          </a:xfrm>
        </p:spPr>
        <p:txBody>
          <a:bodyPr>
            <a:noAutofit/>
          </a:bodyPr>
          <a:lstStyle/>
          <a:p>
            <a:pPr marL="0" indent="0">
              <a:spcAft>
                <a:spcPts val="600"/>
              </a:spcAft>
              <a:buNone/>
            </a:pPr>
            <a:r>
              <a:rPr lang="en-GB" sz="3600" dirty="0">
                <a:solidFill>
                  <a:srgbClr val="000066"/>
                </a:solidFill>
                <a:latin typeface="Rdg Vesta" panose="02000503060000020004" pitchFamily="2" charset="0"/>
              </a:rPr>
              <a:t>In </a:t>
            </a:r>
            <a:r>
              <a:rPr lang="en-GB" sz="3600" b="1" dirty="0" smtClean="0">
                <a:solidFill>
                  <a:srgbClr val="000066"/>
                </a:solidFill>
                <a:latin typeface="Rdg Vesta" panose="02000503060000020004" pitchFamily="2" charset="0"/>
              </a:rPr>
              <a:t>Version </a:t>
            </a:r>
            <a:r>
              <a:rPr lang="en-GB" sz="3600" b="1" dirty="0">
                <a:solidFill>
                  <a:srgbClr val="000066"/>
                </a:solidFill>
                <a:latin typeface="Rdg Vesta" panose="02000503060000020004" pitchFamily="2" charset="0"/>
              </a:rPr>
              <a:t>B</a:t>
            </a:r>
            <a:r>
              <a:rPr lang="en-GB" sz="3600" dirty="0">
                <a:solidFill>
                  <a:srgbClr val="000066"/>
                </a:solidFill>
                <a:latin typeface="Rdg Vesta" panose="02000503060000020004" pitchFamily="2" charset="0"/>
              </a:rPr>
              <a:t>:</a:t>
            </a:r>
          </a:p>
          <a:p>
            <a:pPr>
              <a:spcAft>
                <a:spcPts val="600"/>
              </a:spcAft>
            </a:pPr>
            <a:r>
              <a:rPr lang="en-GB" sz="3600" dirty="0">
                <a:solidFill>
                  <a:srgbClr val="000066"/>
                </a:solidFill>
                <a:latin typeface="Rdg Vesta" panose="02000503060000020004" pitchFamily="2" charset="0"/>
              </a:rPr>
              <a:t>attempt to make an argument in relation to the essay question,</a:t>
            </a:r>
            <a:r>
              <a:rPr lang="en-GB" sz="3600" i="1" dirty="0">
                <a:solidFill>
                  <a:srgbClr val="000066"/>
                </a:solidFill>
                <a:latin typeface="Rdg Vesta" panose="02000503060000020004" pitchFamily="2" charset="0"/>
              </a:rPr>
              <a:t> but </a:t>
            </a:r>
            <a:r>
              <a:rPr lang="en-GB" sz="3600" dirty="0">
                <a:solidFill>
                  <a:srgbClr val="000066"/>
                </a:solidFill>
                <a:latin typeface="Rdg Vesta" panose="02000503060000020004" pitchFamily="2" charset="0"/>
              </a:rPr>
              <a:t>sources used very superficially</a:t>
            </a:r>
          </a:p>
          <a:p>
            <a:pPr>
              <a:spcAft>
                <a:spcPts val="600"/>
              </a:spcAft>
            </a:pPr>
            <a:r>
              <a:rPr lang="en-GB" sz="3600" dirty="0">
                <a:solidFill>
                  <a:srgbClr val="000066"/>
                </a:solidFill>
                <a:latin typeface="Rdg Vesta" panose="02000503060000020004" pitchFamily="2" charset="0"/>
              </a:rPr>
              <a:t>vague, general statements </a:t>
            </a:r>
          </a:p>
          <a:p>
            <a:pPr>
              <a:spcAft>
                <a:spcPts val="600"/>
              </a:spcAft>
            </a:pPr>
            <a:r>
              <a:rPr lang="en-GB" sz="3600" dirty="0">
                <a:solidFill>
                  <a:srgbClr val="000066"/>
                </a:solidFill>
                <a:latin typeface="Rdg Vesta" panose="02000503060000020004" pitchFamily="2" charset="0"/>
              </a:rPr>
              <a:t>weak re: progression between ideas and sentences (incl. repetition)</a:t>
            </a:r>
          </a:p>
          <a:p>
            <a:pPr>
              <a:spcAft>
                <a:spcPts val="600"/>
              </a:spcAft>
            </a:pPr>
            <a:r>
              <a:rPr lang="en-GB" sz="3600" dirty="0">
                <a:solidFill>
                  <a:srgbClr val="000066"/>
                </a:solidFill>
                <a:latin typeface="Rdg Vesta" panose="02000503060000020004" pitchFamily="2" charset="0"/>
              </a:rPr>
              <a:t>ideas from sources have not been adequately </a:t>
            </a:r>
            <a:r>
              <a:rPr lang="en-GB" sz="3600" i="1" dirty="0">
                <a:solidFill>
                  <a:srgbClr val="000066"/>
                </a:solidFill>
                <a:latin typeface="Rdg Vesta" panose="02000503060000020004" pitchFamily="2" charset="0"/>
              </a:rPr>
              <a:t>explained</a:t>
            </a:r>
            <a:r>
              <a:rPr lang="en-GB" sz="3600" dirty="0">
                <a:solidFill>
                  <a:srgbClr val="000066"/>
                </a:solidFill>
                <a:latin typeface="Rdg Vesta" panose="02000503060000020004" pitchFamily="2" charset="0"/>
              </a:rPr>
              <a:t> within the text </a:t>
            </a:r>
            <a:endParaRPr lang="en-GB" sz="3600" dirty="0"/>
          </a:p>
        </p:txBody>
      </p:sp>
    </p:spTree>
    <p:extLst>
      <p:ext uri="{BB962C8B-B14F-4D97-AF65-F5344CB8AC3E}">
        <p14:creationId xmlns:p14="http://schemas.microsoft.com/office/powerpoint/2010/main" val="22693097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1445623" y="374877"/>
            <a:ext cx="4551951" cy="823912"/>
          </a:xfrm>
        </p:spPr>
        <p:txBody>
          <a:bodyPr/>
          <a:lstStyle/>
          <a:p>
            <a:pPr algn="ctr"/>
            <a:r>
              <a:rPr lang="en-GB" dirty="0" smtClean="0"/>
              <a:t>Version B</a:t>
            </a:r>
            <a:endParaRPr lang="en-GB" dirty="0"/>
          </a:p>
        </p:txBody>
      </p:sp>
      <p:sp>
        <p:nvSpPr>
          <p:cNvPr id="9" name="Content Placeholder 8"/>
          <p:cNvSpPr>
            <a:spLocks noGrp="1"/>
          </p:cNvSpPr>
          <p:nvPr>
            <p:ph sz="half" idx="2"/>
          </p:nvPr>
        </p:nvSpPr>
        <p:spPr>
          <a:xfrm>
            <a:off x="1329940" y="1329418"/>
            <a:ext cx="4550818" cy="4078605"/>
          </a:xfrm>
        </p:spPr>
        <p:txBody>
          <a:bodyPr>
            <a:normAutofit fontScale="92500" lnSpcReduction="10000"/>
          </a:bodyPr>
          <a:lstStyle/>
          <a:p>
            <a:pPr marL="0" indent="0" algn="just">
              <a:buNone/>
            </a:pPr>
            <a:r>
              <a:rPr lang="en-GB" sz="2200" dirty="0">
                <a:solidFill>
                  <a:schemeClr val="accent1">
                    <a:lumMod val="75000"/>
                  </a:schemeClr>
                </a:solidFill>
                <a:latin typeface="Rdg Vesta" panose="02000503060000020004" pitchFamily="2" charset="0"/>
              </a:rPr>
              <a:t>Human actions are influenced by social context and this is culture, and it can be seen that animals are influenced in the same way so they also have culture.</a:t>
            </a:r>
            <a:r>
              <a:rPr lang="en-GB" sz="2200" dirty="0">
                <a:solidFill>
                  <a:srgbClr val="FF0000"/>
                </a:solidFill>
                <a:latin typeface="Rdg Vesta" panose="02000503060000020004" pitchFamily="2" charset="0"/>
              </a:rPr>
              <a:t> The study by White et al (2000) </a:t>
            </a:r>
            <a:r>
              <a:rPr lang="en-GB" sz="2200" dirty="0" smtClean="0">
                <a:solidFill>
                  <a:srgbClr val="FF0000"/>
                </a:solidFill>
                <a:latin typeface="Rdg Vesta" panose="02000503060000020004" pitchFamily="2" charset="0"/>
              </a:rPr>
              <a:t>shows </a:t>
            </a:r>
            <a:r>
              <a:rPr lang="en-GB" sz="2200" dirty="0">
                <a:solidFill>
                  <a:srgbClr val="000099"/>
                </a:solidFill>
                <a:latin typeface="Rdg Vesta" panose="02000503060000020004" pitchFamily="2" charset="0"/>
              </a:rPr>
              <a:t>in mating that females make the same choices as others have made</a:t>
            </a:r>
            <a:r>
              <a:rPr lang="en-GB" sz="2200" dirty="0">
                <a:latin typeface="Rdg Vesta" panose="02000503060000020004" pitchFamily="2" charset="0"/>
              </a:rPr>
              <a:t>, and </a:t>
            </a:r>
            <a:r>
              <a:rPr lang="en-GB" sz="2200" dirty="0">
                <a:solidFill>
                  <a:srgbClr val="00B050"/>
                </a:solidFill>
                <a:latin typeface="Rdg Vesta" panose="02000503060000020004" pitchFamily="2" charset="0"/>
              </a:rPr>
              <a:t>so learn what to do from the society they are in. </a:t>
            </a:r>
            <a:r>
              <a:rPr lang="en-GB" sz="2200" dirty="0">
                <a:solidFill>
                  <a:srgbClr val="000099"/>
                </a:solidFill>
                <a:latin typeface="Rdg Vesta" panose="02000503060000020004" pitchFamily="2" charset="0"/>
              </a:rPr>
              <a:t>The female quail copies other female quails when it comes to mating. </a:t>
            </a:r>
            <a:r>
              <a:rPr lang="en-GB" sz="2200" dirty="0">
                <a:solidFill>
                  <a:srgbClr val="00B050"/>
                </a:solidFill>
                <a:latin typeface="Rdg Vesta" panose="02000503060000020004" pitchFamily="2" charset="0"/>
              </a:rPr>
              <a:t>Therefore it can be argued animals do have a culture because they are influenced by what other animals in their species do. </a:t>
            </a:r>
            <a:r>
              <a:rPr lang="en-GB" sz="2200" dirty="0">
                <a:latin typeface="Rdg Vesta" panose="02000503060000020004" pitchFamily="2" charset="0"/>
              </a:rPr>
              <a:t>This can be compared to human behaviour as they are culturally influenced by each other</a:t>
            </a:r>
            <a:r>
              <a:rPr lang="en-GB" sz="2200" dirty="0"/>
              <a:t>.  </a:t>
            </a:r>
          </a:p>
          <a:p>
            <a:pPr marL="0" indent="0">
              <a:buNone/>
            </a:pPr>
            <a:endParaRPr lang="en-GB" dirty="0"/>
          </a:p>
        </p:txBody>
      </p:sp>
      <p:sp>
        <p:nvSpPr>
          <p:cNvPr id="10" name="Text Placeholder 9"/>
          <p:cNvSpPr>
            <a:spLocks noGrp="1"/>
          </p:cNvSpPr>
          <p:nvPr>
            <p:ph type="body" sz="quarter" idx="3"/>
          </p:nvPr>
        </p:nvSpPr>
        <p:spPr>
          <a:xfrm>
            <a:off x="6140337" y="374877"/>
            <a:ext cx="5183188" cy="823912"/>
          </a:xfrm>
        </p:spPr>
        <p:txBody>
          <a:bodyPr/>
          <a:lstStyle/>
          <a:p>
            <a:pPr algn="ctr"/>
            <a:r>
              <a:rPr lang="en-GB" dirty="0" smtClean="0"/>
              <a:t>Version C</a:t>
            </a:r>
            <a:endParaRPr lang="en-GB" dirty="0"/>
          </a:p>
        </p:txBody>
      </p:sp>
      <p:sp>
        <p:nvSpPr>
          <p:cNvPr id="11" name="Content Placeholder 10"/>
          <p:cNvSpPr>
            <a:spLocks noGrp="1"/>
          </p:cNvSpPr>
          <p:nvPr>
            <p:ph sz="quarter" idx="4"/>
          </p:nvPr>
        </p:nvSpPr>
        <p:spPr>
          <a:xfrm>
            <a:off x="6276703" y="1329418"/>
            <a:ext cx="4704806" cy="4984296"/>
          </a:xfrm>
        </p:spPr>
        <p:txBody>
          <a:bodyPr>
            <a:normAutofit fontScale="70000" lnSpcReduction="20000"/>
          </a:bodyPr>
          <a:lstStyle/>
          <a:p>
            <a:pPr marL="0" indent="0" algn="just">
              <a:buNone/>
            </a:pPr>
            <a:r>
              <a:rPr lang="en-GB" dirty="0">
                <a:solidFill>
                  <a:schemeClr val="accent1">
                    <a:lumMod val="75000"/>
                  </a:schemeClr>
                </a:solidFill>
                <a:latin typeface="Rdg Vesta" panose="02000503060000020004" pitchFamily="2" charset="0"/>
              </a:rPr>
              <a:t>A simple form of social interaction is when species learn via patterns of behaviour and therefore exhibit culture (Byrne et al, 2004). </a:t>
            </a:r>
            <a:r>
              <a:rPr lang="en-GB" dirty="0">
                <a:solidFill>
                  <a:srgbClr val="FF0000"/>
                </a:solidFill>
                <a:latin typeface="Rdg Vesta" panose="02000503060000020004" pitchFamily="2" charset="0"/>
              </a:rPr>
              <a:t>White et al (2000) </a:t>
            </a:r>
            <a:r>
              <a:rPr lang="en-GB" dirty="0" smtClean="0">
                <a:solidFill>
                  <a:srgbClr val="FF0000"/>
                </a:solidFill>
                <a:latin typeface="Rdg Vesta" panose="02000503060000020004" pitchFamily="2" charset="0"/>
              </a:rPr>
              <a:t>present </a:t>
            </a:r>
            <a:r>
              <a:rPr lang="en-GB" dirty="0">
                <a:solidFill>
                  <a:srgbClr val="FF0000"/>
                </a:solidFill>
                <a:latin typeface="Rdg Vesta" panose="02000503060000020004" pitchFamily="2" charset="0"/>
              </a:rPr>
              <a:t>an example of</a:t>
            </a:r>
            <a:r>
              <a:rPr lang="en-GB" dirty="0">
                <a:latin typeface="Rdg Vesta" panose="02000503060000020004" pitchFamily="2" charset="0"/>
              </a:rPr>
              <a:t> </a:t>
            </a:r>
            <a:r>
              <a:rPr lang="en-GB" dirty="0">
                <a:solidFill>
                  <a:srgbClr val="000099"/>
                </a:solidFill>
                <a:latin typeface="Rdg Vesta" panose="02000503060000020004" pitchFamily="2" charset="0"/>
              </a:rPr>
              <a:t>patterns of mate behaviour which are transmitted from one female quail to another. A focal female is exposed to two types of males with a test female watching, after viewing the mating the test female has to choose a mate for herself. Results showed the test female was more likely to copy the mating preferences of the focal female, </a:t>
            </a:r>
            <a:r>
              <a:rPr lang="en-GB" u="sng" dirty="0">
                <a:solidFill>
                  <a:srgbClr val="00B050"/>
                </a:solidFill>
                <a:latin typeface="Rdg Vesta" panose="02000503060000020004" pitchFamily="2" charset="0"/>
              </a:rPr>
              <a:t>suggesting</a:t>
            </a:r>
            <a:r>
              <a:rPr lang="en-GB" dirty="0">
                <a:solidFill>
                  <a:srgbClr val="00B050"/>
                </a:solidFill>
                <a:latin typeface="Rdg Vesta" panose="02000503060000020004" pitchFamily="2" charset="0"/>
              </a:rPr>
              <a:t> that females make the same choices they have seen others make, and so show patterns of social learning behaviour. </a:t>
            </a:r>
            <a:r>
              <a:rPr lang="en-GB" u="sng" dirty="0">
                <a:latin typeface="Rdg Vesta" panose="02000503060000020004" pitchFamily="2" charset="0"/>
              </a:rPr>
              <a:t>It could be said that </a:t>
            </a:r>
            <a:r>
              <a:rPr lang="en-GB" dirty="0">
                <a:latin typeface="Rdg Vesta" panose="02000503060000020004" pitchFamily="2" charset="0"/>
              </a:rPr>
              <a:t>we can speak of animals having culture at what appears to be a low level of cognitive ability. </a:t>
            </a:r>
          </a:p>
          <a:p>
            <a:pPr marL="0" indent="0">
              <a:buNone/>
            </a:pPr>
            <a:endParaRPr lang="en-GB" dirty="0"/>
          </a:p>
        </p:txBody>
      </p:sp>
      <p:sp>
        <p:nvSpPr>
          <p:cNvPr id="12" name="Rectangular Callout 11"/>
          <p:cNvSpPr/>
          <p:nvPr/>
        </p:nvSpPr>
        <p:spPr>
          <a:xfrm>
            <a:off x="9509759" y="374877"/>
            <a:ext cx="1813766" cy="612648"/>
          </a:xfrm>
          <a:prstGeom prst="wedgeRectCallout">
            <a:avLst>
              <a:gd name="adj1" fmla="val -58847"/>
              <a:gd name="adj2" fmla="val 10656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400" dirty="0"/>
              <a:t>o</a:t>
            </a:r>
            <a:r>
              <a:rPr lang="en-GB" sz="1400" dirty="0" smtClean="0"/>
              <a:t>ne</a:t>
            </a:r>
            <a:r>
              <a:rPr lang="en-GB" sz="1400" b="1" i="1" dirty="0" smtClean="0"/>
              <a:t> specific</a:t>
            </a:r>
            <a:r>
              <a:rPr lang="en-GB" sz="1400" dirty="0" smtClean="0"/>
              <a:t> aspect of culture expressed with precision</a:t>
            </a:r>
            <a:endParaRPr lang="en-GB" sz="1400" dirty="0"/>
          </a:p>
        </p:txBody>
      </p:sp>
      <p:sp>
        <p:nvSpPr>
          <p:cNvPr id="13" name="Rectangular Callout 12"/>
          <p:cNvSpPr/>
          <p:nvPr/>
        </p:nvSpPr>
        <p:spPr>
          <a:xfrm>
            <a:off x="124487" y="354874"/>
            <a:ext cx="1470557" cy="704985"/>
          </a:xfrm>
          <a:prstGeom prst="wedgeRectCallout">
            <a:avLst>
              <a:gd name="adj1" fmla="val 88085"/>
              <a:gd name="adj2" fmla="val 101024"/>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400" b="1" i="1" dirty="0">
                <a:latin typeface="Rdg Vesta" panose="02000503060000020004" pitchFamily="2" charset="0"/>
              </a:rPr>
              <a:t>v</a:t>
            </a:r>
            <a:r>
              <a:rPr lang="en-GB" sz="1400" b="1" i="1" dirty="0" smtClean="0">
                <a:latin typeface="Rdg Vesta" panose="02000503060000020004" pitchFamily="2" charset="0"/>
              </a:rPr>
              <a:t>ague/imprecise</a:t>
            </a:r>
            <a:r>
              <a:rPr lang="en-GB" sz="1400" dirty="0" smtClean="0">
                <a:latin typeface="Rdg Vesta" panose="02000503060000020004" pitchFamily="2" charset="0"/>
              </a:rPr>
              <a:t> statement about culture</a:t>
            </a:r>
            <a:endParaRPr lang="en-GB" sz="1400" dirty="0">
              <a:latin typeface="Rdg Vesta" panose="02000503060000020004" pitchFamily="2" charset="0"/>
            </a:endParaRPr>
          </a:p>
        </p:txBody>
      </p:sp>
      <p:sp>
        <p:nvSpPr>
          <p:cNvPr id="14" name="Up-Down Arrow 13"/>
          <p:cNvSpPr/>
          <p:nvPr/>
        </p:nvSpPr>
        <p:spPr>
          <a:xfrm>
            <a:off x="10803578" y="1536431"/>
            <a:ext cx="1147751" cy="1216152"/>
          </a:xfrm>
          <a:prstGeom prst="up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400" dirty="0"/>
              <a:t>a</a:t>
            </a:r>
            <a:r>
              <a:rPr lang="en-GB" sz="1400" dirty="0" smtClean="0"/>
              <a:t> clear </a:t>
            </a:r>
            <a:r>
              <a:rPr lang="en-GB" sz="1400" b="1" i="1" dirty="0"/>
              <a:t>link</a:t>
            </a:r>
          </a:p>
        </p:txBody>
      </p:sp>
      <p:sp>
        <p:nvSpPr>
          <p:cNvPr id="15" name="Rectangular Callout 14"/>
          <p:cNvSpPr/>
          <p:nvPr/>
        </p:nvSpPr>
        <p:spPr>
          <a:xfrm>
            <a:off x="10981509" y="3111806"/>
            <a:ext cx="1087817" cy="612648"/>
          </a:xfrm>
          <a:prstGeom prst="wedgeRectCallout">
            <a:avLst>
              <a:gd name="adj1" fmla="val -65624"/>
              <a:gd name="adj2" fmla="val -810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400" dirty="0"/>
              <a:t>a</a:t>
            </a:r>
            <a:r>
              <a:rPr lang="en-GB" sz="1400" dirty="0" smtClean="0"/>
              <a:t>dequate relevant detail</a:t>
            </a:r>
            <a:endParaRPr lang="en-GB" sz="1400" dirty="0"/>
          </a:p>
        </p:txBody>
      </p:sp>
      <p:sp>
        <p:nvSpPr>
          <p:cNvPr id="16" name="Rectangular Callout 15"/>
          <p:cNvSpPr/>
          <p:nvPr/>
        </p:nvSpPr>
        <p:spPr>
          <a:xfrm>
            <a:off x="124487" y="3062396"/>
            <a:ext cx="992777" cy="612648"/>
          </a:xfrm>
          <a:prstGeom prst="wedgeRectCallout">
            <a:avLst>
              <a:gd name="adj1" fmla="val 95504"/>
              <a:gd name="adj2" fmla="val -810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400" b="1" i="1" dirty="0" smtClean="0">
                <a:latin typeface="Rdg Vesta" panose="02000503060000020004" pitchFamily="2" charset="0"/>
              </a:rPr>
              <a:t>lacking necessary detail</a:t>
            </a:r>
            <a:endParaRPr lang="en-GB" sz="1400" b="1" i="1" dirty="0">
              <a:latin typeface="Rdg Vesta" panose="02000503060000020004" pitchFamily="2" charset="0"/>
            </a:endParaRPr>
          </a:p>
        </p:txBody>
      </p:sp>
      <p:sp>
        <p:nvSpPr>
          <p:cNvPr id="17" name="Rectangular Callout 16"/>
          <p:cNvSpPr/>
          <p:nvPr/>
        </p:nvSpPr>
        <p:spPr>
          <a:xfrm>
            <a:off x="72059" y="5408023"/>
            <a:ext cx="1257881" cy="612648"/>
          </a:xfrm>
          <a:prstGeom prst="wedgeRectCallout">
            <a:avLst>
              <a:gd name="adj1" fmla="val 63925"/>
              <a:gd name="adj2" fmla="val -251643"/>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400" b="1" i="1" dirty="0">
                <a:latin typeface="Rdg Vesta" panose="02000503060000020004" pitchFamily="2" charset="0"/>
              </a:rPr>
              <a:t>r</a:t>
            </a:r>
            <a:r>
              <a:rPr lang="en-GB" sz="1400" b="1" i="1" dirty="0" smtClean="0">
                <a:latin typeface="Rdg Vesta" panose="02000503060000020004" pitchFamily="2" charset="0"/>
              </a:rPr>
              <a:t>epetition </a:t>
            </a:r>
            <a:r>
              <a:rPr lang="en-GB" sz="1400" dirty="0" smtClean="0">
                <a:latin typeface="Rdg Vesta" panose="02000503060000020004" pitchFamily="2" charset="0"/>
              </a:rPr>
              <a:t>rather than development</a:t>
            </a:r>
            <a:endParaRPr lang="en-GB" sz="1400" dirty="0">
              <a:latin typeface="Rdg Vesta" panose="02000503060000020004" pitchFamily="2" charset="0"/>
            </a:endParaRPr>
          </a:p>
        </p:txBody>
      </p:sp>
      <p:sp>
        <p:nvSpPr>
          <p:cNvPr id="18" name="Rectangular Callout 17"/>
          <p:cNvSpPr/>
          <p:nvPr/>
        </p:nvSpPr>
        <p:spPr>
          <a:xfrm>
            <a:off x="10899581" y="4488605"/>
            <a:ext cx="1254778" cy="612648"/>
          </a:xfrm>
          <a:prstGeom prst="wedgeRectCallout">
            <a:avLst>
              <a:gd name="adj1" fmla="val -289851"/>
              <a:gd name="adj2" fmla="val -75381"/>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400" b="1" i="1" dirty="0" smtClean="0"/>
              <a:t>interpretation</a:t>
            </a:r>
            <a:endParaRPr lang="en-GB" sz="1400" dirty="0"/>
          </a:p>
        </p:txBody>
      </p:sp>
      <p:sp>
        <p:nvSpPr>
          <p:cNvPr id="19" name="Rectangular Callout 18"/>
          <p:cNvSpPr/>
          <p:nvPr/>
        </p:nvSpPr>
        <p:spPr>
          <a:xfrm>
            <a:off x="2231410" y="5714347"/>
            <a:ext cx="1659817" cy="612648"/>
          </a:xfrm>
          <a:prstGeom prst="wedgeRectCallout">
            <a:avLst>
              <a:gd name="adj1" fmla="val 30694"/>
              <a:gd name="adj2" fmla="val -13224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400" b="1" i="1" dirty="0">
                <a:latin typeface="Rdg Vesta" panose="02000503060000020004" pitchFamily="2" charset="0"/>
              </a:rPr>
              <a:t>v</a:t>
            </a:r>
            <a:r>
              <a:rPr lang="en-GB" sz="1400" b="1" i="1" dirty="0" smtClean="0">
                <a:latin typeface="Rdg Vesta" panose="02000503060000020004" pitchFamily="2" charset="0"/>
              </a:rPr>
              <a:t>ague/simplistic</a:t>
            </a:r>
            <a:endParaRPr lang="en-GB" sz="1400" b="1" dirty="0">
              <a:latin typeface="Rdg Vesta" panose="02000503060000020004" pitchFamily="2" charset="0"/>
            </a:endParaRPr>
          </a:p>
        </p:txBody>
      </p:sp>
      <p:sp>
        <p:nvSpPr>
          <p:cNvPr id="20" name="Rectangular Callout 19"/>
          <p:cNvSpPr/>
          <p:nvPr/>
        </p:nvSpPr>
        <p:spPr>
          <a:xfrm>
            <a:off x="9440091" y="5902985"/>
            <a:ext cx="2122968" cy="612648"/>
          </a:xfrm>
          <a:prstGeom prst="wedgeRectCallout">
            <a:avLst>
              <a:gd name="adj1" fmla="val -49518"/>
              <a:gd name="adj2" fmla="val -15214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400" dirty="0"/>
              <a:t>m</a:t>
            </a:r>
            <a:r>
              <a:rPr lang="en-GB" sz="1400" dirty="0" smtClean="0"/>
              <a:t>ini paragraph-level ‘answer’ to the essay question</a:t>
            </a:r>
            <a:endParaRPr lang="en-GB" sz="1400" dirty="0"/>
          </a:p>
        </p:txBody>
      </p:sp>
    </p:spTree>
    <p:extLst>
      <p:ext uri="{BB962C8B-B14F-4D97-AF65-F5344CB8AC3E}">
        <p14:creationId xmlns:p14="http://schemas.microsoft.com/office/powerpoint/2010/main" val="26788337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1445623" y="374877"/>
            <a:ext cx="4551951" cy="823912"/>
          </a:xfrm>
        </p:spPr>
        <p:txBody>
          <a:bodyPr/>
          <a:lstStyle/>
          <a:p>
            <a:pPr algn="ctr"/>
            <a:r>
              <a:rPr lang="en-GB" dirty="0" smtClean="0"/>
              <a:t>Version B</a:t>
            </a:r>
            <a:endParaRPr lang="en-GB" dirty="0"/>
          </a:p>
        </p:txBody>
      </p:sp>
      <p:sp>
        <p:nvSpPr>
          <p:cNvPr id="9" name="Content Placeholder 8"/>
          <p:cNvSpPr>
            <a:spLocks noGrp="1"/>
          </p:cNvSpPr>
          <p:nvPr>
            <p:ph sz="half" idx="2"/>
          </p:nvPr>
        </p:nvSpPr>
        <p:spPr>
          <a:xfrm>
            <a:off x="1329940" y="1329418"/>
            <a:ext cx="4550818" cy="4078605"/>
          </a:xfrm>
        </p:spPr>
        <p:txBody>
          <a:bodyPr>
            <a:normAutofit fontScale="85000" lnSpcReduction="20000"/>
          </a:bodyPr>
          <a:lstStyle/>
          <a:p>
            <a:pPr marL="0" indent="0" algn="just">
              <a:buNone/>
            </a:pPr>
            <a:r>
              <a:rPr lang="en-GB" sz="2200" dirty="0">
                <a:solidFill>
                  <a:schemeClr val="accent1">
                    <a:lumMod val="75000"/>
                  </a:schemeClr>
                </a:solidFill>
                <a:latin typeface="Rdg Vesta" panose="02000503060000020004" pitchFamily="2" charset="0"/>
              </a:rPr>
              <a:t>Numerous studies by psychologists have investigated whether animals have a culture or not. </a:t>
            </a:r>
            <a:r>
              <a:rPr lang="en-GB" sz="2200" dirty="0">
                <a:solidFill>
                  <a:srgbClr val="C00000"/>
                </a:solidFill>
                <a:latin typeface="Rdg Vesta" panose="02000503060000020004" pitchFamily="2" charset="0"/>
              </a:rPr>
              <a:t>Whiten, (2005) and </a:t>
            </a:r>
            <a:r>
              <a:rPr lang="en-GB" sz="2200" dirty="0" err="1">
                <a:solidFill>
                  <a:srgbClr val="C00000"/>
                </a:solidFill>
                <a:latin typeface="Rdg Vesta" panose="02000503060000020004" pitchFamily="2" charset="0"/>
              </a:rPr>
              <a:t>Boesch</a:t>
            </a:r>
            <a:r>
              <a:rPr lang="en-GB" sz="2200" dirty="0">
                <a:solidFill>
                  <a:srgbClr val="C00000"/>
                </a:solidFill>
                <a:latin typeface="Rdg Vesta" panose="02000503060000020004" pitchFamily="2" charset="0"/>
              </a:rPr>
              <a:t> et al (1998) note that three different groups of Chimpanzees in three different places have different ways of eating ants. </a:t>
            </a:r>
            <a:r>
              <a:rPr lang="en-GB" sz="2200" dirty="0">
                <a:solidFill>
                  <a:srgbClr val="92D050"/>
                </a:solidFill>
                <a:latin typeface="Rdg Vesta" panose="02000503060000020004" pitchFamily="2" charset="0"/>
              </a:rPr>
              <a:t>This is a cultural difference. </a:t>
            </a:r>
            <a:r>
              <a:rPr lang="en-GB" sz="2200" dirty="0">
                <a:solidFill>
                  <a:schemeClr val="accent1">
                    <a:lumMod val="75000"/>
                  </a:schemeClr>
                </a:solidFill>
                <a:latin typeface="Rdg Vesta" panose="02000503060000020004" pitchFamily="2" charset="0"/>
              </a:rPr>
              <a:t>Whiten (2005) states that to prove this conclusively would require removing Tai chimpanzees to </a:t>
            </a:r>
            <a:r>
              <a:rPr lang="en-GB" sz="2200" dirty="0" err="1">
                <a:solidFill>
                  <a:schemeClr val="accent1">
                    <a:lumMod val="75000"/>
                  </a:schemeClr>
                </a:solidFill>
                <a:latin typeface="Rdg Vesta" panose="02000503060000020004" pitchFamily="2" charset="0"/>
              </a:rPr>
              <a:t>Gombe</a:t>
            </a:r>
            <a:r>
              <a:rPr lang="en-GB" sz="2200" dirty="0">
                <a:solidFill>
                  <a:schemeClr val="accent1">
                    <a:lumMod val="75000"/>
                  </a:schemeClr>
                </a:solidFill>
                <a:latin typeface="Rdg Vesta" panose="02000503060000020004" pitchFamily="2" charset="0"/>
              </a:rPr>
              <a:t> to see if their habits changed or stayed the same. </a:t>
            </a:r>
            <a:r>
              <a:rPr lang="en-GB" sz="2200" dirty="0">
                <a:solidFill>
                  <a:srgbClr val="7030A0"/>
                </a:solidFill>
                <a:latin typeface="Rdg Vesta" panose="02000503060000020004" pitchFamily="2" charset="0"/>
              </a:rPr>
              <a:t>However, this is unlikely to be possible because moving chimpanzees from one place to another for an experiment would be unethical. The chimpanzees could feel stress due to the move. This psychological suffering cannot be justified to extend psychological knowledge.</a:t>
            </a:r>
            <a:endParaRPr lang="en-GB" dirty="0">
              <a:solidFill>
                <a:srgbClr val="7030A0"/>
              </a:solidFill>
            </a:endParaRPr>
          </a:p>
        </p:txBody>
      </p:sp>
      <p:sp>
        <p:nvSpPr>
          <p:cNvPr id="10" name="Text Placeholder 9"/>
          <p:cNvSpPr>
            <a:spLocks noGrp="1"/>
          </p:cNvSpPr>
          <p:nvPr>
            <p:ph type="body" sz="quarter" idx="3"/>
          </p:nvPr>
        </p:nvSpPr>
        <p:spPr>
          <a:xfrm>
            <a:off x="6140337" y="374877"/>
            <a:ext cx="5183188" cy="823912"/>
          </a:xfrm>
        </p:spPr>
        <p:txBody>
          <a:bodyPr/>
          <a:lstStyle/>
          <a:p>
            <a:pPr algn="ctr"/>
            <a:r>
              <a:rPr lang="en-GB" dirty="0" smtClean="0"/>
              <a:t>Version C</a:t>
            </a:r>
            <a:endParaRPr lang="en-GB" dirty="0"/>
          </a:p>
        </p:txBody>
      </p:sp>
      <p:sp>
        <p:nvSpPr>
          <p:cNvPr id="11" name="Content Placeholder 10"/>
          <p:cNvSpPr>
            <a:spLocks noGrp="1"/>
          </p:cNvSpPr>
          <p:nvPr>
            <p:ph sz="quarter" idx="4"/>
          </p:nvPr>
        </p:nvSpPr>
        <p:spPr>
          <a:xfrm>
            <a:off x="6276703" y="1329418"/>
            <a:ext cx="4704806" cy="4984296"/>
          </a:xfrm>
        </p:spPr>
        <p:txBody>
          <a:bodyPr>
            <a:normAutofit fontScale="62500" lnSpcReduction="20000"/>
          </a:bodyPr>
          <a:lstStyle/>
          <a:p>
            <a:pPr marL="0" indent="0" algn="just">
              <a:buNone/>
            </a:pPr>
            <a:r>
              <a:rPr lang="en-GB" dirty="0">
                <a:solidFill>
                  <a:schemeClr val="accent1">
                    <a:lumMod val="75000"/>
                  </a:schemeClr>
                </a:solidFill>
                <a:latin typeface="Rdg Vesta" panose="02000503060000020004" pitchFamily="2" charset="0"/>
              </a:rPr>
              <a:t>Whiten (2005) and </a:t>
            </a:r>
            <a:r>
              <a:rPr lang="en-GB" dirty="0" err="1">
                <a:solidFill>
                  <a:schemeClr val="accent1">
                    <a:lumMod val="75000"/>
                  </a:schemeClr>
                </a:solidFill>
                <a:latin typeface="Rdg Vesta" panose="02000503060000020004" pitchFamily="2" charset="0"/>
              </a:rPr>
              <a:t>Boesch</a:t>
            </a:r>
            <a:r>
              <a:rPr lang="en-GB" dirty="0">
                <a:solidFill>
                  <a:schemeClr val="accent1">
                    <a:lumMod val="75000"/>
                  </a:schemeClr>
                </a:solidFill>
                <a:latin typeface="Rdg Vesta" panose="02000503060000020004" pitchFamily="2" charset="0"/>
              </a:rPr>
              <a:t> et al (1998) noted that ant catching techniques used by Tai forest chimpanzees differ from chimpanzees that live at </a:t>
            </a:r>
            <a:r>
              <a:rPr lang="en-GB" dirty="0" err="1">
                <a:solidFill>
                  <a:schemeClr val="accent1">
                    <a:lumMod val="75000"/>
                  </a:schemeClr>
                </a:solidFill>
                <a:latin typeface="Rdg Vesta" panose="02000503060000020004" pitchFamily="2" charset="0"/>
              </a:rPr>
              <a:t>Gombe</a:t>
            </a:r>
            <a:r>
              <a:rPr lang="en-GB" dirty="0">
                <a:solidFill>
                  <a:schemeClr val="accent1">
                    <a:lumMod val="75000"/>
                  </a:schemeClr>
                </a:solidFill>
                <a:latin typeface="Rdg Vesta" panose="02000503060000020004" pitchFamily="2" charset="0"/>
              </a:rPr>
              <a:t>. </a:t>
            </a:r>
            <a:r>
              <a:rPr lang="en-GB" dirty="0">
                <a:solidFill>
                  <a:srgbClr val="C00000"/>
                </a:solidFill>
                <a:latin typeface="Rdg Vesta" panose="02000503060000020004" pitchFamily="2" charset="0"/>
              </a:rPr>
              <a:t>Both ants and sticks are available at each site, yet Tai chimpanzees use a short stick to pick up just a few ants, whereas chimpanzees in </a:t>
            </a:r>
            <a:r>
              <a:rPr lang="en-GB" dirty="0" err="1">
                <a:solidFill>
                  <a:srgbClr val="C00000"/>
                </a:solidFill>
                <a:latin typeface="Rdg Vesta" panose="02000503060000020004" pitchFamily="2" charset="0"/>
              </a:rPr>
              <a:t>Gombe</a:t>
            </a:r>
            <a:r>
              <a:rPr lang="en-GB" dirty="0">
                <a:solidFill>
                  <a:srgbClr val="C00000"/>
                </a:solidFill>
                <a:latin typeface="Rdg Vesta" panose="02000503060000020004" pitchFamily="2" charset="0"/>
              </a:rPr>
              <a:t> swipe their hands along a longer stick to collect a large ball of ants</a:t>
            </a:r>
            <a:r>
              <a:rPr lang="en-GB" dirty="0">
                <a:solidFill>
                  <a:schemeClr val="accent1">
                    <a:lumMod val="75000"/>
                  </a:schemeClr>
                </a:solidFill>
                <a:latin typeface="Rdg Vesta" panose="02000503060000020004" pitchFamily="2" charset="0"/>
              </a:rPr>
              <a:t>. </a:t>
            </a:r>
            <a:r>
              <a:rPr lang="en-GB" dirty="0">
                <a:solidFill>
                  <a:srgbClr val="C00000"/>
                </a:solidFill>
                <a:latin typeface="Rdg Vesta" panose="02000503060000020004" pitchFamily="2" charset="0"/>
              </a:rPr>
              <a:t>At </a:t>
            </a:r>
            <a:r>
              <a:rPr lang="en-GB" dirty="0" err="1">
                <a:solidFill>
                  <a:srgbClr val="C00000"/>
                </a:solidFill>
                <a:latin typeface="Rdg Vesta" panose="02000503060000020004" pitchFamily="2" charset="0"/>
              </a:rPr>
              <a:t>Mahale</a:t>
            </a:r>
            <a:r>
              <a:rPr lang="en-GB" dirty="0">
                <a:solidFill>
                  <a:srgbClr val="C00000"/>
                </a:solidFill>
                <a:latin typeface="Rdg Vesta" panose="02000503060000020004" pitchFamily="2" charset="0"/>
              </a:rPr>
              <a:t> where sticks and ants are both still available, chimpanzees do not ever eat ants. </a:t>
            </a:r>
            <a:r>
              <a:rPr lang="en-GB" dirty="0">
                <a:solidFill>
                  <a:srgbClr val="92D050"/>
                </a:solidFill>
                <a:latin typeface="Rdg Vesta" panose="02000503060000020004" pitchFamily="2" charset="0"/>
              </a:rPr>
              <a:t>The varying degrees of behaviour appear to show different cultural traditions within the same type of environment, and </a:t>
            </a:r>
            <a:r>
              <a:rPr lang="en-GB" u="sng" dirty="0">
                <a:solidFill>
                  <a:srgbClr val="92D050"/>
                </a:solidFill>
                <a:latin typeface="Rdg Vesta" panose="02000503060000020004" pitchFamily="2" charset="0"/>
              </a:rPr>
              <a:t>so</a:t>
            </a:r>
            <a:r>
              <a:rPr lang="en-GB" dirty="0">
                <a:solidFill>
                  <a:srgbClr val="92D050"/>
                </a:solidFill>
                <a:latin typeface="Rdg Vesta" panose="02000503060000020004" pitchFamily="2" charset="0"/>
              </a:rPr>
              <a:t> show culture within a species. </a:t>
            </a:r>
            <a:r>
              <a:rPr lang="en-GB" dirty="0">
                <a:solidFill>
                  <a:schemeClr val="accent1">
                    <a:lumMod val="75000"/>
                  </a:schemeClr>
                </a:solidFill>
                <a:latin typeface="Rdg Vesta" panose="02000503060000020004" pitchFamily="2" charset="0"/>
              </a:rPr>
              <a:t>However, Whiten (2005) states that to prove this conclusively would require removing Tai chimpanzees to </a:t>
            </a:r>
            <a:r>
              <a:rPr lang="en-GB" dirty="0" err="1">
                <a:solidFill>
                  <a:schemeClr val="accent1">
                    <a:lumMod val="75000"/>
                  </a:schemeClr>
                </a:solidFill>
                <a:latin typeface="Rdg Vesta" panose="02000503060000020004" pitchFamily="2" charset="0"/>
              </a:rPr>
              <a:t>Gombe</a:t>
            </a:r>
            <a:r>
              <a:rPr lang="en-GB" dirty="0">
                <a:solidFill>
                  <a:schemeClr val="accent1">
                    <a:lumMod val="75000"/>
                  </a:schemeClr>
                </a:solidFill>
                <a:latin typeface="Rdg Vesta" panose="02000503060000020004" pitchFamily="2" charset="0"/>
              </a:rPr>
              <a:t> and vice versa to see if the behaviour continued in the new environment, as it should do if both habitats are the same </a:t>
            </a:r>
            <a:r>
              <a:rPr lang="en-GB" dirty="0">
                <a:solidFill>
                  <a:srgbClr val="7030A0"/>
                </a:solidFill>
                <a:latin typeface="Rdg Vesta" panose="02000503060000020004" pitchFamily="2" charset="0"/>
              </a:rPr>
              <a:t>- the ethical implications of this mean it is unlikely to occur. </a:t>
            </a:r>
            <a:endParaRPr lang="en-GB" dirty="0">
              <a:solidFill>
                <a:srgbClr val="7030A0"/>
              </a:solidFill>
            </a:endParaRPr>
          </a:p>
        </p:txBody>
      </p:sp>
      <p:sp>
        <p:nvSpPr>
          <p:cNvPr id="13" name="Rectangular Callout 12"/>
          <p:cNvSpPr/>
          <p:nvPr/>
        </p:nvSpPr>
        <p:spPr>
          <a:xfrm>
            <a:off x="124487" y="354874"/>
            <a:ext cx="1470557" cy="704985"/>
          </a:xfrm>
          <a:prstGeom prst="wedgeRectCallout">
            <a:avLst>
              <a:gd name="adj1" fmla="val 88085"/>
              <a:gd name="adj2" fmla="val 101024"/>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400" dirty="0">
                <a:latin typeface="Rdg Vesta" panose="02000503060000020004" pitchFamily="2" charset="0"/>
              </a:rPr>
              <a:t>t</a:t>
            </a:r>
            <a:r>
              <a:rPr lang="en-GB" sz="1400" dirty="0" smtClean="0">
                <a:latin typeface="Rdg Vesta" panose="02000503060000020004" pitchFamily="2" charset="0"/>
              </a:rPr>
              <a:t>oo vague/broad</a:t>
            </a:r>
            <a:endParaRPr lang="en-GB" sz="1400" dirty="0">
              <a:latin typeface="Rdg Vesta" panose="02000503060000020004" pitchFamily="2" charset="0"/>
            </a:endParaRPr>
          </a:p>
        </p:txBody>
      </p:sp>
      <p:sp>
        <p:nvSpPr>
          <p:cNvPr id="15" name="Rectangular Callout 14"/>
          <p:cNvSpPr/>
          <p:nvPr/>
        </p:nvSpPr>
        <p:spPr>
          <a:xfrm>
            <a:off x="10981509" y="3111806"/>
            <a:ext cx="1087817" cy="612648"/>
          </a:xfrm>
          <a:prstGeom prst="wedgeRectCallout">
            <a:avLst>
              <a:gd name="adj1" fmla="val -65624"/>
              <a:gd name="adj2" fmla="val -810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400" dirty="0">
                <a:latin typeface="Rdg Vesta" panose="02000503060000020004" pitchFamily="2" charset="0"/>
              </a:rPr>
              <a:t>adequate relevant detail</a:t>
            </a:r>
          </a:p>
        </p:txBody>
      </p:sp>
      <p:sp>
        <p:nvSpPr>
          <p:cNvPr id="16" name="Rectangular Callout 15"/>
          <p:cNvSpPr/>
          <p:nvPr/>
        </p:nvSpPr>
        <p:spPr>
          <a:xfrm>
            <a:off x="157090" y="2446259"/>
            <a:ext cx="992777" cy="612648"/>
          </a:xfrm>
          <a:prstGeom prst="wedgeRectCallout">
            <a:avLst>
              <a:gd name="adj1" fmla="val 101644"/>
              <a:gd name="adj2" fmla="val -99546"/>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400" dirty="0">
                <a:latin typeface="Rdg Vesta" panose="02000503060000020004" pitchFamily="2" charset="0"/>
              </a:rPr>
              <a:t>m</a:t>
            </a:r>
            <a:r>
              <a:rPr lang="en-GB" sz="1400" dirty="0" smtClean="0">
                <a:latin typeface="Rdg Vesta" panose="02000503060000020004" pitchFamily="2" charset="0"/>
              </a:rPr>
              <a:t>ore detail needed</a:t>
            </a:r>
            <a:endParaRPr lang="en-GB" sz="1400" dirty="0">
              <a:latin typeface="Rdg Vesta" panose="02000503060000020004" pitchFamily="2" charset="0"/>
            </a:endParaRPr>
          </a:p>
        </p:txBody>
      </p:sp>
      <p:sp>
        <p:nvSpPr>
          <p:cNvPr id="17" name="Rectangular Callout 16"/>
          <p:cNvSpPr/>
          <p:nvPr/>
        </p:nvSpPr>
        <p:spPr>
          <a:xfrm>
            <a:off x="72059" y="5408023"/>
            <a:ext cx="1257881" cy="612648"/>
          </a:xfrm>
          <a:prstGeom prst="wedgeRectCallout">
            <a:avLst>
              <a:gd name="adj1" fmla="val 63925"/>
              <a:gd name="adj2" fmla="val -251643"/>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400" dirty="0">
                <a:latin typeface="Rdg Vesta" panose="02000503060000020004" pitchFamily="2" charset="0"/>
              </a:rPr>
              <a:t>t</a:t>
            </a:r>
            <a:r>
              <a:rPr lang="en-GB" sz="1400" dirty="0" smtClean="0">
                <a:latin typeface="Rdg Vesta" panose="02000503060000020004" pitchFamily="2" charset="0"/>
              </a:rPr>
              <a:t>oo much detail, </a:t>
            </a:r>
            <a:r>
              <a:rPr lang="en-GB" sz="1400" i="1" dirty="0" smtClean="0">
                <a:latin typeface="Rdg Vesta" panose="02000503060000020004" pitchFamily="2" charset="0"/>
              </a:rPr>
              <a:t>not</a:t>
            </a:r>
            <a:r>
              <a:rPr lang="en-GB" sz="1400" dirty="0" smtClean="0">
                <a:latin typeface="Rdg Vesta" panose="02000503060000020004" pitchFamily="2" charset="0"/>
              </a:rPr>
              <a:t> relevant to Q</a:t>
            </a:r>
            <a:endParaRPr lang="en-GB" sz="1400" dirty="0">
              <a:latin typeface="Rdg Vesta" panose="02000503060000020004" pitchFamily="2" charset="0"/>
            </a:endParaRPr>
          </a:p>
        </p:txBody>
      </p:sp>
      <p:sp>
        <p:nvSpPr>
          <p:cNvPr id="18" name="Rectangular Callout 17"/>
          <p:cNvSpPr/>
          <p:nvPr/>
        </p:nvSpPr>
        <p:spPr>
          <a:xfrm>
            <a:off x="10920549" y="4310467"/>
            <a:ext cx="1271451" cy="1006504"/>
          </a:xfrm>
          <a:prstGeom prst="wedgeRectCallout">
            <a:avLst>
              <a:gd name="adj1" fmla="val -60327"/>
              <a:gd name="adj2" fmla="val -10912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400" dirty="0">
                <a:latin typeface="Rdg Vesta" panose="02000503060000020004" pitchFamily="2" charset="0"/>
              </a:rPr>
              <a:t>clear interpretation &amp; link to essay question</a:t>
            </a:r>
          </a:p>
        </p:txBody>
      </p:sp>
      <p:sp>
        <p:nvSpPr>
          <p:cNvPr id="20" name="Rectangular Callout 19"/>
          <p:cNvSpPr/>
          <p:nvPr/>
        </p:nvSpPr>
        <p:spPr>
          <a:xfrm>
            <a:off x="8932228" y="5447600"/>
            <a:ext cx="2122968" cy="612648"/>
          </a:xfrm>
          <a:prstGeom prst="wedgeRectCallout">
            <a:avLst>
              <a:gd name="adj1" fmla="val -39262"/>
              <a:gd name="adj2" fmla="val -123711"/>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400" dirty="0">
                <a:latin typeface="Rdg Vesta" panose="02000503060000020004" pitchFamily="2" charset="0"/>
              </a:rPr>
              <a:t>caveat (acknowledging limitation of this argument)</a:t>
            </a:r>
          </a:p>
        </p:txBody>
      </p:sp>
      <p:sp>
        <p:nvSpPr>
          <p:cNvPr id="21" name="Rectangular Callout 20"/>
          <p:cNvSpPr/>
          <p:nvPr/>
        </p:nvSpPr>
        <p:spPr>
          <a:xfrm>
            <a:off x="161003" y="3156023"/>
            <a:ext cx="992777" cy="612648"/>
          </a:xfrm>
          <a:prstGeom prst="wedgeRectCallout">
            <a:avLst>
              <a:gd name="adj1" fmla="val 85855"/>
              <a:gd name="adj2" fmla="val -126554"/>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400" dirty="0" smtClean="0">
                <a:latin typeface="Rdg Vesta" panose="02000503060000020004" pitchFamily="2" charset="0"/>
              </a:rPr>
              <a:t>Why? How?</a:t>
            </a:r>
          </a:p>
          <a:p>
            <a:pPr algn="ctr"/>
            <a:r>
              <a:rPr lang="en-GB" sz="1400" dirty="0" smtClean="0">
                <a:latin typeface="Rdg Vesta" panose="02000503060000020004" pitchFamily="2" charset="0"/>
              </a:rPr>
              <a:t>Explain!</a:t>
            </a:r>
            <a:endParaRPr lang="en-GB" sz="1400" dirty="0">
              <a:latin typeface="Rdg Vesta" panose="02000503060000020004" pitchFamily="2" charset="0"/>
            </a:endParaRPr>
          </a:p>
        </p:txBody>
      </p:sp>
      <p:sp>
        <p:nvSpPr>
          <p:cNvPr id="22" name="Rectangular Callout 21"/>
          <p:cNvSpPr/>
          <p:nvPr/>
        </p:nvSpPr>
        <p:spPr>
          <a:xfrm>
            <a:off x="9742508" y="345132"/>
            <a:ext cx="1813766" cy="612648"/>
          </a:xfrm>
          <a:prstGeom prst="wedgeRectCallout">
            <a:avLst>
              <a:gd name="adj1" fmla="val -58847"/>
              <a:gd name="adj2" fmla="val 10656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400" dirty="0">
                <a:latin typeface="Rdg Vesta" panose="02000503060000020004" pitchFamily="2" charset="0"/>
              </a:rPr>
              <a:t>specific</a:t>
            </a:r>
            <a:r>
              <a:rPr lang="en-GB" sz="1400" dirty="0" smtClean="0"/>
              <a:t>, </a:t>
            </a:r>
            <a:r>
              <a:rPr lang="en-GB" sz="1400" dirty="0">
                <a:latin typeface="Rdg Vesta" panose="02000503060000020004" pitchFamily="2" charset="0"/>
              </a:rPr>
              <a:t>precise</a:t>
            </a:r>
          </a:p>
        </p:txBody>
      </p:sp>
    </p:spTree>
    <p:extLst>
      <p:ext uri="{BB962C8B-B14F-4D97-AF65-F5344CB8AC3E}">
        <p14:creationId xmlns:p14="http://schemas.microsoft.com/office/powerpoint/2010/main" val="42668442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62188"/>
          </a:xfrm>
        </p:spPr>
        <p:txBody>
          <a:bodyPr>
            <a:normAutofit fontScale="90000"/>
          </a:bodyPr>
          <a:lstStyle/>
          <a:p>
            <a:r>
              <a:rPr lang="en-GB" b="1" dirty="0" smtClean="0">
                <a:solidFill>
                  <a:srgbClr val="002060"/>
                </a:solidFill>
                <a:latin typeface="Rdg Vesta" panose="02000503060000020004" pitchFamily="2" charset="0"/>
              </a:rPr>
              <a:t/>
            </a:r>
            <a:br>
              <a:rPr lang="en-GB" b="1" dirty="0" smtClean="0">
                <a:solidFill>
                  <a:srgbClr val="002060"/>
                </a:solidFill>
                <a:latin typeface="Rdg Vesta" panose="02000503060000020004" pitchFamily="2" charset="0"/>
              </a:rPr>
            </a:br>
            <a:r>
              <a:rPr lang="en-GB" sz="3100" b="1" dirty="0" smtClean="0">
                <a:solidFill>
                  <a:srgbClr val="002060"/>
                </a:solidFill>
                <a:latin typeface="Rdg Vesta" panose="02000503060000020004" pitchFamily="2" charset="0"/>
              </a:rPr>
              <a:t>Task 2: can you identify three different types of Psychology question in the examples below?</a:t>
            </a:r>
            <a:r>
              <a:rPr lang="en-GB" b="1" dirty="0" smtClean="0">
                <a:solidFill>
                  <a:srgbClr val="002060"/>
                </a:solidFill>
                <a:latin typeface="Rdg Vesta" panose="02000503060000020004" pitchFamily="2" charset="0"/>
              </a:rPr>
              <a:t/>
            </a:r>
            <a:br>
              <a:rPr lang="en-GB" b="1" dirty="0" smtClean="0">
                <a:solidFill>
                  <a:srgbClr val="002060"/>
                </a:solidFill>
                <a:latin typeface="Rdg Vesta" panose="02000503060000020004" pitchFamily="2" charset="0"/>
              </a:rPr>
            </a:br>
            <a:endParaRPr lang="en-GB" sz="3100" b="1" dirty="0">
              <a:solidFill>
                <a:srgbClr val="002060"/>
              </a:solidFill>
              <a:latin typeface="Rdg Vesta" panose="02000503060000020004" pitchFamily="2" charset="0"/>
            </a:endParaRPr>
          </a:p>
        </p:txBody>
      </p:sp>
      <p:sp>
        <p:nvSpPr>
          <p:cNvPr id="3" name="Content Placeholder 2"/>
          <p:cNvSpPr>
            <a:spLocks noGrp="1"/>
          </p:cNvSpPr>
          <p:nvPr>
            <p:ph idx="1"/>
          </p:nvPr>
        </p:nvSpPr>
        <p:spPr>
          <a:xfrm>
            <a:off x="838199" y="1497874"/>
            <a:ext cx="10787743" cy="4981303"/>
          </a:xfrm>
        </p:spPr>
        <p:txBody>
          <a:bodyPr>
            <a:normAutofit fontScale="55000" lnSpcReduction="20000"/>
          </a:bodyPr>
          <a:lstStyle/>
          <a:p>
            <a:pPr algn="just"/>
            <a:r>
              <a:rPr lang="en-GB" sz="4200" b="1" dirty="0">
                <a:latin typeface="Rdg Vesta" panose="02000503060000020004" pitchFamily="2" charset="0"/>
              </a:rPr>
              <a:t>Why are some children more popular than others and what consequences does this have for psychological development?</a:t>
            </a:r>
            <a:endParaRPr lang="en-GB" sz="4200" dirty="0">
              <a:latin typeface="Rdg Vesta" panose="02000503060000020004" pitchFamily="2" charset="0"/>
            </a:endParaRPr>
          </a:p>
          <a:p>
            <a:pPr algn="just"/>
            <a:r>
              <a:rPr lang="en-GB" sz="4200" b="1" dirty="0">
                <a:latin typeface="Rdg Vesta" panose="02000503060000020004" pitchFamily="2" charset="0"/>
              </a:rPr>
              <a:t>'Evolutionary psychology provides a single unifying starting point for understanding why we think as we do today.' Archer (2001). Discuss.</a:t>
            </a:r>
          </a:p>
          <a:p>
            <a:pPr algn="just"/>
            <a:r>
              <a:rPr lang="en-US" sz="4200" b="1" dirty="0">
                <a:latin typeface="Rdg Vesta" panose="02000503060000020004" pitchFamily="2" charset="0"/>
              </a:rPr>
              <a:t>How Strong is the Evidence that Animals Understand Words and Signs in the Same Way that Humans Do?</a:t>
            </a:r>
          </a:p>
          <a:p>
            <a:pPr algn="just"/>
            <a:r>
              <a:rPr lang="en-GB" sz="4200" b="1" dirty="0">
                <a:latin typeface="Rdg Vesta" panose="02000503060000020004" pitchFamily="2" charset="0"/>
              </a:rPr>
              <a:t>In What Sense can we speak of Animals Having Culture?</a:t>
            </a:r>
          </a:p>
          <a:p>
            <a:pPr algn="just"/>
            <a:r>
              <a:rPr lang="en-GB" sz="4200" b="1" dirty="0">
                <a:latin typeface="Rdg Vesta" panose="02000503060000020004" pitchFamily="2" charset="0"/>
              </a:rPr>
              <a:t>What factors influence the accuracy of eyewitness testimonies and how can their effects be explained? </a:t>
            </a:r>
          </a:p>
          <a:p>
            <a:pPr algn="just"/>
            <a:r>
              <a:rPr lang="en-GB" sz="4200" b="1" dirty="0">
                <a:latin typeface="Rdg Vesta" panose="02000503060000020004" pitchFamily="2" charset="0"/>
              </a:rPr>
              <a:t>Is face processing a special perceptual process that is present from birth?</a:t>
            </a:r>
          </a:p>
          <a:p>
            <a:pPr algn="just"/>
            <a:r>
              <a:rPr lang="en-GB" sz="4200" b="1" dirty="0">
                <a:latin typeface="Rdg Vesta" panose="02000503060000020004" pitchFamily="2" charset="0"/>
              </a:rPr>
              <a:t>How can we improve our treatment of depression with neuroimaging studies?</a:t>
            </a:r>
          </a:p>
          <a:p>
            <a:pPr algn="just"/>
            <a:r>
              <a:rPr lang="en-GB" sz="4200" b="1" dirty="0">
                <a:latin typeface="Rdg Vesta" panose="02000503060000020004" pitchFamily="2" charset="0"/>
              </a:rPr>
              <a:t>Which early infant abilities and preferences might facilitate later language development?</a:t>
            </a:r>
          </a:p>
          <a:p>
            <a:pPr algn="just"/>
            <a:r>
              <a:rPr lang="en-GB" sz="4200" b="1" dirty="0">
                <a:latin typeface="Rdg Vesta" panose="02000503060000020004" pitchFamily="2" charset="0"/>
              </a:rPr>
              <a:t>What negative consequences may occur when communicating risk information in the “real-world” and how can insights from cognitive psychology help?</a:t>
            </a:r>
          </a:p>
          <a:p>
            <a:pPr marL="0" indent="0" algn="just">
              <a:buNone/>
            </a:pPr>
            <a:endParaRPr lang="en-GB" sz="4000" b="1" i="1" dirty="0"/>
          </a:p>
          <a:p>
            <a:pPr marL="0" indent="0">
              <a:spcAft>
                <a:spcPts val="600"/>
              </a:spcAft>
              <a:buNone/>
            </a:pPr>
            <a:endParaRPr lang="en-GB" dirty="0" smtClean="0">
              <a:solidFill>
                <a:srgbClr val="000066"/>
              </a:solidFill>
              <a:latin typeface="Rdg Vesta" panose="02000503060000020004" pitchFamily="2" charset="0"/>
            </a:endParaRPr>
          </a:p>
          <a:p>
            <a:pPr marL="0" indent="0" algn="ctr">
              <a:buNone/>
            </a:pPr>
            <a:endParaRPr lang="en-GB" dirty="0"/>
          </a:p>
        </p:txBody>
      </p:sp>
    </p:spTree>
    <p:extLst>
      <p:ext uri="{BB962C8B-B14F-4D97-AF65-F5344CB8AC3E}">
        <p14:creationId xmlns:p14="http://schemas.microsoft.com/office/powerpoint/2010/main" val="26713831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13510"/>
            <a:ext cx="9167949" cy="6409508"/>
          </a:xfrm>
        </p:spPr>
        <p:txBody>
          <a:bodyPr>
            <a:normAutofit fontScale="25000" lnSpcReduction="20000"/>
          </a:bodyPr>
          <a:lstStyle/>
          <a:p>
            <a:pPr marL="0" indent="0" algn="ctr">
              <a:buNone/>
            </a:pPr>
            <a:r>
              <a:rPr lang="en-GB" sz="8000" b="1" dirty="0">
                <a:solidFill>
                  <a:srgbClr val="3333FF"/>
                </a:solidFill>
                <a:latin typeface="Rdg Vesta" panose="02000503060000020004" pitchFamily="2" charset="0"/>
              </a:rPr>
              <a:t>Critical discussion</a:t>
            </a:r>
          </a:p>
          <a:p>
            <a:pPr algn="just"/>
            <a:r>
              <a:rPr lang="en-GB" sz="8000" b="1" dirty="0">
                <a:latin typeface="Rdg Vesta" panose="02000503060000020004" pitchFamily="2" charset="0"/>
              </a:rPr>
              <a:t>'Evolutionary psychology provides a single unifying starting point for understanding why we think as we do today.' Archer (2001).</a:t>
            </a:r>
            <a:r>
              <a:rPr lang="en-GB" sz="8000" b="1" dirty="0">
                <a:solidFill>
                  <a:srgbClr val="FF0000"/>
                </a:solidFill>
                <a:latin typeface="Rdg Vesta" panose="02000503060000020004" pitchFamily="2" charset="0"/>
              </a:rPr>
              <a:t> Discuss</a:t>
            </a:r>
            <a:r>
              <a:rPr lang="en-GB" sz="8000" b="1" dirty="0">
                <a:latin typeface="Rdg Vesta" panose="02000503060000020004" pitchFamily="2" charset="0"/>
              </a:rPr>
              <a:t>.</a:t>
            </a:r>
          </a:p>
          <a:p>
            <a:pPr algn="just"/>
            <a:r>
              <a:rPr lang="en-US" sz="8000" b="1" dirty="0">
                <a:solidFill>
                  <a:srgbClr val="FF0000"/>
                </a:solidFill>
                <a:latin typeface="Rdg Vesta" panose="02000503060000020004" pitchFamily="2" charset="0"/>
              </a:rPr>
              <a:t>How Strong is the Evidence that </a:t>
            </a:r>
            <a:r>
              <a:rPr lang="en-US" sz="8000" b="1" dirty="0">
                <a:latin typeface="Rdg Vesta" panose="02000503060000020004" pitchFamily="2" charset="0"/>
              </a:rPr>
              <a:t>Animals Understand Words and Signs in the Same Way that Humans Do?</a:t>
            </a:r>
          </a:p>
          <a:p>
            <a:pPr algn="just"/>
            <a:r>
              <a:rPr lang="en-GB" sz="8000" b="1" dirty="0">
                <a:solidFill>
                  <a:srgbClr val="FF0000"/>
                </a:solidFill>
                <a:latin typeface="Rdg Vesta" panose="02000503060000020004" pitchFamily="2" charset="0"/>
              </a:rPr>
              <a:t>In what sense can we speak of </a:t>
            </a:r>
            <a:r>
              <a:rPr lang="en-GB" sz="8000" b="1" dirty="0">
                <a:latin typeface="Rdg Vesta" panose="02000503060000020004" pitchFamily="2" charset="0"/>
              </a:rPr>
              <a:t>Animals Having Culture?</a:t>
            </a:r>
          </a:p>
          <a:p>
            <a:pPr algn="just"/>
            <a:r>
              <a:rPr lang="en-GB" sz="8000" b="1" dirty="0">
                <a:solidFill>
                  <a:srgbClr val="FF0000"/>
                </a:solidFill>
                <a:latin typeface="Rdg Vesta" panose="02000503060000020004" pitchFamily="2" charset="0"/>
              </a:rPr>
              <a:t>Is</a:t>
            </a:r>
            <a:r>
              <a:rPr lang="en-GB" sz="8000" b="1" dirty="0">
                <a:latin typeface="Rdg Vesta" panose="02000503060000020004" pitchFamily="2" charset="0"/>
              </a:rPr>
              <a:t> face processing a special perceptual process that is present from birth?</a:t>
            </a:r>
          </a:p>
          <a:p>
            <a:pPr marL="0" indent="0" algn="ctr">
              <a:buNone/>
            </a:pPr>
            <a:endParaRPr lang="en-GB" sz="8000" b="1" dirty="0" smtClean="0">
              <a:solidFill>
                <a:srgbClr val="3333FF"/>
              </a:solidFill>
              <a:latin typeface="Rdg Vesta" panose="02000503060000020004" pitchFamily="2" charset="0"/>
            </a:endParaRPr>
          </a:p>
          <a:p>
            <a:pPr marL="0" indent="0" algn="ctr">
              <a:buNone/>
            </a:pPr>
            <a:r>
              <a:rPr lang="en-GB" sz="8000" b="1" dirty="0" smtClean="0">
                <a:solidFill>
                  <a:srgbClr val="3333FF"/>
                </a:solidFill>
                <a:latin typeface="Rdg Vesta" panose="02000503060000020004" pitchFamily="2" charset="0"/>
              </a:rPr>
              <a:t>Cause-Effect</a:t>
            </a:r>
            <a:endParaRPr lang="en-GB" sz="8000" b="1" dirty="0">
              <a:solidFill>
                <a:srgbClr val="3333FF"/>
              </a:solidFill>
              <a:latin typeface="Rdg Vesta" panose="02000503060000020004" pitchFamily="2" charset="0"/>
            </a:endParaRPr>
          </a:p>
          <a:p>
            <a:pPr algn="just"/>
            <a:r>
              <a:rPr lang="en-GB" sz="8000" b="1" dirty="0">
                <a:solidFill>
                  <a:srgbClr val="FF0000"/>
                </a:solidFill>
                <a:latin typeface="Rdg Vesta" panose="02000503060000020004" pitchFamily="2" charset="0"/>
              </a:rPr>
              <a:t>Why</a:t>
            </a:r>
            <a:r>
              <a:rPr lang="en-GB" sz="8000" b="1" dirty="0">
                <a:latin typeface="Rdg Vesta" panose="02000503060000020004" pitchFamily="2" charset="0"/>
              </a:rPr>
              <a:t> are some children more popular than others and </a:t>
            </a:r>
            <a:r>
              <a:rPr lang="en-GB" sz="8000" b="1" dirty="0">
                <a:solidFill>
                  <a:srgbClr val="FF0000"/>
                </a:solidFill>
                <a:latin typeface="Rdg Vesta" panose="02000503060000020004" pitchFamily="2" charset="0"/>
              </a:rPr>
              <a:t>what consequences does this have for </a:t>
            </a:r>
            <a:r>
              <a:rPr lang="en-GB" sz="8000" b="1" dirty="0">
                <a:latin typeface="Rdg Vesta" panose="02000503060000020004" pitchFamily="2" charset="0"/>
              </a:rPr>
              <a:t>psychological development?</a:t>
            </a:r>
            <a:endParaRPr lang="en-GB" sz="8000" dirty="0">
              <a:latin typeface="Rdg Vesta" panose="02000503060000020004" pitchFamily="2" charset="0"/>
            </a:endParaRPr>
          </a:p>
          <a:p>
            <a:pPr algn="just"/>
            <a:r>
              <a:rPr lang="en-GB" sz="8000" b="1" dirty="0">
                <a:solidFill>
                  <a:srgbClr val="FF0000"/>
                </a:solidFill>
                <a:latin typeface="Rdg Vesta" panose="02000503060000020004" pitchFamily="2" charset="0"/>
              </a:rPr>
              <a:t>What factors influence </a:t>
            </a:r>
            <a:r>
              <a:rPr lang="en-GB" sz="8000" b="1" dirty="0">
                <a:latin typeface="Rdg Vesta" panose="02000503060000020004" pitchFamily="2" charset="0"/>
              </a:rPr>
              <a:t>the accuracy of eyewitness testimonies and </a:t>
            </a:r>
            <a:r>
              <a:rPr lang="en-GB" sz="8000" b="1" dirty="0">
                <a:solidFill>
                  <a:srgbClr val="FF0000"/>
                </a:solidFill>
                <a:latin typeface="Rdg Vesta" panose="02000503060000020004" pitchFamily="2" charset="0"/>
              </a:rPr>
              <a:t>how can </a:t>
            </a:r>
            <a:r>
              <a:rPr lang="en-GB" sz="8000" b="1" dirty="0">
                <a:latin typeface="Rdg Vesta" panose="02000503060000020004" pitchFamily="2" charset="0"/>
              </a:rPr>
              <a:t>their </a:t>
            </a:r>
            <a:r>
              <a:rPr lang="en-GB" sz="8000" b="1" dirty="0">
                <a:solidFill>
                  <a:srgbClr val="FF0000"/>
                </a:solidFill>
                <a:latin typeface="Rdg Vesta" panose="02000503060000020004" pitchFamily="2" charset="0"/>
              </a:rPr>
              <a:t>effects be explained</a:t>
            </a:r>
            <a:r>
              <a:rPr lang="en-GB" sz="8000" b="1" dirty="0">
                <a:latin typeface="Rdg Vesta" panose="02000503060000020004" pitchFamily="2" charset="0"/>
              </a:rPr>
              <a:t>? </a:t>
            </a:r>
          </a:p>
          <a:p>
            <a:pPr algn="just"/>
            <a:r>
              <a:rPr lang="en-GB" sz="8000" b="1" dirty="0">
                <a:latin typeface="Rdg Vesta" panose="02000503060000020004" pitchFamily="2" charset="0"/>
              </a:rPr>
              <a:t>Which early infant abilities and preferences </a:t>
            </a:r>
            <a:r>
              <a:rPr lang="en-GB" sz="8000" b="1" dirty="0">
                <a:solidFill>
                  <a:srgbClr val="FF0000"/>
                </a:solidFill>
                <a:latin typeface="Rdg Vesta" panose="02000503060000020004" pitchFamily="2" charset="0"/>
              </a:rPr>
              <a:t>might facilitate </a:t>
            </a:r>
            <a:r>
              <a:rPr lang="en-GB" sz="8000" b="1" dirty="0">
                <a:latin typeface="Rdg Vesta" panose="02000503060000020004" pitchFamily="2" charset="0"/>
              </a:rPr>
              <a:t>later language development?</a:t>
            </a:r>
          </a:p>
          <a:p>
            <a:pPr marL="0" indent="0" algn="ctr">
              <a:buNone/>
            </a:pPr>
            <a:endParaRPr lang="en-GB" sz="8000" b="1" dirty="0" smtClean="0">
              <a:solidFill>
                <a:srgbClr val="3333FF"/>
              </a:solidFill>
              <a:latin typeface="Rdg Vesta" panose="02000503060000020004" pitchFamily="2" charset="0"/>
            </a:endParaRPr>
          </a:p>
          <a:p>
            <a:pPr marL="0" indent="0" algn="ctr">
              <a:buNone/>
            </a:pPr>
            <a:r>
              <a:rPr lang="en-GB" sz="8000" b="1" dirty="0" smtClean="0">
                <a:solidFill>
                  <a:srgbClr val="3333FF"/>
                </a:solidFill>
                <a:latin typeface="Rdg Vesta" panose="02000503060000020004" pitchFamily="2" charset="0"/>
              </a:rPr>
              <a:t>Problem-Solution-Evaluation</a:t>
            </a:r>
            <a:endParaRPr lang="en-GB" sz="8000" b="1" dirty="0">
              <a:solidFill>
                <a:srgbClr val="3333FF"/>
              </a:solidFill>
              <a:latin typeface="Rdg Vesta" panose="02000503060000020004" pitchFamily="2" charset="0"/>
            </a:endParaRPr>
          </a:p>
          <a:p>
            <a:pPr algn="just"/>
            <a:r>
              <a:rPr lang="en-GB" sz="8000" b="1" dirty="0">
                <a:solidFill>
                  <a:srgbClr val="FF0000"/>
                </a:solidFill>
                <a:latin typeface="Rdg Vesta" panose="02000503060000020004" pitchFamily="2" charset="0"/>
              </a:rPr>
              <a:t>What</a:t>
            </a:r>
            <a:r>
              <a:rPr lang="en-GB" sz="8000" b="1" dirty="0">
                <a:latin typeface="Rdg Vesta" panose="02000503060000020004" pitchFamily="2" charset="0"/>
              </a:rPr>
              <a:t> negative </a:t>
            </a:r>
            <a:r>
              <a:rPr lang="en-GB" sz="8000" b="1" dirty="0">
                <a:solidFill>
                  <a:srgbClr val="FF0000"/>
                </a:solidFill>
                <a:latin typeface="Rdg Vesta" panose="02000503060000020004" pitchFamily="2" charset="0"/>
              </a:rPr>
              <a:t>consequences</a:t>
            </a:r>
            <a:r>
              <a:rPr lang="en-GB" sz="8000" b="1" dirty="0">
                <a:latin typeface="Rdg Vesta" panose="02000503060000020004" pitchFamily="2" charset="0"/>
              </a:rPr>
              <a:t> may occur when communicating risk information in the “real-world” and </a:t>
            </a:r>
            <a:r>
              <a:rPr lang="en-GB" sz="8000" b="1" dirty="0">
                <a:solidFill>
                  <a:srgbClr val="FF0000"/>
                </a:solidFill>
                <a:latin typeface="Rdg Vesta" panose="02000503060000020004" pitchFamily="2" charset="0"/>
              </a:rPr>
              <a:t>how can </a:t>
            </a:r>
            <a:r>
              <a:rPr lang="en-GB" sz="8000" b="1" dirty="0">
                <a:latin typeface="Rdg Vesta" panose="02000503060000020004" pitchFamily="2" charset="0"/>
              </a:rPr>
              <a:t>insights from cognitive psychology </a:t>
            </a:r>
            <a:r>
              <a:rPr lang="en-GB" sz="8000" b="1" dirty="0">
                <a:solidFill>
                  <a:srgbClr val="FF0000"/>
                </a:solidFill>
                <a:latin typeface="Rdg Vesta" panose="02000503060000020004" pitchFamily="2" charset="0"/>
              </a:rPr>
              <a:t>help</a:t>
            </a:r>
            <a:r>
              <a:rPr lang="en-GB" sz="8000" b="1" dirty="0">
                <a:latin typeface="Rdg Vesta" panose="02000503060000020004" pitchFamily="2" charset="0"/>
              </a:rPr>
              <a:t>?</a:t>
            </a:r>
          </a:p>
          <a:p>
            <a:pPr algn="just"/>
            <a:r>
              <a:rPr lang="en-GB" sz="8000" b="1" dirty="0">
                <a:solidFill>
                  <a:srgbClr val="FF0000"/>
                </a:solidFill>
                <a:latin typeface="Rdg Vesta" panose="02000503060000020004" pitchFamily="2" charset="0"/>
              </a:rPr>
              <a:t>How can we improve </a:t>
            </a:r>
            <a:r>
              <a:rPr lang="en-GB" sz="8000" b="1" dirty="0">
                <a:latin typeface="Rdg Vesta" panose="02000503060000020004" pitchFamily="2" charset="0"/>
              </a:rPr>
              <a:t>our treatment of depression with neuroimaging studies?</a:t>
            </a:r>
          </a:p>
          <a:p>
            <a:pPr marL="0" indent="0" algn="just">
              <a:buNone/>
            </a:pPr>
            <a:endParaRPr lang="en-GB" sz="4000" b="1" i="1" dirty="0"/>
          </a:p>
          <a:p>
            <a:pPr marL="0" indent="0">
              <a:spcAft>
                <a:spcPts val="600"/>
              </a:spcAft>
              <a:buNone/>
            </a:pPr>
            <a:endParaRPr lang="en-GB" dirty="0" smtClean="0">
              <a:solidFill>
                <a:srgbClr val="000066"/>
              </a:solidFill>
              <a:latin typeface="Rdg Vesta" panose="02000503060000020004" pitchFamily="2" charset="0"/>
            </a:endParaRPr>
          </a:p>
          <a:p>
            <a:pPr marL="0" indent="0" algn="ctr">
              <a:buNone/>
            </a:pPr>
            <a:endParaRPr lang="en-GB" dirty="0"/>
          </a:p>
        </p:txBody>
      </p:sp>
      <p:sp>
        <p:nvSpPr>
          <p:cNvPr id="5" name="Rectangular Callout 4"/>
          <p:cNvSpPr/>
          <p:nvPr/>
        </p:nvSpPr>
        <p:spPr>
          <a:xfrm>
            <a:off x="10197738" y="148047"/>
            <a:ext cx="1776550" cy="900031"/>
          </a:xfrm>
          <a:prstGeom prst="wedgeRectCallout">
            <a:avLst>
              <a:gd name="adj1" fmla="val -65597"/>
              <a:gd name="adj2" fmla="val -527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Rdg Vesta" panose="02000503060000020004" pitchFamily="2" charset="0"/>
              </a:rPr>
              <a:t>critical</a:t>
            </a:r>
            <a:r>
              <a:rPr lang="en-GB" dirty="0" smtClean="0"/>
              <a:t> </a:t>
            </a:r>
            <a:r>
              <a:rPr lang="en-GB" dirty="0">
                <a:latin typeface="Rdg Vesta" panose="02000503060000020004" pitchFamily="2" charset="0"/>
              </a:rPr>
              <a:t>evaluation</a:t>
            </a:r>
            <a:r>
              <a:rPr lang="en-GB" dirty="0" smtClean="0"/>
              <a:t> </a:t>
            </a:r>
            <a:r>
              <a:rPr lang="en-GB" dirty="0">
                <a:latin typeface="Rdg Vesta" panose="02000503060000020004" pitchFamily="2" charset="0"/>
              </a:rPr>
              <a:t>of</a:t>
            </a:r>
            <a:r>
              <a:rPr lang="en-GB" dirty="0" smtClean="0"/>
              <a:t> </a:t>
            </a:r>
            <a:r>
              <a:rPr lang="en-GB" dirty="0">
                <a:latin typeface="Rdg Vesta" panose="02000503060000020004" pitchFamily="2" charset="0"/>
              </a:rPr>
              <a:t>evidence</a:t>
            </a:r>
          </a:p>
        </p:txBody>
      </p:sp>
      <p:sp>
        <p:nvSpPr>
          <p:cNvPr id="6" name="Rectangular Callout 5"/>
          <p:cNvSpPr/>
          <p:nvPr/>
        </p:nvSpPr>
        <p:spPr>
          <a:xfrm>
            <a:off x="10197738" y="2567710"/>
            <a:ext cx="1776550" cy="1438234"/>
          </a:xfrm>
          <a:prstGeom prst="wedgeRectCallout">
            <a:avLst>
              <a:gd name="adj1" fmla="val -74108"/>
              <a:gd name="adj2" fmla="val -20348"/>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Rdg Vesta" panose="02000503060000020004" pitchFamily="2" charset="0"/>
              </a:rPr>
              <a:t>critical evaluation of possible reasons &amp; implications</a:t>
            </a:r>
          </a:p>
        </p:txBody>
      </p:sp>
      <p:sp>
        <p:nvSpPr>
          <p:cNvPr id="7" name="Rectangular Callout 6"/>
          <p:cNvSpPr/>
          <p:nvPr/>
        </p:nvSpPr>
        <p:spPr>
          <a:xfrm>
            <a:off x="10197738" y="5242561"/>
            <a:ext cx="1776550" cy="1249679"/>
          </a:xfrm>
          <a:prstGeom prst="wedgeRectCallout">
            <a:avLst>
              <a:gd name="adj1" fmla="val -74911"/>
              <a:gd name="adj2" fmla="val -43605"/>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Rdg Vesta" panose="02000503060000020004" pitchFamily="2" charset="0"/>
              </a:rPr>
              <a:t>critical evaluation of the efficacy of solutions</a:t>
            </a:r>
          </a:p>
        </p:txBody>
      </p:sp>
    </p:spTree>
    <p:extLst>
      <p:ext uri="{BB962C8B-B14F-4D97-AF65-F5344CB8AC3E}">
        <p14:creationId xmlns:p14="http://schemas.microsoft.com/office/powerpoint/2010/main" val="35000492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solidFill>
                  <a:srgbClr val="000066"/>
                </a:solidFill>
                <a:latin typeface="Rdg Vesta" panose="02000503060000020004" pitchFamily="2" charset="0"/>
              </a:rPr>
              <a:t>Task: Different types of argumentation</a:t>
            </a:r>
            <a:endParaRPr lang="en-GB" dirty="0">
              <a:solidFill>
                <a:srgbClr val="000066"/>
              </a:solidFill>
              <a:latin typeface="Rdg Vesta" panose="02000503060000020004" pitchFamily="2" charset="0"/>
            </a:endParaRPr>
          </a:p>
        </p:txBody>
      </p:sp>
      <p:sp>
        <p:nvSpPr>
          <p:cNvPr id="5" name="Content Placeholder 4"/>
          <p:cNvSpPr>
            <a:spLocks noGrp="1"/>
          </p:cNvSpPr>
          <p:nvPr>
            <p:ph idx="1"/>
          </p:nvPr>
        </p:nvSpPr>
        <p:spPr/>
        <p:txBody>
          <a:bodyPr>
            <a:normAutofit/>
          </a:bodyPr>
          <a:lstStyle/>
          <a:p>
            <a:pPr marL="742950" indent="-742950">
              <a:buAutoNum type="alphaLcParenBoth"/>
            </a:pPr>
            <a:r>
              <a:rPr lang="en-GB" sz="4000" dirty="0" smtClean="0">
                <a:solidFill>
                  <a:srgbClr val="000066"/>
                </a:solidFill>
                <a:latin typeface="Rdg Vesta" panose="02000503060000020004" pitchFamily="2" charset="0"/>
              </a:rPr>
              <a:t>Read </a:t>
            </a:r>
            <a:r>
              <a:rPr lang="en-GB" sz="4000" dirty="0">
                <a:solidFill>
                  <a:srgbClr val="000066"/>
                </a:solidFill>
                <a:latin typeface="Rdg Vesta" panose="02000503060000020004" pitchFamily="2" charset="0"/>
              </a:rPr>
              <a:t>the two </a:t>
            </a:r>
            <a:r>
              <a:rPr lang="en-GB" sz="4000" dirty="0" smtClean="0">
                <a:solidFill>
                  <a:srgbClr val="000066"/>
                </a:solidFill>
                <a:latin typeface="Rdg Vesta" panose="02000503060000020004" pitchFamily="2" charset="0"/>
              </a:rPr>
              <a:t>essay extracts How </a:t>
            </a:r>
            <a:r>
              <a:rPr lang="en-GB" sz="4000" dirty="0">
                <a:solidFill>
                  <a:srgbClr val="000066"/>
                </a:solidFill>
                <a:latin typeface="Rdg Vesta" panose="02000503060000020004" pitchFamily="2" charset="0"/>
              </a:rPr>
              <a:t>does the argumentation differ? How does this relate to differences in </a:t>
            </a:r>
            <a:r>
              <a:rPr lang="en-GB" sz="4000" dirty="0" smtClean="0">
                <a:solidFill>
                  <a:srgbClr val="000066"/>
                </a:solidFill>
                <a:latin typeface="Rdg Vesta" panose="02000503060000020004" pitchFamily="2" charset="0"/>
              </a:rPr>
              <a:t>essay </a:t>
            </a:r>
            <a:r>
              <a:rPr lang="en-GB" sz="4000" dirty="0">
                <a:solidFill>
                  <a:srgbClr val="000066"/>
                </a:solidFill>
                <a:latin typeface="Rdg Vesta" panose="02000503060000020004" pitchFamily="2" charset="0"/>
              </a:rPr>
              <a:t>type</a:t>
            </a:r>
            <a:r>
              <a:rPr lang="en-GB" sz="4000" dirty="0" smtClean="0">
                <a:solidFill>
                  <a:srgbClr val="000066"/>
                </a:solidFill>
                <a:latin typeface="Rdg Vesta" panose="02000503060000020004" pitchFamily="2" charset="0"/>
              </a:rPr>
              <a:t>?</a:t>
            </a:r>
          </a:p>
          <a:p>
            <a:pPr marL="0" indent="0">
              <a:buNone/>
            </a:pPr>
            <a:endParaRPr lang="en-GB" sz="4000" dirty="0" smtClean="0">
              <a:solidFill>
                <a:srgbClr val="000066"/>
              </a:solidFill>
              <a:latin typeface="Rdg Vesta" panose="02000503060000020004" pitchFamily="2" charset="0"/>
            </a:endParaRPr>
          </a:p>
          <a:p>
            <a:pPr marL="742950" indent="-742950">
              <a:buAutoNum type="alphaLcParenBoth"/>
            </a:pPr>
            <a:r>
              <a:rPr lang="en-GB" sz="4000" dirty="0" smtClean="0">
                <a:solidFill>
                  <a:srgbClr val="000066"/>
                </a:solidFill>
                <a:latin typeface="Rdg Vesta" panose="02000503060000020004" pitchFamily="2" charset="0"/>
              </a:rPr>
              <a:t>Re-read </a:t>
            </a:r>
            <a:r>
              <a:rPr lang="en-GB" sz="4000" dirty="0">
                <a:solidFill>
                  <a:srgbClr val="000066"/>
                </a:solidFill>
                <a:latin typeface="Rdg Vesta" panose="02000503060000020004" pitchFamily="2" charset="0"/>
              </a:rPr>
              <a:t>the extracts: which sentences contain facts /description?; which sentences contain arguments/interpretations? </a:t>
            </a:r>
          </a:p>
        </p:txBody>
      </p:sp>
    </p:spTree>
    <p:extLst>
      <p:ext uri="{BB962C8B-B14F-4D97-AF65-F5344CB8AC3E}">
        <p14:creationId xmlns:p14="http://schemas.microsoft.com/office/powerpoint/2010/main" val="13369382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GB" b="1" dirty="0" smtClean="0">
                <a:latin typeface="Candara" panose="020E0502030303020204" pitchFamily="34" charset="0"/>
              </a:rPr>
              <a:t>Background</a:t>
            </a:r>
            <a:endParaRPr lang="en-GB" b="1" dirty="0">
              <a:latin typeface="Candara" panose="020E0502030303020204" pitchFamily="34" charset="0"/>
            </a:endParaRPr>
          </a:p>
        </p:txBody>
      </p:sp>
      <p:sp>
        <p:nvSpPr>
          <p:cNvPr id="7" name="Content Placeholder 6"/>
          <p:cNvSpPr>
            <a:spLocks noGrp="1"/>
          </p:cNvSpPr>
          <p:nvPr>
            <p:ph idx="1"/>
          </p:nvPr>
        </p:nvSpPr>
        <p:spPr/>
        <p:txBody>
          <a:bodyPr>
            <a:normAutofit/>
          </a:bodyPr>
          <a:lstStyle/>
          <a:p>
            <a:pPr>
              <a:spcAft>
                <a:spcPts val="600"/>
              </a:spcAft>
            </a:pPr>
            <a:r>
              <a:rPr lang="en-GB" sz="3600" dirty="0" smtClean="0">
                <a:latin typeface="Candara" panose="020E0502030303020204" pitchFamily="34" charset="0"/>
              </a:rPr>
              <a:t>PY1SK &lt;-&gt; PY1SK</a:t>
            </a:r>
            <a:r>
              <a:rPr lang="en-GB" sz="3600" b="1" dirty="0" smtClean="0">
                <a:latin typeface="Candara" panose="020E0502030303020204" pitchFamily="34" charset="0"/>
              </a:rPr>
              <a:t>E</a:t>
            </a:r>
          </a:p>
          <a:p>
            <a:pPr>
              <a:spcAft>
                <a:spcPts val="600"/>
              </a:spcAft>
            </a:pPr>
            <a:r>
              <a:rPr lang="en-GB" sz="3600" dirty="0" smtClean="0">
                <a:latin typeface="Candara" panose="020E0502030303020204" pitchFamily="34" charset="0"/>
              </a:rPr>
              <a:t>30 (</a:t>
            </a:r>
            <a:r>
              <a:rPr lang="en-GB" sz="3600" dirty="0" err="1" smtClean="0">
                <a:latin typeface="Candara" panose="020E0502030303020204" pitchFamily="34" charset="0"/>
              </a:rPr>
              <a:t>nns</a:t>
            </a:r>
            <a:r>
              <a:rPr lang="en-GB" sz="3600" dirty="0" smtClean="0">
                <a:latin typeface="Candara" panose="020E0502030303020204" pitchFamily="34" charset="0"/>
              </a:rPr>
              <a:t> &amp; ns) from 150+ first year students</a:t>
            </a:r>
          </a:p>
          <a:p>
            <a:pPr>
              <a:spcAft>
                <a:spcPts val="600"/>
              </a:spcAft>
            </a:pPr>
            <a:r>
              <a:rPr lang="en-GB" sz="3600" dirty="0" smtClean="0">
                <a:latin typeface="Candara" panose="020E0502030303020204" pitchFamily="34" charset="0"/>
              </a:rPr>
              <a:t>An extra assignment</a:t>
            </a:r>
          </a:p>
          <a:p>
            <a:pPr>
              <a:spcAft>
                <a:spcPts val="600"/>
              </a:spcAft>
            </a:pPr>
            <a:r>
              <a:rPr lang="en-GB" sz="3600" dirty="0" smtClean="0">
                <a:latin typeface="Candara" panose="020E0502030303020204" pitchFamily="34" charset="0"/>
              </a:rPr>
              <a:t>Workshops in autumn: </a:t>
            </a:r>
            <a:r>
              <a:rPr lang="en-GB" sz="3600" i="1" dirty="0" smtClean="0">
                <a:latin typeface="Candara" panose="020E0502030303020204" pitchFamily="34" charset="0"/>
              </a:rPr>
              <a:t>Practical Reports </a:t>
            </a:r>
            <a:r>
              <a:rPr lang="en-GB" sz="3600" dirty="0" smtClean="0">
                <a:latin typeface="Candara" panose="020E0502030303020204" pitchFamily="34" charset="0"/>
              </a:rPr>
              <a:t>&amp; </a:t>
            </a:r>
            <a:r>
              <a:rPr lang="en-GB" sz="3600" i="1" dirty="0">
                <a:latin typeface="Candara" panose="020E0502030303020204" pitchFamily="34" charset="0"/>
              </a:rPr>
              <a:t>Critical Reviews</a:t>
            </a:r>
          </a:p>
          <a:p>
            <a:pPr>
              <a:spcAft>
                <a:spcPts val="600"/>
              </a:spcAft>
            </a:pPr>
            <a:r>
              <a:rPr lang="en-GB" sz="3600" dirty="0" smtClean="0">
                <a:latin typeface="Candara" panose="020E0502030303020204" pitchFamily="34" charset="0"/>
              </a:rPr>
              <a:t>Workshops in spring: </a:t>
            </a:r>
            <a:r>
              <a:rPr lang="en-GB" sz="3600" i="1" dirty="0">
                <a:latin typeface="Candara" panose="020E0502030303020204" pitchFamily="34" charset="0"/>
              </a:rPr>
              <a:t>Essays</a:t>
            </a:r>
            <a:r>
              <a:rPr lang="en-GB" sz="3600" dirty="0" smtClean="0">
                <a:latin typeface="Candara" panose="020E0502030303020204" pitchFamily="34" charset="0"/>
              </a:rPr>
              <a:t> &amp; </a:t>
            </a:r>
            <a:r>
              <a:rPr lang="en-GB" sz="3600" i="1" dirty="0">
                <a:latin typeface="Candara" panose="020E0502030303020204" pitchFamily="34" charset="0"/>
              </a:rPr>
              <a:t>Reflective Writing</a:t>
            </a:r>
          </a:p>
        </p:txBody>
      </p:sp>
    </p:spTree>
    <p:extLst>
      <p:ext uri="{BB962C8B-B14F-4D97-AF65-F5344CB8AC3E}">
        <p14:creationId xmlns:p14="http://schemas.microsoft.com/office/powerpoint/2010/main" val="20215069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ular Callout 6"/>
          <p:cNvSpPr/>
          <p:nvPr/>
        </p:nvSpPr>
        <p:spPr>
          <a:xfrm>
            <a:off x="10233891" y="738909"/>
            <a:ext cx="1542472" cy="612648"/>
          </a:xfrm>
          <a:prstGeom prst="wedgeRectCallout">
            <a:avLst>
              <a:gd name="adj1" fmla="val -68475"/>
              <a:gd name="adj2" fmla="val 95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latin typeface="Rdg Vesta" panose="02000503060000020004" pitchFamily="2" charset="0"/>
              </a:rPr>
              <a:t>argument</a:t>
            </a:r>
          </a:p>
        </p:txBody>
      </p:sp>
      <p:sp>
        <p:nvSpPr>
          <p:cNvPr id="8" name="Rectangular Callout 7"/>
          <p:cNvSpPr/>
          <p:nvPr/>
        </p:nvSpPr>
        <p:spPr>
          <a:xfrm>
            <a:off x="10344728" y="1916545"/>
            <a:ext cx="1588655" cy="612648"/>
          </a:xfrm>
          <a:prstGeom prst="wedgeRectCallout">
            <a:avLst>
              <a:gd name="adj1" fmla="val -64987"/>
              <a:gd name="adj2" fmla="val 15763"/>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latin typeface="Rdg Vesta" panose="02000503060000020004" pitchFamily="2" charset="0"/>
              </a:rPr>
              <a:t>evidence</a:t>
            </a:r>
          </a:p>
        </p:txBody>
      </p:sp>
      <p:pic>
        <p:nvPicPr>
          <p:cNvPr id="2" name="Picture 1"/>
          <p:cNvPicPr>
            <a:picLocks noChangeAspect="1"/>
          </p:cNvPicPr>
          <p:nvPr/>
        </p:nvPicPr>
        <p:blipFill>
          <a:blip r:embed="rId2"/>
          <a:stretch>
            <a:fillRect/>
          </a:stretch>
        </p:blipFill>
        <p:spPr>
          <a:xfrm>
            <a:off x="346230" y="460946"/>
            <a:ext cx="9613804" cy="4337620"/>
          </a:xfrm>
          <a:prstGeom prst="rect">
            <a:avLst/>
          </a:prstGeom>
        </p:spPr>
      </p:pic>
      <p:sp>
        <p:nvSpPr>
          <p:cNvPr id="9" name="Rectangular Callout 8"/>
          <p:cNvSpPr/>
          <p:nvPr/>
        </p:nvSpPr>
        <p:spPr>
          <a:xfrm>
            <a:off x="9199417" y="4913058"/>
            <a:ext cx="1805710" cy="612648"/>
          </a:xfrm>
          <a:prstGeom prst="wedgeRectCallout">
            <a:avLst>
              <a:gd name="adj1" fmla="val -64987"/>
              <a:gd name="adj2" fmla="val -131983"/>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latin typeface="Rdg Vesta" panose="02000503060000020004" pitchFamily="2" charset="0"/>
              </a:rPr>
              <a:t>interpretation</a:t>
            </a:r>
          </a:p>
        </p:txBody>
      </p:sp>
    </p:spTree>
    <p:extLst>
      <p:ext uri="{BB962C8B-B14F-4D97-AF65-F5344CB8AC3E}">
        <p14:creationId xmlns:p14="http://schemas.microsoft.com/office/powerpoint/2010/main" val="33786225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42762" y="152811"/>
            <a:ext cx="6664025" cy="6705189"/>
          </a:xfrm>
          <a:prstGeom prst="rect">
            <a:avLst/>
          </a:prstGeom>
        </p:spPr>
      </p:pic>
      <p:sp>
        <p:nvSpPr>
          <p:cNvPr id="3" name="Rectangular Callout 2"/>
          <p:cNvSpPr/>
          <p:nvPr/>
        </p:nvSpPr>
        <p:spPr>
          <a:xfrm>
            <a:off x="9416607" y="4345049"/>
            <a:ext cx="2096654" cy="1634836"/>
          </a:xfrm>
          <a:prstGeom prst="wedgeRectCallout">
            <a:avLst>
              <a:gd name="adj1" fmla="val -128370"/>
              <a:gd name="adj2" fmla="val -58684"/>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latin typeface="Rdg Vesta" panose="02000503060000020004" pitchFamily="2" charset="0"/>
              </a:rPr>
              <a:t>m</a:t>
            </a:r>
            <a:r>
              <a:rPr lang="en-GB" dirty="0" smtClean="0">
                <a:latin typeface="Rdg Vesta" panose="02000503060000020004" pitchFamily="2" charset="0"/>
              </a:rPr>
              <a:t>ore ‘to and fro’ in Extract 2 creating the sense of a ‘debate’</a:t>
            </a:r>
            <a:endParaRPr lang="en-GB" dirty="0">
              <a:latin typeface="Rdg Vesta" panose="02000503060000020004" pitchFamily="2" charset="0"/>
            </a:endParaRPr>
          </a:p>
        </p:txBody>
      </p:sp>
    </p:spTree>
    <p:extLst>
      <p:ext uri="{BB962C8B-B14F-4D97-AF65-F5344CB8AC3E}">
        <p14:creationId xmlns:p14="http://schemas.microsoft.com/office/powerpoint/2010/main" val="536375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nvPr>
        </p:nvGraphicFramePr>
        <p:xfrm>
          <a:off x="1991544" y="980729"/>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009141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2027" y="461555"/>
            <a:ext cx="11493014" cy="5138056"/>
          </a:xfrm>
          <a:prstGeom prst="rect">
            <a:avLst/>
          </a:prstGeom>
        </p:spPr>
      </p:pic>
    </p:spTree>
    <p:extLst>
      <p:ext uri="{BB962C8B-B14F-4D97-AF65-F5344CB8AC3E}">
        <p14:creationId xmlns:p14="http://schemas.microsoft.com/office/powerpoint/2010/main" val="5312846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581891" y="626995"/>
            <a:ext cx="11481203" cy="5114232"/>
          </a:xfrm>
          <a:prstGeom prst="rect">
            <a:avLst/>
          </a:prstGeom>
        </p:spPr>
      </p:pic>
      <p:sp>
        <p:nvSpPr>
          <p:cNvPr id="4" name="Oval 3"/>
          <p:cNvSpPr/>
          <p:nvPr/>
        </p:nvSpPr>
        <p:spPr>
          <a:xfrm>
            <a:off x="8515928" y="1519936"/>
            <a:ext cx="1691061" cy="535709"/>
          </a:xfrm>
          <a:prstGeom prst="ellipse">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9462655" y="3881456"/>
            <a:ext cx="863600" cy="535709"/>
          </a:xfrm>
          <a:prstGeom prst="ellipse">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3648364" y="2890983"/>
            <a:ext cx="960581" cy="560982"/>
          </a:xfrm>
          <a:prstGeom prst="ellipse">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10931640" y="3451965"/>
            <a:ext cx="1131454" cy="535709"/>
          </a:xfrm>
          <a:prstGeom prst="ellipse">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10257587" y="1588655"/>
            <a:ext cx="1754909" cy="4508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9301018" y="4761346"/>
            <a:ext cx="655782" cy="4508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84731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72342" y="207379"/>
            <a:ext cx="8191463" cy="6524347"/>
          </a:xfrm>
          <a:prstGeom prst="rect">
            <a:avLst/>
          </a:prstGeom>
        </p:spPr>
      </p:pic>
    </p:spTree>
    <p:extLst>
      <p:ext uri="{BB962C8B-B14F-4D97-AF65-F5344CB8AC3E}">
        <p14:creationId xmlns:p14="http://schemas.microsoft.com/office/powerpoint/2010/main" val="2471328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38155" y="175492"/>
            <a:ext cx="9681099" cy="5613400"/>
          </a:xfrm>
          <a:prstGeom prst="rect">
            <a:avLst/>
          </a:prstGeom>
        </p:spPr>
      </p:pic>
      <p:sp>
        <p:nvSpPr>
          <p:cNvPr id="4" name="Rectangular Callout 3"/>
          <p:cNvSpPr/>
          <p:nvPr/>
        </p:nvSpPr>
        <p:spPr>
          <a:xfrm>
            <a:off x="7405363" y="5883564"/>
            <a:ext cx="2613891" cy="612648"/>
          </a:xfrm>
          <a:prstGeom prst="wedgeRectCallout">
            <a:avLst>
              <a:gd name="adj1" fmla="val -66262"/>
              <a:gd name="adj2" fmla="val -1093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Rdg Vesta" panose="02000503060000020004" pitchFamily="2" charset="0"/>
              </a:rPr>
              <a:t>N.B. As a UG student, mostly avoid ‘I’!</a:t>
            </a:r>
            <a:endParaRPr lang="en-GB" dirty="0">
              <a:latin typeface="Rdg Vesta" panose="02000503060000020004" pitchFamily="2" charset="0"/>
            </a:endParaRPr>
          </a:p>
        </p:txBody>
      </p:sp>
    </p:spTree>
    <p:extLst>
      <p:ext uri="{BB962C8B-B14F-4D97-AF65-F5344CB8AC3E}">
        <p14:creationId xmlns:p14="http://schemas.microsoft.com/office/powerpoint/2010/main" val="8794409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517237" y="1440455"/>
            <a:ext cx="11164636" cy="4019675"/>
          </a:xfrm>
          <a:prstGeom prst="rect">
            <a:avLst/>
          </a:prstGeom>
        </p:spPr>
      </p:pic>
      <p:sp>
        <p:nvSpPr>
          <p:cNvPr id="3" name="Rectangular Callout 2"/>
          <p:cNvSpPr/>
          <p:nvPr/>
        </p:nvSpPr>
        <p:spPr>
          <a:xfrm>
            <a:off x="1177502" y="248303"/>
            <a:ext cx="1480457" cy="612648"/>
          </a:xfrm>
          <a:prstGeom prst="wedgeRectCallout">
            <a:avLst>
              <a:gd name="adj1" fmla="val -49496"/>
              <a:gd name="adj2" fmla="val 228940"/>
            </a:avLst>
          </a:prstGeom>
          <a:solidFill>
            <a:schemeClr val="bg2">
              <a:alpha val="26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b="1" dirty="0" smtClean="0">
                <a:solidFill>
                  <a:schemeClr val="tx1"/>
                </a:solidFill>
                <a:latin typeface="Rdg Vesta" panose="02000503060000020004" pitchFamily="2" charset="0"/>
              </a:rPr>
              <a:t>caution</a:t>
            </a:r>
            <a:endParaRPr lang="en-GB" b="1" dirty="0">
              <a:solidFill>
                <a:schemeClr val="tx1"/>
              </a:solidFill>
              <a:latin typeface="Rdg Vesta" panose="02000503060000020004" pitchFamily="2" charset="0"/>
            </a:endParaRPr>
          </a:p>
        </p:txBody>
      </p:sp>
      <p:sp>
        <p:nvSpPr>
          <p:cNvPr id="4" name="Rectangular Callout 3"/>
          <p:cNvSpPr/>
          <p:nvPr/>
        </p:nvSpPr>
        <p:spPr>
          <a:xfrm>
            <a:off x="7850776" y="5483354"/>
            <a:ext cx="1480457" cy="612648"/>
          </a:xfrm>
          <a:prstGeom prst="wedgeRectCallout">
            <a:avLst>
              <a:gd name="adj1" fmla="val 59167"/>
              <a:gd name="adj2" fmla="val -150720"/>
            </a:avLst>
          </a:prstGeom>
          <a:solidFill>
            <a:schemeClr val="bg2">
              <a:alpha val="26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b="1" dirty="0">
                <a:solidFill>
                  <a:schemeClr val="tx1"/>
                </a:solidFill>
                <a:latin typeface="Rdg Vesta" panose="02000503060000020004" pitchFamily="2" charset="0"/>
              </a:rPr>
              <a:t>caution</a:t>
            </a:r>
          </a:p>
        </p:txBody>
      </p:sp>
      <p:sp>
        <p:nvSpPr>
          <p:cNvPr id="5" name="Rectangular Callout 4"/>
          <p:cNvSpPr/>
          <p:nvPr/>
        </p:nvSpPr>
        <p:spPr>
          <a:xfrm>
            <a:off x="3846680" y="528176"/>
            <a:ext cx="1480457" cy="612648"/>
          </a:xfrm>
          <a:prstGeom prst="wedgeRectCallout">
            <a:avLst>
              <a:gd name="adj1" fmla="val -141510"/>
              <a:gd name="adj2" fmla="val 277571"/>
            </a:avLst>
          </a:prstGeom>
          <a:solidFill>
            <a:schemeClr val="bg2">
              <a:alpha val="26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b="1" dirty="0">
                <a:solidFill>
                  <a:schemeClr val="tx1"/>
                </a:solidFill>
                <a:latin typeface="Rdg Vesta" panose="02000503060000020004" pitchFamily="2" charset="0"/>
              </a:rPr>
              <a:t>certainty</a:t>
            </a:r>
          </a:p>
        </p:txBody>
      </p:sp>
      <p:sp>
        <p:nvSpPr>
          <p:cNvPr id="6" name="Rectangular Callout 5"/>
          <p:cNvSpPr/>
          <p:nvPr/>
        </p:nvSpPr>
        <p:spPr>
          <a:xfrm>
            <a:off x="8321412" y="551400"/>
            <a:ext cx="1480457" cy="612648"/>
          </a:xfrm>
          <a:prstGeom prst="wedgeRectCallout">
            <a:avLst>
              <a:gd name="adj1" fmla="val -69889"/>
              <a:gd name="adj2" fmla="val 457666"/>
            </a:avLst>
          </a:prstGeom>
          <a:solidFill>
            <a:schemeClr val="bg2">
              <a:alpha val="26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b="1" dirty="0">
                <a:solidFill>
                  <a:schemeClr val="tx1"/>
                </a:solidFill>
                <a:latin typeface="Rdg Vesta" panose="02000503060000020004" pitchFamily="2" charset="0"/>
              </a:rPr>
              <a:t>certainty</a:t>
            </a:r>
          </a:p>
        </p:txBody>
      </p:sp>
      <p:sp>
        <p:nvSpPr>
          <p:cNvPr id="7" name="Rectangular Callout 6"/>
          <p:cNvSpPr/>
          <p:nvPr/>
        </p:nvSpPr>
        <p:spPr>
          <a:xfrm>
            <a:off x="1599078" y="5483354"/>
            <a:ext cx="1480457" cy="612648"/>
          </a:xfrm>
          <a:prstGeom prst="wedgeRectCallout">
            <a:avLst>
              <a:gd name="adj1" fmla="val 20879"/>
              <a:gd name="adj2" fmla="val -350673"/>
            </a:avLst>
          </a:prstGeom>
          <a:solidFill>
            <a:schemeClr val="bg2">
              <a:alpha val="26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b="1" dirty="0">
                <a:solidFill>
                  <a:schemeClr val="tx1"/>
                </a:solidFill>
                <a:latin typeface="Rdg Vesta" panose="02000503060000020004" pitchFamily="2" charset="0"/>
              </a:rPr>
              <a:t>certainty</a:t>
            </a:r>
          </a:p>
        </p:txBody>
      </p:sp>
    </p:spTree>
    <p:extLst>
      <p:ext uri="{BB962C8B-B14F-4D97-AF65-F5344CB8AC3E}">
        <p14:creationId xmlns:p14="http://schemas.microsoft.com/office/powerpoint/2010/main" val="6725055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57106" y="307522"/>
            <a:ext cx="6482795" cy="6550478"/>
          </a:xfrm>
          <a:prstGeom prst="rect">
            <a:avLst/>
          </a:prstGeom>
        </p:spPr>
      </p:pic>
      <p:sp>
        <p:nvSpPr>
          <p:cNvPr id="3" name="Rectangular Callout 2"/>
          <p:cNvSpPr/>
          <p:nvPr/>
        </p:nvSpPr>
        <p:spPr>
          <a:xfrm>
            <a:off x="9093066" y="683226"/>
            <a:ext cx="1480457" cy="612648"/>
          </a:xfrm>
          <a:prstGeom prst="wedgeRectCallout">
            <a:avLst>
              <a:gd name="adj1" fmla="val -121243"/>
              <a:gd name="adj2" fmla="val 105316"/>
            </a:avLst>
          </a:prstGeom>
          <a:solidFill>
            <a:schemeClr val="bg2">
              <a:alpha val="26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b="1" dirty="0">
                <a:solidFill>
                  <a:schemeClr val="tx1"/>
                </a:solidFill>
                <a:latin typeface="Rdg Vesta" panose="02000503060000020004" pitchFamily="2" charset="0"/>
              </a:rPr>
              <a:t>caution</a:t>
            </a:r>
          </a:p>
        </p:txBody>
      </p:sp>
      <p:sp>
        <p:nvSpPr>
          <p:cNvPr id="4" name="Rectangular Callout 3"/>
          <p:cNvSpPr/>
          <p:nvPr/>
        </p:nvSpPr>
        <p:spPr>
          <a:xfrm>
            <a:off x="9093066" y="1653045"/>
            <a:ext cx="1480457" cy="612648"/>
          </a:xfrm>
          <a:prstGeom prst="wedgeRectCallout">
            <a:avLst>
              <a:gd name="adj1" fmla="val -100655"/>
              <a:gd name="adj2" fmla="val 29935"/>
            </a:avLst>
          </a:prstGeom>
          <a:solidFill>
            <a:schemeClr val="bg2">
              <a:alpha val="26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b="1" dirty="0">
                <a:solidFill>
                  <a:schemeClr val="tx1"/>
                </a:solidFill>
                <a:latin typeface="Rdg Vesta" panose="02000503060000020004" pitchFamily="2" charset="0"/>
              </a:rPr>
              <a:t>caution</a:t>
            </a:r>
          </a:p>
        </p:txBody>
      </p:sp>
      <p:sp>
        <p:nvSpPr>
          <p:cNvPr id="5" name="Rectangular Callout 4"/>
          <p:cNvSpPr/>
          <p:nvPr/>
        </p:nvSpPr>
        <p:spPr>
          <a:xfrm rot="10800000" flipV="1">
            <a:off x="750066" y="1653045"/>
            <a:ext cx="1480457" cy="563716"/>
          </a:xfrm>
          <a:prstGeom prst="wedgeRectCallout">
            <a:avLst>
              <a:gd name="adj1" fmla="val -215450"/>
              <a:gd name="adj2" fmla="val 96160"/>
            </a:avLst>
          </a:prstGeom>
          <a:solidFill>
            <a:schemeClr val="bg2">
              <a:alpha val="26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b="1" dirty="0">
                <a:solidFill>
                  <a:schemeClr val="tx1"/>
                </a:solidFill>
                <a:latin typeface="Rdg Vesta" panose="02000503060000020004" pitchFamily="2" charset="0"/>
              </a:rPr>
              <a:t>caution</a:t>
            </a:r>
          </a:p>
        </p:txBody>
      </p:sp>
      <p:sp>
        <p:nvSpPr>
          <p:cNvPr id="6" name="Rectangular Callout 5"/>
          <p:cNvSpPr/>
          <p:nvPr/>
        </p:nvSpPr>
        <p:spPr>
          <a:xfrm>
            <a:off x="9467138" y="3818972"/>
            <a:ext cx="2198389" cy="612648"/>
          </a:xfrm>
          <a:prstGeom prst="wedgeRectCallout">
            <a:avLst>
              <a:gd name="adj1" fmla="val -82169"/>
              <a:gd name="adj2" fmla="val 29935"/>
            </a:avLst>
          </a:prstGeom>
          <a:solidFill>
            <a:schemeClr val="bg2">
              <a:alpha val="26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b="1" dirty="0">
                <a:solidFill>
                  <a:schemeClr val="tx1"/>
                </a:solidFill>
                <a:latin typeface="Rdg Vesta" panose="02000503060000020004" pitchFamily="2" charset="0"/>
              </a:rPr>
              <a:t>attitude/evaluation</a:t>
            </a:r>
          </a:p>
        </p:txBody>
      </p:sp>
      <p:sp>
        <p:nvSpPr>
          <p:cNvPr id="7" name="Rectangular Callout 6"/>
          <p:cNvSpPr/>
          <p:nvPr/>
        </p:nvSpPr>
        <p:spPr>
          <a:xfrm>
            <a:off x="8966484" y="5467663"/>
            <a:ext cx="2198389" cy="612648"/>
          </a:xfrm>
          <a:prstGeom prst="wedgeRectCallout">
            <a:avLst>
              <a:gd name="adj1" fmla="val -119141"/>
              <a:gd name="adj2" fmla="val 57072"/>
            </a:avLst>
          </a:prstGeom>
          <a:solidFill>
            <a:schemeClr val="bg2">
              <a:alpha val="26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b="1" dirty="0">
                <a:solidFill>
                  <a:schemeClr val="tx1"/>
                </a:solidFill>
                <a:latin typeface="Rdg Vesta" panose="02000503060000020004" pitchFamily="2" charset="0"/>
              </a:rPr>
              <a:t>attitude/evaluation</a:t>
            </a:r>
          </a:p>
        </p:txBody>
      </p:sp>
      <p:sp>
        <p:nvSpPr>
          <p:cNvPr id="8" name="Rectangular Callout 7"/>
          <p:cNvSpPr/>
          <p:nvPr/>
        </p:nvSpPr>
        <p:spPr>
          <a:xfrm>
            <a:off x="8867542" y="4643317"/>
            <a:ext cx="2198389" cy="612648"/>
          </a:xfrm>
          <a:prstGeom prst="wedgeRectCallout">
            <a:avLst>
              <a:gd name="adj1" fmla="val -224177"/>
              <a:gd name="adj2" fmla="val 96270"/>
            </a:avLst>
          </a:prstGeom>
          <a:solidFill>
            <a:schemeClr val="bg2">
              <a:alpha val="26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b="1" dirty="0">
                <a:solidFill>
                  <a:schemeClr val="tx1"/>
                </a:solidFill>
                <a:latin typeface="Rdg Vesta" panose="02000503060000020004" pitchFamily="2" charset="0"/>
              </a:rPr>
              <a:t>attitude/evaluation</a:t>
            </a:r>
          </a:p>
        </p:txBody>
      </p:sp>
      <p:sp>
        <p:nvSpPr>
          <p:cNvPr id="9" name="Rectangular Callout 8"/>
          <p:cNvSpPr/>
          <p:nvPr/>
        </p:nvSpPr>
        <p:spPr>
          <a:xfrm>
            <a:off x="8966484" y="2736008"/>
            <a:ext cx="2699043" cy="612648"/>
          </a:xfrm>
          <a:prstGeom prst="wedgeRectCallout">
            <a:avLst>
              <a:gd name="adj1" fmla="val -84627"/>
              <a:gd name="adj2" fmla="val 109839"/>
            </a:avLst>
          </a:prstGeom>
          <a:solidFill>
            <a:schemeClr val="bg2">
              <a:alpha val="26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b="1" dirty="0">
                <a:solidFill>
                  <a:schemeClr val="tx1"/>
                </a:solidFill>
                <a:latin typeface="Rdg Vesta" panose="02000503060000020004" pitchFamily="2" charset="0"/>
              </a:rPr>
              <a:t>addressing/involving</a:t>
            </a:r>
            <a:r>
              <a:rPr lang="en-GB" dirty="0" smtClean="0">
                <a:solidFill>
                  <a:schemeClr val="tx1"/>
                </a:solidFill>
                <a:latin typeface="Rdg Vesta" panose="02000503060000020004" pitchFamily="2" charset="0"/>
              </a:rPr>
              <a:t> </a:t>
            </a:r>
            <a:r>
              <a:rPr lang="en-GB" b="1" dirty="0">
                <a:solidFill>
                  <a:schemeClr val="tx1"/>
                </a:solidFill>
                <a:latin typeface="Rdg Vesta" panose="02000503060000020004" pitchFamily="2" charset="0"/>
              </a:rPr>
              <a:t>the</a:t>
            </a:r>
            <a:r>
              <a:rPr lang="en-GB" dirty="0" smtClean="0">
                <a:solidFill>
                  <a:schemeClr val="tx1"/>
                </a:solidFill>
                <a:latin typeface="Rdg Vesta" panose="02000503060000020004" pitchFamily="2" charset="0"/>
              </a:rPr>
              <a:t> </a:t>
            </a:r>
            <a:r>
              <a:rPr lang="en-GB" b="1" dirty="0">
                <a:solidFill>
                  <a:schemeClr val="tx1"/>
                </a:solidFill>
                <a:latin typeface="Rdg Vesta" panose="02000503060000020004" pitchFamily="2" charset="0"/>
              </a:rPr>
              <a:t>reader</a:t>
            </a:r>
            <a:r>
              <a:rPr lang="en-GB" dirty="0" smtClean="0">
                <a:solidFill>
                  <a:schemeClr val="tx1"/>
                </a:solidFill>
                <a:latin typeface="Rdg Vesta" panose="02000503060000020004" pitchFamily="2" charset="0"/>
              </a:rPr>
              <a:t> </a:t>
            </a:r>
            <a:endParaRPr lang="en-GB" dirty="0">
              <a:solidFill>
                <a:schemeClr val="tx1"/>
              </a:solidFill>
              <a:latin typeface="Rdg Vesta" panose="02000503060000020004" pitchFamily="2" charset="0"/>
            </a:endParaRPr>
          </a:p>
        </p:txBody>
      </p:sp>
    </p:spTree>
    <p:extLst>
      <p:ext uri="{BB962C8B-B14F-4D97-AF65-F5344CB8AC3E}">
        <p14:creationId xmlns:p14="http://schemas.microsoft.com/office/powerpoint/2010/main" val="20621244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84663" y="104503"/>
            <a:ext cx="9238304" cy="6753497"/>
          </a:xfrm>
          <a:prstGeom prst="rect">
            <a:avLst/>
          </a:prstGeom>
        </p:spPr>
      </p:pic>
    </p:spTree>
    <p:extLst>
      <p:ext uri="{BB962C8B-B14F-4D97-AF65-F5344CB8AC3E}">
        <p14:creationId xmlns:p14="http://schemas.microsoft.com/office/powerpoint/2010/main" val="3124576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Arrow 5"/>
          <p:cNvSpPr/>
          <p:nvPr/>
        </p:nvSpPr>
        <p:spPr>
          <a:xfrm>
            <a:off x="5927668" y="1816396"/>
            <a:ext cx="4026241" cy="168541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3600" dirty="0" smtClean="0">
                <a:latin typeface="Candara" panose="020E0502030303020204" pitchFamily="34" charset="0"/>
              </a:rPr>
              <a:t>      purpose</a:t>
            </a:r>
            <a:endParaRPr lang="en-GB" sz="3600" dirty="0">
              <a:latin typeface="Candara" panose="020E0502030303020204" pitchFamily="34" charset="0"/>
            </a:endParaRPr>
          </a:p>
        </p:txBody>
      </p:sp>
      <p:graphicFrame>
        <p:nvGraphicFramePr>
          <p:cNvPr id="10" name="Diagram 9"/>
          <p:cNvGraphicFramePr/>
          <p:nvPr>
            <p:extLst>
              <p:ext uri="{D42A27DB-BD31-4B8C-83A1-F6EECF244321}">
                <p14:modId xmlns:p14="http://schemas.microsoft.com/office/powerpoint/2010/main" val="3425816103"/>
              </p:ext>
            </p:extLst>
          </p:nvPr>
        </p:nvGraphicFramePr>
        <p:xfrm>
          <a:off x="244103" y="801737"/>
          <a:ext cx="3794035" cy="5045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Left Arrow 12"/>
          <p:cNvSpPr/>
          <p:nvPr/>
        </p:nvSpPr>
        <p:spPr>
          <a:xfrm>
            <a:off x="5770913" y="2871596"/>
            <a:ext cx="4026241" cy="1597221"/>
          </a:xfrm>
          <a:prstGeom prst="lef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3600" dirty="0" smtClean="0">
                <a:solidFill>
                  <a:schemeClr val="tx1"/>
                </a:solidFill>
                <a:latin typeface="Candara" panose="020E0502030303020204" pitchFamily="34" charset="0"/>
              </a:rPr>
              <a:t>language</a:t>
            </a:r>
            <a:endParaRPr lang="en-GB" sz="3600" dirty="0">
              <a:solidFill>
                <a:schemeClr val="tx1"/>
              </a:solidFill>
              <a:latin typeface="Candara" panose="020E0502030303020204" pitchFamily="34" charset="0"/>
            </a:endParaRPr>
          </a:p>
        </p:txBody>
      </p:sp>
      <p:sp>
        <p:nvSpPr>
          <p:cNvPr id="9" name="Rectangular Callout 8"/>
          <p:cNvSpPr/>
          <p:nvPr/>
        </p:nvSpPr>
        <p:spPr>
          <a:xfrm>
            <a:off x="9953909" y="427267"/>
            <a:ext cx="2049377" cy="1880503"/>
          </a:xfrm>
          <a:prstGeom prst="wedgeRectCallout">
            <a:avLst>
              <a:gd name="adj1" fmla="val -72931"/>
              <a:gd name="adj2" fmla="val 98794"/>
            </a:avLst>
          </a:prstGeom>
          <a:solidFill>
            <a:srgbClr val="FFFF00">
              <a:alpha val="3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latin typeface="Candara" panose="020E0502030303020204" pitchFamily="34" charset="0"/>
              </a:rPr>
              <a:t>“Discourses are tools – they do things. </a:t>
            </a:r>
            <a:r>
              <a:rPr lang="en-GB" sz="1400" dirty="0">
                <a:solidFill>
                  <a:schemeClr val="tx1"/>
                </a:solidFill>
                <a:latin typeface="Candara" panose="020E0502030303020204" pitchFamily="34" charset="0"/>
              </a:rPr>
              <a:t>That is why they have evolved and thus </a:t>
            </a:r>
            <a:r>
              <a:rPr lang="en-GB" sz="1400" b="1" dirty="0">
                <a:solidFill>
                  <a:schemeClr val="tx1"/>
                </a:solidFill>
                <a:latin typeface="Candara" panose="020E0502030303020204" pitchFamily="34" charset="0"/>
              </a:rPr>
              <a:t>their functionality determines their character” </a:t>
            </a:r>
            <a:r>
              <a:rPr lang="en-GB" sz="1400" dirty="0">
                <a:solidFill>
                  <a:schemeClr val="tx1"/>
                </a:solidFill>
                <a:latin typeface="Candara" panose="020E0502030303020204" pitchFamily="34" charset="0"/>
              </a:rPr>
              <a:t>(Martin, 1993, p221)</a:t>
            </a:r>
          </a:p>
        </p:txBody>
      </p:sp>
    </p:spTree>
    <p:extLst>
      <p:ext uri="{BB962C8B-B14F-4D97-AF65-F5344CB8AC3E}">
        <p14:creationId xmlns:p14="http://schemas.microsoft.com/office/powerpoint/2010/main" val="40979028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b="1" dirty="0" smtClean="0">
                <a:latin typeface="Candara" panose="020E0502030303020204" pitchFamily="34" charset="0"/>
              </a:rPr>
              <a:t>Thoughts/reflections …</a:t>
            </a:r>
            <a:endParaRPr lang="en-GB" dirty="0"/>
          </a:p>
        </p:txBody>
      </p:sp>
      <p:sp>
        <p:nvSpPr>
          <p:cNvPr id="4" name="Content Placeholder 3"/>
          <p:cNvSpPr>
            <a:spLocks noGrp="1"/>
          </p:cNvSpPr>
          <p:nvPr>
            <p:ph idx="1"/>
          </p:nvPr>
        </p:nvSpPr>
        <p:spPr/>
        <p:txBody>
          <a:bodyPr/>
          <a:lstStyle/>
          <a:p>
            <a:endParaRPr lang="en-GB"/>
          </a:p>
        </p:txBody>
      </p:sp>
    </p:spTree>
    <p:extLst>
      <p:ext uri="{BB962C8B-B14F-4D97-AF65-F5344CB8AC3E}">
        <p14:creationId xmlns:p14="http://schemas.microsoft.com/office/powerpoint/2010/main" val="11663298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71789"/>
          </a:xfrm>
        </p:spPr>
        <p:txBody>
          <a:bodyPr>
            <a:normAutofit/>
          </a:bodyPr>
          <a:lstStyle/>
          <a:p>
            <a:r>
              <a:rPr lang="en-GB" sz="3200" b="1" u="sng" dirty="0" smtClean="0">
                <a:solidFill>
                  <a:srgbClr val="002060"/>
                </a:solidFill>
                <a:latin typeface="Rdg Vesta" panose="02000503060000020004" pitchFamily="2" charset="0"/>
              </a:rPr>
              <a:t>References</a:t>
            </a:r>
            <a:endParaRPr lang="en-GB" sz="3200" b="1" u="sng" dirty="0">
              <a:solidFill>
                <a:srgbClr val="002060"/>
              </a:solidFill>
              <a:latin typeface="Rdg Vesta" panose="02000503060000020004" pitchFamily="2" charset="0"/>
            </a:endParaRPr>
          </a:p>
        </p:txBody>
      </p:sp>
      <p:sp>
        <p:nvSpPr>
          <p:cNvPr id="3" name="Content Placeholder 2"/>
          <p:cNvSpPr>
            <a:spLocks noGrp="1"/>
          </p:cNvSpPr>
          <p:nvPr>
            <p:ph idx="1"/>
          </p:nvPr>
        </p:nvSpPr>
        <p:spPr>
          <a:xfrm>
            <a:off x="838200" y="1576251"/>
            <a:ext cx="9372600" cy="4549914"/>
          </a:xfrm>
        </p:spPr>
        <p:txBody>
          <a:bodyPr>
            <a:normAutofit/>
          </a:bodyPr>
          <a:lstStyle/>
          <a:p>
            <a:r>
              <a:rPr lang="en-GB" sz="2000" dirty="0" smtClean="0">
                <a:solidFill>
                  <a:srgbClr val="000000"/>
                </a:solidFill>
                <a:latin typeface="Rdg Vesta" panose="02000503060000020004" pitchFamily="2" charset="0"/>
                <a:ea typeface="MS Mincho" panose="02020609040205080304" pitchFamily="49" charset="-128"/>
                <a:cs typeface="Times New Roman" panose="02020603050405020304" pitchFamily="18" charset="0"/>
              </a:rPr>
              <a:t>Extracts from BAWE (</a:t>
            </a:r>
            <a:r>
              <a:rPr lang="en-GB" sz="2000" dirty="0">
                <a:solidFill>
                  <a:srgbClr val="000000"/>
                </a:solidFill>
                <a:latin typeface="Rdg Vesta" panose="02000503060000020004" pitchFamily="2" charset="0"/>
                <a:ea typeface="MS Mincho" panose="02020609040205080304" pitchFamily="49" charset="-128"/>
                <a:cs typeface="Times New Roman" panose="02020603050405020304" pitchFamily="18" charset="0"/>
              </a:rPr>
              <a:t>The British Academic Written English (BAWE) corpus [http://www.coventry.ac.uk/research/research-directories/current-projects/2015/british-academic-written-english-corpus-bawe</a:t>
            </a:r>
            <a:r>
              <a:rPr lang="en-GB" sz="2000" dirty="0" smtClean="0">
                <a:solidFill>
                  <a:srgbClr val="000000"/>
                </a:solidFill>
                <a:latin typeface="Rdg Vesta" panose="02000503060000020004" pitchFamily="2" charset="0"/>
                <a:ea typeface="MS Mincho" panose="02020609040205080304" pitchFamily="49" charset="-128"/>
                <a:cs typeface="Times New Roman" panose="02020603050405020304" pitchFamily="18" charset="0"/>
              </a:rPr>
              <a:t>/]) Psychology </a:t>
            </a:r>
            <a:r>
              <a:rPr lang="en-GB" sz="2000" dirty="0" smtClean="0">
                <a:solidFill>
                  <a:srgbClr val="000000"/>
                </a:solidFill>
                <a:latin typeface="Rdg Vesta" panose="02000503060000020004" pitchFamily="2" charset="0"/>
                <a:ea typeface="MS Mincho" panose="02020609040205080304" pitchFamily="49" charset="-128"/>
                <a:cs typeface="Times New Roman" panose="02020603050405020304" pitchFamily="18" charset="0"/>
              </a:rPr>
              <a:t>texts were </a:t>
            </a:r>
            <a:r>
              <a:rPr lang="en-GB" sz="2000" smtClean="0">
                <a:solidFill>
                  <a:srgbClr val="000000"/>
                </a:solidFill>
                <a:latin typeface="Rdg Vesta" panose="02000503060000020004" pitchFamily="2" charset="0"/>
                <a:ea typeface="MS Mincho" panose="02020609040205080304" pitchFamily="49" charset="-128"/>
                <a:cs typeface="Times New Roman" panose="02020603050405020304" pitchFamily="18" charset="0"/>
              </a:rPr>
              <a:t>accessed from Flax </a:t>
            </a:r>
            <a:r>
              <a:rPr lang="en-GB" sz="2000" dirty="0">
                <a:solidFill>
                  <a:srgbClr val="000000"/>
                </a:solidFill>
                <a:latin typeface="Rdg Vesta" panose="02000503060000020004" pitchFamily="2" charset="0"/>
                <a:ea typeface="MS Mincho" panose="02020609040205080304" pitchFamily="49" charset="-128"/>
                <a:cs typeface="Times New Roman" panose="02020603050405020304" pitchFamily="18" charset="0"/>
              </a:rPr>
              <a:t>[http://</a:t>
            </a:r>
            <a:r>
              <a:rPr lang="en-GB" sz="2000" dirty="0" smtClean="0">
                <a:solidFill>
                  <a:srgbClr val="000000"/>
                </a:solidFill>
                <a:latin typeface="Rdg Vesta" panose="02000503060000020004" pitchFamily="2" charset="0"/>
                <a:ea typeface="MS Mincho" panose="02020609040205080304" pitchFamily="49" charset="-128"/>
                <a:cs typeface="Times New Roman" panose="02020603050405020304" pitchFamily="18" charset="0"/>
              </a:rPr>
              <a:t>flax.nzdl.org/greenstone3/flax] </a:t>
            </a:r>
            <a:endParaRPr lang="en-GB" sz="2000" dirty="0">
              <a:solidFill>
                <a:srgbClr val="000000"/>
              </a:solidFill>
              <a:latin typeface="Rdg Vesta" panose="02000503060000020004" pitchFamily="2" charset="0"/>
              <a:ea typeface="MS Mincho" panose="02020609040205080304" pitchFamily="49" charset="-128"/>
              <a:cs typeface="Times New Roman" panose="02020603050405020304" pitchFamily="18" charset="0"/>
            </a:endParaRPr>
          </a:p>
          <a:p>
            <a:r>
              <a:rPr lang="en-GB" sz="2000" dirty="0" smtClean="0">
                <a:solidFill>
                  <a:srgbClr val="000000"/>
                </a:solidFill>
                <a:latin typeface="Rdg Vesta" panose="02000503060000020004" pitchFamily="2" charset="0"/>
                <a:ea typeface="MS Mincho" panose="02020609040205080304" pitchFamily="49" charset="-128"/>
                <a:cs typeface="Times New Roman" panose="02020603050405020304" pitchFamily="18" charset="0"/>
              </a:rPr>
              <a:t>Hyland</a:t>
            </a:r>
            <a:r>
              <a:rPr lang="en-GB" sz="2000" dirty="0">
                <a:solidFill>
                  <a:srgbClr val="000000"/>
                </a:solidFill>
                <a:latin typeface="Rdg Vesta" panose="02000503060000020004" pitchFamily="2" charset="0"/>
                <a:ea typeface="MS Mincho" panose="02020609040205080304" pitchFamily="49" charset="-128"/>
                <a:cs typeface="Times New Roman" panose="02020603050405020304" pitchFamily="18" charset="0"/>
              </a:rPr>
              <a:t>, K. (2005) ‘Stance and engagement: a model of interaction in academic discourse’, </a:t>
            </a:r>
            <a:r>
              <a:rPr lang="en-GB" sz="2000" i="1" dirty="0">
                <a:solidFill>
                  <a:srgbClr val="000000"/>
                </a:solidFill>
                <a:latin typeface="Rdg Vesta" panose="02000503060000020004" pitchFamily="2" charset="0"/>
                <a:ea typeface="MS Mincho" panose="02020609040205080304" pitchFamily="49" charset="-128"/>
                <a:cs typeface="Times New Roman" panose="02020603050405020304" pitchFamily="18" charset="0"/>
              </a:rPr>
              <a:t>Discourse Studies</a:t>
            </a:r>
            <a:r>
              <a:rPr lang="en-GB" sz="2000" dirty="0">
                <a:solidFill>
                  <a:srgbClr val="000000"/>
                </a:solidFill>
                <a:latin typeface="Rdg Vesta" panose="02000503060000020004" pitchFamily="2" charset="0"/>
                <a:ea typeface="MS Mincho" panose="02020609040205080304" pitchFamily="49" charset="-128"/>
                <a:cs typeface="Times New Roman" panose="02020603050405020304" pitchFamily="18" charset="0"/>
              </a:rPr>
              <a:t>, 7(2), pp. 173-192</a:t>
            </a:r>
            <a:r>
              <a:rPr lang="en-GB" sz="2000" dirty="0" smtClean="0">
                <a:solidFill>
                  <a:srgbClr val="000000"/>
                </a:solidFill>
                <a:latin typeface="Rdg Vesta" panose="02000503060000020004" pitchFamily="2" charset="0"/>
                <a:ea typeface="MS Mincho" panose="02020609040205080304" pitchFamily="49" charset="-128"/>
                <a:cs typeface="Times New Roman" panose="02020603050405020304" pitchFamily="18" charset="0"/>
              </a:rPr>
              <a:t>.</a:t>
            </a:r>
          </a:p>
          <a:p>
            <a:r>
              <a:rPr lang="en-GB" sz="2000" dirty="0">
                <a:latin typeface="Rdg Vesta" panose="02000503060000020004" pitchFamily="2" charset="0"/>
              </a:rPr>
              <a:t>Wingate, U. (2012) ‘Argument! Helping students understand what essay writing is about’, </a:t>
            </a:r>
            <a:r>
              <a:rPr lang="en-GB" sz="2000" i="1" dirty="0">
                <a:latin typeface="Rdg Vesta" panose="02000503060000020004" pitchFamily="2" charset="0"/>
              </a:rPr>
              <a:t>Journal of English for Academic Purposes</a:t>
            </a:r>
            <a:r>
              <a:rPr lang="en-GB" sz="2000" dirty="0">
                <a:latin typeface="Rdg Vesta" panose="02000503060000020004" pitchFamily="2" charset="0"/>
              </a:rPr>
              <a:t> 11, pp. 145-154.</a:t>
            </a:r>
            <a:endParaRPr lang="en-GB" sz="2000" dirty="0" smtClean="0">
              <a:solidFill>
                <a:srgbClr val="000000"/>
              </a:solidFill>
              <a:latin typeface="Rdg Vesta" panose="02000503060000020004" pitchFamily="2"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32730571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785258" y="210917"/>
            <a:ext cx="8003176" cy="6647083"/>
          </a:xfrm>
          <a:prstGeom prst="rect">
            <a:avLst/>
          </a:prstGeom>
        </p:spPr>
      </p:pic>
    </p:spTree>
    <p:extLst>
      <p:ext uri="{BB962C8B-B14F-4D97-AF65-F5344CB8AC3E}">
        <p14:creationId xmlns:p14="http://schemas.microsoft.com/office/powerpoint/2010/main" val="612241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22485" y="661852"/>
            <a:ext cx="11247626" cy="5712823"/>
          </a:xfrm>
          <a:prstGeom prst="rect">
            <a:avLst/>
          </a:prstGeom>
        </p:spPr>
      </p:pic>
    </p:spTree>
    <p:extLst>
      <p:ext uri="{BB962C8B-B14F-4D97-AF65-F5344CB8AC3E}">
        <p14:creationId xmlns:p14="http://schemas.microsoft.com/office/powerpoint/2010/main" val="2637970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19275" y="61912"/>
            <a:ext cx="8553450" cy="6734175"/>
          </a:xfrm>
          <a:prstGeom prst="rect">
            <a:avLst/>
          </a:prstGeom>
        </p:spPr>
      </p:pic>
    </p:spTree>
    <p:extLst>
      <p:ext uri="{BB962C8B-B14F-4D97-AF65-F5344CB8AC3E}">
        <p14:creationId xmlns:p14="http://schemas.microsoft.com/office/powerpoint/2010/main" val="630935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15886" y="79444"/>
            <a:ext cx="8459371" cy="6778555"/>
          </a:xfrm>
          <a:prstGeom prst="rect">
            <a:avLst/>
          </a:prstGeom>
        </p:spPr>
      </p:pic>
    </p:spTree>
    <p:extLst>
      <p:ext uri="{BB962C8B-B14F-4D97-AF65-F5344CB8AC3E}">
        <p14:creationId xmlns:p14="http://schemas.microsoft.com/office/powerpoint/2010/main" val="1607454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63931" y="289228"/>
            <a:ext cx="8435563" cy="6568772"/>
          </a:xfrm>
          <a:prstGeom prst="rect">
            <a:avLst/>
          </a:prstGeom>
        </p:spPr>
      </p:pic>
    </p:spTree>
    <p:extLst>
      <p:ext uri="{BB962C8B-B14F-4D97-AF65-F5344CB8AC3E}">
        <p14:creationId xmlns:p14="http://schemas.microsoft.com/office/powerpoint/2010/main" val="2600171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54312" y="426720"/>
            <a:ext cx="8834209" cy="5119687"/>
          </a:xfrm>
          <a:prstGeom prst="rect">
            <a:avLst/>
          </a:prstGeom>
        </p:spPr>
      </p:pic>
    </p:spTree>
    <p:extLst>
      <p:ext uri="{BB962C8B-B14F-4D97-AF65-F5344CB8AC3E}">
        <p14:creationId xmlns:p14="http://schemas.microsoft.com/office/powerpoint/2010/main" val="5094970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TotalTime>
  <Words>1484</Words>
  <Application>Microsoft Office PowerPoint</Application>
  <PresentationFormat>Widescreen</PresentationFormat>
  <Paragraphs>129</Paragraphs>
  <Slides>31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MS Mincho</vt:lpstr>
      <vt:lpstr>Arial</vt:lpstr>
      <vt:lpstr>Calibri</vt:lpstr>
      <vt:lpstr>Calibri Light</vt:lpstr>
      <vt:lpstr>Candara</vt:lpstr>
      <vt:lpstr>Rdg Vesta</vt:lpstr>
      <vt:lpstr>Times New Roman</vt:lpstr>
      <vt:lpstr>Office Theme</vt:lpstr>
      <vt:lpstr>Engaging a mixed native and non-native speaking group in the learning written genres for Psychology </vt:lpstr>
      <vt:lpstr>Background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process of writing an argumentative essay</vt:lpstr>
      <vt:lpstr>Task: Source Use &amp; Argument</vt:lpstr>
      <vt:lpstr>PowerPoint Presentation</vt:lpstr>
      <vt:lpstr>PowerPoint Presentation</vt:lpstr>
      <vt:lpstr>PowerPoint Presentation</vt:lpstr>
      <vt:lpstr>PowerPoint Presentation</vt:lpstr>
      <vt:lpstr>PowerPoint Presentation</vt:lpstr>
      <vt:lpstr> Task 2: can you identify three different types of Psychology question in the examples below? </vt:lpstr>
      <vt:lpstr>PowerPoint Presentation</vt:lpstr>
      <vt:lpstr>Task: Different types of argumentation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Thoughts/reflections …</vt:lpstr>
      <vt:lpstr>References</vt:lpstr>
    </vt:vector>
  </TitlesOfParts>
  <Company>University of Reading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Engaging a mixed native and non-native speaking group in the learning written genres for Psychology</dc:title>
  <dc:creator>Karin Whiteside</dc:creator>
  <cp:lastModifiedBy>Karin Whiteside</cp:lastModifiedBy>
  <cp:revision>18</cp:revision>
  <cp:lastPrinted>2017-07-14T10:50:42Z</cp:lastPrinted>
  <dcterms:created xsi:type="dcterms:W3CDTF">2017-07-13T14:58:45Z</dcterms:created>
  <dcterms:modified xsi:type="dcterms:W3CDTF">2017-07-14T11:07:23Z</dcterms:modified>
</cp:coreProperties>
</file>