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57" r:id="rId3"/>
    <p:sldId id="265" r:id="rId4"/>
    <p:sldId id="278" r:id="rId5"/>
    <p:sldId id="266" r:id="rId6"/>
    <p:sldId id="267" r:id="rId7"/>
    <p:sldId id="263" r:id="rId8"/>
    <p:sldId id="264" r:id="rId9"/>
    <p:sldId id="270" r:id="rId10"/>
    <p:sldId id="271" r:id="rId11"/>
    <p:sldId id="273" r:id="rId12"/>
    <p:sldId id="272" r:id="rId13"/>
    <p:sldId id="275" r:id="rId14"/>
    <p:sldId id="279" r:id="rId15"/>
    <p:sldId id="277" r:id="rId16"/>
    <p:sldId id="274" r:id="rId17"/>
    <p:sldId id="259" r:id="rId18"/>
  </p:sldIdLst>
  <p:sldSz cx="9144000" cy="6858000" type="screen4x3"/>
  <p:notesSz cx="6797675" cy="9926638"/>
  <p:defaultTextStyle>
    <a:defPPr>
      <a:defRPr lang="en-GB"/>
    </a:defPPr>
    <a:lvl1pPr algn="l" rtl="0" fontAlgn="b">
      <a:spcBef>
        <a:spcPct val="30000"/>
      </a:spcBef>
      <a:spcAft>
        <a:spcPct val="0"/>
      </a:spcAft>
      <a:defRPr sz="2400" kern="1200">
        <a:solidFill>
          <a:schemeClr val="tx1"/>
        </a:solidFill>
        <a:latin typeface="Arial" charset="0"/>
        <a:ea typeface="+mn-ea"/>
        <a:cs typeface="Arial" charset="0"/>
      </a:defRPr>
    </a:lvl1pPr>
    <a:lvl2pPr marL="457200" algn="l" rtl="0" fontAlgn="b">
      <a:spcBef>
        <a:spcPct val="30000"/>
      </a:spcBef>
      <a:spcAft>
        <a:spcPct val="0"/>
      </a:spcAft>
      <a:defRPr sz="2400" kern="1200">
        <a:solidFill>
          <a:schemeClr val="tx1"/>
        </a:solidFill>
        <a:latin typeface="Arial" charset="0"/>
        <a:ea typeface="+mn-ea"/>
        <a:cs typeface="Arial" charset="0"/>
      </a:defRPr>
    </a:lvl2pPr>
    <a:lvl3pPr marL="914400" algn="l" rtl="0" fontAlgn="b">
      <a:spcBef>
        <a:spcPct val="30000"/>
      </a:spcBef>
      <a:spcAft>
        <a:spcPct val="0"/>
      </a:spcAft>
      <a:defRPr sz="2400" kern="1200">
        <a:solidFill>
          <a:schemeClr val="tx1"/>
        </a:solidFill>
        <a:latin typeface="Arial" charset="0"/>
        <a:ea typeface="+mn-ea"/>
        <a:cs typeface="Arial" charset="0"/>
      </a:defRPr>
    </a:lvl3pPr>
    <a:lvl4pPr marL="1371600" algn="l" rtl="0" fontAlgn="b">
      <a:spcBef>
        <a:spcPct val="30000"/>
      </a:spcBef>
      <a:spcAft>
        <a:spcPct val="0"/>
      </a:spcAft>
      <a:defRPr sz="2400" kern="1200">
        <a:solidFill>
          <a:schemeClr val="tx1"/>
        </a:solidFill>
        <a:latin typeface="Arial" charset="0"/>
        <a:ea typeface="+mn-ea"/>
        <a:cs typeface="Arial" charset="0"/>
      </a:defRPr>
    </a:lvl4pPr>
    <a:lvl5pPr marL="1828800" algn="l" rtl="0" fontAlgn="b">
      <a:spcBef>
        <a:spcPct val="3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D852"/>
    <a:srgbClr val="FABE00"/>
    <a:srgbClr val="D6A300"/>
    <a:srgbClr val="A47D00"/>
    <a:srgbClr val="A8034F"/>
    <a:srgbClr val="FFFFFF"/>
    <a:srgbClr val="A8B50A"/>
    <a:srgbClr val="007A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684" autoAdjust="0"/>
    <p:restoredTop sz="79499" autoAdjust="0"/>
  </p:normalViewPr>
  <p:slideViewPr>
    <p:cSldViewPr snapToGrid="0">
      <p:cViewPr varScale="1">
        <p:scale>
          <a:sx n="83" d="100"/>
          <a:sy n="83" d="100"/>
        </p:scale>
        <p:origin x="525" y="51"/>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366"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fontAlgn="base">
              <a:spcBef>
                <a:spcPct val="0"/>
              </a:spcBef>
              <a:defRPr sz="1200"/>
            </a:lvl1pPr>
          </a:lstStyle>
          <a:p>
            <a:endParaRPr lang="en-GB"/>
          </a:p>
        </p:txBody>
      </p:sp>
      <p:sp>
        <p:nvSpPr>
          <p:cNvPr id="36867"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fontAlgn="base">
              <a:spcBef>
                <a:spcPct val="0"/>
              </a:spcBef>
              <a:defRPr sz="1200"/>
            </a:lvl1pPr>
          </a:lstStyle>
          <a:p>
            <a:endParaRPr lang="en-GB"/>
          </a:p>
        </p:txBody>
      </p:sp>
      <p:sp>
        <p:nvSpPr>
          <p:cNvPr id="36868"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fontAlgn="base">
              <a:spcBef>
                <a:spcPct val="0"/>
              </a:spcBef>
              <a:defRPr sz="1200"/>
            </a:lvl1pPr>
          </a:lstStyle>
          <a:p>
            <a:endParaRPr lang="en-GB"/>
          </a:p>
        </p:txBody>
      </p:sp>
      <p:sp>
        <p:nvSpPr>
          <p:cNvPr id="36869"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fontAlgn="base">
              <a:spcBef>
                <a:spcPct val="0"/>
              </a:spcBef>
              <a:defRPr sz="1200"/>
            </a:lvl1pPr>
          </a:lstStyle>
          <a:p>
            <a:fld id="{44AF512D-E224-4E93-B1D1-FE2471EDF047}" type="slidenum">
              <a:rPr lang="en-GB"/>
              <a:pPr/>
              <a:t>‹#›</a:t>
            </a:fld>
            <a:endParaRPr lang="en-GB"/>
          </a:p>
        </p:txBody>
      </p:sp>
    </p:spTree>
    <p:extLst>
      <p:ext uri="{BB962C8B-B14F-4D97-AF65-F5344CB8AC3E}">
        <p14:creationId xmlns:p14="http://schemas.microsoft.com/office/powerpoint/2010/main" val="1305384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fontAlgn="base">
              <a:spcBef>
                <a:spcPct val="0"/>
              </a:spcBef>
              <a:defRPr sz="1200"/>
            </a:lvl1pPr>
          </a:lstStyle>
          <a:p>
            <a:endParaRPr lang="en-GB"/>
          </a:p>
        </p:txBody>
      </p:sp>
      <p:sp>
        <p:nvSpPr>
          <p:cNvPr id="1638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fontAlgn="base">
              <a:spcBef>
                <a:spcPct val="0"/>
              </a:spcBef>
              <a:defRPr sz="1200"/>
            </a:lvl1pPr>
          </a:lstStyle>
          <a:p>
            <a:endParaRPr lang="en-GB"/>
          </a:p>
        </p:txBody>
      </p:sp>
      <p:sp>
        <p:nvSpPr>
          <p:cNvPr id="16388"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638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639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fontAlgn="base">
              <a:spcBef>
                <a:spcPct val="0"/>
              </a:spcBef>
              <a:defRPr sz="1200"/>
            </a:lvl1pPr>
          </a:lstStyle>
          <a:p>
            <a:endParaRPr lang="en-GB"/>
          </a:p>
        </p:txBody>
      </p:sp>
      <p:sp>
        <p:nvSpPr>
          <p:cNvPr id="1639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fontAlgn="base">
              <a:spcBef>
                <a:spcPct val="0"/>
              </a:spcBef>
              <a:defRPr sz="1200"/>
            </a:lvl1pPr>
          </a:lstStyle>
          <a:p>
            <a:fld id="{164B663F-FE7E-487F-B07F-3A770B0BE146}" type="slidenum">
              <a:rPr lang="en-GB"/>
              <a:pPr/>
              <a:t>‹#›</a:t>
            </a:fld>
            <a:endParaRPr lang="en-GB"/>
          </a:p>
        </p:txBody>
      </p:sp>
    </p:spTree>
    <p:extLst>
      <p:ext uri="{BB962C8B-B14F-4D97-AF65-F5344CB8AC3E}">
        <p14:creationId xmlns:p14="http://schemas.microsoft.com/office/powerpoint/2010/main" val="123106373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US" dirty="0"/>
              <a:t>V1.0</a:t>
            </a:r>
          </a:p>
          <a:p>
            <a:endParaRPr lang="en-US" dirty="0"/>
          </a:p>
          <a:p>
            <a:r>
              <a:rPr lang="en-US" dirty="0"/>
              <a:t>T</a:t>
            </a:r>
            <a:r>
              <a:rPr lang="en-US" baseline="0" dirty="0"/>
              <a:t>o change the footer on every slide:</a:t>
            </a:r>
          </a:p>
          <a:p>
            <a:r>
              <a:rPr lang="en-US" baseline="0" dirty="0"/>
              <a:t>1. On the menu go to Insert &gt; Header and Footer…  </a:t>
            </a:r>
          </a:p>
          <a:p>
            <a:r>
              <a:rPr lang="en-US" baseline="0" dirty="0"/>
              <a:t>2. Select the Footer checkbox and enter the footer text in the accompanying text box</a:t>
            </a:r>
          </a:p>
          <a:p>
            <a:r>
              <a:rPr lang="en-US" baseline="0" dirty="0"/>
              <a:t>3. Click “Apply to All”</a:t>
            </a:r>
            <a:endParaRPr lang="en-US"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1</a:t>
            </a:fld>
            <a:endParaRPr lang="en-GB"/>
          </a:p>
        </p:txBody>
      </p:sp>
    </p:spTree>
    <p:extLst>
      <p:ext uri="{BB962C8B-B14F-4D97-AF65-F5344CB8AC3E}">
        <p14:creationId xmlns:p14="http://schemas.microsoft.com/office/powerpoint/2010/main" val="109022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Institutions must not focus solely on the institutional</a:t>
            </a:r>
            <a:r>
              <a:rPr lang="en-GB" baseline="0" dirty="0"/>
              <a:t> practices </a:t>
            </a:r>
            <a:r>
              <a:rPr lang="en-GB" dirty="0"/>
              <a:t>they can control (i.e. student support services) as a way to encourage student engagement.  This does not take account of student choice, motivation,</a:t>
            </a:r>
            <a:r>
              <a:rPr lang="en-GB" baseline="0" dirty="0"/>
              <a:t> expectations and emotions.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baseline="0" dirty="0"/>
              <a:t>Learning is emotional – this has been contested as some (Newman, </a:t>
            </a:r>
            <a:r>
              <a:rPr lang="en-GB" baseline="0" dirty="0" err="1"/>
              <a:t>Wehlage</a:t>
            </a:r>
            <a:r>
              <a:rPr lang="en-GB" baseline="0" dirty="0"/>
              <a:t> and </a:t>
            </a:r>
            <a:r>
              <a:rPr lang="en-GB" baseline="0" dirty="0" err="1"/>
              <a:t>Lamborn</a:t>
            </a:r>
            <a:r>
              <a:rPr lang="en-GB" baseline="0" dirty="0"/>
              <a:t>) suggest a student can complete work without being emotionally engaged, however others say the opposite (Gibbs and </a:t>
            </a:r>
            <a:r>
              <a:rPr lang="en-GB" baseline="0" dirty="0" err="1"/>
              <a:t>Poskitt</a:t>
            </a:r>
            <a:r>
              <a:rPr lang="en-GB" baseline="0" dirty="0"/>
              <a:t>).  Discussion and Intrinsic and instrumental motivation</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Finns (1993) participation-identification model argues how participation (both in class and across the university) leads to student success, helps create a sense of student belonging, and then encourages further participation.  An argument</a:t>
            </a:r>
            <a:r>
              <a:rPr lang="en-GB" baseline="0" dirty="0"/>
              <a:t> for monitoring attendance.  The only way to ensure ACTIVE engagement is through participation.</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baseline="0" dirty="0"/>
              <a:t>Conclusion – engagement is a PARTNERSHIP in which everyone must play their part</a:t>
            </a:r>
            <a:endParaRPr lang="en-GB" dirty="0"/>
          </a:p>
          <a:p>
            <a:endParaRPr lang="en-GB"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10</a:t>
            </a:fld>
            <a:endParaRPr lang="en-GB"/>
          </a:p>
        </p:txBody>
      </p:sp>
    </p:spTree>
    <p:extLst>
      <p:ext uri="{BB962C8B-B14F-4D97-AF65-F5344CB8AC3E}">
        <p14:creationId xmlns:p14="http://schemas.microsoft.com/office/powerpoint/2010/main" val="1259620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a:t>Stranger in a foreign land – students enter a pre-existing </a:t>
            </a:r>
            <a:r>
              <a:rPr lang="en-GB" dirty="0" err="1"/>
              <a:t>discoursal</a:t>
            </a:r>
            <a:r>
              <a:rPr lang="en-GB" dirty="0"/>
              <a:t> world in which they assume many identities – student, learner, competitor, debtor, consumer, student rep.  They have to learn their place within a multi-dimensional complex environment with many rules, expectations and processes.</a:t>
            </a:r>
          </a:p>
        </p:txBody>
      </p:sp>
      <p:sp>
        <p:nvSpPr>
          <p:cNvPr id="4" name="Slide Number Placeholder 3"/>
          <p:cNvSpPr>
            <a:spLocks noGrp="1"/>
          </p:cNvSpPr>
          <p:nvPr>
            <p:ph type="sldNum" sz="quarter" idx="10"/>
          </p:nvPr>
        </p:nvSpPr>
        <p:spPr/>
        <p:txBody>
          <a:bodyPr/>
          <a:lstStyle/>
          <a:p>
            <a:fld id="{164B663F-FE7E-487F-B07F-3A770B0BE146}" type="slidenum">
              <a:rPr lang="en-GB" smtClean="0"/>
              <a:pPr/>
              <a:t>11</a:t>
            </a:fld>
            <a:endParaRPr lang="en-GB"/>
          </a:p>
        </p:txBody>
      </p:sp>
    </p:spTree>
    <p:extLst>
      <p:ext uri="{BB962C8B-B14F-4D97-AF65-F5344CB8AC3E}">
        <p14:creationId xmlns:p14="http://schemas.microsoft.com/office/powerpoint/2010/main" val="3113452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a:t>Key elements for engaging students:</a:t>
            </a:r>
          </a:p>
          <a:p>
            <a:endParaRPr lang="en-GB" dirty="0"/>
          </a:p>
          <a:p>
            <a:r>
              <a:rPr lang="en-GB" dirty="0"/>
              <a:t>Enhance self-belief</a:t>
            </a:r>
          </a:p>
          <a:p>
            <a:r>
              <a:rPr lang="en-GB" dirty="0"/>
              <a:t>Embrace diversity and difference ways of being a student</a:t>
            </a:r>
          </a:p>
          <a:p>
            <a:r>
              <a:rPr lang="en-GB" dirty="0"/>
              <a:t>Trust relationships</a:t>
            </a:r>
          </a:p>
          <a:p>
            <a:r>
              <a:rPr lang="en-GB" dirty="0"/>
              <a:t>Learning communities (interdependence)</a:t>
            </a:r>
          </a:p>
          <a:p>
            <a:r>
              <a:rPr lang="en-GB" dirty="0"/>
              <a:t>Autonomy and creativity</a:t>
            </a:r>
          </a:p>
          <a:p>
            <a:r>
              <a:rPr lang="en-GB" dirty="0"/>
              <a:t>Participatory learning and collaboration</a:t>
            </a:r>
          </a:p>
          <a:p>
            <a:r>
              <a:rPr lang="en-GB" dirty="0"/>
              <a:t>Acknowledge external influences</a:t>
            </a:r>
          </a:p>
          <a:p>
            <a:r>
              <a:rPr lang="en-GB" dirty="0"/>
              <a:t>Assessment for learning</a:t>
            </a:r>
          </a:p>
          <a:p>
            <a:r>
              <a:rPr lang="en-GB" dirty="0"/>
              <a:t>Partnership</a:t>
            </a:r>
          </a:p>
          <a:p>
            <a:r>
              <a:rPr lang="en-GB" dirty="0"/>
              <a:t>Active citizenship</a:t>
            </a:r>
          </a:p>
        </p:txBody>
      </p:sp>
      <p:sp>
        <p:nvSpPr>
          <p:cNvPr id="4" name="Slide Number Placeholder 3"/>
          <p:cNvSpPr>
            <a:spLocks noGrp="1"/>
          </p:cNvSpPr>
          <p:nvPr>
            <p:ph type="sldNum" sz="quarter" idx="10"/>
          </p:nvPr>
        </p:nvSpPr>
        <p:spPr/>
        <p:txBody>
          <a:bodyPr/>
          <a:lstStyle/>
          <a:p>
            <a:fld id="{164B663F-FE7E-487F-B07F-3A770B0BE146}" type="slidenum">
              <a:rPr lang="en-GB" smtClean="0"/>
              <a:pPr/>
              <a:t>12</a:t>
            </a:fld>
            <a:endParaRPr lang="en-GB"/>
          </a:p>
        </p:txBody>
      </p:sp>
    </p:spTree>
    <p:extLst>
      <p:ext uri="{BB962C8B-B14F-4D97-AF65-F5344CB8AC3E}">
        <p14:creationId xmlns:p14="http://schemas.microsoft.com/office/powerpoint/2010/main" val="4259744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a:t>To consider how we can apply this and another knowledge</a:t>
            </a:r>
            <a:r>
              <a:rPr lang="en-GB" baseline="0" dirty="0"/>
              <a:t> you’ve heard throughout the day, we’ve placed around the room some quotes by theme and one or two of our own ideas. </a:t>
            </a:r>
          </a:p>
          <a:p>
            <a:endParaRPr lang="en-GB" baseline="0" dirty="0"/>
          </a:p>
          <a:p>
            <a:r>
              <a:rPr lang="en-GB" baseline="0" dirty="0"/>
              <a:t>In groups, could you discuss other ideas/approach to enhance student engagement.  We’ll come back together in 5 mins to wrap up. </a:t>
            </a:r>
            <a:endParaRPr lang="en-GB" dirty="0"/>
          </a:p>
          <a:p>
            <a:endParaRPr lang="en-GB"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13</a:t>
            </a:fld>
            <a:endParaRPr lang="en-GB"/>
          </a:p>
        </p:txBody>
      </p:sp>
    </p:spTree>
    <p:extLst>
      <p:ext uri="{BB962C8B-B14F-4D97-AF65-F5344CB8AC3E}">
        <p14:creationId xmlns:p14="http://schemas.microsoft.com/office/powerpoint/2010/main" val="2685851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Arial" charset="0"/>
              </a:rPr>
              <a:t>The key theme for me from both the students and the literature is that the focus needs to be on the students and I think, despite all the student focused initiatives at the university, that we often forget to see students as individuals.  I hope what I've pulled out from the literature helps to underline this, especially the reference to Bryson at the end.  I've included about a focus on marks and assessment criteria (see Mann) as a negative as the IFP has the potential to be so focused on meeting progression requirements this could become negative where SE is concerned and we need to be mindful of that.  Mann also talks about alienation and the decision from students whether to engage or not, again I think this is very pertinent to the IFP.</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effectLst/>
              <a:latin typeface="Arial" charset="0"/>
              <a:ea typeface="+mn-ea"/>
              <a:cs typeface="Arial"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Arial" charset="0"/>
              </a:rPr>
              <a:t>Quote from focus group: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effectLst/>
              <a:latin typeface="Arial" charset="0"/>
              <a:ea typeface="+mn-ea"/>
              <a:cs typeface="Arial"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Arial" charset="0"/>
              </a:rPr>
              <a:t>Discussion</a:t>
            </a:r>
            <a:r>
              <a:rPr lang="en-GB" sz="1200" kern="1200" baseline="0" dirty="0" smtClean="0">
                <a:solidFill>
                  <a:schemeClr val="tx1"/>
                </a:solidFill>
                <a:effectLst/>
                <a:latin typeface="Arial" charset="0"/>
                <a:ea typeface="+mn-ea"/>
                <a:cs typeface="Arial" charset="0"/>
              </a:rPr>
              <a:t> about failure – ‘ where students that fail and have bad grades that’s helpful for them.  They have a teacher next to them saying I’m here to help, you can do it, don’t give up.  If you didn’t have that shoulder, if you have a bad grade at the beginning you might quit’</a:t>
            </a:r>
            <a:endParaRPr lang="en-GB" sz="1200" kern="1200" dirty="0" smtClean="0">
              <a:solidFill>
                <a:schemeClr val="tx1"/>
              </a:solidFill>
              <a:effectLst/>
              <a:latin typeface="Arial" charset="0"/>
              <a:ea typeface="+mn-ea"/>
              <a:cs typeface="Arial" charset="0"/>
            </a:endParaRPr>
          </a:p>
          <a:p>
            <a:endParaRPr lang="en-GB"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14</a:t>
            </a:fld>
            <a:endParaRPr lang="en-GB"/>
          </a:p>
        </p:txBody>
      </p:sp>
    </p:spTree>
    <p:extLst>
      <p:ext uri="{BB962C8B-B14F-4D97-AF65-F5344CB8AC3E}">
        <p14:creationId xmlns:p14="http://schemas.microsoft.com/office/powerpoint/2010/main" val="1911956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4B663F-FE7E-487F-B07F-3A770B0BE146}" type="slidenum">
              <a:rPr lang="en-GB" smtClean="0"/>
              <a:pPr/>
              <a:t>15</a:t>
            </a:fld>
            <a:endParaRPr lang="en-GB"/>
          </a:p>
        </p:txBody>
      </p:sp>
    </p:spTree>
    <p:extLst>
      <p:ext uri="{BB962C8B-B14F-4D97-AF65-F5344CB8AC3E}">
        <p14:creationId xmlns:p14="http://schemas.microsoft.com/office/powerpoint/2010/main" val="1685009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16</a:t>
            </a:fld>
            <a:endParaRPr lang="en-GB"/>
          </a:p>
        </p:txBody>
      </p:sp>
    </p:spTree>
    <p:extLst>
      <p:ext uri="{BB962C8B-B14F-4D97-AF65-F5344CB8AC3E}">
        <p14:creationId xmlns:p14="http://schemas.microsoft.com/office/powerpoint/2010/main" val="267423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US" sz="2000" dirty="0"/>
              <a:t>This </a:t>
            </a:r>
          </a:p>
        </p:txBody>
      </p:sp>
      <p:sp>
        <p:nvSpPr>
          <p:cNvPr id="4" name="Slide Number Placeholder 3"/>
          <p:cNvSpPr>
            <a:spLocks noGrp="1"/>
          </p:cNvSpPr>
          <p:nvPr>
            <p:ph type="sldNum" sz="quarter" idx="10"/>
          </p:nvPr>
        </p:nvSpPr>
        <p:spPr/>
        <p:txBody>
          <a:bodyPr/>
          <a:lstStyle/>
          <a:p>
            <a:fld id="{164B663F-FE7E-487F-B07F-3A770B0BE146}" type="slidenum">
              <a:rPr lang="en-GB" smtClean="0"/>
              <a:pPr/>
              <a:t>17</a:t>
            </a:fld>
            <a:endParaRPr lang="en-GB"/>
          </a:p>
        </p:txBody>
      </p:sp>
    </p:spTree>
    <p:extLst>
      <p:ext uri="{BB962C8B-B14F-4D97-AF65-F5344CB8AC3E}">
        <p14:creationId xmlns:p14="http://schemas.microsoft.com/office/powerpoint/2010/main" val="810135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US" dirty="0"/>
              <a:t>How we came up with this focus:</a:t>
            </a:r>
          </a:p>
          <a:p>
            <a:endParaRPr lang="en-US" dirty="0"/>
          </a:p>
          <a:p>
            <a:r>
              <a:rPr lang="en-US" dirty="0"/>
              <a:t>When the conference</a:t>
            </a:r>
            <a:r>
              <a:rPr lang="en-US" baseline="0" dirty="0"/>
              <a:t> title came round, all I could think was well, I do some stuff in the classroom which seems to get good feedback and end in good results but I don’t know what engages our students because I’m not one of them and have a different view/focus/background to them.  The only way to know is to ask them.  So, that’s what we did. </a:t>
            </a:r>
          </a:p>
          <a:p>
            <a:endParaRPr lang="en-US" baseline="0" dirty="0"/>
          </a:p>
          <a:p>
            <a:r>
              <a:rPr lang="en-US" baseline="0" dirty="0"/>
              <a:t>We aim to present these findings and look at what the students said.  We’d then like to look at approaches for enhancing and innovating engagement with you. </a:t>
            </a:r>
            <a:endParaRPr lang="en-US" dirty="0"/>
          </a:p>
          <a:p>
            <a:endParaRPr lang="en-US"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2</a:t>
            </a:fld>
            <a:endParaRPr lang="en-GB"/>
          </a:p>
        </p:txBody>
      </p:sp>
    </p:spTree>
    <p:extLst>
      <p:ext uri="{BB962C8B-B14F-4D97-AF65-F5344CB8AC3E}">
        <p14:creationId xmlns:p14="http://schemas.microsoft.com/office/powerpoint/2010/main" val="2674165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smtClean="0"/>
              <a:t>With this in mind, how can we address this?</a:t>
            </a:r>
          </a:p>
          <a:p>
            <a:endParaRPr lang="en-GB" dirty="0" smtClean="0"/>
          </a:p>
          <a:p>
            <a:r>
              <a:rPr lang="en-GB" dirty="0" smtClean="0"/>
              <a:t>Quotes from:</a:t>
            </a:r>
          </a:p>
          <a:p>
            <a:endParaRPr lang="en-GB"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smtClean="0"/>
              <a:t>Baron, P. &amp; Corbin, L. (2012). Student engagement: rhetoric and reality, </a:t>
            </a:r>
            <a:r>
              <a:rPr lang="en-GB" sz="1200" i="1" dirty="0" smtClean="0"/>
              <a:t>Higher Edu cation Research &amp; Development</a:t>
            </a:r>
            <a:r>
              <a:rPr lang="en-GB" sz="1200" dirty="0" smtClean="0"/>
              <a:t>, 31:6, p759-772</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smtClean="0"/>
              <a:t>Trout, P.A. (1997). Disengaged students and the decline of academic standards. </a:t>
            </a:r>
            <a:r>
              <a:rPr lang="en-GB" sz="1200" i="1" dirty="0" smtClean="0"/>
              <a:t>Academic Questions, </a:t>
            </a:r>
            <a:r>
              <a:rPr lang="en-GB" sz="1200" dirty="0" smtClean="0"/>
              <a:t>10:2, p46-55</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dirty="0" smtClean="0"/>
          </a:p>
          <a:p>
            <a:endParaRPr lang="en-GB"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3</a:t>
            </a:fld>
            <a:endParaRPr lang="en-GB"/>
          </a:p>
        </p:txBody>
      </p:sp>
    </p:spTree>
    <p:extLst>
      <p:ext uri="{BB962C8B-B14F-4D97-AF65-F5344CB8AC3E}">
        <p14:creationId xmlns:p14="http://schemas.microsoft.com/office/powerpoint/2010/main" val="1866414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smtClean="0"/>
              <a:t>One of</a:t>
            </a:r>
            <a:r>
              <a:rPr lang="en-GB" baseline="0" dirty="0" smtClean="0"/>
              <a:t> our reasons to conduct this study was to explore the students’ perspectives of engagement and how this matched our own ideas of what we, as practitioners and teachers, think of as student engagement. </a:t>
            </a:r>
          </a:p>
          <a:p>
            <a:endParaRPr lang="en-GB" baseline="0" dirty="0" smtClean="0"/>
          </a:p>
          <a:p>
            <a:r>
              <a:rPr lang="en-GB" baseline="0" dirty="0" smtClean="0"/>
              <a:t>So, before we continue, could you turn to people next to you and discuss what is student engagement? How could you describe it? What might be some characteristics? Do you think this differs to students’ ideas? What role do we play in this/who has the power?</a:t>
            </a:r>
            <a:endParaRPr lang="en-GB"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4</a:t>
            </a:fld>
            <a:endParaRPr lang="en-GB"/>
          </a:p>
        </p:txBody>
      </p:sp>
    </p:spTree>
    <p:extLst>
      <p:ext uri="{BB962C8B-B14F-4D97-AF65-F5344CB8AC3E}">
        <p14:creationId xmlns:p14="http://schemas.microsoft.com/office/powerpoint/2010/main" val="2145095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a:t>We asked a number of previous and current IFP students to participate</a:t>
            </a:r>
            <a:r>
              <a:rPr lang="en-GB" baseline="0" dirty="0"/>
              <a:t> in our anonymous questionnaire and 2 focus groups.  We tried to ask a breadth of students.  We had 33 responses to our questionnaire and 14 students took part in our focus groups. </a:t>
            </a:r>
          </a:p>
          <a:p>
            <a:endParaRPr lang="en-GB" baseline="0" dirty="0"/>
          </a:p>
          <a:p>
            <a:r>
              <a:rPr lang="en-GB" baseline="0" dirty="0"/>
              <a:t>The voices here represent the students who chose to engage with us, while we this is representative it’s likely it doesn’t include all voices.  However, a question still unanswered is can you be engaged without participating in the way we perceive participation?</a:t>
            </a:r>
          </a:p>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5</a:t>
            </a:fld>
            <a:endParaRPr lang="en-GB"/>
          </a:p>
        </p:txBody>
      </p:sp>
    </p:spTree>
    <p:extLst>
      <p:ext uri="{BB962C8B-B14F-4D97-AF65-F5344CB8AC3E}">
        <p14:creationId xmlns:p14="http://schemas.microsoft.com/office/powerpoint/2010/main" val="2575302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a:t>Questionnaire – total 33 responses</a:t>
            </a:r>
          </a:p>
          <a:p>
            <a:endParaRPr lang="en-GB" dirty="0"/>
          </a:p>
          <a:p>
            <a:r>
              <a:rPr lang="en-GB" dirty="0"/>
              <a:t>Students asked to say what student engagement meant to them and asked to select the four most important factors</a:t>
            </a:r>
          </a:p>
          <a:p>
            <a:endParaRPr lang="en-GB" dirty="0"/>
          </a:p>
          <a:p>
            <a:r>
              <a:rPr lang="en-GB" dirty="0"/>
              <a:t>Other responses:</a:t>
            </a:r>
          </a:p>
          <a:p>
            <a:endParaRPr lang="en-GB" dirty="0"/>
          </a:p>
          <a:p>
            <a:r>
              <a:rPr lang="en-GB" dirty="0"/>
              <a:t>Enjoyment of academic study (x8)</a:t>
            </a:r>
          </a:p>
          <a:p>
            <a:r>
              <a:rPr lang="en-GB" dirty="0"/>
              <a:t>An ability to overcome challenges or cope with work that is challenging but manageable (x4)</a:t>
            </a:r>
          </a:p>
          <a:p>
            <a:r>
              <a:rPr lang="en-GB" dirty="0"/>
              <a:t>Involvement in university community, e.g. participation in extra curricular clubs and activities (x4)</a:t>
            </a:r>
          </a:p>
          <a:p>
            <a:r>
              <a:rPr lang="en-GB" dirty="0"/>
              <a:t>Feeling responsible for your own learning (x3)</a:t>
            </a:r>
          </a:p>
          <a:p>
            <a:endParaRPr lang="en-GB"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6</a:t>
            </a:fld>
            <a:endParaRPr lang="en-GB"/>
          </a:p>
        </p:txBody>
      </p:sp>
    </p:spTree>
    <p:extLst>
      <p:ext uri="{BB962C8B-B14F-4D97-AF65-F5344CB8AC3E}">
        <p14:creationId xmlns:p14="http://schemas.microsoft.com/office/powerpoint/2010/main" val="1132999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a:t>IFP</a:t>
            </a:r>
            <a:r>
              <a:rPr lang="en-GB" baseline="0" dirty="0"/>
              <a:t> viewed as n</a:t>
            </a:r>
            <a:r>
              <a:rPr lang="en-GB" dirty="0"/>
              <a:t>ot </a:t>
            </a:r>
            <a:r>
              <a:rPr lang="en-GB" dirty="0" err="1"/>
              <a:t>necess</a:t>
            </a:r>
            <a:r>
              <a:rPr lang="en-GB" dirty="0"/>
              <a:t>. Career</a:t>
            </a:r>
            <a:r>
              <a:rPr lang="en-GB" baseline="0" dirty="0"/>
              <a:t> focused -  mainly as a stepping stone to getting degree (29 agrees) but that also interest in subject and the chance to experience UK HE was also important. </a:t>
            </a:r>
          </a:p>
          <a:p>
            <a:endParaRPr lang="en-GB" baseline="0" dirty="0"/>
          </a:p>
          <a:p>
            <a:r>
              <a:rPr lang="en-GB" baseline="0" dirty="0"/>
              <a:t>Other distractions included experiencing a new country and bad teaching.  Equally deadlines being too far in the future/procrastination was also a source of lack of motivation – students were able to find ways round this (e.g. time management) but I think this is one we’ve seen before. </a:t>
            </a:r>
          </a:p>
          <a:p>
            <a:endParaRPr lang="en-GB"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7</a:t>
            </a:fld>
            <a:endParaRPr lang="en-GB"/>
          </a:p>
        </p:txBody>
      </p:sp>
    </p:spTree>
    <p:extLst>
      <p:ext uri="{BB962C8B-B14F-4D97-AF65-F5344CB8AC3E}">
        <p14:creationId xmlns:p14="http://schemas.microsoft.com/office/powerpoint/2010/main" val="1985234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a:t>We held two focuses groups, each of seven students including past and present IFP students and a breadth of students from nationalities,</a:t>
            </a:r>
            <a:r>
              <a:rPr lang="en-GB" baseline="0" dirty="0"/>
              <a:t> pathways and also how they did/are doing on their pathways. </a:t>
            </a:r>
          </a:p>
          <a:p>
            <a:endParaRPr lang="en-GB" baseline="0" dirty="0"/>
          </a:p>
          <a:p>
            <a:r>
              <a:rPr lang="en-GB" baseline="0" dirty="0"/>
              <a:t>Much of the information/themes overlapped for general questions but it gave us time to go into more detail. </a:t>
            </a:r>
            <a:endParaRPr lang="en-GB" dirty="0"/>
          </a:p>
          <a:p>
            <a:endParaRPr lang="en-GB" dirty="0"/>
          </a:p>
          <a:p>
            <a:r>
              <a:rPr lang="en-GB" dirty="0"/>
              <a:t>Essentially, we can lead the horse(s) to water but we can’t make</a:t>
            </a:r>
            <a:r>
              <a:rPr lang="en-GB" baseline="0" dirty="0"/>
              <a:t> them drink and they know this.  I found this frustrating and reassuring at the same time. </a:t>
            </a:r>
          </a:p>
          <a:p>
            <a:endParaRPr lang="en-GB" baseline="0" dirty="0"/>
          </a:p>
          <a:p>
            <a:r>
              <a:rPr lang="en-GB" baseline="0" dirty="0"/>
              <a:t>This came up in different ways. </a:t>
            </a:r>
          </a:p>
          <a:p>
            <a:endParaRPr lang="en-GB" baseline="0" dirty="0"/>
          </a:p>
          <a:p>
            <a:r>
              <a:rPr lang="en-GB" baseline="0" dirty="0"/>
              <a:t>Seminars came up as powerful, important experiences in both groups.  As did the role of support networks (family back home and the role they played) but also forming support networks on the IFP with the right students and maintaining a balance.  Students were able to adopt an IFP identity in a way. </a:t>
            </a:r>
            <a:endParaRPr lang="en-GB" baseline="0" dirty="0" smtClean="0"/>
          </a:p>
          <a:p>
            <a:endParaRPr lang="en-GB" baseline="0" dirty="0" smtClean="0"/>
          </a:p>
          <a:p>
            <a:r>
              <a:rPr lang="en-GB" baseline="0" dirty="0" smtClean="0"/>
              <a:t>Social capital and importance if friends. </a:t>
            </a:r>
            <a:endParaRPr lang="en-GB" baseline="0" dirty="0"/>
          </a:p>
          <a:p>
            <a:endParaRPr lang="en-GB" baseline="0" dirty="0"/>
          </a:p>
          <a:p>
            <a:r>
              <a:rPr lang="en-GB" baseline="0" dirty="0"/>
              <a:t>Would you agree with these findings? I’m not sure we have a definite answer or innovation, but then again, this isn’t about us to this except, ask your students at every opportunity and what can we do to continue supporting and make the penny drop asap? </a:t>
            </a:r>
            <a:endParaRPr lang="en-GB" dirty="0"/>
          </a:p>
          <a:p>
            <a:endParaRPr lang="en-GB"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8</a:t>
            </a:fld>
            <a:endParaRPr lang="en-GB"/>
          </a:p>
        </p:txBody>
      </p:sp>
    </p:spTree>
    <p:extLst>
      <p:ext uri="{BB962C8B-B14F-4D97-AF65-F5344CB8AC3E}">
        <p14:creationId xmlns:p14="http://schemas.microsoft.com/office/powerpoint/2010/main" val="3190702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a:t>Relate this to the IFP – transformational with</a:t>
            </a:r>
            <a:r>
              <a:rPr lang="en-GB" baseline="0" dirty="0"/>
              <a:t> transactional elements – – are we teaching students how to be engaged? Are we explaining what we mean by ‘engagement’ and creating a culture/dialogue of engagement?</a:t>
            </a:r>
          </a:p>
          <a:p>
            <a:endParaRPr lang="en-GB" baseline="0" dirty="0"/>
          </a:p>
          <a:p>
            <a:r>
              <a:rPr lang="en-GB" baseline="0" dirty="0"/>
              <a:t>Acknowledges how each HE provider is likely to define student engagement differently and suggest that perhaps the IFP needs it’s own definition of student engagement.  Could this be agreed with students at the start of each year?  Like an individual student contract?  Should this not form part of their first AA meeting?</a:t>
            </a:r>
          </a:p>
          <a:p>
            <a:endParaRPr lang="en-GB" baseline="0" dirty="0"/>
          </a:p>
          <a:p>
            <a:r>
              <a:rPr lang="en-GB" baseline="0" dirty="0"/>
              <a:t>Is student engagement the biggest journey for students at university?  Is it not how they become independent learners?</a:t>
            </a:r>
          </a:p>
          <a:p>
            <a:endParaRPr lang="en-GB" baseline="0" dirty="0"/>
          </a:p>
          <a:p>
            <a:r>
              <a:rPr lang="en-GB" baseline="0" dirty="0"/>
              <a:t>How do we account for the group and the individual? </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164B663F-FE7E-487F-B07F-3A770B0BE146}" type="slidenum">
              <a:rPr lang="en-GB" smtClean="0"/>
              <a:pPr/>
              <a:t>9</a:t>
            </a:fld>
            <a:endParaRPr lang="en-GB"/>
          </a:p>
        </p:txBody>
      </p:sp>
    </p:spTree>
    <p:extLst>
      <p:ext uri="{BB962C8B-B14F-4D97-AF65-F5344CB8AC3E}">
        <p14:creationId xmlns:p14="http://schemas.microsoft.com/office/powerpoint/2010/main" val="25333154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6" Type="http://schemas.openxmlformats.org/officeDocument/2006/relationships/image" Target="../media/image7.tiff"/><Relationship Id="rId5" Type="http://schemas.openxmlformats.org/officeDocument/2006/relationships/image" Target="../media/image6.jpeg"/><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2592090"/>
            <a:ext cx="9144000" cy="4265910"/>
          </a:xfrm>
        </p:spPr>
        <p:txBody>
          <a:bodyPr/>
          <a:lstStyle/>
          <a:p>
            <a:endParaRPr lang="en-GB" dirty="0"/>
          </a:p>
        </p:txBody>
      </p:sp>
      <p:pic>
        <p:nvPicPr>
          <p:cNvPr id="5137" name="Picture 17" descr="Uok_Logo_PMS294_P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932" y="299722"/>
            <a:ext cx="1007492" cy="546713"/>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userDrawn="1"/>
        </p:nvSpPr>
        <p:spPr>
          <a:xfrm>
            <a:off x="467544" y="299723"/>
            <a:ext cx="2808312" cy="276999"/>
          </a:xfrm>
          <a:prstGeom prst="rect">
            <a:avLst/>
          </a:prstGeom>
          <a:noFill/>
        </p:spPr>
        <p:txBody>
          <a:bodyPr wrap="square" lIns="0" rtlCol="0">
            <a:spAutoFit/>
          </a:bodyPr>
          <a:lstStyle/>
          <a:p>
            <a:pPr algn="l"/>
            <a:r>
              <a:rPr lang="en-GB" sz="1200" dirty="0">
                <a:solidFill>
                  <a:srgbClr val="002060"/>
                </a:solidFill>
              </a:rPr>
              <a:t>The UK’s European university</a:t>
            </a:r>
          </a:p>
        </p:txBody>
      </p:sp>
      <p:sp>
        <p:nvSpPr>
          <p:cNvPr id="10" name="Text Placeholder 7"/>
          <p:cNvSpPr>
            <a:spLocks noGrp="1"/>
          </p:cNvSpPr>
          <p:nvPr>
            <p:ph type="body" sz="quarter" idx="12" hasCustomPrompt="1"/>
          </p:nvPr>
        </p:nvSpPr>
        <p:spPr>
          <a:xfrm>
            <a:off x="467544" y="989117"/>
            <a:ext cx="4176464" cy="1512168"/>
          </a:xfrm>
          <a:solidFill>
            <a:schemeClr val="tx2">
              <a:lumMod val="75000"/>
            </a:schemeClr>
          </a:solidFill>
        </p:spPr>
        <p:txBody>
          <a:bodyPr lIns="252000" tIns="273600" rIns="252000"/>
          <a:lstStyle>
            <a:lvl1pPr marL="0" indent="0">
              <a:lnSpc>
                <a:spcPts val="2500"/>
              </a:lnSpc>
              <a:buNone/>
              <a:defRPr sz="2400" spc="-100" baseline="0">
                <a:solidFill>
                  <a:schemeClr val="bg1"/>
                </a:solidFill>
                <a:latin typeface="Century Schoolbook" pitchFamily="18" charset="0"/>
              </a:defRPr>
            </a:lvl1pPr>
          </a:lstStyle>
          <a:p>
            <a:pPr lvl="0"/>
            <a:r>
              <a:rPr lang="en-US" dirty="0"/>
              <a:t>TYPE YOUR HEADING HERE 2014</a:t>
            </a:r>
          </a:p>
        </p:txBody>
      </p:sp>
      <p:sp>
        <p:nvSpPr>
          <p:cNvPr id="11" name="Text Placeholder 10"/>
          <p:cNvSpPr>
            <a:spLocks noGrp="1"/>
          </p:cNvSpPr>
          <p:nvPr>
            <p:ph type="body" sz="quarter" idx="13" hasCustomPrompt="1"/>
          </p:nvPr>
        </p:nvSpPr>
        <p:spPr>
          <a:xfrm>
            <a:off x="467545" y="2488937"/>
            <a:ext cx="4176464" cy="664498"/>
          </a:xfrm>
          <a:solidFill>
            <a:schemeClr val="tx2">
              <a:lumMod val="75000"/>
            </a:schemeClr>
          </a:solidFill>
        </p:spPr>
        <p:txBody>
          <a:bodyPr lIns="252000" tIns="0" rIns="252000" bIns="154800" anchor="ctr" anchorCtr="0"/>
          <a:lstStyle>
            <a:lvl1pPr marL="0" indent="0">
              <a:lnSpc>
                <a:spcPts val="1380"/>
              </a:lnSpc>
              <a:spcBef>
                <a:spcPts val="0"/>
              </a:spcBef>
              <a:buNone/>
              <a:defRPr sz="1400" i="1" spc="-50">
                <a:solidFill>
                  <a:srgbClr val="D6A300"/>
                </a:solidFill>
                <a:latin typeface="Century Schoolbook"/>
                <a:cs typeface="Century Schoolbook"/>
              </a:defRPr>
            </a:lvl1pPr>
          </a:lstStyle>
          <a:p>
            <a:pPr lvl="0"/>
            <a:r>
              <a:rPr lang="en-US" dirty="0"/>
              <a:t>Sub heading</a:t>
            </a:r>
          </a:p>
        </p:txBody>
      </p:sp>
      <p:sp>
        <p:nvSpPr>
          <p:cNvPr id="2" name="TextBox 1"/>
          <p:cNvSpPr txBox="1"/>
          <p:nvPr userDrawn="1"/>
        </p:nvSpPr>
        <p:spPr>
          <a:xfrm>
            <a:off x="6273800" y="1447800"/>
            <a:ext cx="184666" cy="461665"/>
          </a:xfrm>
          <a:prstGeom prst="rect">
            <a:avLst/>
          </a:prstGeom>
          <a:noFill/>
        </p:spPr>
        <p:txBody>
          <a:bodyPr wrap="none" rtlCol="0">
            <a:spAutoFit/>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p:spPr>
        <p:txBody>
          <a:bodyPr/>
          <a:lstStyle/>
          <a:p>
            <a:endParaRPr lang="en-GB"/>
          </a:p>
        </p:txBody>
      </p:sp>
    </p:spTree>
    <p:extLst>
      <p:ext uri="{BB962C8B-B14F-4D97-AF65-F5344CB8AC3E}">
        <p14:creationId xmlns:p14="http://schemas.microsoft.com/office/powerpoint/2010/main" val="3195695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nl-NL"/>
              <a:t>Footer text</a:t>
            </a:r>
            <a:endParaRPr lang="en-GB"/>
          </a:p>
        </p:txBody>
      </p:sp>
      <p:sp>
        <p:nvSpPr>
          <p:cNvPr id="4"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64280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764704"/>
            <a:ext cx="5111750" cy="53614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nl-NL"/>
              <a:t>Footer text</a:t>
            </a:r>
            <a:endParaRPr lang="en-GB" dirty="0"/>
          </a:p>
        </p:txBody>
      </p:sp>
      <p:sp>
        <p:nvSpPr>
          <p:cNvPr id="7"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2495213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nl-NL"/>
              <a:t>Footer text</a:t>
            </a:r>
            <a:endParaRPr lang="en-GB"/>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761953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st page">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 latinLnBrk="0" hangingPunct="1">
              <a:lnSpc>
                <a:spcPct val="100000"/>
              </a:lnSpc>
              <a:spcBef>
                <a:spcPct val="3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cs typeface="Arial" charset="0"/>
            </a:endParaRPr>
          </a:p>
        </p:txBody>
      </p:sp>
      <p:sp>
        <p:nvSpPr>
          <p:cNvPr id="5" name="TextBox 4"/>
          <p:cNvSpPr txBox="1"/>
          <p:nvPr userDrawn="1"/>
        </p:nvSpPr>
        <p:spPr>
          <a:xfrm>
            <a:off x="-1860" y="0"/>
            <a:ext cx="9143999" cy="6858000"/>
          </a:xfrm>
          <a:prstGeom prst="rect">
            <a:avLst/>
          </a:prstGeom>
          <a:solidFill>
            <a:schemeClr val="tx2">
              <a:lumMod val="75000"/>
            </a:schemeClr>
          </a:solidFill>
        </p:spPr>
        <p:txBody>
          <a:bodyPr wrap="square" rtlCol="0">
            <a:spAutoFit/>
          </a:bodyPr>
          <a:lstStyle/>
          <a:p>
            <a:endParaRPr lang="en-US" dirty="0"/>
          </a:p>
        </p:txBody>
      </p:sp>
      <p:cxnSp>
        <p:nvCxnSpPr>
          <p:cNvPr id="6" name="Straight Connector 5"/>
          <p:cNvCxnSpPr/>
          <p:nvPr userDrawn="1"/>
        </p:nvCxnSpPr>
        <p:spPr bwMode="auto">
          <a:xfrm flipH="1">
            <a:off x="971600" y="1268760"/>
            <a:ext cx="432048" cy="1800200"/>
          </a:xfrm>
          <a:prstGeom prst="line">
            <a:avLst/>
          </a:prstGeom>
          <a:noFill/>
          <a:ln w="25400"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2" name="TextBox 11"/>
          <p:cNvSpPr txBox="1"/>
          <p:nvPr userDrawn="1"/>
        </p:nvSpPr>
        <p:spPr>
          <a:xfrm>
            <a:off x="1547664" y="1196752"/>
            <a:ext cx="4392488" cy="2403735"/>
          </a:xfrm>
          <a:prstGeom prst="rect">
            <a:avLst/>
          </a:prstGeom>
          <a:noFill/>
        </p:spPr>
        <p:txBody>
          <a:bodyPr wrap="square" lIns="0" tIns="0" rIns="0" bIns="0" rtlCol="0">
            <a:spAutoFit/>
          </a:bodyPr>
          <a:lstStyle/>
          <a:p>
            <a:pPr marL="0" marR="0" lvl="0" indent="0" algn="l" defTabSz="914400" rtl="0" eaLnBrk="1" fontAlgn="b" latinLnBrk="0" hangingPunct="1">
              <a:lnSpc>
                <a:spcPts val="5000"/>
              </a:lnSpc>
              <a:spcBef>
                <a:spcPts val="0"/>
              </a:spcBef>
              <a:spcAft>
                <a:spcPct val="0"/>
              </a:spcAft>
              <a:buClrTx/>
              <a:buSzTx/>
              <a:buFontTx/>
              <a:buNone/>
              <a:tabLst/>
              <a:defRPr/>
            </a:pPr>
            <a:r>
              <a:rPr lang="en-US" sz="4800" spc="-100" dirty="0">
                <a:solidFill>
                  <a:srgbClr val="A47D00"/>
                </a:solidFill>
                <a:latin typeface="Century Schoolbook"/>
                <a:cs typeface="Century Schoolbook"/>
              </a:rPr>
              <a:t>THE UK’S EUROPEAN UNIVERSITY</a:t>
            </a:r>
          </a:p>
          <a:p>
            <a:endParaRPr lang="en-US" dirty="0"/>
          </a:p>
        </p:txBody>
      </p:sp>
      <p:pic>
        <p:nvPicPr>
          <p:cNvPr id="15" name="Picture 14" descr="Uok_Logo_white.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5556684"/>
            <a:ext cx="1387978" cy="752636"/>
          </a:xfrm>
          <a:prstGeom prst="rect">
            <a:avLst/>
          </a:prstGeom>
        </p:spPr>
      </p:pic>
      <p:sp>
        <p:nvSpPr>
          <p:cNvPr id="16" name="TextBox 15"/>
          <p:cNvSpPr txBox="1"/>
          <p:nvPr userDrawn="1"/>
        </p:nvSpPr>
        <p:spPr>
          <a:xfrm>
            <a:off x="1547664" y="5949280"/>
            <a:ext cx="2736304" cy="307777"/>
          </a:xfrm>
          <a:prstGeom prst="rect">
            <a:avLst/>
          </a:prstGeom>
          <a:noFill/>
        </p:spPr>
        <p:txBody>
          <a:bodyPr wrap="square" lIns="0" tIns="0" rIns="0" bIns="0" rtlCol="0" anchor="b" anchorCtr="0">
            <a:spAutoFit/>
          </a:bodyPr>
          <a:lstStyle/>
          <a:p>
            <a:r>
              <a:rPr lang="en-US" sz="2000" kern="1400" spc="-100" dirty="0" err="1">
                <a:solidFill>
                  <a:schemeClr val="bg1"/>
                </a:solidFill>
                <a:latin typeface="Century Schoolbook"/>
                <a:cs typeface="Century Schoolbook"/>
              </a:rPr>
              <a:t>www.kent.ac.uk</a:t>
            </a:r>
            <a:endParaRPr lang="en-US" sz="2000" kern="1400" spc="-100" dirty="0">
              <a:solidFill>
                <a:schemeClr val="bg1"/>
              </a:solidFill>
              <a:latin typeface="Century Schoolbook"/>
              <a:cs typeface="Century Schoolbook"/>
            </a:endParaRPr>
          </a:p>
        </p:txBody>
      </p:sp>
      <p:grpSp>
        <p:nvGrpSpPr>
          <p:cNvPr id="9" name="Group 8"/>
          <p:cNvGrpSpPr/>
          <p:nvPr userDrawn="1"/>
        </p:nvGrpSpPr>
        <p:grpSpPr>
          <a:xfrm>
            <a:off x="1549959" y="5585850"/>
            <a:ext cx="1356664" cy="284120"/>
            <a:chOff x="1547664" y="5589240"/>
            <a:chExt cx="1523655" cy="319092"/>
          </a:xfrm>
        </p:grpSpPr>
        <p:pic>
          <p:nvPicPr>
            <p:cNvPr id="2" name="Picture 1" descr="Facebook__very_small.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47664" y="5589240"/>
              <a:ext cx="324260" cy="312595"/>
            </a:xfrm>
            <a:prstGeom prst="rect">
              <a:avLst/>
            </a:prstGeom>
          </p:spPr>
        </p:pic>
        <p:pic>
          <p:nvPicPr>
            <p:cNvPr id="3" name="Picture 2" descr="twitter-bird-white-on-blue_small.eps"/>
            <p:cNvPicPr>
              <a:picLocks noChangeAspect="1"/>
            </p:cNvPicPr>
            <p:nvPr userDrawn="1"/>
          </p:nvPicPr>
          <p:blipFill rotWithShape="1">
            <a:blip r:embed="rId4">
              <a:extLst>
                <a:ext uri="{28A0092B-C50C-407E-A947-70E740481C1C}">
                  <a14:useLocalDpi xmlns:a14="http://schemas.microsoft.com/office/drawing/2010/main" val="0"/>
                </a:ext>
              </a:extLst>
            </a:blip>
            <a:srcRect l="1" r="9042"/>
            <a:stretch/>
          </p:blipFill>
          <p:spPr>
            <a:xfrm>
              <a:off x="1941392" y="5589240"/>
              <a:ext cx="330409" cy="312115"/>
            </a:xfrm>
            <a:prstGeom prst="rect">
              <a:avLst/>
            </a:prstGeom>
          </p:spPr>
        </p:pic>
        <p:pic>
          <p:nvPicPr>
            <p:cNvPr id="7" name="Picture 6" descr="LI_brand.jpg"/>
            <p:cNvPicPr>
              <a:picLocks noChangeAspect="1"/>
            </p:cNvPicPr>
            <p:nvPr userDrawn="1"/>
          </p:nvPicPr>
          <p:blipFill rotWithShape="1">
            <a:blip r:embed="rId5" cstate="print">
              <a:extLst>
                <a:ext uri="{28A0092B-C50C-407E-A947-70E740481C1C}">
                  <a14:useLocalDpi xmlns:a14="http://schemas.microsoft.com/office/drawing/2010/main" val="0"/>
                </a:ext>
              </a:extLst>
            </a:blip>
            <a:srcRect l="3442" t="6533" r="3179" b="3587"/>
            <a:stretch/>
          </p:blipFill>
          <p:spPr>
            <a:xfrm>
              <a:off x="2755635" y="5589240"/>
              <a:ext cx="315684" cy="319092"/>
            </a:xfrm>
            <a:prstGeom prst="rect">
              <a:avLst/>
            </a:prstGeom>
          </p:spPr>
        </p:pic>
        <p:pic>
          <p:nvPicPr>
            <p:cNvPr id="8" name="Picture 7" descr="youtube.tif"/>
            <p:cNvPicPr>
              <a:picLocks noChangeAspect="1"/>
            </p:cNvPicPr>
            <p:nvPr userDrawn="1"/>
          </p:nvPicPr>
          <p:blipFill rotWithShape="1">
            <a:blip r:embed="rId6" cstate="print">
              <a:extLst>
                <a:ext uri="{28A0092B-C50C-407E-A947-70E740481C1C}">
                  <a14:useLocalDpi xmlns:a14="http://schemas.microsoft.com/office/drawing/2010/main" val="0"/>
                </a:ext>
              </a:extLst>
            </a:blip>
            <a:srcRect l="7244" t="7968" r="10058" b="11869"/>
            <a:stretch/>
          </p:blipFill>
          <p:spPr>
            <a:xfrm>
              <a:off x="2346244" y="5589240"/>
              <a:ext cx="330650" cy="312595"/>
            </a:xfrm>
            <a:prstGeom prst="rect">
              <a:avLst/>
            </a:prstGeom>
          </p:spPr>
        </p:pic>
      </p:grpSp>
    </p:spTree>
    <p:extLst>
      <p:ext uri="{BB962C8B-B14F-4D97-AF65-F5344CB8AC3E}">
        <p14:creationId xmlns:p14="http://schemas.microsoft.com/office/powerpoint/2010/main" val="73697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3"/>
          <p:cNvSpPr>
            <a:spLocks noGrp="1"/>
          </p:cNvSpPr>
          <p:nvPr>
            <p:ph type="ftr" sz="quarter" idx="10"/>
          </p:nvPr>
        </p:nvSpPr>
        <p:spPr/>
        <p:txBody>
          <a:bodyPr/>
          <a:lstStyle>
            <a:lvl1pPr>
              <a:defRPr/>
            </a:lvl1pPr>
          </a:lstStyle>
          <a:p>
            <a:r>
              <a:rPr lang="nl-NL"/>
              <a:t>Footer text</a:t>
            </a:r>
            <a:endParaRPr lang="en-GB" dirty="0"/>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2986638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ubsectionright">
    <p:spTree>
      <p:nvGrpSpPr>
        <p:cNvPr id="1" name=""/>
        <p:cNvGrpSpPr/>
        <p:nvPr/>
      </p:nvGrpSpPr>
      <p:grpSpPr>
        <a:xfrm>
          <a:off x="0" y="0"/>
          <a:ext cx="0" cy="0"/>
          <a:chOff x="0" y="0"/>
          <a:chExt cx="0" cy="0"/>
        </a:xfrm>
      </p:grpSpPr>
      <p:sp>
        <p:nvSpPr>
          <p:cNvPr id="20" name="Picture Placeholder 19"/>
          <p:cNvSpPr>
            <a:spLocks noGrp="1"/>
          </p:cNvSpPr>
          <p:nvPr>
            <p:ph type="pic" sz="quarter" idx="14"/>
          </p:nvPr>
        </p:nvSpPr>
        <p:spPr>
          <a:xfrm>
            <a:off x="0" y="260648"/>
            <a:ext cx="9144000" cy="6120680"/>
          </a:xfrm>
        </p:spPr>
        <p:txBody>
          <a:bodyPr/>
          <a:lstStyle/>
          <a:p>
            <a:r>
              <a:rPr lang="en-US"/>
              <a:t>Click icon to add picture</a:t>
            </a:r>
            <a:endParaRPr lang="en-GB"/>
          </a:p>
        </p:txBody>
      </p:sp>
      <p:sp>
        <p:nvSpPr>
          <p:cNvPr id="4" name="Footer Placeholder 3"/>
          <p:cNvSpPr>
            <a:spLocks noGrp="1"/>
          </p:cNvSpPr>
          <p:nvPr>
            <p:ph type="ftr" sz="quarter" idx="10"/>
          </p:nvPr>
        </p:nvSpPr>
        <p:spPr/>
        <p:txBody>
          <a:bodyPr/>
          <a:lstStyle>
            <a:lvl1pPr>
              <a:defRPr/>
            </a:lvl1pPr>
          </a:lstStyle>
          <a:p>
            <a:r>
              <a:rPr lang="nl-NL"/>
              <a:t>Footer text</a:t>
            </a:r>
            <a:endParaRPr lang="en-GB" dirty="0"/>
          </a:p>
        </p:txBody>
      </p:sp>
      <p:sp>
        <p:nvSpPr>
          <p:cNvPr id="8" name="Text Placeholder 7"/>
          <p:cNvSpPr>
            <a:spLocks noGrp="1"/>
          </p:cNvSpPr>
          <p:nvPr>
            <p:ph type="body" sz="quarter" idx="12" hasCustomPrompt="1"/>
          </p:nvPr>
        </p:nvSpPr>
        <p:spPr>
          <a:xfrm>
            <a:off x="4499992" y="764704"/>
            <a:ext cx="4176464" cy="1584176"/>
          </a:xfrm>
          <a:solidFill>
            <a:schemeClr val="tx2">
              <a:lumMod val="75000"/>
            </a:schemeClr>
          </a:solidFill>
        </p:spPr>
        <p:txBody>
          <a:bodyPr lIns="720000" tIns="273600" rIns="360000"/>
          <a:lstStyle>
            <a:lvl1pPr marL="0" indent="0">
              <a:lnSpc>
                <a:spcPts val="2600"/>
              </a:lnSpc>
              <a:buNone/>
              <a:defRPr sz="2400" spc="-100">
                <a:solidFill>
                  <a:srgbClr val="A47D00"/>
                </a:solidFill>
                <a:latin typeface="Century Schoolbook" pitchFamily="18" charset="0"/>
              </a:defRPr>
            </a:lvl1pPr>
          </a:lstStyle>
          <a:p>
            <a:pPr lvl="0"/>
            <a:r>
              <a:rPr lang="en-US" dirty="0"/>
              <a:t>CLICK TO EDIT MASTER TEXT STYLES</a:t>
            </a:r>
          </a:p>
        </p:txBody>
      </p:sp>
      <p:sp>
        <p:nvSpPr>
          <p:cNvPr id="11" name="Text Placeholder 10"/>
          <p:cNvSpPr>
            <a:spLocks noGrp="1"/>
          </p:cNvSpPr>
          <p:nvPr>
            <p:ph type="body" sz="quarter" idx="13"/>
          </p:nvPr>
        </p:nvSpPr>
        <p:spPr>
          <a:xfrm>
            <a:off x="4499993" y="2276872"/>
            <a:ext cx="4176464" cy="935658"/>
          </a:xfrm>
          <a:solidFill>
            <a:srgbClr val="002A62"/>
          </a:solidFill>
          <a:ln>
            <a:noFill/>
          </a:ln>
        </p:spPr>
        <p:txBody>
          <a:bodyPr lIns="720000" rIns="360000" bIns="108000"/>
          <a:lstStyle>
            <a:lvl1pPr marL="0" indent="0">
              <a:lnSpc>
                <a:spcPts val="1480"/>
              </a:lnSpc>
              <a:spcBef>
                <a:spcPts val="0"/>
              </a:spcBef>
              <a:buNone/>
              <a:defRPr sz="1400" b="0" i="1" spc="-50">
                <a:solidFill>
                  <a:schemeClr val="bg1"/>
                </a:solidFill>
                <a:latin typeface="Century Schoolbook"/>
                <a:cs typeface="Century Schoolbook"/>
              </a:defRPr>
            </a:lvl1pPr>
          </a:lstStyle>
          <a:p>
            <a:pPr lvl="0"/>
            <a:r>
              <a:rPr lang="en-US" dirty="0"/>
              <a:t>Click to edit Master text styles</a:t>
            </a:r>
          </a:p>
        </p:txBody>
      </p:sp>
      <p:cxnSp>
        <p:nvCxnSpPr>
          <p:cNvPr id="3" name="Straight Connector 2"/>
          <p:cNvCxnSpPr/>
          <p:nvPr userDrawn="1"/>
        </p:nvCxnSpPr>
        <p:spPr bwMode="auto">
          <a:xfrm flipH="1">
            <a:off x="4860032" y="1052736"/>
            <a:ext cx="216024" cy="1224136"/>
          </a:xfrm>
          <a:prstGeom prst="line">
            <a:avLst/>
          </a:prstGeom>
          <a:noFill/>
          <a:ln w="15875"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0"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382085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ubsectionleft">
    <p:spTree>
      <p:nvGrpSpPr>
        <p:cNvPr id="1" name=""/>
        <p:cNvGrpSpPr/>
        <p:nvPr/>
      </p:nvGrpSpPr>
      <p:grpSpPr>
        <a:xfrm>
          <a:off x="0" y="0"/>
          <a:ext cx="0" cy="0"/>
          <a:chOff x="0" y="0"/>
          <a:chExt cx="0" cy="0"/>
        </a:xfrm>
      </p:grpSpPr>
      <p:sp>
        <p:nvSpPr>
          <p:cNvPr id="20" name="Picture Placeholder 19"/>
          <p:cNvSpPr>
            <a:spLocks noGrp="1"/>
          </p:cNvSpPr>
          <p:nvPr>
            <p:ph type="pic" sz="quarter" idx="14"/>
          </p:nvPr>
        </p:nvSpPr>
        <p:spPr>
          <a:xfrm>
            <a:off x="0" y="260648"/>
            <a:ext cx="9144000" cy="6120680"/>
          </a:xfrm>
        </p:spPr>
        <p:txBody>
          <a:bodyPr/>
          <a:lstStyle/>
          <a:p>
            <a:r>
              <a:rPr lang="en-US"/>
              <a:t>Click icon to add picture</a:t>
            </a:r>
            <a:endParaRPr lang="en-GB"/>
          </a:p>
        </p:txBody>
      </p:sp>
      <p:sp>
        <p:nvSpPr>
          <p:cNvPr id="4" name="Footer Placeholder 3"/>
          <p:cNvSpPr>
            <a:spLocks noGrp="1"/>
          </p:cNvSpPr>
          <p:nvPr>
            <p:ph type="ftr" sz="quarter" idx="10"/>
          </p:nvPr>
        </p:nvSpPr>
        <p:spPr/>
        <p:txBody>
          <a:bodyPr/>
          <a:lstStyle>
            <a:lvl1pPr>
              <a:defRPr/>
            </a:lvl1pPr>
          </a:lstStyle>
          <a:p>
            <a:r>
              <a:rPr lang="nl-NL"/>
              <a:t>Footer text</a:t>
            </a:r>
            <a:endParaRPr lang="en-GB" dirty="0"/>
          </a:p>
        </p:txBody>
      </p:sp>
      <p:sp>
        <p:nvSpPr>
          <p:cNvPr id="8" name="Text Placeholder 7"/>
          <p:cNvSpPr>
            <a:spLocks noGrp="1"/>
          </p:cNvSpPr>
          <p:nvPr>
            <p:ph type="body" sz="quarter" idx="12" hasCustomPrompt="1"/>
          </p:nvPr>
        </p:nvSpPr>
        <p:spPr>
          <a:xfrm>
            <a:off x="467544" y="764704"/>
            <a:ext cx="4176464" cy="1584176"/>
          </a:xfrm>
          <a:solidFill>
            <a:schemeClr val="tx2">
              <a:lumMod val="75000"/>
            </a:schemeClr>
          </a:solidFill>
        </p:spPr>
        <p:txBody>
          <a:bodyPr lIns="720000" tIns="273600" rIns="360000"/>
          <a:lstStyle>
            <a:lvl1pPr marL="0" indent="0">
              <a:lnSpc>
                <a:spcPts val="2600"/>
              </a:lnSpc>
              <a:buNone/>
              <a:defRPr sz="2400" spc="-100">
                <a:solidFill>
                  <a:srgbClr val="A47D00"/>
                </a:solidFill>
                <a:latin typeface="Century Schoolbook" pitchFamily="18" charset="0"/>
              </a:defRPr>
            </a:lvl1pPr>
          </a:lstStyle>
          <a:p>
            <a:pPr lvl="0"/>
            <a:r>
              <a:rPr lang="en-US" dirty="0"/>
              <a:t>CLICK TO EDIT MASTER TEXT STYLES</a:t>
            </a:r>
          </a:p>
        </p:txBody>
      </p:sp>
      <p:sp>
        <p:nvSpPr>
          <p:cNvPr id="11" name="Text Placeholder 10"/>
          <p:cNvSpPr>
            <a:spLocks noGrp="1"/>
          </p:cNvSpPr>
          <p:nvPr>
            <p:ph type="body" sz="quarter" idx="13"/>
          </p:nvPr>
        </p:nvSpPr>
        <p:spPr>
          <a:xfrm>
            <a:off x="467545" y="2348880"/>
            <a:ext cx="4176464" cy="720080"/>
          </a:xfrm>
          <a:solidFill>
            <a:schemeClr val="tx2">
              <a:lumMod val="75000"/>
            </a:schemeClr>
          </a:solidFill>
        </p:spPr>
        <p:txBody>
          <a:bodyPr lIns="720000" rIns="360000" bIns="108000"/>
          <a:lstStyle>
            <a:lvl1pPr marL="0" indent="0">
              <a:buNone/>
              <a:defRPr sz="1200" b="0" i="1">
                <a:solidFill>
                  <a:schemeClr val="bg1"/>
                </a:solidFill>
                <a:latin typeface="Century Schoolbook"/>
                <a:cs typeface="Century Schoolbook"/>
              </a:defRPr>
            </a:lvl1pPr>
          </a:lstStyle>
          <a:p>
            <a:pPr lvl="0"/>
            <a:r>
              <a:rPr lang="en-US" dirty="0"/>
              <a:t>Click to edit Master text styles</a:t>
            </a:r>
          </a:p>
        </p:txBody>
      </p:sp>
      <p:cxnSp>
        <p:nvCxnSpPr>
          <p:cNvPr id="6" name="Straight Connector 5"/>
          <p:cNvCxnSpPr/>
          <p:nvPr userDrawn="1"/>
        </p:nvCxnSpPr>
        <p:spPr bwMode="auto">
          <a:xfrm flipH="1">
            <a:off x="827584" y="1052736"/>
            <a:ext cx="216024" cy="1224136"/>
          </a:xfrm>
          <a:prstGeom prst="line">
            <a:avLst/>
          </a:prstGeom>
          <a:noFill/>
          <a:ln w="15875"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0"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2885037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p>
            <a:r>
              <a:rPr lang="nl-NL"/>
              <a:t>Footer text</a:t>
            </a:r>
            <a:endParaRPr lang="en-GB" dirty="0"/>
          </a:p>
        </p:txBody>
      </p:sp>
      <p:sp>
        <p:nvSpPr>
          <p:cNvPr id="9" name="Picture Placeholder 7"/>
          <p:cNvSpPr>
            <a:spLocks noGrp="1"/>
          </p:cNvSpPr>
          <p:nvPr>
            <p:ph type="pic" sz="quarter" idx="15"/>
          </p:nvPr>
        </p:nvSpPr>
        <p:spPr>
          <a:xfrm>
            <a:off x="3419872" y="1494509"/>
            <a:ext cx="2376264" cy="1728192"/>
          </a:xfrm>
        </p:spPr>
        <p:txBody>
          <a:bodyPr tIns="46800" anchor="b"/>
          <a:lstStyle>
            <a:lvl1pPr marL="0" indent="0">
              <a:buNone/>
              <a:defRPr sz="1600"/>
            </a:lvl1pPr>
          </a:lstStyle>
          <a:p>
            <a:r>
              <a:rPr lang="en-US"/>
              <a:t>Click icon to add picture</a:t>
            </a:r>
            <a:endParaRPr lang="en-GB" dirty="0"/>
          </a:p>
        </p:txBody>
      </p:sp>
      <p:sp>
        <p:nvSpPr>
          <p:cNvPr id="15" name="Picture Placeholder 7"/>
          <p:cNvSpPr>
            <a:spLocks noGrp="1"/>
          </p:cNvSpPr>
          <p:nvPr>
            <p:ph type="pic" sz="quarter" idx="16"/>
          </p:nvPr>
        </p:nvSpPr>
        <p:spPr>
          <a:xfrm>
            <a:off x="6372200" y="1484784"/>
            <a:ext cx="2376264" cy="1728192"/>
          </a:xfrm>
        </p:spPr>
        <p:txBody>
          <a:bodyPr anchor="b"/>
          <a:lstStyle>
            <a:lvl1pPr marL="0" indent="0">
              <a:buNone/>
              <a:defRPr sz="1600"/>
            </a:lvl1pPr>
          </a:lstStyle>
          <a:p>
            <a:r>
              <a:rPr lang="en-US"/>
              <a:t>Click icon to add picture</a:t>
            </a:r>
            <a:endParaRPr lang="en-GB" dirty="0"/>
          </a:p>
        </p:txBody>
      </p:sp>
      <p:sp>
        <p:nvSpPr>
          <p:cNvPr id="17" name="Picture Placeholder 7"/>
          <p:cNvSpPr>
            <a:spLocks noGrp="1"/>
          </p:cNvSpPr>
          <p:nvPr>
            <p:ph type="pic" sz="quarter" idx="18"/>
          </p:nvPr>
        </p:nvSpPr>
        <p:spPr>
          <a:xfrm>
            <a:off x="467544" y="3861048"/>
            <a:ext cx="2376264" cy="2088232"/>
          </a:xfrm>
        </p:spPr>
        <p:txBody>
          <a:bodyPr anchor="b"/>
          <a:lstStyle>
            <a:lvl1pPr marL="0" indent="0">
              <a:buNone/>
              <a:defRPr sz="1600"/>
            </a:lvl1pPr>
          </a:lstStyle>
          <a:p>
            <a:r>
              <a:rPr lang="en-US"/>
              <a:t>Click icon to add picture</a:t>
            </a:r>
            <a:endParaRPr lang="en-GB" dirty="0"/>
          </a:p>
        </p:txBody>
      </p:sp>
      <p:sp>
        <p:nvSpPr>
          <p:cNvPr id="18" name="Picture Placeholder 7"/>
          <p:cNvSpPr>
            <a:spLocks noGrp="1"/>
          </p:cNvSpPr>
          <p:nvPr>
            <p:ph type="pic" sz="quarter" idx="19"/>
          </p:nvPr>
        </p:nvSpPr>
        <p:spPr>
          <a:xfrm>
            <a:off x="6372200" y="3861048"/>
            <a:ext cx="2376264" cy="2088232"/>
          </a:xfrm>
        </p:spPr>
        <p:txBody>
          <a:bodyPr anchor="b"/>
          <a:lstStyle>
            <a:lvl1pPr marL="0" indent="0">
              <a:buNone/>
              <a:defRPr sz="1600"/>
            </a:lvl1pPr>
          </a:lstStyle>
          <a:p>
            <a:r>
              <a:rPr lang="en-US"/>
              <a:t>Click icon to add picture</a:t>
            </a:r>
            <a:endParaRPr lang="en-GB" dirty="0"/>
          </a:p>
        </p:txBody>
      </p:sp>
      <p:sp>
        <p:nvSpPr>
          <p:cNvPr id="19" name="Picture Placeholder 7"/>
          <p:cNvSpPr>
            <a:spLocks noGrp="1"/>
          </p:cNvSpPr>
          <p:nvPr>
            <p:ph type="pic" sz="quarter" idx="20"/>
          </p:nvPr>
        </p:nvSpPr>
        <p:spPr>
          <a:xfrm>
            <a:off x="3433157" y="3861048"/>
            <a:ext cx="2376264" cy="2088232"/>
          </a:xfrm>
        </p:spPr>
        <p:txBody>
          <a:bodyPr anchor="b"/>
          <a:lstStyle>
            <a:lvl1pPr marL="0" indent="0">
              <a:buNone/>
              <a:defRPr sz="1600"/>
            </a:lvl1pPr>
          </a:lstStyle>
          <a:p>
            <a:r>
              <a:rPr lang="en-US"/>
              <a:t>Click icon to add picture</a:t>
            </a:r>
            <a:endParaRPr lang="en-GB" dirty="0"/>
          </a:p>
        </p:txBody>
      </p:sp>
      <p:sp>
        <p:nvSpPr>
          <p:cNvPr id="21" name="TextBox 20"/>
          <p:cNvSpPr txBox="1"/>
          <p:nvPr userDrawn="1"/>
        </p:nvSpPr>
        <p:spPr>
          <a:xfrm>
            <a:off x="3419872" y="3229754"/>
            <a:ext cx="2376264" cy="338554"/>
          </a:xfrm>
          <a:prstGeom prst="rect">
            <a:avLst/>
          </a:prstGeom>
          <a:noFill/>
        </p:spPr>
        <p:txBody>
          <a:bodyPr wrap="square" rtlCol="0">
            <a:spAutoFit/>
          </a:bodyPr>
          <a:lstStyle/>
          <a:p>
            <a:r>
              <a:rPr lang="en-GB" sz="1600" dirty="0"/>
              <a:t>Caption</a:t>
            </a:r>
          </a:p>
        </p:txBody>
      </p:sp>
      <p:sp>
        <p:nvSpPr>
          <p:cNvPr id="22" name="Picture Placeholder 7"/>
          <p:cNvSpPr>
            <a:spLocks noGrp="1"/>
          </p:cNvSpPr>
          <p:nvPr>
            <p:ph type="pic" sz="quarter" idx="21"/>
          </p:nvPr>
        </p:nvSpPr>
        <p:spPr>
          <a:xfrm>
            <a:off x="467544" y="1484784"/>
            <a:ext cx="2376264" cy="1728192"/>
          </a:xfrm>
        </p:spPr>
        <p:txBody>
          <a:bodyPr tIns="46800" anchor="b"/>
          <a:lstStyle>
            <a:lvl1pPr marL="0" indent="0">
              <a:buNone/>
              <a:defRPr sz="1600"/>
            </a:lvl1pPr>
          </a:lstStyle>
          <a:p>
            <a:r>
              <a:rPr lang="en-US"/>
              <a:t>Click icon to add picture</a:t>
            </a:r>
            <a:endParaRPr lang="en-GB" dirty="0"/>
          </a:p>
        </p:txBody>
      </p:sp>
      <p:sp>
        <p:nvSpPr>
          <p:cNvPr id="25" name="Text Placeholder 24"/>
          <p:cNvSpPr>
            <a:spLocks noGrp="1"/>
          </p:cNvSpPr>
          <p:nvPr>
            <p:ph type="body" sz="quarter" idx="22"/>
          </p:nvPr>
        </p:nvSpPr>
        <p:spPr>
          <a:xfrm>
            <a:off x="468313" y="3228975"/>
            <a:ext cx="2374900" cy="339333"/>
          </a:xfrm>
        </p:spPr>
        <p:txBody>
          <a:bodyPr/>
          <a:lstStyle>
            <a:lvl1pPr marL="0" indent="0">
              <a:buNone/>
              <a:defRPr sz="1600"/>
            </a:lvl1pPr>
          </a:lstStyle>
          <a:p>
            <a:pPr lvl="0"/>
            <a:r>
              <a:rPr lang="en-US"/>
              <a:t>Click to edit Master text styles</a:t>
            </a:r>
          </a:p>
        </p:txBody>
      </p:sp>
      <p:sp>
        <p:nvSpPr>
          <p:cNvPr id="14"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623685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84313"/>
            <a:ext cx="34163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900613" y="1484313"/>
            <a:ext cx="34163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nl-NL"/>
              <a:t>Footer text</a:t>
            </a:r>
            <a:endParaRPr lang="en-GB"/>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872465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r>
              <a:rPr lang="nl-NL"/>
              <a:t>Footer text</a:t>
            </a:r>
            <a:endParaRPr lang="en-GB"/>
          </a:p>
        </p:txBody>
      </p:sp>
      <p:sp>
        <p:nvSpPr>
          <p:cNvPr id="10" name="Slide Number Placeholder 1"/>
          <p:cNvSpPr>
            <a:spLocks noGrp="1"/>
          </p:cNvSpPr>
          <p:nvPr>
            <p:ph type="sldNum" sz="quarter" idx="11"/>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1915340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nl-NL"/>
              <a:t>Footer text</a:t>
            </a:r>
            <a:endParaRPr lang="en-GB"/>
          </a:p>
        </p:txBody>
      </p:sp>
      <p:sp>
        <p:nvSpPr>
          <p:cNvPr id="6"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extLst>
      <p:ext uri="{BB962C8B-B14F-4D97-AF65-F5344CB8AC3E}">
        <p14:creationId xmlns:p14="http://schemas.microsoft.com/office/powerpoint/2010/main" val="3042106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549275"/>
            <a:ext cx="8291513" cy="576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4099" name="Rectangle 3"/>
          <p:cNvSpPr>
            <a:spLocks noGrp="1" noChangeArrowheads="1"/>
          </p:cNvSpPr>
          <p:nvPr>
            <p:ph type="body" idx="1"/>
          </p:nvPr>
        </p:nvSpPr>
        <p:spPr bwMode="auto">
          <a:xfrm>
            <a:off x="1331913" y="1484313"/>
            <a:ext cx="6985000" cy="4897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dirty="0"/>
              <a:t>Click to edit Master text style</a:t>
            </a:r>
          </a:p>
          <a:p>
            <a:pPr lvl="1"/>
            <a:r>
              <a:rPr lang="en-GB" dirty="0"/>
              <a:t>Second level</a:t>
            </a:r>
          </a:p>
          <a:p>
            <a:pPr lvl="2"/>
            <a:r>
              <a:rPr lang="en-GB" dirty="0"/>
              <a:t>Third level</a:t>
            </a:r>
          </a:p>
          <a:p>
            <a:pPr lvl="3"/>
            <a:r>
              <a:rPr lang="en-GB" dirty="0"/>
              <a:t>Fourth level</a:t>
            </a:r>
          </a:p>
        </p:txBody>
      </p:sp>
      <p:sp>
        <p:nvSpPr>
          <p:cNvPr id="4100" name="Rectangle 4"/>
          <p:cNvSpPr>
            <a:spLocks noGrp="1" noChangeArrowheads="1"/>
          </p:cNvSpPr>
          <p:nvPr>
            <p:ph type="ftr" sz="quarter" idx="3"/>
          </p:nvPr>
        </p:nvSpPr>
        <p:spPr bwMode="auto">
          <a:xfrm>
            <a:off x="838200" y="6505575"/>
            <a:ext cx="6057900" cy="269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sz="1000"/>
            </a:lvl1pPr>
          </a:lstStyle>
          <a:p>
            <a:r>
              <a:rPr lang="en-GB" dirty="0"/>
              <a:t>Footer text</a:t>
            </a:r>
          </a:p>
        </p:txBody>
      </p:sp>
      <p:sp>
        <p:nvSpPr>
          <p:cNvPr id="4102" name="Rectangle 6"/>
          <p:cNvSpPr>
            <a:spLocks noChangeArrowheads="1"/>
          </p:cNvSpPr>
          <p:nvPr/>
        </p:nvSpPr>
        <p:spPr bwMode="auto">
          <a:xfrm>
            <a:off x="0" y="-1588"/>
            <a:ext cx="9144000" cy="287338"/>
          </a:xfrm>
          <a:prstGeom prst="rect">
            <a:avLst/>
          </a:prstGeom>
          <a:solidFill>
            <a:schemeClr val="tx2">
              <a:lumMod val="75000"/>
            </a:schemeClr>
          </a:solidFill>
          <a:ln>
            <a:noFill/>
          </a:ln>
          <a:effectLst/>
        </p:spPr>
        <p:txBody>
          <a:bodyPr wrap="none" anchor="ctr"/>
          <a:lstStyle/>
          <a:p>
            <a:endParaRPr lang="en-GB"/>
          </a:p>
        </p:txBody>
      </p:sp>
      <p:pic>
        <p:nvPicPr>
          <p:cNvPr id="4105" name="Picture 9" descr="Uok_horiz_PMS29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380288" y="6553200"/>
            <a:ext cx="1368425" cy="201613"/>
          </a:xfrm>
          <a:prstGeom prst="rect">
            <a:avLst/>
          </a:prstGeom>
          <a:noFill/>
          <a:extLst>
            <a:ext uri="{909E8E84-426E-40dd-AFC4-6F175D3DCCD1}">
              <a14:hiddenFill xmlns:a14="http://schemas.microsoft.com/office/drawing/2010/main" xmlns="">
                <a:solidFill>
                  <a:srgbClr val="FFFFFF"/>
                </a:solidFill>
              </a14:hiddenFill>
            </a:ext>
          </a:extLst>
        </p:spPr>
      </p:pic>
      <p:sp>
        <p:nvSpPr>
          <p:cNvPr id="2"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a:t>Page </a:t>
            </a:r>
            <a:fld id="{BB9ACB3B-81A4-6247-87B5-FC3E0A04C89B}" type="slidenum">
              <a:rPr lang="en-US" smtClean="0"/>
              <a:pPr algn="l"/>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63" r:id="rId2"/>
    <p:sldLayoutId id="2147483651" r:id="rId3"/>
    <p:sldLayoutId id="2147483660" r:id="rId4"/>
    <p:sldLayoutId id="2147483661" r:id="rId5"/>
    <p:sldLayoutId id="2147483659" r:id="rId6"/>
    <p:sldLayoutId id="2147483653" r:id="rId7"/>
    <p:sldLayoutId id="2147483654" r:id="rId8"/>
    <p:sldLayoutId id="2147483655" r:id="rId9"/>
    <p:sldLayoutId id="2147483656" r:id="rId10"/>
    <p:sldLayoutId id="2147483662" r:id="rId11"/>
    <p:sldLayoutId id="2147483657" r:id="rId12"/>
    <p:sldLayoutId id="2147483658" r:id="rId13"/>
  </p:sldLayoutIdLst>
  <p:hf hdr="0" dt="0"/>
  <p:txStyles>
    <p:titleStyle>
      <a:lvl1pPr algn="l" rtl="0" eaLnBrk="1" fontAlgn="base" hangingPunct="1">
        <a:spcBef>
          <a:spcPct val="0"/>
        </a:spcBef>
        <a:spcAft>
          <a:spcPct val="0"/>
        </a:spcAft>
        <a:defRPr sz="2800" b="1">
          <a:solidFill>
            <a:schemeClr val="tx2"/>
          </a:solidFill>
          <a:latin typeface="+mj-lt"/>
          <a:ea typeface="+mj-ea"/>
          <a:cs typeface="+mj-cs"/>
        </a:defRPr>
      </a:lvl1pPr>
      <a:lvl2pPr algn="l" rtl="0" eaLnBrk="1" fontAlgn="base" hangingPunct="1">
        <a:spcBef>
          <a:spcPct val="0"/>
        </a:spcBef>
        <a:spcAft>
          <a:spcPct val="0"/>
        </a:spcAft>
        <a:defRPr sz="2800" b="1">
          <a:solidFill>
            <a:schemeClr val="tx2"/>
          </a:solidFill>
          <a:latin typeface="Arial" charset="0"/>
          <a:cs typeface="Arial" charset="0"/>
        </a:defRPr>
      </a:lvl2pPr>
      <a:lvl3pPr algn="l" rtl="0" eaLnBrk="1" fontAlgn="base" hangingPunct="1">
        <a:spcBef>
          <a:spcPct val="0"/>
        </a:spcBef>
        <a:spcAft>
          <a:spcPct val="0"/>
        </a:spcAft>
        <a:defRPr sz="2800" b="1">
          <a:solidFill>
            <a:schemeClr val="tx2"/>
          </a:solidFill>
          <a:latin typeface="Arial" charset="0"/>
          <a:cs typeface="Arial" charset="0"/>
        </a:defRPr>
      </a:lvl3pPr>
      <a:lvl4pPr algn="l" rtl="0" eaLnBrk="1" fontAlgn="base" hangingPunct="1">
        <a:spcBef>
          <a:spcPct val="0"/>
        </a:spcBef>
        <a:spcAft>
          <a:spcPct val="0"/>
        </a:spcAft>
        <a:defRPr sz="2800" b="1">
          <a:solidFill>
            <a:schemeClr val="tx2"/>
          </a:solidFill>
          <a:latin typeface="Arial" charset="0"/>
          <a:cs typeface="Arial" charset="0"/>
        </a:defRPr>
      </a:lvl4pPr>
      <a:lvl5pPr algn="l" rtl="0" eaLnBrk="1" fontAlgn="base" hangingPunct="1">
        <a:spcBef>
          <a:spcPct val="0"/>
        </a:spcBef>
        <a:spcAft>
          <a:spcPct val="0"/>
        </a:spcAft>
        <a:defRPr sz="2800" b="1">
          <a:solidFill>
            <a:schemeClr val="tx2"/>
          </a:solidFill>
          <a:latin typeface="Arial" charset="0"/>
          <a:cs typeface="Arial" charset="0"/>
        </a:defRPr>
      </a:lvl5pPr>
      <a:lvl6pPr marL="457200" algn="l" rtl="0" eaLnBrk="1" fontAlgn="base" hangingPunct="1">
        <a:spcBef>
          <a:spcPct val="0"/>
        </a:spcBef>
        <a:spcAft>
          <a:spcPct val="0"/>
        </a:spcAft>
        <a:defRPr sz="2800" b="1">
          <a:solidFill>
            <a:schemeClr val="tx2"/>
          </a:solidFill>
          <a:latin typeface="Arial" charset="0"/>
          <a:cs typeface="Arial" charset="0"/>
        </a:defRPr>
      </a:lvl6pPr>
      <a:lvl7pPr marL="914400" algn="l" rtl="0" eaLnBrk="1" fontAlgn="base" hangingPunct="1">
        <a:spcBef>
          <a:spcPct val="0"/>
        </a:spcBef>
        <a:spcAft>
          <a:spcPct val="0"/>
        </a:spcAft>
        <a:defRPr sz="2800" b="1">
          <a:solidFill>
            <a:schemeClr val="tx2"/>
          </a:solidFill>
          <a:latin typeface="Arial" charset="0"/>
          <a:cs typeface="Arial" charset="0"/>
        </a:defRPr>
      </a:lvl7pPr>
      <a:lvl8pPr marL="1371600" algn="l" rtl="0" eaLnBrk="1" fontAlgn="base" hangingPunct="1">
        <a:spcBef>
          <a:spcPct val="0"/>
        </a:spcBef>
        <a:spcAft>
          <a:spcPct val="0"/>
        </a:spcAft>
        <a:defRPr sz="2800" b="1">
          <a:solidFill>
            <a:schemeClr val="tx2"/>
          </a:solidFill>
          <a:latin typeface="Arial" charset="0"/>
          <a:cs typeface="Arial" charset="0"/>
        </a:defRPr>
      </a:lvl8pPr>
      <a:lvl9pPr marL="1828800" algn="l" rtl="0" eaLnBrk="1" fontAlgn="base" hangingPunct="1">
        <a:spcBef>
          <a:spcPct val="0"/>
        </a:spcBef>
        <a:spcAft>
          <a:spcPct val="0"/>
        </a:spcAft>
        <a:defRPr sz="2800" b="1">
          <a:solidFill>
            <a:schemeClr val="tx2"/>
          </a:solidFill>
          <a:latin typeface="Arial" charset="0"/>
          <a:cs typeface="Arial" charset="0"/>
        </a:defRPr>
      </a:lvl9pPr>
    </p:titleStyle>
    <p:bodyStyle>
      <a:lvl1pPr marL="355600" indent="-355600" algn="l" rtl="0" eaLnBrk="1" fontAlgn="ctr" hangingPunct="1">
        <a:spcBef>
          <a:spcPct val="35000"/>
        </a:spcBef>
        <a:spcAft>
          <a:spcPct val="0"/>
        </a:spcAft>
        <a:buClr>
          <a:schemeClr val="tx2"/>
        </a:buClr>
        <a:buSzPct val="175000"/>
        <a:buChar char="•"/>
        <a:defRPr sz="2400">
          <a:solidFill>
            <a:schemeClr val="tx1"/>
          </a:solidFill>
          <a:latin typeface="+mn-lt"/>
          <a:ea typeface="+mn-ea"/>
          <a:cs typeface="+mn-cs"/>
        </a:defRPr>
      </a:lvl1pPr>
      <a:lvl2pPr marL="812800" indent="-277813" algn="l" rtl="0" eaLnBrk="1" fontAlgn="ctr" hangingPunct="1">
        <a:spcBef>
          <a:spcPct val="0"/>
        </a:spcBef>
        <a:spcAft>
          <a:spcPct val="0"/>
        </a:spcAft>
        <a:buClr>
          <a:schemeClr val="tx1"/>
        </a:buClr>
        <a:buFont typeface="Arial" pitchFamily="34" charset="0"/>
        <a:buChar char="•"/>
        <a:defRPr sz="2000">
          <a:solidFill>
            <a:schemeClr val="tx1"/>
          </a:solidFill>
          <a:latin typeface="+mn-lt"/>
          <a:cs typeface="+mn-cs"/>
        </a:defRPr>
      </a:lvl2pPr>
      <a:lvl3pPr marL="1168400" indent="-176213" algn="l" rtl="0" eaLnBrk="1" fontAlgn="ctr" hangingPunct="1">
        <a:spcBef>
          <a:spcPct val="0"/>
        </a:spcBef>
        <a:spcAft>
          <a:spcPct val="0"/>
        </a:spcAft>
        <a:buFont typeface="Arial" pitchFamily="34" charset="0"/>
        <a:buChar char="–"/>
        <a:defRPr>
          <a:solidFill>
            <a:schemeClr val="tx1"/>
          </a:solidFill>
          <a:latin typeface="+mn-lt"/>
          <a:cs typeface="+mn-cs"/>
        </a:defRPr>
      </a:lvl3pPr>
      <a:lvl4pPr marL="1524000" indent="-176213" algn="l" rtl="0" eaLnBrk="1" fontAlgn="ctr" hangingPunct="1">
        <a:spcBef>
          <a:spcPct val="0"/>
        </a:spcBef>
        <a:spcAft>
          <a:spcPct val="0"/>
        </a:spcAft>
        <a:buFont typeface="Arial" pitchFamily="34" charset="0"/>
        <a:buChar char="–"/>
        <a:defRPr sz="1600">
          <a:solidFill>
            <a:schemeClr val="tx1"/>
          </a:solidFill>
          <a:latin typeface="+mn-lt"/>
          <a:cs typeface="+mn-cs"/>
        </a:defRPr>
      </a:lvl4pPr>
      <a:lvl5pPr marL="1879600" indent="-176213" algn="l" rtl="0" eaLnBrk="1" fontAlgn="base" hangingPunct="1">
        <a:spcBef>
          <a:spcPct val="0"/>
        </a:spcBef>
        <a:spcAft>
          <a:spcPct val="0"/>
        </a:spcAft>
        <a:buChar char="»"/>
        <a:defRPr sz="1400">
          <a:solidFill>
            <a:schemeClr val="tx1"/>
          </a:solidFill>
          <a:latin typeface="+mn-lt"/>
          <a:cs typeface="+mn-cs"/>
        </a:defRPr>
      </a:lvl5pPr>
      <a:lvl6pPr marL="2336800" indent="-176213" algn="l" rtl="0" eaLnBrk="1" fontAlgn="base" hangingPunct="1">
        <a:spcBef>
          <a:spcPct val="0"/>
        </a:spcBef>
        <a:spcAft>
          <a:spcPct val="0"/>
        </a:spcAft>
        <a:buChar char="»"/>
        <a:defRPr sz="1400">
          <a:solidFill>
            <a:schemeClr val="tx1"/>
          </a:solidFill>
          <a:latin typeface="+mn-lt"/>
          <a:cs typeface="+mn-cs"/>
        </a:defRPr>
      </a:lvl6pPr>
      <a:lvl7pPr marL="2794000" indent="-176213" algn="l" rtl="0" eaLnBrk="1" fontAlgn="base" hangingPunct="1">
        <a:spcBef>
          <a:spcPct val="0"/>
        </a:spcBef>
        <a:spcAft>
          <a:spcPct val="0"/>
        </a:spcAft>
        <a:buChar char="»"/>
        <a:defRPr sz="1400">
          <a:solidFill>
            <a:schemeClr val="tx1"/>
          </a:solidFill>
          <a:latin typeface="+mn-lt"/>
          <a:cs typeface="+mn-cs"/>
        </a:defRPr>
      </a:lvl7pPr>
      <a:lvl8pPr marL="3251200" indent="-176213" algn="l" rtl="0" eaLnBrk="1" fontAlgn="base" hangingPunct="1">
        <a:spcBef>
          <a:spcPct val="0"/>
        </a:spcBef>
        <a:spcAft>
          <a:spcPct val="0"/>
        </a:spcAft>
        <a:buChar char="»"/>
        <a:defRPr sz="1400">
          <a:solidFill>
            <a:schemeClr val="tx1"/>
          </a:solidFill>
          <a:latin typeface="+mn-lt"/>
          <a:cs typeface="+mn-cs"/>
        </a:defRPr>
      </a:lvl8pPr>
      <a:lvl9pPr marL="3708400" indent="-176213" algn="l" rtl="0" eaLnBrk="1" fontAlgn="base" hangingPunct="1">
        <a:spcBef>
          <a:spcPct val="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qas.ac.uk/publications/information-and-guidance/uk-quality-code-for-higher-education-chapter-b5-student-engagement"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TC_IMG_3000_T_Baldwin_retouched.jpg"/>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t="9179" b="20847"/>
          <a:stretch/>
        </p:blipFill>
        <p:spPr>
          <a:xfrm>
            <a:off x="0" y="2609023"/>
            <a:ext cx="9144000" cy="4265910"/>
          </a:xfrm>
        </p:spPr>
      </p:pic>
      <p:sp>
        <p:nvSpPr>
          <p:cNvPr id="9" name="Text Placeholder 8"/>
          <p:cNvSpPr>
            <a:spLocks noGrp="1"/>
          </p:cNvSpPr>
          <p:nvPr>
            <p:ph type="body" sz="quarter" idx="12"/>
          </p:nvPr>
        </p:nvSpPr>
        <p:spPr/>
        <p:txBody>
          <a:bodyPr/>
          <a:lstStyle/>
          <a:p>
            <a:r>
              <a:rPr lang="en-US" dirty="0"/>
              <a:t>FROM THE </a:t>
            </a:r>
            <a:r>
              <a:rPr lang="en-US" dirty="0" smtClean="0"/>
              <a:t>HORSE’S </a:t>
            </a:r>
            <a:r>
              <a:rPr lang="en-US" dirty="0"/>
              <a:t>MOUTH / </a:t>
            </a:r>
            <a:r>
              <a:rPr lang="en-US" dirty="0">
                <a:solidFill>
                  <a:srgbClr val="D6A300"/>
                </a:solidFill>
              </a:rPr>
              <a:t>STUDENT PERSPECTIVES OF ENGAGMENT</a:t>
            </a:r>
          </a:p>
        </p:txBody>
      </p:sp>
      <p:sp>
        <p:nvSpPr>
          <p:cNvPr id="10" name="Text Placeholder 9"/>
          <p:cNvSpPr>
            <a:spLocks noGrp="1"/>
          </p:cNvSpPr>
          <p:nvPr>
            <p:ph type="body" sz="quarter" idx="13"/>
          </p:nvPr>
        </p:nvSpPr>
        <p:spPr/>
        <p:txBody>
          <a:bodyPr/>
          <a:lstStyle/>
          <a:p>
            <a:r>
              <a:rPr lang="en-US" dirty="0"/>
              <a:t>Amy Moses and Caroline Challans, CEWL, </a:t>
            </a:r>
          </a:p>
          <a:p>
            <a:r>
              <a:rPr lang="en-US" dirty="0"/>
              <a:t>University of Kent</a:t>
            </a:r>
          </a:p>
        </p:txBody>
      </p:sp>
    </p:spTree>
    <p:extLst>
      <p:ext uri="{BB962C8B-B14F-4D97-AF65-F5344CB8AC3E}">
        <p14:creationId xmlns:p14="http://schemas.microsoft.com/office/powerpoint/2010/main" val="1066105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themes – </a:t>
            </a:r>
            <a:r>
              <a:rPr lang="en-GB" sz="2400" dirty="0" err="1"/>
              <a:t>Kahu</a:t>
            </a:r>
            <a:r>
              <a:rPr lang="en-GB" sz="2400" dirty="0"/>
              <a:t>, E.R. (2011). Framing student engagement in higher education. </a:t>
            </a:r>
          </a:p>
        </p:txBody>
      </p:sp>
      <p:sp>
        <p:nvSpPr>
          <p:cNvPr id="3" name="Content Placeholder 2"/>
          <p:cNvSpPr>
            <a:spLocks noGrp="1"/>
          </p:cNvSpPr>
          <p:nvPr>
            <p:ph idx="1"/>
          </p:nvPr>
        </p:nvSpPr>
        <p:spPr/>
        <p:txBody>
          <a:bodyPr/>
          <a:lstStyle/>
          <a:p>
            <a:r>
              <a:rPr lang="en-GB" b="1" dirty="0"/>
              <a:t>‘Learning is emotional’ </a:t>
            </a:r>
            <a:r>
              <a:rPr lang="en-GB" dirty="0"/>
              <a:t>(p761)</a:t>
            </a:r>
          </a:p>
          <a:p>
            <a:r>
              <a:rPr lang="en-GB" b="1" dirty="0"/>
              <a:t>‘</a:t>
            </a:r>
            <a:r>
              <a:rPr lang="en-GB" dirty="0"/>
              <a:t>Can a student complete their work without being emotionally engaged?  </a:t>
            </a:r>
          </a:p>
          <a:p>
            <a:r>
              <a:rPr lang="en-GB" dirty="0"/>
              <a:t>Difference between </a:t>
            </a:r>
            <a:r>
              <a:rPr lang="en-GB" b="1" dirty="0"/>
              <a:t>instrumental and intrinsic motivation</a:t>
            </a:r>
            <a:endParaRPr lang="en-GB" dirty="0"/>
          </a:p>
          <a:p>
            <a:r>
              <a:rPr lang="en-GB" b="1" dirty="0"/>
              <a:t>‘Engagement is fundamentally situational </a:t>
            </a:r>
            <a:r>
              <a:rPr lang="en-GB" dirty="0"/>
              <a:t>– it arises from the interplay of context and individual’ (p763)</a:t>
            </a:r>
          </a:p>
          <a:p>
            <a:r>
              <a:rPr lang="en-GB" dirty="0"/>
              <a:t>The </a:t>
            </a:r>
            <a:r>
              <a:rPr lang="en-GB" b="1" dirty="0"/>
              <a:t>responsibility for improving student engagement</a:t>
            </a:r>
            <a:r>
              <a:rPr lang="en-GB" dirty="0"/>
              <a:t> lies with ‘the student, the teacher, the institution and the government’ (p769)</a:t>
            </a:r>
          </a:p>
          <a:p>
            <a:pPr marL="0" indent="0">
              <a:buNone/>
            </a:pPr>
            <a:endParaRPr lang="en-GB" dirty="0"/>
          </a:p>
          <a:p>
            <a:endParaRPr lang="en-GB" dirty="0"/>
          </a:p>
        </p:txBody>
      </p:sp>
      <p:sp>
        <p:nvSpPr>
          <p:cNvPr id="5" name="Slide Number Placeholder 4"/>
          <p:cNvSpPr>
            <a:spLocks noGrp="1"/>
          </p:cNvSpPr>
          <p:nvPr>
            <p:ph type="sldNum" sz="quarter" idx="4"/>
          </p:nvPr>
        </p:nvSpPr>
        <p:spPr/>
        <p:txBody>
          <a:bodyPr/>
          <a:lstStyle/>
          <a:p>
            <a:pPr algn="l"/>
            <a:r>
              <a:rPr lang="en-US"/>
              <a:t>Page </a:t>
            </a:r>
            <a:fld id="{BB9ACB3B-81A4-6247-87B5-FC3E0A04C89B}" type="slidenum">
              <a:rPr lang="en-US" smtClean="0"/>
              <a:pPr algn="l"/>
              <a:t>10</a:t>
            </a:fld>
            <a:endParaRPr lang="en-US" dirty="0"/>
          </a:p>
        </p:txBody>
      </p:sp>
    </p:spTree>
    <p:extLst>
      <p:ext uri="{BB962C8B-B14F-4D97-AF65-F5344CB8AC3E}">
        <p14:creationId xmlns:p14="http://schemas.microsoft.com/office/powerpoint/2010/main" val="1003923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themes – </a:t>
            </a:r>
            <a:r>
              <a:rPr lang="en-GB" sz="2400" dirty="0"/>
              <a:t>Mann S.J. (2001) Alternative Perspectives on the Student Experience: Alienation and engagement</a:t>
            </a:r>
          </a:p>
        </p:txBody>
      </p:sp>
      <p:sp>
        <p:nvSpPr>
          <p:cNvPr id="3" name="Content Placeholder 2"/>
          <p:cNvSpPr>
            <a:spLocks noGrp="1"/>
          </p:cNvSpPr>
          <p:nvPr>
            <p:ph idx="1"/>
          </p:nvPr>
        </p:nvSpPr>
        <p:spPr>
          <a:xfrm>
            <a:off x="1398820" y="1401763"/>
            <a:ext cx="6985000" cy="5373687"/>
          </a:xfrm>
        </p:spPr>
        <p:txBody>
          <a:bodyPr/>
          <a:lstStyle/>
          <a:p>
            <a:r>
              <a:rPr lang="en-GB" dirty="0"/>
              <a:t>A new HE student is like a </a:t>
            </a:r>
            <a:r>
              <a:rPr lang="en-GB" b="1" dirty="0"/>
              <a:t>“stranger in a foreign land” </a:t>
            </a:r>
            <a:r>
              <a:rPr lang="en-GB" dirty="0"/>
              <a:t>(p11)</a:t>
            </a:r>
          </a:p>
          <a:p>
            <a:r>
              <a:rPr lang="en-GB" dirty="0"/>
              <a:t>From this outsider position students decide whether to join in and at what cost – </a:t>
            </a:r>
            <a:r>
              <a:rPr lang="en-GB" b="1" dirty="0"/>
              <a:t>choice</a:t>
            </a:r>
          </a:p>
          <a:p>
            <a:r>
              <a:rPr lang="en-GB" dirty="0"/>
              <a:t>Alienation as a strategy for </a:t>
            </a:r>
            <a:r>
              <a:rPr lang="en-GB" b="1" dirty="0"/>
              <a:t>self-preservation</a:t>
            </a:r>
            <a:r>
              <a:rPr lang="en-GB" dirty="0"/>
              <a:t>’ Sometimes it is safer not to engage</a:t>
            </a:r>
            <a:endParaRPr lang="en-GB" b="1" dirty="0"/>
          </a:p>
          <a:p>
            <a:r>
              <a:rPr lang="en-GB" dirty="0"/>
              <a:t>Too much emphasis placed on </a:t>
            </a:r>
            <a:r>
              <a:rPr lang="en-GB" b="1" dirty="0"/>
              <a:t>outcome</a:t>
            </a:r>
            <a:r>
              <a:rPr lang="en-GB" dirty="0"/>
              <a:t> (marking criteria and grades) rather than </a:t>
            </a:r>
            <a:r>
              <a:rPr lang="en-GB" b="1" dirty="0"/>
              <a:t>process</a:t>
            </a:r>
            <a:r>
              <a:rPr lang="en-GB" dirty="0"/>
              <a:t> (learning) encourages ‘</a:t>
            </a:r>
            <a:r>
              <a:rPr lang="en-GB" b="1" dirty="0"/>
              <a:t>living</a:t>
            </a:r>
            <a:r>
              <a:rPr lang="en-GB" dirty="0"/>
              <a:t> </a:t>
            </a:r>
            <a:r>
              <a:rPr lang="en-GB" b="1" dirty="0"/>
              <a:t>uncreatively</a:t>
            </a:r>
            <a:r>
              <a:rPr lang="en-GB" dirty="0"/>
              <a:t>’ (p15)</a:t>
            </a:r>
          </a:p>
          <a:p>
            <a:pPr marL="0" indent="0">
              <a:buNone/>
            </a:pPr>
            <a:endParaRPr lang="en-GB" sz="1000" dirty="0"/>
          </a:p>
          <a:p>
            <a:pPr marL="812800" lvl="2" indent="0">
              <a:buNone/>
            </a:pPr>
            <a:r>
              <a:rPr lang="en-GB" dirty="0"/>
              <a:t>“in the end, it is to obliterate the humanness in human action’ (quote from Bartlett, p9)</a:t>
            </a:r>
          </a:p>
          <a:p>
            <a:r>
              <a:rPr lang="en-GB" dirty="0"/>
              <a:t>Alienation from the self – </a:t>
            </a:r>
            <a:r>
              <a:rPr lang="en-GB" b="1" dirty="0"/>
              <a:t>compliance</a:t>
            </a:r>
            <a:r>
              <a:rPr lang="en-GB" dirty="0"/>
              <a:t> </a:t>
            </a:r>
          </a:p>
          <a:p>
            <a:pPr marL="812800" lvl="2" indent="0">
              <a:buNone/>
            </a:pPr>
            <a:endParaRPr lang="en-GB" dirty="0"/>
          </a:p>
        </p:txBody>
      </p:sp>
      <p:sp>
        <p:nvSpPr>
          <p:cNvPr id="5" name="Slide Number Placeholder 4"/>
          <p:cNvSpPr>
            <a:spLocks noGrp="1"/>
          </p:cNvSpPr>
          <p:nvPr>
            <p:ph type="sldNum" sz="quarter" idx="4"/>
          </p:nvPr>
        </p:nvSpPr>
        <p:spPr/>
        <p:txBody>
          <a:bodyPr/>
          <a:lstStyle/>
          <a:p>
            <a:pPr algn="l"/>
            <a:r>
              <a:rPr lang="en-US"/>
              <a:t>Page </a:t>
            </a:r>
            <a:fld id="{BB9ACB3B-81A4-6247-87B5-FC3E0A04C89B}" type="slidenum">
              <a:rPr lang="en-US" smtClean="0"/>
              <a:pPr algn="l"/>
              <a:t>11</a:t>
            </a:fld>
            <a:endParaRPr lang="en-US" dirty="0"/>
          </a:p>
        </p:txBody>
      </p:sp>
    </p:spTree>
    <p:extLst>
      <p:ext uri="{BB962C8B-B14F-4D97-AF65-F5344CB8AC3E}">
        <p14:creationId xmlns:p14="http://schemas.microsoft.com/office/powerpoint/2010/main" val="3167997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themes – </a:t>
            </a:r>
            <a:r>
              <a:rPr lang="en-GB" sz="2400" dirty="0"/>
              <a:t>Bryson, C. (2014). Understanding and Developing Student Engagement</a:t>
            </a:r>
          </a:p>
        </p:txBody>
      </p:sp>
      <p:sp>
        <p:nvSpPr>
          <p:cNvPr id="3" name="Content Placeholder 2"/>
          <p:cNvSpPr>
            <a:spLocks noGrp="1"/>
          </p:cNvSpPr>
          <p:nvPr>
            <p:ph idx="1"/>
          </p:nvPr>
        </p:nvSpPr>
        <p:spPr/>
        <p:txBody>
          <a:bodyPr/>
          <a:lstStyle/>
          <a:p>
            <a:r>
              <a:rPr lang="en-GB" b="1" dirty="0"/>
              <a:t>Complex</a:t>
            </a:r>
            <a:r>
              <a:rPr lang="en-GB" dirty="0"/>
              <a:t> and impossible to measure</a:t>
            </a:r>
          </a:p>
          <a:p>
            <a:r>
              <a:rPr lang="en-GB" b="1" dirty="0" smtClean="0"/>
              <a:t>Different ways of being a student </a:t>
            </a:r>
            <a:r>
              <a:rPr lang="en-GB" dirty="0" smtClean="0"/>
              <a:t>- universities </a:t>
            </a:r>
            <a:r>
              <a:rPr lang="en-GB" dirty="0"/>
              <a:t>‘must consider what the individual brings, perceives and feels, desires and aspires to’ (p17)</a:t>
            </a:r>
          </a:p>
          <a:p>
            <a:r>
              <a:rPr lang="en-GB" dirty="0"/>
              <a:t>It is about </a:t>
            </a:r>
            <a:r>
              <a:rPr lang="en-GB" b="1" dirty="0"/>
              <a:t>process</a:t>
            </a:r>
            <a:r>
              <a:rPr lang="en-GB" dirty="0"/>
              <a:t> and </a:t>
            </a:r>
            <a:r>
              <a:rPr lang="en-GB" b="1" dirty="0"/>
              <a:t>outcome</a:t>
            </a:r>
            <a:r>
              <a:rPr lang="en-GB" dirty="0"/>
              <a:t> – ‘</a:t>
            </a:r>
            <a:r>
              <a:rPr lang="en-GB" b="1" dirty="0"/>
              <a:t>engaging</a:t>
            </a:r>
            <a:r>
              <a:rPr lang="en-GB" dirty="0"/>
              <a:t> </a:t>
            </a:r>
            <a:r>
              <a:rPr lang="en-GB" b="1" dirty="0"/>
              <a:t>students</a:t>
            </a:r>
            <a:r>
              <a:rPr lang="en-GB" dirty="0"/>
              <a:t>’ and ‘</a:t>
            </a:r>
            <a:r>
              <a:rPr lang="en-GB" b="1" dirty="0"/>
              <a:t>students</a:t>
            </a:r>
            <a:r>
              <a:rPr lang="en-GB" dirty="0"/>
              <a:t> </a:t>
            </a:r>
            <a:r>
              <a:rPr lang="en-GB" b="1" dirty="0"/>
              <a:t>engaging</a:t>
            </a:r>
            <a:r>
              <a:rPr lang="en-GB" dirty="0"/>
              <a:t>’</a:t>
            </a:r>
          </a:p>
          <a:p>
            <a:r>
              <a:rPr lang="en-GB" b="1" dirty="0"/>
              <a:t>Quality</a:t>
            </a:r>
            <a:r>
              <a:rPr lang="en-GB" dirty="0"/>
              <a:t> rather than quantity</a:t>
            </a:r>
          </a:p>
          <a:p>
            <a:r>
              <a:rPr lang="en-GB" dirty="0"/>
              <a:t>Focus on students</a:t>
            </a:r>
          </a:p>
          <a:p>
            <a:r>
              <a:rPr lang="en-GB" dirty="0"/>
              <a:t>Student engagement is at the </a:t>
            </a:r>
            <a:r>
              <a:rPr lang="en-GB" b="1" dirty="0"/>
              <a:t>centre</a:t>
            </a:r>
            <a:r>
              <a:rPr lang="en-GB" dirty="0"/>
              <a:t> of everything we do</a:t>
            </a:r>
          </a:p>
          <a:p>
            <a:endParaRPr lang="en-GB" dirty="0"/>
          </a:p>
        </p:txBody>
      </p:sp>
      <p:sp>
        <p:nvSpPr>
          <p:cNvPr id="5" name="Slide Number Placeholder 4"/>
          <p:cNvSpPr>
            <a:spLocks noGrp="1"/>
          </p:cNvSpPr>
          <p:nvPr>
            <p:ph type="sldNum" sz="quarter" idx="4"/>
          </p:nvPr>
        </p:nvSpPr>
        <p:spPr/>
        <p:txBody>
          <a:bodyPr/>
          <a:lstStyle/>
          <a:p>
            <a:pPr algn="l"/>
            <a:r>
              <a:rPr lang="en-US"/>
              <a:t>Page </a:t>
            </a:r>
            <a:fld id="{BB9ACB3B-81A4-6247-87B5-FC3E0A04C89B}" type="slidenum">
              <a:rPr lang="en-US" smtClean="0"/>
              <a:pPr algn="l"/>
              <a:t>12</a:t>
            </a:fld>
            <a:endParaRPr lang="en-US" dirty="0"/>
          </a:p>
        </p:txBody>
      </p:sp>
    </p:spTree>
    <p:extLst>
      <p:ext uri="{BB962C8B-B14F-4D97-AF65-F5344CB8AC3E}">
        <p14:creationId xmlns:p14="http://schemas.microsoft.com/office/powerpoint/2010/main" val="4240648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6148A-7A2A-4A4E-8525-6448319C1A68}"/>
              </a:ext>
            </a:extLst>
          </p:cNvPr>
          <p:cNvSpPr>
            <a:spLocks noGrp="1"/>
          </p:cNvSpPr>
          <p:nvPr>
            <p:ph type="title"/>
          </p:nvPr>
        </p:nvSpPr>
        <p:spPr/>
        <p:txBody>
          <a:bodyPr/>
          <a:lstStyle/>
          <a:p>
            <a:r>
              <a:rPr lang="en-GB" dirty="0"/>
              <a:t>But, what can we do?</a:t>
            </a:r>
          </a:p>
        </p:txBody>
      </p:sp>
      <p:sp>
        <p:nvSpPr>
          <p:cNvPr id="3" name="Content Placeholder 2">
            <a:extLst>
              <a:ext uri="{FF2B5EF4-FFF2-40B4-BE49-F238E27FC236}">
                <a16:creationId xmlns:a16="http://schemas.microsoft.com/office/drawing/2014/main" id="{5137283F-0EEB-4908-83BF-99C50887FFB0}"/>
              </a:ext>
            </a:extLst>
          </p:cNvPr>
          <p:cNvSpPr>
            <a:spLocks noGrp="1"/>
          </p:cNvSpPr>
          <p:nvPr>
            <p:ph idx="1"/>
          </p:nvPr>
        </p:nvSpPr>
        <p:spPr/>
        <p:txBody>
          <a:bodyPr/>
          <a:lstStyle/>
          <a:p>
            <a:r>
              <a:rPr lang="en-GB" dirty="0"/>
              <a:t>Please look around the room and choose a </a:t>
            </a:r>
            <a:r>
              <a:rPr lang="en-GB" dirty="0" smtClean="0"/>
              <a:t>theme</a:t>
            </a:r>
            <a:endParaRPr lang="en-GB" dirty="0"/>
          </a:p>
          <a:p>
            <a:r>
              <a:rPr lang="en-GB" dirty="0"/>
              <a:t>In groups discuss:</a:t>
            </a:r>
          </a:p>
          <a:p>
            <a:pPr marL="0" indent="0">
              <a:buNone/>
            </a:pPr>
            <a:endParaRPr lang="en-GB" dirty="0"/>
          </a:p>
          <a:p>
            <a:pPr lvl="1"/>
            <a:r>
              <a:rPr lang="en-GB" dirty="0"/>
              <a:t>What do you think about the feedback?</a:t>
            </a:r>
          </a:p>
          <a:p>
            <a:pPr lvl="1"/>
            <a:r>
              <a:rPr lang="en-GB" dirty="0"/>
              <a:t>What can we do to enhance engagement around this theme? </a:t>
            </a:r>
          </a:p>
          <a:p>
            <a:endParaRPr lang="en-GB" dirty="0"/>
          </a:p>
        </p:txBody>
      </p:sp>
      <p:sp>
        <p:nvSpPr>
          <p:cNvPr id="5" name="Slide Number Placeholder 4">
            <a:extLst>
              <a:ext uri="{FF2B5EF4-FFF2-40B4-BE49-F238E27FC236}">
                <a16:creationId xmlns:a16="http://schemas.microsoft.com/office/drawing/2014/main" id="{13DEE941-D3CF-4A19-ACA9-B510482700FD}"/>
              </a:ext>
            </a:extLst>
          </p:cNvPr>
          <p:cNvSpPr>
            <a:spLocks noGrp="1"/>
          </p:cNvSpPr>
          <p:nvPr>
            <p:ph type="sldNum" sz="quarter" idx="4"/>
          </p:nvPr>
        </p:nvSpPr>
        <p:spPr/>
        <p:txBody>
          <a:bodyPr/>
          <a:lstStyle/>
          <a:p>
            <a:pPr algn="l"/>
            <a:r>
              <a:rPr lang="en-US"/>
              <a:t>Page </a:t>
            </a:r>
            <a:fld id="{BB9ACB3B-81A4-6247-87B5-FC3E0A04C89B}" type="slidenum">
              <a:rPr lang="en-US" smtClean="0"/>
              <a:pPr algn="l"/>
              <a:t>13</a:t>
            </a:fld>
            <a:endParaRPr lang="en-US" dirty="0"/>
          </a:p>
        </p:txBody>
      </p:sp>
    </p:spTree>
    <p:extLst>
      <p:ext uri="{BB962C8B-B14F-4D97-AF65-F5344CB8AC3E}">
        <p14:creationId xmlns:p14="http://schemas.microsoft.com/office/powerpoint/2010/main" val="31821002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Suggested strategies</a:t>
            </a:r>
            <a:endParaRPr lang="en-GB" dirty="0"/>
          </a:p>
        </p:txBody>
      </p:sp>
      <p:sp>
        <p:nvSpPr>
          <p:cNvPr id="3" name="Content Placeholder 2"/>
          <p:cNvSpPr>
            <a:spLocks noGrp="1"/>
          </p:cNvSpPr>
          <p:nvPr>
            <p:ph idx="1"/>
          </p:nvPr>
        </p:nvSpPr>
        <p:spPr>
          <a:xfrm>
            <a:off x="1331913" y="1245322"/>
            <a:ext cx="6985000" cy="4897437"/>
          </a:xfrm>
        </p:spPr>
        <p:txBody>
          <a:bodyPr/>
          <a:lstStyle/>
          <a:p>
            <a:r>
              <a:rPr lang="en-GB" sz="1700" dirty="0" smtClean="0"/>
              <a:t>It starts and ends with the student. </a:t>
            </a:r>
          </a:p>
          <a:p>
            <a:r>
              <a:rPr lang="en-GB" sz="1700" dirty="0" smtClean="0"/>
              <a:t>Define </a:t>
            </a:r>
            <a:r>
              <a:rPr lang="en-GB" sz="1700" dirty="0"/>
              <a:t>student engagement at the start – ask the students and involve them in </a:t>
            </a:r>
            <a:r>
              <a:rPr lang="en-GB" sz="1700" dirty="0" smtClean="0"/>
              <a:t>this.</a:t>
            </a:r>
            <a:endParaRPr lang="en-GB" sz="1700" dirty="0" smtClean="0"/>
          </a:p>
          <a:p>
            <a:r>
              <a:rPr lang="en-GB" sz="1700" dirty="0" smtClean="0"/>
              <a:t>A phased induction – not too much information at the </a:t>
            </a:r>
            <a:r>
              <a:rPr lang="en-GB" sz="1700" dirty="0" smtClean="0"/>
              <a:t>start.</a:t>
            </a:r>
            <a:endParaRPr lang="en-GB" sz="1700" dirty="0"/>
          </a:p>
          <a:p>
            <a:r>
              <a:rPr lang="en-GB" sz="1700" dirty="0"/>
              <a:t>Look at student and </a:t>
            </a:r>
            <a:r>
              <a:rPr lang="en-GB" sz="1700" dirty="0" smtClean="0"/>
              <a:t>institutional expectations (Student Charter</a:t>
            </a:r>
            <a:r>
              <a:rPr lang="en-GB" sz="1700" dirty="0" smtClean="0"/>
              <a:t>).</a:t>
            </a:r>
            <a:endParaRPr lang="en-GB" sz="1700" dirty="0" smtClean="0"/>
          </a:p>
          <a:p>
            <a:r>
              <a:rPr lang="en-GB" sz="1700" dirty="0" smtClean="0"/>
              <a:t>Encourage students to identify both their performance &amp; learning goals (</a:t>
            </a:r>
            <a:r>
              <a:rPr lang="en-GB" sz="1700" dirty="0" err="1" smtClean="0"/>
              <a:t>Zepke</a:t>
            </a:r>
            <a:r>
              <a:rPr lang="en-GB" sz="1700" dirty="0" smtClean="0"/>
              <a:t> N. &amp; Leach, N., 2010, p172</a:t>
            </a:r>
            <a:r>
              <a:rPr lang="en-GB" sz="1700" dirty="0" smtClean="0"/>
              <a:t>).</a:t>
            </a:r>
            <a:endParaRPr lang="en-GB" sz="1700" dirty="0"/>
          </a:p>
          <a:p>
            <a:r>
              <a:rPr lang="en-GB" sz="1700" dirty="0"/>
              <a:t>Acknowledge and embrace the IFP as different from the rest of the </a:t>
            </a:r>
            <a:r>
              <a:rPr lang="en-GB" sz="1700" dirty="0" smtClean="0"/>
              <a:t>university.</a:t>
            </a:r>
            <a:endParaRPr lang="en-GB" sz="1700" dirty="0"/>
          </a:p>
          <a:p>
            <a:r>
              <a:rPr lang="en-GB" sz="1700" dirty="0"/>
              <a:t>Emphasis on transition </a:t>
            </a:r>
            <a:r>
              <a:rPr lang="en-GB" sz="1700" dirty="0" smtClean="0"/>
              <a:t>(changing expectations) throughout </a:t>
            </a:r>
            <a:r>
              <a:rPr lang="en-GB" sz="1700" dirty="0"/>
              <a:t>the IFP </a:t>
            </a:r>
            <a:r>
              <a:rPr lang="en-GB" sz="1700" dirty="0" smtClean="0"/>
              <a:t>year.</a:t>
            </a:r>
            <a:endParaRPr lang="en-GB" sz="1700" dirty="0"/>
          </a:p>
          <a:p>
            <a:r>
              <a:rPr lang="en-GB" sz="1700" dirty="0"/>
              <a:t>There are many different ways of participating and we need to acknowledge </a:t>
            </a:r>
            <a:r>
              <a:rPr lang="en-GB" sz="1700" dirty="0" smtClean="0"/>
              <a:t>this.</a:t>
            </a:r>
            <a:endParaRPr lang="en-GB" sz="1700" dirty="0" smtClean="0"/>
          </a:p>
          <a:p>
            <a:r>
              <a:rPr lang="en-GB" sz="1700" dirty="0" smtClean="0"/>
              <a:t>Encourage a positive approach to failure. Focus on student’s strengths and encourage them to ask for </a:t>
            </a:r>
            <a:r>
              <a:rPr lang="en-GB" sz="1700" dirty="0" smtClean="0"/>
              <a:t>feedback.</a:t>
            </a:r>
            <a:endParaRPr lang="en-GB" sz="1700" dirty="0" smtClean="0"/>
          </a:p>
          <a:p>
            <a:r>
              <a:rPr lang="en-GB" sz="1700" dirty="0" smtClean="0"/>
              <a:t>Promote and support the Academic Peer Mentor </a:t>
            </a:r>
            <a:r>
              <a:rPr lang="en-GB" sz="1700" dirty="0" smtClean="0"/>
              <a:t>scheme.</a:t>
            </a:r>
            <a:endParaRPr lang="en-GB" sz="1700" dirty="0"/>
          </a:p>
        </p:txBody>
      </p:sp>
      <p:sp>
        <p:nvSpPr>
          <p:cNvPr id="5" name="Slide Number Placeholder 4"/>
          <p:cNvSpPr>
            <a:spLocks noGrp="1"/>
          </p:cNvSpPr>
          <p:nvPr>
            <p:ph type="sldNum" sz="quarter" idx="4"/>
          </p:nvPr>
        </p:nvSpPr>
        <p:spPr/>
        <p:txBody>
          <a:bodyPr/>
          <a:lstStyle/>
          <a:p>
            <a:pPr algn="l"/>
            <a:r>
              <a:rPr lang="en-US" smtClean="0"/>
              <a:t>Page </a:t>
            </a:r>
            <a:fld id="{BB9ACB3B-81A4-6247-87B5-FC3E0A04C89B}" type="slidenum">
              <a:rPr lang="en-US" smtClean="0"/>
              <a:pPr algn="l"/>
              <a:t>14</a:t>
            </a:fld>
            <a:endParaRPr lang="en-US" dirty="0"/>
          </a:p>
        </p:txBody>
      </p:sp>
    </p:spTree>
    <p:extLst>
      <p:ext uri="{BB962C8B-B14F-4D97-AF65-F5344CB8AC3E}">
        <p14:creationId xmlns:p14="http://schemas.microsoft.com/office/powerpoint/2010/main" val="3010062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169" r="169"/>
          <a:stretch>
            <a:fillRect/>
          </a:stretch>
        </p:blipFill>
        <p:spPr>
          <a:xfrm>
            <a:off x="0" y="220392"/>
            <a:ext cx="9144000" cy="6120680"/>
          </a:xfrm>
        </p:spPr>
      </p:pic>
      <p:sp>
        <p:nvSpPr>
          <p:cNvPr id="4" name="Text Placeholder 3"/>
          <p:cNvSpPr>
            <a:spLocks noGrp="1"/>
          </p:cNvSpPr>
          <p:nvPr>
            <p:ph type="body" sz="quarter" idx="12"/>
          </p:nvPr>
        </p:nvSpPr>
        <p:spPr>
          <a:xfrm>
            <a:off x="232792" y="517413"/>
            <a:ext cx="4176464" cy="1584176"/>
          </a:xfrm>
        </p:spPr>
        <p:txBody>
          <a:bodyPr/>
          <a:lstStyle/>
          <a:p>
            <a:r>
              <a:rPr lang="en-GB" dirty="0"/>
              <a:t>QUESTIONS?</a:t>
            </a:r>
          </a:p>
        </p:txBody>
      </p:sp>
      <p:sp>
        <p:nvSpPr>
          <p:cNvPr id="5" name="Text Placeholder 4"/>
          <p:cNvSpPr>
            <a:spLocks noGrp="1"/>
          </p:cNvSpPr>
          <p:nvPr>
            <p:ph type="body" sz="quarter" idx="13"/>
          </p:nvPr>
        </p:nvSpPr>
        <p:spPr>
          <a:xfrm>
            <a:off x="232792" y="2101589"/>
            <a:ext cx="4176464" cy="935658"/>
          </a:xfrm>
        </p:spPr>
        <p:txBody>
          <a:bodyPr/>
          <a:lstStyle/>
          <a:p>
            <a:r>
              <a:rPr lang="en-GB" dirty="0"/>
              <a:t>Amy Moses: </a:t>
            </a:r>
          </a:p>
          <a:p>
            <a:r>
              <a:rPr lang="en-GB" dirty="0"/>
              <a:t>a.moses@kent.ac.uk</a:t>
            </a:r>
          </a:p>
          <a:p>
            <a:r>
              <a:rPr lang="en-GB" dirty="0"/>
              <a:t>Caroline Challans: c.j.challans@kent.ac.uk</a:t>
            </a:r>
          </a:p>
        </p:txBody>
      </p:sp>
      <p:sp>
        <p:nvSpPr>
          <p:cNvPr id="6" name="Slide Number Placeholder 5"/>
          <p:cNvSpPr>
            <a:spLocks noGrp="1"/>
          </p:cNvSpPr>
          <p:nvPr>
            <p:ph type="sldNum" sz="quarter" idx="4"/>
          </p:nvPr>
        </p:nvSpPr>
        <p:spPr/>
        <p:txBody>
          <a:bodyPr/>
          <a:lstStyle/>
          <a:p>
            <a:pPr algn="l"/>
            <a:r>
              <a:rPr lang="en-US"/>
              <a:t>Page </a:t>
            </a:r>
            <a:fld id="{BB9ACB3B-81A4-6247-87B5-FC3E0A04C89B}" type="slidenum">
              <a:rPr lang="en-US" smtClean="0"/>
              <a:pPr algn="l"/>
              <a:t>15</a:t>
            </a:fld>
            <a:endParaRPr lang="en-US" dirty="0"/>
          </a:p>
        </p:txBody>
      </p:sp>
    </p:spTree>
    <p:extLst>
      <p:ext uri="{BB962C8B-B14F-4D97-AF65-F5344CB8AC3E}">
        <p14:creationId xmlns:p14="http://schemas.microsoft.com/office/powerpoint/2010/main" val="1779896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8ABA4-C259-4FD3-B988-11330571201B}"/>
              </a:ext>
            </a:extLst>
          </p:cNvPr>
          <p:cNvSpPr>
            <a:spLocks noGrp="1"/>
          </p:cNvSpPr>
          <p:nvPr>
            <p:ph type="title"/>
          </p:nvPr>
        </p:nvSpPr>
        <p:spPr/>
        <p:txBody>
          <a:bodyPr/>
          <a:lstStyle/>
          <a:p>
            <a:r>
              <a:rPr lang="en-GB" dirty="0"/>
              <a:t>Bibliography</a:t>
            </a:r>
          </a:p>
        </p:txBody>
      </p:sp>
      <p:sp>
        <p:nvSpPr>
          <p:cNvPr id="3" name="Content Placeholder 2">
            <a:extLst>
              <a:ext uri="{FF2B5EF4-FFF2-40B4-BE49-F238E27FC236}">
                <a16:creationId xmlns:a16="http://schemas.microsoft.com/office/drawing/2014/main" id="{410E7C71-0598-4D23-B930-EBFE4D6F0C1C}"/>
              </a:ext>
            </a:extLst>
          </p:cNvPr>
          <p:cNvSpPr>
            <a:spLocks noGrp="1"/>
          </p:cNvSpPr>
          <p:nvPr>
            <p:ph idx="1"/>
          </p:nvPr>
        </p:nvSpPr>
        <p:spPr>
          <a:xfrm>
            <a:off x="1331913" y="1398743"/>
            <a:ext cx="6985000" cy="4897437"/>
          </a:xfrm>
        </p:spPr>
        <p:txBody>
          <a:bodyPr/>
          <a:lstStyle/>
          <a:p>
            <a:pPr marL="0" indent="0">
              <a:buNone/>
            </a:pPr>
            <a:r>
              <a:rPr lang="en-GB" sz="1600" dirty="0"/>
              <a:t>Baron, P. &amp; Corbin, L. (2012). Student engagement: rhetoric and reality, </a:t>
            </a:r>
            <a:r>
              <a:rPr lang="en-GB" sz="1600" i="1" dirty="0"/>
              <a:t>Higher Edu cation Research &amp; Development</a:t>
            </a:r>
            <a:r>
              <a:rPr lang="en-GB" sz="1600" dirty="0"/>
              <a:t>, 31:6, p759-772</a:t>
            </a:r>
          </a:p>
          <a:p>
            <a:pPr marL="0" indent="0">
              <a:buNone/>
            </a:pPr>
            <a:r>
              <a:rPr lang="en-GB" sz="1600" dirty="0"/>
              <a:t>Bryson, C. (2014) </a:t>
            </a:r>
            <a:r>
              <a:rPr lang="en-GB" sz="1600" i="1" dirty="0"/>
              <a:t>Understanding and Developing Student Engagement</a:t>
            </a:r>
            <a:r>
              <a:rPr lang="en-GB" sz="1600" dirty="0"/>
              <a:t>, </a:t>
            </a:r>
            <a:r>
              <a:rPr lang="en-GB" sz="1600" dirty="0" err="1"/>
              <a:t>Routledge:London</a:t>
            </a:r>
            <a:endParaRPr lang="en-GB" sz="1600" dirty="0"/>
          </a:p>
          <a:p>
            <a:pPr marL="0" indent="0">
              <a:buNone/>
            </a:pPr>
            <a:r>
              <a:rPr lang="en-GB" sz="1600" dirty="0" err="1" smtClean="0"/>
              <a:t>Kahu</a:t>
            </a:r>
            <a:r>
              <a:rPr lang="en-GB" sz="1600" dirty="0"/>
              <a:t>, E. R. (2011). Framing student engagement in higher education. </a:t>
            </a:r>
            <a:r>
              <a:rPr lang="en-GB" sz="1600" i="1" dirty="0"/>
              <a:t>Studies in Higher Education</a:t>
            </a:r>
            <a:r>
              <a:rPr lang="en-GB" sz="1600" dirty="0"/>
              <a:t>, 38:5, p758-773</a:t>
            </a:r>
          </a:p>
          <a:p>
            <a:pPr marL="0" indent="0">
              <a:buNone/>
            </a:pPr>
            <a:r>
              <a:rPr lang="en-GB" sz="1600" dirty="0" smtClean="0"/>
              <a:t>Mann </a:t>
            </a:r>
            <a:r>
              <a:rPr lang="en-GB" sz="1600" dirty="0"/>
              <a:t>S.J. (2001) Alternative Perspectives on the Student Experience: Alienation and engagement. </a:t>
            </a:r>
            <a:r>
              <a:rPr lang="en-GB" sz="1600" i="1" dirty="0"/>
              <a:t>Studies in Higher Education</a:t>
            </a:r>
            <a:r>
              <a:rPr lang="en-GB" sz="1600" dirty="0"/>
              <a:t>, 26:1, </a:t>
            </a:r>
            <a:r>
              <a:rPr lang="en-GB" sz="1600" dirty="0" smtClean="0"/>
              <a:t>p7-19</a:t>
            </a:r>
          </a:p>
          <a:p>
            <a:pPr marL="0" indent="0">
              <a:buNone/>
            </a:pPr>
            <a:r>
              <a:rPr lang="en-GB" sz="1600" dirty="0"/>
              <a:t>Quality Assurance Agency for Higher Education (2012). </a:t>
            </a:r>
            <a:r>
              <a:rPr lang="en-GB" sz="1600" i="1" dirty="0"/>
              <a:t>UK Quality Code for Higher Education; Part B: Assuring and Enhancing Academic Quality; Chapter B5: Student Engagement [online].  </a:t>
            </a:r>
            <a:r>
              <a:rPr lang="en-GB" sz="1600" dirty="0"/>
              <a:t>Available at </a:t>
            </a:r>
            <a:r>
              <a:rPr lang="en-GB" sz="1600" dirty="0">
                <a:hlinkClick r:id="rId3"/>
              </a:rPr>
              <a:t>http://www.qas.ac.uk/publications/information-and-guidance/uk-quality-code-for-higher-education-chapter-b5-student-engagement</a:t>
            </a:r>
            <a:r>
              <a:rPr lang="en-GB" sz="1600" dirty="0"/>
              <a:t> </a:t>
            </a:r>
          </a:p>
          <a:p>
            <a:pPr marL="0" indent="0">
              <a:buNone/>
            </a:pPr>
            <a:r>
              <a:rPr lang="en-GB" sz="1600" dirty="0" smtClean="0"/>
              <a:t>Trout</a:t>
            </a:r>
            <a:r>
              <a:rPr lang="en-GB" sz="1600" dirty="0"/>
              <a:t>, P.A. (1997). Disengaged students and the decline of academic standards. </a:t>
            </a:r>
            <a:r>
              <a:rPr lang="en-GB" sz="1600" i="1" dirty="0"/>
              <a:t>Academic Questions, </a:t>
            </a:r>
            <a:r>
              <a:rPr lang="en-GB" sz="1600" dirty="0"/>
              <a:t>10:2, </a:t>
            </a:r>
            <a:r>
              <a:rPr lang="en-GB" sz="1600" dirty="0" smtClean="0"/>
              <a:t>p46-55</a:t>
            </a:r>
          </a:p>
          <a:p>
            <a:pPr marL="0" indent="0">
              <a:buNone/>
            </a:pPr>
            <a:r>
              <a:rPr lang="en-GB" sz="1600" dirty="0" err="1" smtClean="0"/>
              <a:t>Zepke</a:t>
            </a:r>
            <a:r>
              <a:rPr lang="en-GB" sz="1600" dirty="0" smtClean="0"/>
              <a:t>, L. &amp; Leach, N. (2010). Improving student engagement: Ten proposals for action. </a:t>
            </a:r>
            <a:r>
              <a:rPr lang="en-GB" sz="1600" i="1" dirty="0" smtClean="0"/>
              <a:t>Active Learning in Higher Education</a:t>
            </a:r>
            <a:r>
              <a:rPr lang="en-GB" sz="1600" dirty="0" smtClean="0"/>
              <a:t>, 11:3, p167-177</a:t>
            </a:r>
            <a:endParaRPr lang="en-GB" sz="1600" dirty="0"/>
          </a:p>
          <a:p>
            <a:pPr marL="0" indent="0">
              <a:buNone/>
            </a:pPr>
            <a:endParaRPr lang="en-GB" sz="1800" dirty="0"/>
          </a:p>
        </p:txBody>
      </p:sp>
      <p:sp>
        <p:nvSpPr>
          <p:cNvPr id="5" name="Slide Number Placeholder 4">
            <a:extLst>
              <a:ext uri="{FF2B5EF4-FFF2-40B4-BE49-F238E27FC236}">
                <a16:creationId xmlns:a16="http://schemas.microsoft.com/office/drawing/2014/main" id="{F3F91158-4169-44EB-B383-1C7F1E09BE9B}"/>
              </a:ext>
            </a:extLst>
          </p:cNvPr>
          <p:cNvSpPr>
            <a:spLocks noGrp="1"/>
          </p:cNvSpPr>
          <p:nvPr>
            <p:ph type="sldNum" sz="quarter" idx="4"/>
          </p:nvPr>
        </p:nvSpPr>
        <p:spPr/>
        <p:txBody>
          <a:bodyPr/>
          <a:lstStyle/>
          <a:p>
            <a:pPr algn="l"/>
            <a:r>
              <a:rPr lang="en-US"/>
              <a:t>Page </a:t>
            </a:r>
            <a:fld id="{BB9ACB3B-81A4-6247-87B5-FC3E0A04C89B}" type="slidenum">
              <a:rPr lang="en-US" smtClean="0"/>
              <a:pPr algn="l"/>
              <a:t>16</a:t>
            </a:fld>
            <a:endParaRPr lang="en-US" dirty="0"/>
          </a:p>
        </p:txBody>
      </p:sp>
    </p:spTree>
    <p:extLst>
      <p:ext uri="{BB962C8B-B14F-4D97-AF65-F5344CB8AC3E}">
        <p14:creationId xmlns:p14="http://schemas.microsoft.com/office/powerpoint/2010/main" val="2760299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1386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we’ll cover today</a:t>
            </a:r>
          </a:p>
        </p:txBody>
      </p:sp>
      <p:sp>
        <p:nvSpPr>
          <p:cNvPr id="3" name="Content Placeholder 2"/>
          <p:cNvSpPr>
            <a:spLocks noGrp="1"/>
          </p:cNvSpPr>
          <p:nvPr>
            <p:ph idx="1"/>
          </p:nvPr>
        </p:nvSpPr>
        <p:spPr/>
        <p:txBody>
          <a:bodyPr/>
          <a:lstStyle/>
          <a:p>
            <a:r>
              <a:rPr lang="en-US" dirty="0"/>
              <a:t>What is student engagement?</a:t>
            </a:r>
          </a:p>
          <a:p>
            <a:pPr marL="457200" lvl="1" indent="0">
              <a:buNone/>
            </a:pPr>
            <a:endParaRPr lang="en-US" dirty="0"/>
          </a:p>
          <a:p>
            <a:pPr lvl="1"/>
            <a:r>
              <a:rPr lang="en-US" dirty="0"/>
              <a:t>Discussion (what you think)</a:t>
            </a:r>
          </a:p>
          <a:p>
            <a:pPr lvl="1"/>
            <a:r>
              <a:rPr lang="en-US" dirty="0"/>
              <a:t>Literature review</a:t>
            </a:r>
          </a:p>
          <a:p>
            <a:pPr lvl="1"/>
            <a:r>
              <a:rPr lang="en-US" dirty="0"/>
              <a:t>What the student’s think</a:t>
            </a:r>
          </a:p>
          <a:p>
            <a:pPr marL="534987" lvl="1" indent="0">
              <a:buNone/>
            </a:pPr>
            <a:endParaRPr lang="en-US" dirty="0"/>
          </a:p>
          <a:p>
            <a:r>
              <a:rPr lang="en-US" dirty="0"/>
              <a:t>Key themes from a student questionnaire &amp; focus groups</a:t>
            </a:r>
          </a:p>
          <a:p>
            <a:r>
              <a:rPr lang="en-US" dirty="0" smtClean="0"/>
              <a:t>What we can do?</a:t>
            </a:r>
          </a:p>
          <a:p>
            <a:r>
              <a:rPr lang="en-US" dirty="0" smtClean="0"/>
              <a:t>Suggested strategies</a:t>
            </a:r>
            <a:endParaRPr lang="en-US" dirty="0"/>
          </a:p>
          <a:p>
            <a:endParaRPr lang="en-US" dirty="0"/>
          </a:p>
          <a:p>
            <a:pPr lvl="1"/>
            <a:endParaRPr lang="en-US" dirty="0"/>
          </a:p>
          <a:p>
            <a:endParaRPr lang="en-US" dirty="0"/>
          </a:p>
          <a:p>
            <a:endParaRPr lang="en-US" dirty="0"/>
          </a:p>
          <a:p>
            <a:endParaRPr lang="en-US" dirty="0"/>
          </a:p>
        </p:txBody>
      </p:sp>
      <p:sp>
        <p:nvSpPr>
          <p:cNvPr id="5" name="Slide Number Placeholder 4"/>
          <p:cNvSpPr>
            <a:spLocks noGrp="1"/>
          </p:cNvSpPr>
          <p:nvPr>
            <p:ph type="sldNum" sz="quarter" idx="4"/>
          </p:nvPr>
        </p:nvSpPr>
        <p:spPr>
          <a:xfrm>
            <a:off x="152400" y="6489700"/>
            <a:ext cx="939800" cy="279400"/>
          </a:xfrm>
        </p:spPr>
        <p:txBody>
          <a:bodyPr/>
          <a:lstStyle/>
          <a:p>
            <a:pPr algn="l"/>
            <a:r>
              <a:rPr lang="en-US"/>
              <a:t>Page </a:t>
            </a:r>
            <a:fld id="{BB9ACB3B-81A4-6247-87B5-FC3E0A04C89B}" type="slidenum">
              <a:rPr lang="en-US" smtClean="0"/>
              <a:pPr algn="l"/>
              <a:t>2</a:t>
            </a:fld>
            <a:endParaRPr lang="en-US" dirty="0"/>
          </a:p>
        </p:txBody>
      </p:sp>
    </p:spTree>
    <p:extLst>
      <p:ext uri="{BB962C8B-B14F-4D97-AF65-F5344CB8AC3E}">
        <p14:creationId xmlns:p14="http://schemas.microsoft.com/office/powerpoint/2010/main" val="1404571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Definitions from the Literature</a:t>
            </a:r>
          </a:p>
        </p:txBody>
      </p:sp>
      <p:sp>
        <p:nvSpPr>
          <p:cNvPr id="3" name="Content Placeholder 2"/>
          <p:cNvSpPr>
            <a:spLocks noGrp="1"/>
          </p:cNvSpPr>
          <p:nvPr>
            <p:ph idx="1"/>
          </p:nvPr>
        </p:nvSpPr>
        <p:spPr/>
        <p:txBody>
          <a:bodyPr/>
          <a:lstStyle/>
          <a:p>
            <a:pPr marL="0" indent="0">
              <a:buNone/>
            </a:pPr>
            <a:r>
              <a:rPr lang="en-GB" sz="2000" dirty="0"/>
              <a:t>‘The </a:t>
            </a:r>
            <a:r>
              <a:rPr lang="en-GB" sz="2000" b="1" dirty="0"/>
              <a:t>engaged </a:t>
            </a:r>
            <a:r>
              <a:rPr lang="en-GB" sz="2000" dirty="0"/>
              <a:t>student</a:t>
            </a:r>
            <a:r>
              <a:rPr lang="en-GB" sz="2000" b="1" dirty="0"/>
              <a:t> </a:t>
            </a:r>
            <a:r>
              <a:rPr lang="en-GB" sz="2000" dirty="0"/>
              <a:t>is the student who has a positive, fulfilling and work-related state of mind that is characterised by vigour, dedication and absorption and who views him or herself as belonging to, and an active participant in, his or her learning communities’ (Baron &amp; Corbin, 2012, p763)</a:t>
            </a:r>
          </a:p>
          <a:p>
            <a:pPr marL="0" indent="0">
              <a:buNone/>
            </a:pPr>
            <a:endParaRPr lang="en-GB" sz="2000" dirty="0"/>
          </a:p>
          <a:p>
            <a:pPr marL="0" indent="0">
              <a:buNone/>
            </a:pPr>
            <a:r>
              <a:rPr lang="en-GB" sz="2000" b="1" dirty="0"/>
              <a:t>Disengaged</a:t>
            </a:r>
            <a:r>
              <a:rPr lang="en-GB" sz="2000" dirty="0"/>
              <a:t> students ‘do not like reading the assigned books, they avoid participating in class discussions, they expect high grades for mediocre work, they ask for fewer assignments, they resent attendance requirements, they complain about course workloads, they do not like ‘tough’ demanding professors, they do not adequately prepare for class’ (Trout, 1997, p46)</a:t>
            </a:r>
          </a:p>
        </p:txBody>
      </p:sp>
      <p:sp>
        <p:nvSpPr>
          <p:cNvPr id="5" name="Slide Number Placeholder 4"/>
          <p:cNvSpPr>
            <a:spLocks noGrp="1"/>
          </p:cNvSpPr>
          <p:nvPr>
            <p:ph type="sldNum" sz="quarter" idx="4"/>
          </p:nvPr>
        </p:nvSpPr>
        <p:spPr/>
        <p:txBody>
          <a:bodyPr/>
          <a:lstStyle/>
          <a:p>
            <a:pPr algn="l"/>
            <a:r>
              <a:rPr lang="en-US"/>
              <a:t>Page </a:t>
            </a:r>
            <a:fld id="{BB9ACB3B-81A4-6247-87B5-FC3E0A04C89B}" type="slidenum">
              <a:rPr lang="en-US" smtClean="0"/>
              <a:pPr algn="l"/>
              <a:t>3</a:t>
            </a:fld>
            <a:endParaRPr lang="en-US" dirty="0"/>
          </a:p>
        </p:txBody>
      </p:sp>
    </p:spTree>
    <p:extLst>
      <p:ext uri="{BB962C8B-B14F-4D97-AF65-F5344CB8AC3E}">
        <p14:creationId xmlns:p14="http://schemas.microsoft.com/office/powerpoint/2010/main" val="3124210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 what is student engagement?</a:t>
            </a:r>
            <a:endParaRPr lang="en-GB" dirty="0"/>
          </a:p>
        </p:txBody>
      </p:sp>
      <p:sp>
        <p:nvSpPr>
          <p:cNvPr id="3" name="Content Placeholder 2"/>
          <p:cNvSpPr>
            <a:spLocks noGrp="1"/>
          </p:cNvSpPr>
          <p:nvPr>
            <p:ph idx="1"/>
          </p:nvPr>
        </p:nvSpPr>
        <p:spPr/>
        <p:txBody>
          <a:bodyPr/>
          <a:lstStyle/>
          <a:p>
            <a:r>
              <a:rPr lang="en-GB" dirty="0" smtClean="0"/>
              <a:t>Turn </a:t>
            </a:r>
            <a:r>
              <a:rPr lang="en-GB" dirty="0"/>
              <a:t>to people next to you and </a:t>
            </a:r>
            <a:r>
              <a:rPr lang="en-GB" dirty="0" smtClean="0"/>
              <a:t>discuss the following questions:</a:t>
            </a:r>
          </a:p>
          <a:p>
            <a:pPr marL="0" indent="0">
              <a:buNone/>
            </a:pPr>
            <a:endParaRPr lang="en-GB" dirty="0" smtClean="0"/>
          </a:p>
          <a:p>
            <a:pPr lvl="1"/>
            <a:r>
              <a:rPr lang="en-GB" sz="2200" b="1" dirty="0"/>
              <a:t>W</a:t>
            </a:r>
            <a:r>
              <a:rPr lang="en-GB" sz="2200" b="1" dirty="0" smtClean="0"/>
              <a:t>hat</a:t>
            </a:r>
            <a:r>
              <a:rPr lang="en-GB" sz="2200" dirty="0" smtClean="0"/>
              <a:t> </a:t>
            </a:r>
            <a:r>
              <a:rPr lang="en-GB" sz="2200" dirty="0"/>
              <a:t>is student engagement? </a:t>
            </a:r>
            <a:endParaRPr lang="en-GB" sz="2200" dirty="0" smtClean="0"/>
          </a:p>
          <a:p>
            <a:pPr lvl="1"/>
            <a:r>
              <a:rPr lang="en-GB" sz="2200" dirty="0" smtClean="0"/>
              <a:t>Does it remain the </a:t>
            </a:r>
            <a:r>
              <a:rPr lang="en-GB" sz="2200" b="1" dirty="0" smtClean="0"/>
              <a:t>same</a:t>
            </a:r>
            <a:r>
              <a:rPr lang="en-GB" sz="2200" dirty="0" smtClean="0"/>
              <a:t> or does it </a:t>
            </a:r>
            <a:r>
              <a:rPr lang="en-GB" sz="2200" b="1" dirty="0" smtClean="0"/>
              <a:t>change</a:t>
            </a:r>
            <a:r>
              <a:rPr lang="en-GB" sz="2200" dirty="0" smtClean="0"/>
              <a:t>? </a:t>
            </a:r>
          </a:p>
          <a:p>
            <a:pPr lvl="1"/>
            <a:r>
              <a:rPr lang="en-GB" sz="2200" dirty="0" smtClean="0"/>
              <a:t>How </a:t>
            </a:r>
            <a:r>
              <a:rPr lang="en-GB" sz="2200" dirty="0"/>
              <a:t>could you </a:t>
            </a:r>
            <a:r>
              <a:rPr lang="en-GB" sz="2200" b="1" dirty="0"/>
              <a:t>describe</a:t>
            </a:r>
            <a:r>
              <a:rPr lang="en-GB" sz="2200" dirty="0"/>
              <a:t> it? </a:t>
            </a:r>
            <a:endParaRPr lang="en-GB" sz="2200" dirty="0" smtClean="0"/>
          </a:p>
          <a:p>
            <a:pPr lvl="1"/>
            <a:r>
              <a:rPr lang="en-GB" sz="2200" dirty="0" smtClean="0"/>
              <a:t>Do </a:t>
            </a:r>
            <a:r>
              <a:rPr lang="en-GB" sz="2200" dirty="0"/>
              <a:t>you think this </a:t>
            </a:r>
            <a:r>
              <a:rPr lang="en-GB" sz="2200" b="1" dirty="0"/>
              <a:t>differs</a:t>
            </a:r>
            <a:r>
              <a:rPr lang="en-GB" sz="2200" dirty="0"/>
              <a:t> to </a:t>
            </a:r>
            <a:r>
              <a:rPr lang="en-GB" sz="2200" b="1" dirty="0"/>
              <a:t>students</a:t>
            </a:r>
            <a:r>
              <a:rPr lang="en-GB" sz="2200" dirty="0"/>
              <a:t>’ ideas? </a:t>
            </a:r>
            <a:endParaRPr lang="en-GB" sz="2200" dirty="0" smtClean="0"/>
          </a:p>
          <a:p>
            <a:pPr lvl="1"/>
            <a:r>
              <a:rPr lang="en-GB" sz="2200" dirty="0" smtClean="0"/>
              <a:t>What </a:t>
            </a:r>
            <a:r>
              <a:rPr lang="en-GB" sz="2200" b="1" dirty="0"/>
              <a:t>role do we</a:t>
            </a:r>
            <a:r>
              <a:rPr lang="en-GB" sz="2200" dirty="0"/>
              <a:t> play in this/who has the </a:t>
            </a:r>
            <a:r>
              <a:rPr lang="en-GB" sz="2200" b="1" dirty="0"/>
              <a:t>power</a:t>
            </a:r>
            <a:r>
              <a:rPr lang="en-GB" sz="2200" dirty="0"/>
              <a:t>?</a:t>
            </a:r>
          </a:p>
        </p:txBody>
      </p:sp>
      <p:sp>
        <p:nvSpPr>
          <p:cNvPr id="5" name="Slide Number Placeholder 4"/>
          <p:cNvSpPr>
            <a:spLocks noGrp="1"/>
          </p:cNvSpPr>
          <p:nvPr>
            <p:ph type="sldNum" sz="quarter" idx="4"/>
          </p:nvPr>
        </p:nvSpPr>
        <p:spPr/>
        <p:txBody>
          <a:bodyPr/>
          <a:lstStyle/>
          <a:p>
            <a:pPr algn="l"/>
            <a:r>
              <a:rPr lang="en-US" smtClean="0"/>
              <a:t>Page </a:t>
            </a:r>
            <a:fld id="{BB9ACB3B-81A4-6247-87B5-FC3E0A04C89B}" type="slidenum">
              <a:rPr lang="en-US" smtClean="0"/>
              <a:pPr algn="l"/>
              <a:t>4</a:t>
            </a:fld>
            <a:endParaRPr lang="en-US" dirty="0"/>
          </a:p>
        </p:txBody>
      </p:sp>
    </p:spTree>
    <p:extLst>
      <p:ext uri="{BB962C8B-B14F-4D97-AF65-F5344CB8AC3E}">
        <p14:creationId xmlns:p14="http://schemas.microsoft.com/office/powerpoint/2010/main" val="692616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r>
              <a:rPr lang="en-GB" dirty="0"/>
              <a:t>OUR STUDY</a:t>
            </a:r>
          </a:p>
        </p:txBody>
      </p:sp>
      <p:sp>
        <p:nvSpPr>
          <p:cNvPr id="4" name="Text Placeholder 3"/>
          <p:cNvSpPr>
            <a:spLocks noGrp="1"/>
          </p:cNvSpPr>
          <p:nvPr>
            <p:ph type="body" sz="quarter" idx="13"/>
          </p:nvPr>
        </p:nvSpPr>
        <p:spPr/>
        <p:txBody>
          <a:bodyPr/>
          <a:lstStyle/>
          <a:p>
            <a:r>
              <a:rPr lang="en-GB" dirty="0"/>
              <a:t>Approach and findings</a:t>
            </a:r>
          </a:p>
        </p:txBody>
      </p:sp>
      <p:pic>
        <p:nvPicPr>
          <p:cNvPr id="5" name="Picture Placeholder 5">
            <a:extLst>
              <a:ext uri="{FF2B5EF4-FFF2-40B4-BE49-F238E27FC236}">
                <a16:creationId xmlns:a16="http://schemas.microsoft.com/office/drawing/2014/main" id="{CC7B9FDE-F75E-41FB-BF50-36509A4C78F6}"/>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22405" b="22405"/>
          <a:stretch>
            <a:fillRect/>
          </a:stretch>
        </p:blipFill>
        <p:spPr>
          <a:xfrm>
            <a:off x="61913" y="3152775"/>
            <a:ext cx="8993187" cy="3311525"/>
          </a:xfrm>
        </p:spPr>
      </p:pic>
    </p:spTree>
    <p:extLst>
      <p:ext uri="{BB962C8B-B14F-4D97-AF65-F5344CB8AC3E}">
        <p14:creationId xmlns:p14="http://schemas.microsoft.com/office/powerpoint/2010/main" val="1778660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student engagement – answers from our students. </a:t>
            </a:r>
          </a:p>
        </p:txBody>
      </p:sp>
      <p:sp>
        <p:nvSpPr>
          <p:cNvPr id="4" name="Content Placeholder 3"/>
          <p:cNvSpPr>
            <a:spLocks noGrp="1"/>
          </p:cNvSpPr>
          <p:nvPr>
            <p:ph sz="half" idx="2"/>
          </p:nvPr>
        </p:nvSpPr>
        <p:spPr/>
        <p:txBody>
          <a:bodyPr/>
          <a:lstStyle/>
          <a:p>
            <a:pPr marL="0" indent="0">
              <a:buNone/>
            </a:pPr>
            <a:r>
              <a:rPr lang="en-GB" sz="2400" dirty="0" smtClean="0"/>
              <a:t>Further comments:</a:t>
            </a:r>
            <a:endParaRPr lang="en-GB" sz="2400" dirty="0"/>
          </a:p>
          <a:p>
            <a:pPr marL="0" indent="0">
              <a:buNone/>
            </a:pPr>
            <a:r>
              <a:rPr lang="en-GB" sz="1800" dirty="0"/>
              <a:t>‘Attend the class but also be attentive in class’</a:t>
            </a:r>
          </a:p>
          <a:p>
            <a:pPr marL="0" indent="0">
              <a:buNone/>
            </a:pPr>
            <a:r>
              <a:rPr lang="en-GB" sz="1800" dirty="0"/>
              <a:t>‘goes beyond the classroom, you put your everything into it’</a:t>
            </a:r>
          </a:p>
          <a:p>
            <a:pPr marL="0" indent="0">
              <a:buNone/>
            </a:pPr>
            <a:r>
              <a:rPr lang="en-GB" sz="1800" dirty="0"/>
              <a:t>‘even if it’s not a module you like, you have to find the passion within yourself’</a:t>
            </a:r>
          </a:p>
          <a:p>
            <a:pPr marL="0" indent="0">
              <a:buNone/>
            </a:pPr>
            <a:r>
              <a:rPr lang="en-GB" sz="1800" dirty="0"/>
              <a:t>‘Friendship – it’s not just about attendance, your friends make you go to seminars’</a:t>
            </a:r>
          </a:p>
          <a:p>
            <a:pPr marL="0" indent="0">
              <a:buNone/>
            </a:pPr>
            <a:r>
              <a:rPr lang="en-GB" sz="1800" dirty="0"/>
              <a:t>‘Boils down to your interest and dedication’</a:t>
            </a:r>
          </a:p>
        </p:txBody>
      </p:sp>
      <p:sp>
        <p:nvSpPr>
          <p:cNvPr id="6" name="Slide Number Placeholder 5"/>
          <p:cNvSpPr>
            <a:spLocks noGrp="1"/>
          </p:cNvSpPr>
          <p:nvPr>
            <p:ph type="sldNum" sz="quarter" idx="4"/>
          </p:nvPr>
        </p:nvSpPr>
        <p:spPr/>
        <p:txBody>
          <a:bodyPr/>
          <a:lstStyle/>
          <a:p>
            <a:pPr algn="l"/>
            <a:r>
              <a:rPr lang="en-US"/>
              <a:t>Page </a:t>
            </a:r>
            <a:fld id="{BB9ACB3B-81A4-6247-87B5-FC3E0A04C89B}" type="slidenum">
              <a:rPr lang="en-US" smtClean="0"/>
              <a:pPr algn="l"/>
              <a:t>6</a:t>
            </a:fld>
            <a:endParaRPr lang="en-US" dirty="0"/>
          </a:p>
        </p:txBody>
      </p:sp>
      <p:sp>
        <p:nvSpPr>
          <p:cNvPr id="9" name="Content Placeholder 8"/>
          <p:cNvSpPr>
            <a:spLocks noGrp="1"/>
          </p:cNvSpPr>
          <p:nvPr>
            <p:ph sz="half" idx="1"/>
          </p:nvPr>
        </p:nvSpPr>
        <p:spPr/>
        <p:txBody>
          <a:bodyPr/>
          <a:lstStyle/>
          <a:p>
            <a:pPr marL="0" indent="0">
              <a:buNone/>
            </a:pPr>
            <a:r>
              <a:rPr lang="en-GB" sz="2400" dirty="0" smtClean="0"/>
              <a:t>Questionnaire:</a:t>
            </a:r>
          </a:p>
          <a:p>
            <a:pPr marL="0" indent="0">
              <a:buNone/>
            </a:pPr>
            <a:r>
              <a:rPr lang="en-GB" sz="1800" dirty="0" smtClean="0"/>
              <a:t>Participation </a:t>
            </a:r>
            <a:r>
              <a:rPr lang="en-GB" sz="1800" dirty="0"/>
              <a:t>in class discussions and activities (x22)</a:t>
            </a:r>
          </a:p>
          <a:p>
            <a:pPr marL="0" indent="0">
              <a:buNone/>
            </a:pPr>
            <a:r>
              <a:rPr lang="en-GB" sz="1800" dirty="0"/>
              <a:t>Attendance at seminars, lectures and workshops (x16)</a:t>
            </a:r>
          </a:p>
          <a:p>
            <a:pPr marL="0" indent="0">
              <a:buNone/>
            </a:pPr>
            <a:r>
              <a:rPr lang="en-GB" sz="1800" dirty="0"/>
              <a:t>Willingness to work hard (x15)</a:t>
            </a:r>
          </a:p>
          <a:p>
            <a:pPr marL="0" indent="0">
              <a:buNone/>
            </a:pPr>
            <a:r>
              <a:rPr lang="en-GB" sz="1800" dirty="0"/>
              <a:t>Ability to hand work in on time and always prepared for class </a:t>
            </a:r>
            <a:r>
              <a:rPr lang="en-GB" sz="1800" dirty="0" smtClean="0"/>
              <a:t>(x14</a:t>
            </a:r>
            <a:r>
              <a:rPr lang="en-GB" sz="1800" dirty="0"/>
              <a:t>)</a:t>
            </a:r>
          </a:p>
          <a:p>
            <a:pPr marL="0" indent="0">
              <a:buNone/>
            </a:pPr>
            <a:r>
              <a:rPr lang="en-GB" sz="1800" dirty="0"/>
              <a:t>Being motivated and focussed on achieving your goals (x11)</a:t>
            </a:r>
          </a:p>
          <a:p>
            <a:pPr marL="0" indent="0">
              <a:buNone/>
            </a:pPr>
            <a:r>
              <a:rPr lang="en-GB" sz="1800" dirty="0"/>
              <a:t>Interest in your subject (x9)</a:t>
            </a:r>
          </a:p>
          <a:p>
            <a:pPr marL="0" indent="0">
              <a:buNone/>
            </a:pPr>
            <a:endParaRPr lang="en-GB" dirty="0"/>
          </a:p>
        </p:txBody>
      </p:sp>
    </p:spTree>
    <p:extLst>
      <p:ext uri="{BB962C8B-B14F-4D97-AF65-F5344CB8AC3E}">
        <p14:creationId xmlns:p14="http://schemas.microsoft.com/office/powerpoint/2010/main" val="1496368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themes - Questionnaire</a:t>
            </a:r>
          </a:p>
        </p:txBody>
      </p:sp>
      <p:sp>
        <p:nvSpPr>
          <p:cNvPr id="3" name="Content Placeholder 2"/>
          <p:cNvSpPr>
            <a:spLocks noGrp="1"/>
          </p:cNvSpPr>
          <p:nvPr>
            <p:ph idx="1"/>
          </p:nvPr>
        </p:nvSpPr>
        <p:spPr/>
        <p:txBody>
          <a:bodyPr/>
          <a:lstStyle/>
          <a:p>
            <a:r>
              <a:rPr lang="en-GB" sz="2000" dirty="0"/>
              <a:t>Students focusing on one step at a time with main reasons for pursuing IFP being:</a:t>
            </a:r>
          </a:p>
          <a:p>
            <a:pPr lvl="1"/>
            <a:r>
              <a:rPr lang="en-GB" sz="1600" dirty="0"/>
              <a:t>need, </a:t>
            </a:r>
          </a:p>
          <a:p>
            <a:pPr lvl="1"/>
            <a:r>
              <a:rPr lang="en-GB" sz="1600" dirty="0"/>
              <a:t>improve skills, </a:t>
            </a:r>
          </a:p>
          <a:p>
            <a:pPr lvl="1"/>
            <a:r>
              <a:rPr lang="en-GB" sz="1600" dirty="0"/>
              <a:t>interest in subject and </a:t>
            </a:r>
          </a:p>
          <a:p>
            <a:pPr lvl="1"/>
            <a:r>
              <a:rPr lang="en-GB" sz="1600" dirty="0"/>
              <a:t>to experience UK </a:t>
            </a:r>
            <a:r>
              <a:rPr lang="en-GB" sz="1600" dirty="0" smtClean="0"/>
              <a:t>HEI </a:t>
            </a:r>
            <a:endParaRPr lang="en-GB" sz="1600" dirty="0"/>
          </a:p>
          <a:p>
            <a:r>
              <a:rPr lang="en-GB" sz="2000" dirty="0"/>
              <a:t>Participation includes attendance (but not just physical presence), participation in class activities, students should be prepared and work </a:t>
            </a:r>
            <a:r>
              <a:rPr lang="en-GB" sz="2000" dirty="0" smtClean="0"/>
              <a:t>hard</a:t>
            </a:r>
            <a:endParaRPr lang="en-GB" sz="2000" dirty="0"/>
          </a:p>
          <a:p>
            <a:r>
              <a:rPr lang="en-GB" sz="2000" dirty="0"/>
              <a:t>Students felt engagement went beyond attendance but felt that motivation came from </a:t>
            </a:r>
            <a:r>
              <a:rPr lang="en-GB" sz="2000" dirty="0" smtClean="0"/>
              <a:t>them</a:t>
            </a:r>
            <a:endParaRPr lang="en-GB" sz="2000" dirty="0"/>
          </a:p>
          <a:p>
            <a:r>
              <a:rPr lang="en-GB" sz="2000" dirty="0"/>
              <a:t>Distractions included: </a:t>
            </a:r>
          </a:p>
          <a:p>
            <a:pPr lvl="1"/>
            <a:r>
              <a:rPr lang="en-GB" sz="1600" dirty="0"/>
              <a:t>lack of motivation, </a:t>
            </a:r>
          </a:p>
          <a:p>
            <a:pPr lvl="1"/>
            <a:r>
              <a:rPr lang="en-GB" sz="1600" dirty="0"/>
              <a:t>work unclear link to topic/interest, </a:t>
            </a:r>
          </a:p>
          <a:p>
            <a:pPr lvl="1"/>
            <a:r>
              <a:rPr lang="en-GB" sz="1600" dirty="0"/>
              <a:t>deadlines, </a:t>
            </a:r>
          </a:p>
          <a:p>
            <a:pPr lvl="1"/>
            <a:r>
              <a:rPr lang="en-GB" sz="1600" dirty="0"/>
              <a:t>sleep (too much/too little) and </a:t>
            </a:r>
          </a:p>
          <a:p>
            <a:pPr lvl="1"/>
            <a:r>
              <a:rPr lang="en-GB" sz="1600" dirty="0"/>
              <a:t>not knowing how to approach a problem. </a:t>
            </a:r>
          </a:p>
          <a:p>
            <a:endParaRPr lang="en-GB" dirty="0"/>
          </a:p>
        </p:txBody>
      </p:sp>
      <p:sp>
        <p:nvSpPr>
          <p:cNvPr id="5" name="Slide Number Placeholder 4"/>
          <p:cNvSpPr>
            <a:spLocks noGrp="1"/>
          </p:cNvSpPr>
          <p:nvPr>
            <p:ph type="sldNum" sz="quarter" idx="4"/>
          </p:nvPr>
        </p:nvSpPr>
        <p:spPr/>
        <p:txBody>
          <a:bodyPr/>
          <a:lstStyle/>
          <a:p>
            <a:pPr algn="l"/>
            <a:r>
              <a:rPr lang="en-US"/>
              <a:t>Page </a:t>
            </a:r>
            <a:fld id="{BB9ACB3B-81A4-6247-87B5-FC3E0A04C89B}" type="slidenum">
              <a:rPr lang="en-US" smtClean="0"/>
              <a:pPr algn="l"/>
              <a:t>7</a:t>
            </a:fld>
            <a:endParaRPr lang="en-US" dirty="0"/>
          </a:p>
        </p:txBody>
      </p:sp>
    </p:spTree>
    <p:extLst>
      <p:ext uri="{BB962C8B-B14F-4D97-AF65-F5344CB8AC3E}">
        <p14:creationId xmlns:p14="http://schemas.microsoft.com/office/powerpoint/2010/main" val="1232260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themes – Focus groups</a:t>
            </a:r>
          </a:p>
        </p:txBody>
      </p:sp>
      <p:sp>
        <p:nvSpPr>
          <p:cNvPr id="3" name="Content Placeholder 2"/>
          <p:cNvSpPr>
            <a:spLocks noGrp="1"/>
          </p:cNvSpPr>
          <p:nvPr>
            <p:ph idx="1"/>
          </p:nvPr>
        </p:nvSpPr>
        <p:spPr/>
        <p:txBody>
          <a:bodyPr/>
          <a:lstStyle/>
          <a:p>
            <a:r>
              <a:rPr lang="en-GB" dirty="0" smtClean="0"/>
              <a:t>It’s </a:t>
            </a:r>
            <a:r>
              <a:rPr lang="en-GB" dirty="0"/>
              <a:t>not you, it’s </a:t>
            </a:r>
            <a:r>
              <a:rPr lang="en-GB" dirty="0" smtClean="0"/>
              <a:t>me</a:t>
            </a:r>
            <a:endParaRPr lang="en-GB" dirty="0"/>
          </a:p>
          <a:p>
            <a:r>
              <a:rPr lang="en-GB" dirty="0"/>
              <a:t>IFP is a period of ‘becoming’, a chance to make mistakes and become </a:t>
            </a:r>
            <a:r>
              <a:rPr lang="en-GB" dirty="0" smtClean="0"/>
              <a:t>independent</a:t>
            </a:r>
            <a:endParaRPr lang="en-GB" dirty="0"/>
          </a:p>
          <a:p>
            <a:r>
              <a:rPr lang="en-GB" dirty="0"/>
              <a:t>Teachers/staff play a critical role in building motivation and confidence but it’s down to the </a:t>
            </a:r>
            <a:r>
              <a:rPr lang="en-GB" dirty="0" smtClean="0"/>
              <a:t>student </a:t>
            </a:r>
          </a:p>
          <a:p>
            <a:r>
              <a:rPr lang="en-GB" dirty="0" smtClean="0"/>
              <a:t>Friendship, socialisation and available support networks are important</a:t>
            </a:r>
          </a:p>
          <a:p>
            <a:r>
              <a:rPr lang="en-GB" dirty="0" smtClean="0"/>
              <a:t>However, felt like a ‘transition’</a:t>
            </a:r>
          </a:p>
          <a:p>
            <a:r>
              <a:rPr lang="en-GB" dirty="0" smtClean="0"/>
              <a:t>Supporting failure</a:t>
            </a:r>
          </a:p>
          <a:p>
            <a:r>
              <a:rPr lang="en-GB" dirty="0" smtClean="0"/>
              <a:t>Student accountability</a:t>
            </a:r>
            <a:endParaRPr lang="en-GB" dirty="0"/>
          </a:p>
          <a:p>
            <a:endParaRPr lang="en-GB" dirty="0"/>
          </a:p>
        </p:txBody>
      </p:sp>
      <p:sp>
        <p:nvSpPr>
          <p:cNvPr id="5" name="Slide Number Placeholder 4"/>
          <p:cNvSpPr>
            <a:spLocks noGrp="1"/>
          </p:cNvSpPr>
          <p:nvPr>
            <p:ph type="sldNum" sz="quarter" idx="4"/>
          </p:nvPr>
        </p:nvSpPr>
        <p:spPr/>
        <p:txBody>
          <a:bodyPr/>
          <a:lstStyle/>
          <a:p>
            <a:pPr algn="l"/>
            <a:r>
              <a:rPr lang="en-US"/>
              <a:t>Page </a:t>
            </a:r>
            <a:fld id="{BB9ACB3B-81A4-6247-87B5-FC3E0A04C89B}" type="slidenum">
              <a:rPr lang="en-US" smtClean="0"/>
              <a:pPr algn="l"/>
              <a:t>8</a:t>
            </a:fld>
            <a:endParaRPr lang="en-US" dirty="0"/>
          </a:p>
        </p:txBody>
      </p:sp>
    </p:spTree>
    <p:extLst>
      <p:ext uri="{BB962C8B-B14F-4D97-AF65-F5344CB8AC3E}">
        <p14:creationId xmlns:p14="http://schemas.microsoft.com/office/powerpoint/2010/main" val="3107467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themes – </a:t>
            </a:r>
            <a:r>
              <a:rPr lang="en-GB" sz="2600" dirty="0"/>
              <a:t>QAA (2012) UK Quality Code for HE </a:t>
            </a:r>
          </a:p>
        </p:txBody>
      </p:sp>
      <p:sp>
        <p:nvSpPr>
          <p:cNvPr id="3" name="Content Placeholder 2"/>
          <p:cNvSpPr>
            <a:spLocks noGrp="1"/>
          </p:cNvSpPr>
          <p:nvPr>
            <p:ph idx="1"/>
          </p:nvPr>
        </p:nvSpPr>
        <p:spPr/>
        <p:txBody>
          <a:bodyPr/>
          <a:lstStyle/>
          <a:p>
            <a:r>
              <a:rPr lang="en-GB" dirty="0"/>
              <a:t>Describes HE as ‘</a:t>
            </a:r>
            <a:r>
              <a:rPr lang="en-GB" b="1" dirty="0"/>
              <a:t>transformational for the individual</a:t>
            </a:r>
            <a:r>
              <a:rPr lang="en-GB" dirty="0"/>
              <a:t>’ and with ‘</a:t>
            </a:r>
            <a:r>
              <a:rPr lang="en-GB" b="1" dirty="0"/>
              <a:t>transactional elements</a:t>
            </a:r>
            <a:r>
              <a:rPr lang="en-GB" dirty="0"/>
              <a:t>’</a:t>
            </a:r>
          </a:p>
          <a:p>
            <a:r>
              <a:rPr lang="en-GB" dirty="0"/>
              <a:t>Acknowledges how students are on an ‘</a:t>
            </a:r>
            <a:r>
              <a:rPr lang="en-GB" b="1" dirty="0"/>
              <a:t>individual and collective learning journey</a:t>
            </a:r>
            <a:r>
              <a:rPr lang="en-GB" dirty="0"/>
              <a:t>’</a:t>
            </a:r>
          </a:p>
          <a:p>
            <a:r>
              <a:rPr lang="en-GB" dirty="0"/>
              <a:t>Encourages each HE providers to agree a </a:t>
            </a:r>
            <a:r>
              <a:rPr lang="en-GB" b="1" dirty="0"/>
              <a:t>definition</a:t>
            </a:r>
            <a:r>
              <a:rPr lang="en-GB" dirty="0"/>
              <a:t> </a:t>
            </a:r>
            <a:r>
              <a:rPr lang="en-GB" b="1" dirty="0"/>
              <a:t>of student engagement </a:t>
            </a:r>
            <a:r>
              <a:rPr lang="en-GB" dirty="0"/>
              <a:t>with their student body</a:t>
            </a:r>
          </a:p>
          <a:p>
            <a:r>
              <a:rPr lang="en-GB" dirty="0"/>
              <a:t>Recommends for this to be communicated to students via </a:t>
            </a:r>
            <a:r>
              <a:rPr lang="en-GB" b="1" dirty="0"/>
              <a:t>‘a student charter, student contract or similar document’</a:t>
            </a:r>
          </a:p>
          <a:p>
            <a:endParaRPr lang="en-GB" dirty="0"/>
          </a:p>
        </p:txBody>
      </p:sp>
      <p:sp>
        <p:nvSpPr>
          <p:cNvPr id="4" name="Footer Placeholder 3"/>
          <p:cNvSpPr>
            <a:spLocks noGrp="1"/>
          </p:cNvSpPr>
          <p:nvPr>
            <p:ph type="ftr" sz="quarter" idx="10"/>
          </p:nvPr>
        </p:nvSpPr>
        <p:spPr/>
        <p:txBody>
          <a:bodyPr/>
          <a:lstStyle/>
          <a:p>
            <a:r>
              <a:rPr lang="nl-NL"/>
              <a:t>Footer text</a:t>
            </a:r>
            <a:endParaRPr lang="en-GB" dirty="0"/>
          </a:p>
        </p:txBody>
      </p:sp>
      <p:sp>
        <p:nvSpPr>
          <p:cNvPr id="5" name="Slide Number Placeholder 4"/>
          <p:cNvSpPr>
            <a:spLocks noGrp="1"/>
          </p:cNvSpPr>
          <p:nvPr>
            <p:ph type="sldNum" sz="quarter" idx="4"/>
          </p:nvPr>
        </p:nvSpPr>
        <p:spPr/>
        <p:txBody>
          <a:bodyPr/>
          <a:lstStyle/>
          <a:p>
            <a:pPr algn="l"/>
            <a:r>
              <a:rPr lang="en-US"/>
              <a:t>Page </a:t>
            </a:r>
            <a:fld id="{BB9ACB3B-81A4-6247-87B5-FC3E0A04C89B}" type="slidenum">
              <a:rPr lang="en-US" smtClean="0"/>
              <a:pPr algn="l"/>
              <a:t>9</a:t>
            </a:fld>
            <a:endParaRPr lang="en-US" dirty="0"/>
          </a:p>
        </p:txBody>
      </p:sp>
    </p:spTree>
    <p:extLst>
      <p:ext uri="{BB962C8B-B14F-4D97-AF65-F5344CB8AC3E}">
        <p14:creationId xmlns:p14="http://schemas.microsoft.com/office/powerpoint/2010/main" val="29674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kent2013">
  <a:themeElements>
    <a:clrScheme name="bulletsandcolours 1">
      <a:dk1>
        <a:srgbClr val="000000"/>
      </a:dk1>
      <a:lt1>
        <a:srgbClr val="FFFFFF"/>
      </a:lt1>
      <a:dk2>
        <a:srgbClr val="003882"/>
      </a:dk2>
      <a:lt2>
        <a:srgbClr val="808080"/>
      </a:lt2>
      <a:accent1>
        <a:srgbClr val="008AC4"/>
      </a:accent1>
      <a:accent2>
        <a:srgbClr val="A8034F"/>
      </a:accent2>
      <a:accent3>
        <a:srgbClr val="FFFFFF"/>
      </a:accent3>
      <a:accent4>
        <a:srgbClr val="000000"/>
      </a:accent4>
      <a:accent5>
        <a:srgbClr val="AAC4DE"/>
      </a:accent5>
      <a:accent6>
        <a:srgbClr val="980247"/>
      </a:accent6>
      <a:hlink>
        <a:srgbClr val="007A5E"/>
      </a:hlink>
      <a:folHlink>
        <a:srgbClr val="DE5433"/>
      </a:folHlink>
    </a:clrScheme>
    <a:fontScheme name="bulletsandcolour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ulletsandcolours 1">
        <a:dk1>
          <a:srgbClr val="000000"/>
        </a:dk1>
        <a:lt1>
          <a:srgbClr val="FFFFFF"/>
        </a:lt1>
        <a:dk2>
          <a:srgbClr val="003882"/>
        </a:dk2>
        <a:lt2>
          <a:srgbClr val="808080"/>
        </a:lt2>
        <a:accent1>
          <a:srgbClr val="008AC4"/>
        </a:accent1>
        <a:accent2>
          <a:srgbClr val="A8034F"/>
        </a:accent2>
        <a:accent3>
          <a:srgbClr val="FFFFFF"/>
        </a:accent3>
        <a:accent4>
          <a:srgbClr val="000000"/>
        </a:accent4>
        <a:accent5>
          <a:srgbClr val="AAC4DE"/>
        </a:accent5>
        <a:accent6>
          <a:srgbClr val="980247"/>
        </a:accent6>
        <a:hlink>
          <a:srgbClr val="007A5E"/>
        </a:hlink>
        <a:folHlink>
          <a:srgbClr val="DE5433"/>
        </a:folHlink>
      </a:clrScheme>
      <a:clrMap bg1="lt1" tx1="dk1" bg2="lt2" tx2="dk2" accent1="accent1" accent2="accent2" accent3="accent3" accent4="accent4" accent5="accent5" accent6="accent6" hlink="hlink" folHlink="folHlink"/>
    </a:extraClrScheme>
    <a:extraClrScheme>
      <a:clrScheme name="bulletsandcolours 2">
        <a:dk1>
          <a:srgbClr val="000000"/>
        </a:dk1>
        <a:lt1>
          <a:srgbClr val="F9F8F5"/>
        </a:lt1>
        <a:dk2>
          <a:srgbClr val="003882"/>
        </a:dk2>
        <a:lt2>
          <a:srgbClr val="808080"/>
        </a:lt2>
        <a:accent1>
          <a:srgbClr val="008AC4"/>
        </a:accent1>
        <a:accent2>
          <a:srgbClr val="A8034F"/>
        </a:accent2>
        <a:accent3>
          <a:srgbClr val="FBFBF9"/>
        </a:accent3>
        <a:accent4>
          <a:srgbClr val="000000"/>
        </a:accent4>
        <a:accent5>
          <a:srgbClr val="AAC4DE"/>
        </a:accent5>
        <a:accent6>
          <a:srgbClr val="980247"/>
        </a:accent6>
        <a:hlink>
          <a:srgbClr val="007A5E"/>
        </a:hlink>
        <a:folHlink>
          <a:srgbClr val="DE5433"/>
        </a:folHlink>
      </a:clrScheme>
      <a:clrMap bg1="lt1" tx1="dk1" bg2="lt2" tx2="dk2" accent1="accent1" accent2="accent2" accent3="accent3" accent4="accent4" accent5="accent5" accent6="accent6" hlink="hlink" folHlink="folHlink"/>
    </a:extraClrScheme>
    <a:extraClrScheme>
      <a:clrScheme name="bulletsandcolours 3">
        <a:dk1>
          <a:srgbClr val="000000"/>
        </a:dk1>
        <a:lt1>
          <a:srgbClr val="FFFFFF"/>
        </a:lt1>
        <a:dk2>
          <a:srgbClr val="003882"/>
        </a:dk2>
        <a:lt2>
          <a:srgbClr val="808080"/>
        </a:lt2>
        <a:accent1>
          <a:srgbClr val="008AC4"/>
        </a:accent1>
        <a:accent2>
          <a:srgbClr val="B8CCDE"/>
        </a:accent2>
        <a:accent3>
          <a:srgbClr val="FFFFFF"/>
        </a:accent3>
        <a:accent4>
          <a:srgbClr val="000000"/>
        </a:accent4>
        <a:accent5>
          <a:srgbClr val="AAC4DE"/>
        </a:accent5>
        <a:accent6>
          <a:srgbClr val="A6B9C9"/>
        </a:accent6>
        <a:hlink>
          <a:srgbClr val="00789C"/>
        </a:hlink>
        <a:folHlink>
          <a:srgbClr val="82B8C9"/>
        </a:folHlink>
      </a:clrScheme>
      <a:clrMap bg1="lt1" tx1="dk1" bg2="lt2" tx2="dk2" accent1="accent1" accent2="accent2" accent3="accent3" accent4="accent4" accent5="accent5" accent6="accent6" hlink="hlink" folHlink="folHlink"/>
    </a:extraClrScheme>
    <a:extraClrScheme>
      <a:clrScheme name="bulletsandcolours 4">
        <a:dk1>
          <a:srgbClr val="000000"/>
        </a:dk1>
        <a:lt1>
          <a:srgbClr val="F9F8F5"/>
        </a:lt1>
        <a:dk2>
          <a:srgbClr val="003882"/>
        </a:dk2>
        <a:lt2>
          <a:srgbClr val="808080"/>
        </a:lt2>
        <a:accent1>
          <a:srgbClr val="008AC4"/>
        </a:accent1>
        <a:accent2>
          <a:srgbClr val="B8CCDE"/>
        </a:accent2>
        <a:accent3>
          <a:srgbClr val="FBFBF9"/>
        </a:accent3>
        <a:accent4>
          <a:srgbClr val="000000"/>
        </a:accent4>
        <a:accent5>
          <a:srgbClr val="AAC4DE"/>
        </a:accent5>
        <a:accent6>
          <a:srgbClr val="A6B9C9"/>
        </a:accent6>
        <a:hlink>
          <a:srgbClr val="00789C"/>
        </a:hlink>
        <a:folHlink>
          <a:srgbClr val="82B8C9"/>
        </a:folHlink>
      </a:clrScheme>
      <a:clrMap bg1="lt1" tx1="dk1" bg2="lt2" tx2="dk2" accent1="accent1" accent2="accent2" accent3="accent3" accent4="accent4" accent5="accent5" accent6="accent6" hlink="hlink" folHlink="folHlink"/>
    </a:extraClrScheme>
    <a:extraClrScheme>
      <a:clrScheme name="bulletsandcolours 5">
        <a:dk1>
          <a:srgbClr val="000000"/>
        </a:dk1>
        <a:lt1>
          <a:srgbClr val="FFFFFF"/>
        </a:lt1>
        <a:dk2>
          <a:srgbClr val="003882"/>
        </a:dk2>
        <a:lt2>
          <a:srgbClr val="808080"/>
        </a:lt2>
        <a:accent1>
          <a:srgbClr val="B4035C"/>
        </a:accent1>
        <a:accent2>
          <a:srgbClr val="E29A74"/>
        </a:accent2>
        <a:accent3>
          <a:srgbClr val="FFFFFF"/>
        </a:accent3>
        <a:accent4>
          <a:srgbClr val="000000"/>
        </a:accent4>
        <a:accent5>
          <a:srgbClr val="D6AAB5"/>
        </a:accent5>
        <a:accent6>
          <a:srgbClr val="CD8B68"/>
        </a:accent6>
        <a:hlink>
          <a:srgbClr val="80293D"/>
        </a:hlink>
        <a:folHlink>
          <a:srgbClr val="D12421"/>
        </a:folHlink>
      </a:clrScheme>
      <a:clrMap bg1="lt1" tx1="dk1" bg2="lt2" tx2="dk2" accent1="accent1" accent2="accent2" accent3="accent3" accent4="accent4" accent5="accent5" accent6="accent6" hlink="hlink" folHlink="folHlink"/>
    </a:extraClrScheme>
    <a:extraClrScheme>
      <a:clrScheme name="bulletsandcolours 6">
        <a:dk1>
          <a:srgbClr val="000000"/>
        </a:dk1>
        <a:lt1>
          <a:srgbClr val="F9F8F5"/>
        </a:lt1>
        <a:dk2>
          <a:srgbClr val="003882"/>
        </a:dk2>
        <a:lt2>
          <a:srgbClr val="808080"/>
        </a:lt2>
        <a:accent1>
          <a:srgbClr val="B4035C"/>
        </a:accent1>
        <a:accent2>
          <a:srgbClr val="E29A74"/>
        </a:accent2>
        <a:accent3>
          <a:srgbClr val="FBFBF9"/>
        </a:accent3>
        <a:accent4>
          <a:srgbClr val="000000"/>
        </a:accent4>
        <a:accent5>
          <a:srgbClr val="D6AAB5"/>
        </a:accent5>
        <a:accent6>
          <a:srgbClr val="CD8B68"/>
        </a:accent6>
        <a:hlink>
          <a:srgbClr val="80293D"/>
        </a:hlink>
        <a:folHlink>
          <a:srgbClr val="D12421"/>
        </a:folHlink>
      </a:clrScheme>
      <a:clrMap bg1="lt1" tx1="dk1" bg2="lt2" tx2="dk2" accent1="accent1" accent2="accent2" accent3="accent3" accent4="accent4" accent5="accent5" accent6="accent6" hlink="hlink" folHlink="folHlink"/>
    </a:extraClrScheme>
    <a:extraClrScheme>
      <a:clrScheme name="bulletsandcolours 7">
        <a:dk1>
          <a:srgbClr val="000000"/>
        </a:dk1>
        <a:lt1>
          <a:srgbClr val="FFFFFF"/>
        </a:lt1>
        <a:dk2>
          <a:srgbClr val="003882"/>
        </a:dk2>
        <a:lt2>
          <a:srgbClr val="808080"/>
        </a:lt2>
        <a:accent1>
          <a:srgbClr val="664A78"/>
        </a:accent1>
        <a:accent2>
          <a:srgbClr val="A891B0"/>
        </a:accent2>
        <a:accent3>
          <a:srgbClr val="FFFFFF"/>
        </a:accent3>
        <a:accent4>
          <a:srgbClr val="000000"/>
        </a:accent4>
        <a:accent5>
          <a:srgbClr val="B8B1BE"/>
        </a:accent5>
        <a:accent6>
          <a:srgbClr val="98839F"/>
        </a:accent6>
        <a:hlink>
          <a:srgbClr val="C985A3"/>
        </a:hlink>
        <a:folHlink>
          <a:srgbClr val="DEADBF"/>
        </a:folHlink>
      </a:clrScheme>
      <a:clrMap bg1="lt1" tx1="dk1" bg2="lt2" tx2="dk2" accent1="accent1" accent2="accent2" accent3="accent3" accent4="accent4" accent5="accent5" accent6="accent6" hlink="hlink" folHlink="folHlink"/>
    </a:extraClrScheme>
    <a:extraClrScheme>
      <a:clrScheme name="bulletsandcolours 8">
        <a:dk1>
          <a:srgbClr val="000000"/>
        </a:dk1>
        <a:lt1>
          <a:srgbClr val="FFFFFF"/>
        </a:lt1>
        <a:dk2>
          <a:srgbClr val="003882"/>
        </a:dk2>
        <a:lt2>
          <a:srgbClr val="808080"/>
        </a:lt2>
        <a:accent1>
          <a:srgbClr val="007A5E"/>
        </a:accent1>
        <a:accent2>
          <a:srgbClr val="A8B50A"/>
        </a:accent2>
        <a:accent3>
          <a:srgbClr val="FFFFFF"/>
        </a:accent3>
        <a:accent4>
          <a:srgbClr val="000000"/>
        </a:accent4>
        <a:accent5>
          <a:srgbClr val="AABEB6"/>
        </a:accent5>
        <a:accent6>
          <a:srgbClr val="98A408"/>
        </a:accent6>
        <a:hlink>
          <a:srgbClr val="75A38C"/>
        </a:hlink>
        <a:folHlink>
          <a:srgbClr val="D6DE6B"/>
        </a:folHlink>
      </a:clrScheme>
      <a:clrMap bg1="lt1" tx1="dk1" bg2="lt2" tx2="dk2" accent1="accent1" accent2="accent2" accent3="accent3" accent4="accent4" accent5="accent5" accent6="accent6" hlink="hlink" folHlink="folHlink"/>
    </a:extraClrScheme>
    <a:extraClrScheme>
      <a:clrScheme name="bulletsandcolours 9">
        <a:dk1>
          <a:srgbClr val="000000"/>
        </a:dk1>
        <a:lt1>
          <a:srgbClr val="FFFFFF"/>
        </a:lt1>
        <a:dk2>
          <a:srgbClr val="003882"/>
        </a:dk2>
        <a:lt2>
          <a:srgbClr val="808080"/>
        </a:lt2>
        <a:accent1>
          <a:srgbClr val="DE5433"/>
        </a:accent1>
        <a:accent2>
          <a:srgbClr val="E87D0D"/>
        </a:accent2>
        <a:accent3>
          <a:srgbClr val="FFFFFF"/>
        </a:accent3>
        <a:accent4>
          <a:srgbClr val="000000"/>
        </a:accent4>
        <a:accent5>
          <a:srgbClr val="ECB3AD"/>
        </a:accent5>
        <a:accent6>
          <a:srgbClr val="D2710B"/>
        </a:accent6>
        <a:hlink>
          <a:srgbClr val="FA8A75"/>
        </a:hlink>
        <a:folHlink>
          <a:srgbClr val="EDBD3D"/>
        </a:folHlink>
      </a:clrScheme>
      <a:clrMap bg1="lt1" tx1="dk1" bg2="lt2" tx2="dk2" accent1="accent1" accent2="accent2" accent3="accent3" accent4="accent4" accent5="accent5" accent6="accent6" hlink="hlink" folHlink="folHlink"/>
    </a:extraClrScheme>
    <a:extraClrScheme>
      <a:clrScheme name="bulletsandcolours 10">
        <a:dk1>
          <a:srgbClr val="000000"/>
        </a:dk1>
        <a:lt1>
          <a:srgbClr val="F9F8F5"/>
        </a:lt1>
        <a:dk2>
          <a:srgbClr val="003882"/>
        </a:dk2>
        <a:lt2>
          <a:srgbClr val="808080"/>
        </a:lt2>
        <a:accent1>
          <a:srgbClr val="664A78"/>
        </a:accent1>
        <a:accent2>
          <a:srgbClr val="A891B0"/>
        </a:accent2>
        <a:accent3>
          <a:srgbClr val="FBFBF9"/>
        </a:accent3>
        <a:accent4>
          <a:srgbClr val="000000"/>
        </a:accent4>
        <a:accent5>
          <a:srgbClr val="B8B1BE"/>
        </a:accent5>
        <a:accent6>
          <a:srgbClr val="98839F"/>
        </a:accent6>
        <a:hlink>
          <a:srgbClr val="C985A3"/>
        </a:hlink>
        <a:folHlink>
          <a:srgbClr val="DEADBF"/>
        </a:folHlink>
      </a:clrScheme>
      <a:clrMap bg1="lt1" tx1="dk1" bg2="lt2" tx2="dk2" accent1="accent1" accent2="accent2" accent3="accent3" accent4="accent4" accent5="accent5" accent6="accent6" hlink="hlink" folHlink="folHlink"/>
    </a:extraClrScheme>
    <a:extraClrScheme>
      <a:clrScheme name="bulletsandcolours 11">
        <a:dk1>
          <a:srgbClr val="000000"/>
        </a:dk1>
        <a:lt1>
          <a:srgbClr val="F9F8F5"/>
        </a:lt1>
        <a:dk2>
          <a:srgbClr val="003882"/>
        </a:dk2>
        <a:lt2>
          <a:srgbClr val="808080"/>
        </a:lt2>
        <a:accent1>
          <a:srgbClr val="007A5E"/>
        </a:accent1>
        <a:accent2>
          <a:srgbClr val="A8B50A"/>
        </a:accent2>
        <a:accent3>
          <a:srgbClr val="FBFBF9"/>
        </a:accent3>
        <a:accent4>
          <a:srgbClr val="000000"/>
        </a:accent4>
        <a:accent5>
          <a:srgbClr val="AABEB6"/>
        </a:accent5>
        <a:accent6>
          <a:srgbClr val="98A408"/>
        </a:accent6>
        <a:hlink>
          <a:srgbClr val="75A38C"/>
        </a:hlink>
        <a:folHlink>
          <a:srgbClr val="D6DE6B"/>
        </a:folHlink>
      </a:clrScheme>
      <a:clrMap bg1="lt1" tx1="dk1" bg2="lt2" tx2="dk2" accent1="accent1" accent2="accent2" accent3="accent3" accent4="accent4" accent5="accent5" accent6="accent6" hlink="hlink" folHlink="folHlink"/>
    </a:extraClrScheme>
    <a:extraClrScheme>
      <a:clrScheme name="bulletsandcolours 12">
        <a:dk1>
          <a:srgbClr val="000000"/>
        </a:dk1>
        <a:lt1>
          <a:srgbClr val="F9F8F5"/>
        </a:lt1>
        <a:dk2>
          <a:srgbClr val="003882"/>
        </a:dk2>
        <a:lt2>
          <a:srgbClr val="808080"/>
        </a:lt2>
        <a:accent1>
          <a:srgbClr val="DE5433"/>
        </a:accent1>
        <a:accent2>
          <a:srgbClr val="E87D0D"/>
        </a:accent2>
        <a:accent3>
          <a:srgbClr val="FBFBF9"/>
        </a:accent3>
        <a:accent4>
          <a:srgbClr val="000000"/>
        </a:accent4>
        <a:accent5>
          <a:srgbClr val="ECB3AD"/>
        </a:accent5>
        <a:accent6>
          <a:srgbClr val="D2710B"/>
        </a:accent6>
        <a:hlink>
          <a:srgbClr val="FA8A75"/>
        </a:hlink>
        <a:folHlink>
          <a:srgbClr val="EDBD3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4283</TotalTime>
  <Words>2593</Words>
  <Application>Microsoft Office PowerPoint</Application>
  <PresentationFormat>On-screen Show (4:3)</PresentationFormat>
  <Paragraphs>238</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Century Schoolbook</vt:lpstr>
      <vt:lpstr>kent2013</vt:lpstr>
      <vt:lpstr>PowerPoint Presentation</vt:lpstr>
      <vt:lpstr>What we’ll cover today</vt:lpstr>
      <vt:lpstr>Definitions from the Literature</vt:lpstr>
      <vt:lpstr>Discussion – what is student engagement?</vt:lpstr>
      <vt:lpstr>PowerPoint Presentation</vt:lpstr>
      <vt:lpstr>What is student engagement – answers from our students. </vt:lpstr>
      <vt:lpstr>Key themes - Questionnaire</vt:lpstr>
      <vt:lpstr>Key themes – Focus groups</vt:lpstr>
      <vt:lpstr>Key themes – QAA (2012) UK Quality Code for HE </vt:lpstr>
      <vt:lpstr>Key themes – Kahu, E.R. (2011). Framing student engagement in higher education. </vt:lpstr>
      <vt:lpstr>Key themes – Mann S.J. (2001) Alternative Perspectives on the Student Experience: Alienation and engagement</vt:lpstr>
      <vt:lpstr>Key themes – Bryson, C. (2014). Understanding and Developing Student Engagement</vt:lpstr>
      <vt:lpstr>But, what can we do?</vt:lpstr>
      <vt:lpstr>Suggested strategies</vt:lpstr>
      <vt:lpstr>PowerPoint Presentation</vt:lpstr>
      <vt:lpstr>Bibliography</vt:lpstr>
      <vt:lpstr>PowerPoint Presentation</vt:lpstr>
    </vt:vector>
  </TitlesOfParts>
  <Manager/>
  <Company>University of Kent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Kent - Generic Powerpoint template</dc:title>
  <dc:subject/>
  <dc:creator>Miles Banbery</dc:creator>
  <cp:keywords/>
  <dc:description/>
  <cp:lastModifiedBy>Caroline Challans</cp:lastModifiedBy>
  <cp:revision>97</cp:revision>
  <cp:lastPrinted>2017-07-13T12:15:42Z</cp:lastPrinted>
  <dcterms:created xsi:type="dcterms:W3CDTF">2013-06-07T14:52:08Z</dcterms:created>
  <dcterms:modified xsi:type="dcterms:W3CDTF">2017-07-14T19:00:30Z</dcterms:modified>
  <cp:category/>
</cp:coreProperties>
</file>