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0"/>
  </p:notesMasterIdLst>
  <p:handoutMasterIdLst>
    <p:handoutMasterId r:id="rId31"/>
  </p:handoutMasterIdLst>
  <p:sldIdLst>
    <p:sldId id="256" r:id="rId2"/>
    <p:sldId id="289" r:id="rId3"/>
    <p:sldId id="290" r:id="rId4"/>
    <p:sldId id="306" r:id="rId5"/>
    <p:sldId id="307" r:id="rId6"/>
    <p:sldId id="301" r:id="rId7"/>
    <p:sldId id="291" r:id="rId8"/>
    <p:sldId id="292" r:id="rId9"/>
    <p:sldId id="302" r:id="rId10"/>
    <p:sldId id="304" r:id="rId11"/>
    <p:sldId id="293" r:id="rId12"/>
    <p:sldId id="305" r:id="rId13"/>
    <p:sldId id="294" r:id="rId14"/>
    <p:sldId id="317" r:id="rId15"/>
    <p:sldId id="318" r:id="rId16"/>
    <p:sldId id="308" r:id="rId17"/>
    <p:sldId id="311" r:id="rId18"/>
    <p:sldId id="309" r:id="rId19"/>
    <p:sldId id="310" r:id="rId20"/>
    <p:sldId id="313" r:id="rId21"/>
    <p:sldId id="312" r:id="rId22"/>
    <p:sldId id="295" r:id="rId23"/>
    <p:sldId id="296" r:id="rId24"/>
    <p:sldId id="298" r:id="rId25"/>
    <p:sldId id="315" r:id="rId26"/>
    <p:sldId id="299" r:id="rId27"/>
    <p:sldId id="300" r:id="rId28"/>
    <p:sldId id="319" r:id="rId29"/>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124"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B70B26FC-1EDA-43F7-B2F9-5947C2F7BE3A}" type="datetimeFigureOut">
              <a:rPr lang="en-GB" smtClean="0"/>
              <a:t>18/07/2017</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2F6DCA97-9C60-408F-B788-81280EE456E8}" type="slidenum">
              <a:rPr lang="en-GB" smtClean="0"/>
              <a:t>‹#›</a:t>
            </a:fld>
            <a:endParaRPr lang="en-GB"/>
          </a:p>
        </p:txBody>
      </p:sp>
    </p:spTree>
    <p:extLst>
      <p:ext uri="{BB962C8B-B14F-4D97-AF65-F5344CB8AC3E}">
        <p14:creationId xmlns:p14="http://schemas.microsoft.com/office/powerpoint/2010/main" val="3927079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vl1pPr>
          </a:lstStyle>
          <a:p>
            <a:fld id="{14E6971A-488F-4F46-8B78-CC0CF59B005E}" type="datetimeFigureOut">
              <a:rPr lang="en-GB" smtClean="0"/>
              <a:t>18/07/2017</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a:defRPr sz="1200"/>
            </a:lvl1pPr>
          </a:lstStyle>
          <a:p>
            <a:fld id="{518B7ADA-C06C-4F5C-85F6-A0D9B36544A4}" type="slidenum">
              <a:rPr lang="en-GB" smtClean="0"/>
              <a:t>‹#›</a:t>
            </a:fld>
            <a:endParaRPr lang="en-GB"/>
          </a:p>
        </p:txBody>
      </p:sp>
    </p:spTree>
    <p:extLst>
      <p:ext uri="{BB962C8B-B14F-4D97-AF65-F5344CB8AC3E}">
        <p14:creationId xmlns:p14="http://schemas.microsoft.com/office/powerpoint/2010/main" val="394393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5880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AE8FC-10ED-5948-9F01-EFABB4B4D65B}"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419680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AE8FC-10ED-5948-9F01-EFABB4B4D65B}"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153518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AE8FC-10ED-5948-9F01-EFABB4B4D65B}"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294477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AE8FC-10ED-5948-9F01-EFABB4B4D65B}"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64894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EAE8FC-10ED-5948-9F01-EFABB4B4D65B}" type="datetimeFigureOut">
              <a:rPr lang="en-US" smtClean="0"/>
              <a:pPr/>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421971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AE8FC-10ED-5948-9F01-EFABB4B4D65B}" type="datetimeFigureOut">
              <a:rPr lang="en-US" smtClean="0"/>
              <a:pPr/>
              <a:t>7/18/2017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342826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EAE8FC-10ED-5948-9F01-EFABB4B4D65B}" type="datetimeFigureOut">
              <a:rPr lang="en-US" smtClean="0"/>
              <a:pPr/>
              <a:t>7/18/2017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236181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AE8FC-10ED-5948-9F01-EFABB4B4D65B}" type="datetimeFigureOut">
              <a:rPr lang="en-US" smtClean="0"/>
              <a:pPr/>
              <a:t>7/18/2017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199748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AE8FC-10ED-5948-9F01-EFABB4B4D65B}" type="datetimeFigureOut">
              <a:rPr lang="en-US" smtClean="0"/>
              <a:pPr/>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97178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AE8FC-10ED-5948-9F01-EFABB4B4D65B}" type="datetimeFigureOut">
              <a:rPr lang="en-US" smtClean="0"/>
              <a:pPr/>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AE534-19AD-1046-AE59-38A9AC5A0C81}" type="slidenum">
              <a:rPr lang="en-US" smtClean="0"/>
              <a:pPr/>
              <a:t>‹#›</a:t>
            </a:fld>
            <a:endParaRPr lang="en-US"/>
          </a:p>
        </p:txBody>
      </p:sp>
    </p:spTree>
    <p:extLst>
      <p:ext uri="{BB962C8B-B14F-4D97-AF65-F5344CB8AC3E}">
        <p14:creationId xmlns:p14="http://schemas.microsoft.com/office/powerpoint/2010/main" val="303026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0285" y="580570"/>
            <a:ext cx="8527143" cy="97366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0286" y="1705429"/>
            <a:ext cx="8527142" cy="44207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0286" y="6235390"/>
            <a:ext cx="2300514" cy="365125"/>
          </a:xfrm>
          <a:prstGeom prst="rect">
            <a:avLst/>
          </a:prstGeom>
        </p:spPr>
        <p:txBody>
          <a:bodyPr vert="horz" lIns="91440" tIns="45720" rIns="91440" bIns="45720" rtlCol="0" anchor="ctr"/>
          <a:lstStyle>
            <a:lvl1pPr algn="l">
              <a:defRPr sz="1000" b="0" i="0">
                <a:solidFill>
                  <a:schemeClr val="tx1">
                    <a:tint val="75000"/>
                  </a:schemeClr>
                </a:solidFill>
                <a:latin typeface="Arial"/>
                <a:cs typeface="Arial"/>
              </a:defRPr>
            </a:lvl1pPr>
          </a:lstStyle>
          <a:p>
            <a:fld id="{65EAE8FC-10ED-5948-9F01-EFABB4B4D65B}" type="datetimeFigureOut">
              <a:rPr lang="en-US" smtClean="0"/>
              <a:pPr/>
              <a:t>7/18/2017</a:t>
            </a:fld>
            <a:endParaRPr lang="en-US" dirty="0"/>
          </a:p>
        </p:txBody>
      </p:sp>
      <p:sp>
        <p:nvSpPr>
          <p:cNvPr id="5" name="Footer Placeholder 4"/>
          <p:cNvSpPr>
            <a:spLocks noGrp="1"/>
          </p:cNvSpPr>
          <p:nvPr>
            <p:ph type="ftr" sz="quarter" idx="3"/>
          </p:nvPr>
        </p:nvSpPr>
        <p:spPr>
          <a:xfrm>
            <a:off x="3124200" y="6235692"/>
            <a:ext cx="2895600" cy="365125"/>
          </a:xfrm>
          <a:prstGeom prst="rect">
            <a:avLst/>
          </a:prstGeom>
        </p:spPr>
        <p:txBody>
          <a:bodyPr vert="horz" lIns="91440" tIns="45720" rIns="91440" bIns="45720" rtlCol="0" anchor="ctr"/>
          <a:lstStyle>
            <a:lvl1pPr algn="ctr">
              <a:defRPr sz="1000" b="0" i="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235692"/>
            <a:ext cx="2264228" cy="365125"/>
          </a:xfrm>
          <a:prstGeom prst="rect">
            <a:avLst/>
          </a:prstGeom>
        </p:spPr>
        <p:txBody>
          <a:bodyPr vert="horz" lIns="91440" tIns="45720" rIns="91440" bIns="45720" rtlCol="0" anchor="ctr"/>
          <a:lstStyle>
            <a:lvl1pPr algn="r">
              <a:defRPr sz="1000" b="0" i="0">
                <a:solidFill>
                  <a:schemeClr val="tx1">
                    <a:tint val="75000"/>
                  </a:schemeClr>
                </a:solidFill>
                <a:latin typeface="Arial"/>
                <a:cs typeface="Arial"/>
              </a:defRPr>
            </a:lvl1pPr>
          </a:lstStyle>
          <a:p>
            <a:fld id="{1ADAE534-19AD-1046-AE59-38A9AC5A0C81}" type="slidenum">
              <a:rPr lang="en-US" smtClean="0"/>
              <a:pPr/>
              <a:t>‹#›</a:t>
            </a:fld>
            <a:endParaRPr lang="en-US" dirty="0"/>
          </a:p>
        </p:txBody>
      </p:sp>
    </p:spTree>
    <p:extLst>
      <p:ext uri="{BB962C8B-B14F-4D97-AF65-F5344CB8AC3E}">
        <p14:creationId xmlns:p14="http://schemas.microsoft.com/office/powerpoint/2010/main" val="207326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anna.mawbey.kaplan.com" TargetMode="External"/><Relationship Id="rId2" Type="http://schemas.openxmlformats.org/officeDocument/2006/relationships/hyperlink" Target="mailto:adam.stewart@kapla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24744"/>
            <a:ext cx="7772400" cy="1470025"/>
          </a:xfrm>
        </p:spPr>
        <p:txBody>
          <a:bodyPr/>
          <a:lstStyle/>
          <a:p>
            <a:r>
              <a:rPr lang="en-GB" dirty="0" smtClean="0"/>
              <a:t>“Embracing the Future”</a:t>
            </a:r>
            <a:endParaRPr lang="en-GB" dirty="0"/>
          </a:p>
        </p:txBody>
      </p:sp>
      <p:sp>
        <p:nvSpPr>
          <p:cNvPr id="3" name="Subtitle 2"/>
          <p:cNvSpPr>
            <a:spLocks noGrp="1"/>
          </p:cNvSpPr>
          <p:nvPr>
            <p:ph type="subTitle" idx="1"/>
          </p:nvPr>
        </p:nvSpPr>
        <p:spPr>
          <a:xfrm>
            <a:off x="1331640" y="2420888"/>
            <a:ext cx="6400800" cy="1777752"/>
          </a:xfrm>
        </p:spPr>
        <p:txBody>
          <a:bodyPr/>
          <a:lstStyle/>
          <a:p>
            <a:r>
              <a:rPr lang="en-GB" dirty="0" smtClean="0"/>
              <a:t>Synoptic Assessment on the Foundation Certificate for Art, Design and Media</a:t>
            </a:r>
            <a:endParaRPr lang="en-GB" dirty="0"/>
          </a:p>
        </p:txBody>
      </p:sp>
      <p:sp>
        <p:nvSpPr>
          <p:cNvPr id="4" name="TextBox 3"/>
          <p:cNvSpPr txBox="1"/>
          <p:nvPr/>
        </p:nvSpPr>
        <p:spPr>
          <a:xfrm>
            <a:off x="1259632" y="4221088"/>
            <a:ext cx="6768752" cy="2954655"/>
          </a:xfrm>
          <a:prstGeom prst="rect">
            <a:avLst/>
          </a:prstGeom>
          <a:noFill/>
        </p:spPr>
        <p:txBody>
          <a:bodyPr wrap="square" rtlCol="0">
            <a:spAutoFit/>
          </a:bodyPr>
          <a:lstStyle/>
          <a:p>
            <a:pPr algn="ctr"/>
            <a:r>
              <a:rPr lang="en-GB" sz="2400" dirty="0">
                <a:solidFill>
                  <a:schemeClr val="bg1"/>
                </a:solidFill>
              </a:rPr>
              <a:t>Adam </a:t>
            </a:r>
            <a:r>
              <a:rPr lang="en-GB" sz="2400" dirty="0" smtClean="0">
                <a:solidFill>
                  <a:schemeClr val="bg1"/>
                </a:solidFill>
              </a:rPr>
              <a:t>Stewart (English Language and Academic Skills Coordinator) - </a:t>
            </a:r>
            <a:r>
              <a:rPr lang="en-GB" sz="2400" dirty="0" smtClean="0">
                <a:solidFill>
                  <a:schemeClr val="bg1"/>
                </a:solidFill>
                <a:hlinkClick r:id="rId2"/>
              </a:rPr>
              <a:t>adam.stewart@kaplan.com</a:t>
            </a:r>
            <a:endParaRPr lang="en-GB" sz="2400" dirty="0" smtClean="0">
              <a:solidFill>
                <a:schemeClr val="bg1"/>
              </a:solidFill>
            </a:endParaRPr>
          </a:p>
          <a:p>
            <a:pPr algn="ctr"/>
            <a:r>
              <a:rPr lang="en-GB" sz="2400" dirty="0" smtClean="0">
                <a:solidFill>
                  <a:schemeClr val="bg1"/>
                </a:solidFill>
              </a:rPr>
              <a:t>Hanna </a:t>
            </a:r>
            <a:r>
              <a:rPr lang="en-GB" sz="2400" dirty="0" err="1" smtClean="0">
                <a:solidFill>
                  <a:schemeClr val="bg1"/>
                </a:solidFill>
              </a:rPr>
              <a:t>Mawbey</a:t>
            </a:r>
            <a:r>
              <a:rPr lang="en-GB" sz="2400" dirty="0" smtClean="0">
                <a:solidFill>
                  <a:schemeClr val="bg1"/>
                </a:solidFill>
              </a:rPr>
              <a:t> – Programme Coordinator for Foundation Certificate in Art, Design and Media – </a:t>
            </a:r>
            <a:r>
              <a:rPr lang="en-GB" sz="2400" dirty="0" smtClean="0">
                <a:solidFill>
                  <a:schemeClr val="bg1"/>
                </a:solidFill>
                <a:hlinkClick r:id="rId3" action="ppaction://hlinkfile"/>
              </a:rPr>
              <a:t>hanna.mawbey.kaplan.com</a:t>
            </a:r>
            <a:endParaRPr lang="en-GB" sz="2400" dirty="0" smtClean="0">
              <a:solidFill>
                <a:schemeClr val="bg1"/>
              </a:solidFill>
            </a:endParaRPr>
          </a:p>
          <a:p>
            <a:pPr algn="ctr"/>
            <a:endParaRPr lang="en-GB" sz="2400" dirty="0" smtClean="0">
              <a:solidFill>
                <a:schemeClr val="bg1"/>
              </a:solidFill>
            </a:endParaRPr>
          </a:p>
          <a:p>
            <a:pPr algn="ctr"/>
            <a:endParaRPr lang="en-GB" sz="2400" dirty="0">
              <a:solidFill>
                <a:schemeClr val="bg1"/>
              </a:solidFill>
            </a:endParaRPr>
          </a:p>
          <a:p>
            <a:pPr algn="ctr"/>
            <a:endParaRPr lang="en-GB" dirty="0"/>
          </a:p>
        </p:txBody>
      </p:sp>
    </p:spTree>
    <p:extLst>
      <p:ext uri="{BB962C8B-B14F-4D97-AF65-F5344CB8AC3E}">
        <p14:creationId xmlns:p14="http://schemas.microsoft.com/office/powerpoint/2010/main" val="920735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Module Learning Outcomes -Skills for Study 1</a:t>
            </a:r>
            <a:endParaRPr lang="en-GB" dirty="0"/>
          </a:p>
        </p:txBody>
      </p:sp>
      <p:sp>
        <p:nvSpPr>
          <p:cNvPr id="3" name="Rectangle 2"/>
          <p:cNvSpPr/>
          <p:nvPr/>
        </p:nvSpPr>
        <p:spPr>
          <a:xfrm>
            <a:off x="251520" y="1556792"/>
            <a:ext cx="8280920" cy="4616648"/>
          </a:xfrm>
          <a:prstGeom prst="rect">
            <a:avLst/>
          </a:prstGeom>
        </p:spPr>
        <p:txBody>
          <a:bodyPr wrap="square">
            <a:spAutoFit/>
          </a:bodyPr>
          <a:lstStyle/>
          <a:p>
            <a:r>
              <a:rPr lang="en-GB" sz="3000" dirty="0" smtClean="0"/>
              <a:t>3. </a:t>
            </a:r>
            <a:r>
              <a:rPr lang="en-GB" sz="3000" dirty="0"/>
              <a:t>Can understand the basic methods of referring to or using source material and attempt to paraphrase, summarise and cite sources to avoid plagiarism and use as evidence in an argumentative essay or presentation  </a:t>
            </a:r>
          </a:p>
          <a:p>
            <a:endParaRPr lang="en-GB" sz="3000" dirty="0" smtClean="0"/>
          </a:p>
          <a:p>
            <a:r>
              <a:rPr lang="en-GB" sz="3000" dirty="0" smtClean="0"/>
              <a:t>4. Can </a:t>
            </a:r>
            <a:r>
              <a:rPr lang="en-GB" sz="3000" dirty="0"/>
              <a:t>plan and deliver a short, relatively simple argumentative presentation or demonstration using IT software  </a:t>
            </a:r>
          </a:p>
          <a:p>
            <a:endParaRPr lang="en-GB" sz="2400" dirty="0"/>
          </a:p>
        </p:txBody>
      </p:sp>
    </p:spTree>
    <p:extLst>
      <p:ext uri="{BB962C8B-B14F-4D97-AF65-F5344CB8AC3E}">
        <p14:creationId xmlns:p14="http://schemas.microsoft.com/office/powerpoint/2010/main" val="3102875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Changes: Previous Assessment Strategy (HCCP)</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135215852"/>
              </p:ext>
            </p:extLst>
          </p:nvPr>
        </p:nvGraphicFramePr>
        <p:xfrm>
          <a:off x="251520" y="2060848"/>
          <a:ext cx="8136905" cy="4389120"/>
        </p:xfrm>
        <a:graphic>
          <a:graphicData uri="http://schemas.openxmlformats.org/drawingml/2006/table">
            <a:tbl>
              <a:tblPr firstRow="1" firstCol="1" lastRow="1" lastCol="1" bandRow="1" bandCol="1"/>
              <a:tblGrid>
                <a:gridCol w="2999610"/>
                <a:gridCol w="3166255"/>
                <a:gridCol w="1971040"/>
              </a:tblGrid>
              <a:tr h="540060">
                <a:tc>
                  <a:txBody>
                    <a:bodyPr/>
                    <a:lstStyle/>
                    <a:p>
                      <a:pPr algn="just">
                        <a:lnSpc>
                          <a:spcPct val="150000"/>
                        </a:lnSpc>
                        <a:spcAft>
                          <a:spcPts val="0"/>
                        </a:spcAft>
                      </a:pPr>
                      <a:r>
                        <a:rPr lang="en-GB" sz="2400" i="1" dirty="0">
                          <a:effectLst/>
                          <a:latin typeface="+mn-lt"/>
                          <a:ea typeface="MS Mincho"/>
                          <a:cs typeface="Arial"/>
                        </a:rPr>
                        <a:t>Assessment element</a:t>
                      </a:r>
                      <a:endParaRPr lang="en-GB" sz="2400"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i="1">
                          <a:effectLst/>
                          <a:latin typeface="+mn-lt"/>
                          <a:ea typeface="MS Mincho"/>
                          <a:cs typeface="Arial"/>
                        </a:rPr>
                        <a:t>Weighting (or F if formative)</a:t>
                      </a:r>
                      <a:endParaRPr lang="en-GB" sz="240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i="1">
                          <a:effectLst/>
                          <a:latin typeface="+mn-lt"/>
                          <a:ea typeface="MS Mincho"/>
                          <a:cs typeface="Arial"/>
                        </a:rPr>
                        <a:t>Indicative timing </a:t>
                      </a:r>
                      <a:endParaRPr lang="en-GB" sz="240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540060">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GB" sz="2400" dirty="0" smtClean="0">
                          <a:latin typeface="+mn-lt"/>
                        </a:rPr>
                        <a:t>Group</a:t>
                      </a:r>
                      <a:r>
                        <a:rPr lang="en-GB" sz="2400" baseline="0" dirty="0" smtClean="0">
                          <a:latin typeface="+mn-lt"/>
                        </a:rPr>
                        <a:t> </a:t>
                      </a:r>
                      <a:r>
                        <a:rPr lang="en-GB" sz="2400" dirty="0" smtClean="0">
                          <a:latin typeface="+mn-lt"/>
                        </a:rPr>
                        <a:t>Presentation and Individual Journal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dirty="0" smtClean="0">
                          <a:effectLst/>
                          <a:latin typeface="+mn-lt"/>
                          <a:ea typeface="MS Mincho"/>
                          <a:cs typeface="Arial"/>
                        </a:rPr>
                        <a:t>Formative</a:t>
                      </a:r>
                      <a:endParaRPr lang="en-GB" sz="2400"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dirty="0" smtClean="0">
                          <a:effectLst/>
                          <a:latin typeface="+mn-lt"/>
                          <a:ea typeface="MS Mincho"/>
                          <a:cs typeface="Times New Roman"/>
                        </a:rPr>
                        <a:t>End of Term 1</a:t>
                      </a:r>
                      <a:endParaRPr lang="en-GB" sz="2400"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540060">
                <a:tc>
                  <a:txBody>
                    <a:bodyPr/>
                    <a:lstStyle/>
                    <a:p>
                      <a:pPr algn="just">
                        <a:lnSpc>
                          <a:spcPct val="150000"/>
                        </a:lnSpc>
                        <a:spcAft>
                          <a:spcPts val="0"/>
                        </a:spcAft>
                      </a:pPr>
                      <a:r>
                        <a:rPr lang="en-GB" sz="2400" dirty="0" smtClean="0">
                          <a:effectLst/>
                          <a:latin typeface="+mn-lt"/>
                          <a:ea typeface="MS Mincho"/>
                          <a:cs typeface="Times New Roman"/>
                        </a:rPr>
                        <a:t>Individual Journal and Short Essay</a:t>
                      </a:r>
                      <a:endParaRPr lang="en-GB" sz="2400"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dirty="0">
                          <a:effectLst/>
                          <a:latin typeface="+mn-lt"/>
                          <a:ea typeface="MS Mincho"/>
                          <a:cs typeface="Arial"/>
                        </a:rPr>
                        <a:t>40%</a:t>
                      </a:r>
                      <a:endParaRPr lang="en-GB" sz="2400"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GB" sz="2400" dirty="0" smtClean="0">
                          <a:effectLst/>
                          <a:latin typeface="+mn-lt"/>
                          <a:ea typeface="MS Mincho"/>
                          <a:cs typeface="Times New Roman"/>
                        </a:rPr>
                        <a:t>End of Term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540060">
                <a:tc>
                  <a:txBody>
                    <a:bodyPr/>
                    <a:lstStyle/>
                    <a:p>
                      <a:pPr algn="just">
                        <a:lnSpc>
                          <a:spcPct val="150000"/>
                        </a:lnSpc>
                        <a:spcAft>
                          <a:spcPts val="0"/>
                        </a:spcAft>
                      </a:pPr>
                      <a:r>
                        <a:rPr lang="en-GB" sz="2400" dirty="0" smtClean="0">
                          <a:effectLst/>
                          <a:latin typeface="+mn-lt"/>
                          <a:ea typeface="MS Mincho"/>
                          <a:cs typeface="Times New Roman"/>
                        </a:rPr>
                        <a:t>Final Project</a:t>
                      </a:r>
                      <a:endParaRPr lang="en-GB" sz="2400"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a:effectLst/>
                          <a:latin typeface="+mn-lt"/>
                          <a:ea typeface="MS Mincho"/>
                          <a:cs typeface="Arial"/>
                        </a:rPr>
                        <a:t>60%</a:t>
                      </a:r>
                      <a:endParaRPr lang="en-GB" sz="240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GB" sz="2400" dirty="0" smtClean="0">
                          <a:effectLst/>
                          <a:latin typeface="+mn-lt"/>
                          <a:ea typeface="MS Mincho"/>
                          <a:cs typeface="Times New Roman"/>
                        </a:rPr>
                        <a:t>End of Term 3</a:t>
                      </a:r>
                    </a:p>
                    <a:p>
                      <a:pPr algn="ctr">
                        <a:lnSpc>
                          <a:spcPct val="150000"/>
                        </a:lnSpc>
                        <a:spcAft>
                          <a:spcPts val="0"/>
                        </a:spcAft>
                      </a:pPr>
                      <a:endParaRPr lang="en-GB" sz="2400"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Changes: Previous Assessment Strategy (SS1)</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47299190"/>
              </p:ext>
            </p:extLst>
          </p:nvPr>
        </p:nvGraphicFramePr>
        <p:xfrm>
          <a:off x="323528" y="2492896"/>
          <a:ext cx="8136905" cy="2743200"/>
        </p:xfrm>
        <a:graphic>
          <a:graphicData uri="http://schemas.openxmlformats.org/drawingml/2006/table">
            <a:tbl>
              <a:tblPr firstRow="1" firstCol="1" lastRow="1" lastCol="1" bandRow="1" bandCol="1"/>
              <a:tblGrid>
                <a:gridCol w="2999610"/>
                <a:gridCol w="3166255"/>
                <a:gridCol w="1971040"/>
              </a:tblGrid>
              <a:tr h="540060">
                <a:tc>
                  <a:txBody>
                    <a:bodyPr/>
                    <a:lstStyle/>
                    <a:p>
                      <a:pPr algn="just">
                        <a:lnSpc>
                          <a:spcPct val="150000"/>
                        </a:lnSpc>
                        <a:spcAft>
                          <a:spcPts val="0"/>
                        </a:spcAft>
                      </a:pPr>
                      <a:r>
                        <a:rPr lang="en-GB" sz="2400" i="1" dirty="0">
                          <a:effectLst/>
                          <a:latin typeface="Calibri"/>
                          <a:ea typeface="MS Mincho"/>
                          <a:cs typeface="Arial"/>
                        </a:rPr>
                        <a:t>Assessment element</a:t>
                      </a:r>
                      <a:endParaRPr lang="en-GB" sz="2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i="1">
                          <a:effectLst/>
                          <a:latin typeface="Calibri"/>
                          <a:ea typeface="MS Mincho"/>
                          <a:cs typeface="Arial"/>
                        </a:rPr>
                        <a:t>Weighting (or F if formative)</a:t>
                      </a:r>
                      <a:endParaRPr lang="en-GB" sz="2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i="1">
                          <a:effectLst/>
                          <a:latin typeface="Calibri"/>
                          <a:ea typeface="MS Mincho"/>
                          <a:cs typeface="Arial"/>
                        </a:rPr>
                        <a:t>Indicative timing </a:t>
                      </a:r>
                      <a:endParaRPr lang="en-GB" sz="2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540060">
                <a:tc>
                  <a:txBody>
                    <a:bodyPr/>
                    <a:lstStyle/>
                    <a:p>
                      <a:pPr algn="just">
                        <a:lnSpc>
                          <a:spcPct val="150000"/>
                        </a:lnSpc>
                        <a:spcAft>
                          <a:spcPts val="0"/>
                        </a:spcAft>
                      </a:pPr>
                      <a:r>
                        <a:rPr lang="en-GB" sz="2400" dirty="0">
                          <a:effectLst/>
                          <a:latin typeface="Calibri"/>
                          <a:ea typeface="MS Mincho"/>
                          <a:cs typeface="Arial"/>
                        </a:rPr>
                        <a:t>Portfolio </a:t>
                      </a:r>
                      <a:endParaRPr lang="en-GB" sz="2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dirty="0" smtClean="0">
                          <a:effectLst/>
                          <a:latin typeface="Calibri"/>
                          <a:ea typeface="MS Mincho"/>
                          <a:cs typeface="Arial"/>
                        </a:rPr>
                        <a:t>Formative</a:t>
                      </a:r>
                      <a:endParaRPr lang="en-GB" sz="2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a:effectLst/>
                          <a:latin typeface="Calibri"/>
                          <a:ea typeface="MS Mincho"/>
                          <a:cs typeface="Arial"/>
                        </a:rPr>
                        <a:t>Week 6 </a:t>
                      </a:r>
                      <a:endParaRPr lang="en-GB" sz="2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540060">
                <a:tc>
                  <a:txBody>
                    <a:bodyPr/>
                    <a:lstStyle/>
                    <a:p>
                      <a:pPr algn="just">
                        <a:lnSpc>
                          <a:spcPct val="150000"/>
                        </a:lnSpc>
                        <a:spcAft>
                          <a:spcPts val="0"/>
                        </a:spcAft>
                      </a:pPr>
                      <a:r>
                        <a:rPr lang="en-GB" sz="2400" dirty="0">
                          <a:effectLst/>
                          <a:latin typeface="Calibri"/>
                          <a:ea typeface="MS Mincho"/>
                          <a:cs typeface="Arial"/>
                        </a:rPr>
                        <a:t>Presentation </a:t>
                      </a:r>
                      <a:endParaRPr lang="en-GB" sz="2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dirty="0">
                          <a:effectLst/>
                          <a:latin typeface="Calibri"/>
                          <a:ea typeface="MS Mincho"/>
                          <a:cs typeface="Arial"/>
                        </a:rPr>
                        <a:t>40%</a:t>
                      </a:r>
                      <a:endParaRPr lang="en-GB" sz="2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dirty="0">
                          <a:effectLst/>
                          <a:latin typeface="Calibri"/>
                          <a:ea typeface="MS Mincho"/>
                          <a:cs typeface="Arial"/>
                        </a:rPr>
                        <a:t>Week </a:t>
                      </a:r>
                      <a:r>
                        <a:rPr lang="en-GB" sz="2400" dirty="0" smtClean="0">
                          <a:effectLst/>
                          <a:latin typeface="Calibri"/>
                          <a:ea typeface="MS Mincho"/>
                          <a:cs typeface="Arial"/>
                        </a:rPr>
                        <a:t>11</a:t>
                      </a:r>
                      <a:endParaRPr lang="en-GB" sz="2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540060">
                <a:tc>
                  <a:txBody>
                    <a:bodyPr/>
                    <a:lstStyle/>
                    <a:p>
                      <a:pPr algn="just">
                        <a:lnSpc>
                          <a:spcPct val="150000"/>
                        </a:lnSpc>
                        <a:spcAft>
                          <a:spcPts val="0"/>
                        </a:spcAft>
                      </a:pPr>
                      <a:r>
                        <a:rPr lang="en-GB" sz="2400" dirty="0">
                          <a:effectLst/>
                          <a:latin typeface="Calibri"/>
                          <a:ea typeface="MS Mincho"/>
                          <a:cs typeface="Arial"/>
                        </a:rPr>
                        <a:t>Essay </a:t>
                      </a:r>
                      <a:endParaRPr lang="en-GB" sz="2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a:effectLst/>
                          <a:latin typeface="Calibri"/>
                          <a:ea typeface="MS Mincho"/>
                          <a:cs typeface="Arial"/>
                        </a:rPr>
                        <a:t>60%</a:t>
                      </a:r>
                      <a:endParaRPr lang="en-GB" sz="240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ct val="150000"/>
                        </a:lnSpc>
                        <a:spcAft>
                          <a:spcPts val="0"/>
                        </a:spcAft>
                      </a:pPr>
                      <a:r>
                        <a:rPr lang="en-GB" sz="2400" dirty="0">
                          <a:effectLst/>
                          <a:latin typeface="Calibri"/>
                          <a:ea typeface="MS Mincho"/>
                          <a:cs typeface="Arial"/>
                        </a:rPr>
                        <a:t>Week 11</a:t>
                      </a:r>
                      <a:endParaRPr lang="en-GB" sz="2400" dirty="0">
                        <a:effectLst/>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bl>
          </a:graphicData>
        </a:graphic>
      </p:graphicFrame>
    </p:spTree>
    <p:extLst>
      <p:ext uri="{BB962C8B-B14F-4D97-AF65-F5344CB8AC3E}">
        <p14:creationId xmlns:p14="http://schemas.microsoft.com/office/powerpoint/2010/main" val="7833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Synoptic Presentations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All students completed a short group presentation</a:t>
            </a:r>
          </a:p>
          <a:p>
            <a:r>
              <a:rPr lang="en-GB" dirty="0" smtClean="0"/>
              <a:t>This used the HCCP presentation topic</a:t>
            </a:r>
          </a:p>
          <a:p>
            <a:r>
              <a:rPr lang="en-GB" dirty="0" smtClean="0"/>
              <a:t>This topic was also used for the SS1 essay</a:t>
            </a:r>
          </a:p>
          <a:p>
            <a:r>
              <a:rPr lang="en-GB" dirty="0" smtClean="0"/>
              <a:t>Texts from HCCP lectures were used in Skills classes</a:t>
            </a:r>
          </a:p>
          <a:p>
            <a:r>
              <a:rPr lang="en-GB" dirty="0" smtClean="0"/>
              <a:t>Presentations were marked by Skills and Subject teachers</a:t>
            </a:r>
          </a:p>
          <a:p>
            <a:r>
              <a:rPr lang="en-GB" dirty="0" smtClean="0"/>
              <a:t>Separate criteria were used for each module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 Criteria - HCCP</a:t>
            </a:r>
            <a:endParaRPr lang="en-GB" dirty="0"/>
          </a:p>
        </p:txBody>
      </p:sp>
      <p:sp>
        <p:nvSpPr>
          <p:cNvPr id="4" name="Content Placeholder 2"/>
          <p:cNvSpPr>
            <a:spLocks noGrp="1"/>
          </p:cNvSpPr>
          <p:nvPr>
            <p:ph idx="1"/>
          </p:nvPr>
        </p:nvSpPr>
        <p:spPr/>
        <p:txBody>
          <a:bodyPr>
            <a:normAutofit fontScale="92500"/>
          </a:bodyPr>
          <a:lstStyle/>
          <a:p>
            <a:pPr marL="0" indent="0">
              <a:buNone/>
            </a:pPr>
            <a:r>
              <a:rPr lang="en-GB" sz="2400" b="1" dirty="0">
                <a:latin typeface="Arial" panose="020B0604020202020204" pitchFamily="34" charset="0"/>
                <a:cs typeface="Arial" panose="020B0604020202020204" pitchFamily="34" charset="0"/>
              </a:rPr>
              <a:t>Subject </a:t>
            </a:r>
            <a:r>
              <a:rPr lang="en-GB" sz="2800" b="1" dirty="0">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Subject Knowledge, appropriate 					vocabulary, awareness of contexts, evaluation</a:t>
            </a:r>
          </a:p>
          <a:p>
            <a:pPr marL="0" indent="0">
              <a:buNone/>
            </a:pPr>
            <a:r>
              <a:rPr lang="en-GB" sz="2400" dirty="0" smtClean="0">
                <a:latin typeface="Arial" panose="020B0604020202020204" pitchFamily="34" charset="0"/>
                <a:cs typeface="Arial" panose="020B0604020202020204" pitchFamily="34" charset="0"/>
              </a:rPr>
              <a:t> __________________________________________________</a:t>
            </a:r>
          </a:p>
          <a:p>
            <a:pPr marL="0" indent="0">
              <a:buNone/>
            </a:pPr>
            <a:r>
              <a:rPr lang="en-GB" sz="2400" b="1" dirty="0" smtClean="0">
                <a:latin typeface="Arial" panose="020B0604020202020204" pitchFamily="34" charset="0"/>
                <a:cs typeface="Arial" panose="020B0604020202020204" pitchFamily="34" charset="0"/>
              </a:rPr>
              <a:t>Intellectual		</a:t>
            </a:r>
            <a:r>
              <a:rPr lang="en-GB" sz="2400" dirty="0" smtClean="0">
                <a:latin typeface="Arial" panose="020B0604020202020204" pitchFamily="34" charset="0"/>
                <a:cs typeface="Arial" panose="020B0604020202020204" pitchFamily="34" charset="0"/>
              </a:rPr>
              <a:t>Interpretation, coherent ideas, critical 				awareness, problem solving</a:t>
            </a:r>
          </a:p>
          <a:p>
            <a:pPr marL="0" indent="0">
              <a:buNone/>
            </a:pPr>
            <a:r>
              <a:rPr lang="en-GB" sz="2400" dirty="0" smtClean="0">
                <a:latin typeface="Arial" panose="020B0604020202020204" pitchFamily="34" charset="0"/>
                <a:cs typeface="Arial" panose="020B0604020202020204" pitchFamily="34" charset="0"/>
              </a:rPr>
              <a:t>___________________________________________________</a:t>
            </a:r>
          </a:p>
          <a:p>
            <a:pPr marL="0" indent="0">
              <a:buNone/>
            </a:pPr>
            <a:r>
              <a:rPr lang="en-GB" sz="2400" b="1" dirty="0" smtClean="0">
                <a:latin typeface="Arial" panose="020B0604020202020204" pitchFamily="34" charset="0"/>
                <a:cs typeface="Arial" panose="020B0604020202020204" pitchFamily="34" charset="0"/>
              </a:rPr>
              <a:t>Practical		</a:t>
            </a:r>
            <a:r>
              <a:rPr lang="en-GB" sz="2400" dirty="0" smtClean="0">
                <a:latin typeface="Arial" panose="020B0604020202020204" pitchFamily="34" charset="0"/>
                <a:cs typeface="Arial" panose="020B0604020202020204" pitchFamily="34" charset="0"/>
              </a:rPr>
              <a:t>Appropriate tools &amp; equipment, appropriate 			techniques &amp; materials</a:t>
            </a:r>
          </a:p>
          <a:p>
            <a:pPr marL="0" indent="0">
              <a:buNone/>
            </a:pPr>
            <a:r>
              <a:rPr lang="en-GB" sz="2400" dirty="0" smtClean="0">
                <a:latin typeface="Arial" panose="020B0604020202020204" pitchFamily="34" charset="0"/>
                <a:cs typeface="Arial" panose="020B0604020202020204" pitchFamily="34" charset="0"/>
              </a:rPr>
              <a:t>___________________________________________________</a:t>
            </a:r>
            <a:endParaRPr lang="en-GB" sz="2400" dirty="0">
              <a:latin typeface="Arial" panose="020B0604020202020204" pitchFamily="34" charset="0"/>
              <a:cs typeface="Arial" panose="020B0604020202020204" pitchFamily="34" charset="0"/>
            </a:endParaRPr>
          </a:p>
          <a:p>
            <a:pPr marL="0" indent="0">
              <a:buNone/>
            </a:pPr>
            <a:r>
              <a:rPr lang="en-GB" sz="2400" b="1" dirty="0" smtClean="0">
                <a:latin typeface="Arial" panose="020B0604020202020204" pitchFamily="34" charset="0"/>
                <a:cs typeface="Arial" panose="020B0604020202020204" pitchFamily="34" charset="0"/>
              </a:rPr>
              <a:t>Transferable		</a:t>
            </a:r>
            <a:r>
              <a:rPr lang="en-GB" sz="2400" dirty="0" smtClean="0">
                <a:latin typeface="Arial" panose="020B0604020202020204" pitchFamily="34" charset="0"/>
                <a:cs typeface="Arial" panose="020B0604020202020204" pitchFamily="34" charset="0"/>
              </a:rPr>
              <a:t>Communication skills, academic practice, time 			management, independent </a:t>
            </a:r>
            <a:r>
              <a:rPr lang="en-GB" sz="2400" dirty="0">
                <a:latin typeface="Arial" panose="020B0604020202020204" pitchFamily="34" charset="0"/>
                <a:cs typeface="Arial" panose="020B0604020202020204" pitchFamily="34" charset="0"/>
              </a:rPr>
              <a:t>working?</a:t>
            </a:r>
          </a:p>
          <a:p>
            <a:pPr marL="0" indent="0">
              <a:buNone/>
            </a:pPr>
            <a:endParaRPr lang="en-GB" sz="2000" b="1" dirty="0">
              <a:latin typeface="Gill Sans MT" panose="020B0502020104020203" pitchFamily="34" charset="0"/>
            </a:endParaRPr>
          </a:p>
        </p:txBody>
      </p:sp>
    </p:spTree>
    <p:extLst>
      <p:ext uri="{BB962C8B-B14F-4D97-AF65-F5344CB8AC3E}">
        <p14:creationId xmlns:p14="http://schemas.microsoft.com/office/powerpoint/2010/main" val="3891649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 Criteria – SS1</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b="1" dirty="0" smtClean="0">
                <a:latin typeface="Arial" panose="020B0604020202020204" pitchFamily="34" charset="0"/>
                <a:cs typeface="Arial" panose="020B0604020202020204" pitchFamily="34" charset="0"/>
              </a:rPr>
              <a:t>Structure </a:t>
            </a:r>
            <a:r>
              <a:rPr lang="en-GB" sz="3600"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How well do you organise and link your information and ideas in your presentation? </a:t>
            </a:r>
          </a:p>
          <a:p>
            <a:pPr marL="0" indent="0">
              <a:buNone/>
            </a:pPr>
            <a:r>
              <a:rPr lang="en-GB" dirty="0">
                <a:latin typeface="Arial" panose="020B0604020202020204" pitchFamily="34" charset="0"/>
                <a:cs typeface="Arial" panose="020B0604020202020204" pitchFamily="34" charset="0"/>
              </a:rPr>
              <a:t> __________________________________________________</a:t>
            </a:r>
          </a:p>
          <a:p>
            <a:pPr marL="0" indent="0">
              <a:buNone/>
            </a:pPr>
            <a:r>
              <a:rPr lang="en-GB" b="1" dirty="0" smtClean="0">
                <a:latin typeface="Arial" panose="020B0604020202020204" pitchFamily="34" charset="0"/>
                <a:cs typeface="Arial" panose="020B0604020202020204" pitchFamily="34" charset="0"/>
              </a:rPr>
              <a:t>Content</a:t>
            </a:r>
            <a:r>
              <a:rPr lang="en-GB" b="1" dirty="0">
                <a:latin typeface="Arial" panose="020B0604020202020204" pitchFamily="34" charset="0"/>
                <a:cs typeface="Arial" panose="020B0604020202020204" pitchFamily="34" charset="0"/>
              </a:rPr>
              <a:t>		</a:t>
            </a:r>
            <a:r>
              <a:rPr lang="en-GB" dirty="0"/>
              <a:t> How relevant is the content to the question/thesis? How focused is the content? Is the thesis/argument (if required) innovative? How well can you analyse ideas and information (if required)? </a:t>
            </a:r>
            <a:r>
              <a:rPr lang="en-GB" dirty="0" smtClean="0">
                <a:latin typeface="Arial" panose="020B0604020202020204" pitchFamily="34" charset="0"/>
                <a:cs typeface="Arial" panose="020B0604020202020204" pitchFamily="34" charset="0"/>
              </a:rPr>
              <a:t>___________________________________________________</a:t>
            </a:r>
            <a:endParaRPr lang="en-GB" dirty="0">
              <a:latin typeface="Arial" panose="020B0604020202020204" pitchFamily="34" charset="0"/>
              <a:cs typeface="Arial" panose="020B0604020202020204" pitchFamily="34" charset="0"/>
            </a:endParaRPr>
          </a:p>
          <a:p>
            <a:pPr marL="0" indent="0">
              <a:buNone/>
            </a:pPr>
            <a:r>
              <a:rPr lang="en-GB" b="1" dirty="0" smtClean="0">
                <a:latin typeface="Arial" panose="020B0604020202020204" pitchFamily="34" charset="0"/>
                <a:cs typeface="Arial" panose="020B0604020202020204" pitchFamily="34" charset="0"/>
              </a:rPr>
              <a:t>Support</a:t>
            </a:r>
            <a:r>
              <a:rPr lang="en-GB" b="1" dirty="0">
                <a:latin typeface="Arial" panose="020B0604020202020204" pitchFamily="34" charset="0"/>
                <a:cs typeface="Arial" panose="020B0604020202020204" pitchFamily="34" charset="0"/>
              </a:rPr>
              <a:t>		</a:t>
            </a:r>
            <a:r>
              <a:rPr lang="en-GB" dirty="0"/>
              <a:t> How well can you support your ideas with examples from academic sources and/or information from the notes? How well can you use citations and reference your sources? How effective are your AV materials in supporting your ideas? </a:t>
            </a:r>
            <a:r>
              <a:rPr lang="en-GB" dirty="0" smtClean="0">
                <a:latin typeface="Arial" panose="020B0604020202020204" pitchFamily="34" charset="0"/>
                <a:cs typeface="Arial" panose="020B0604020202020204" pitchFamily="34" charset="0"/>
              </a:rPr>
              <a:t>___________________________________________________</a:t>
            </a:r>
            <a:endParaRPr lang="en-GB" dirty="0">
              <a:latin typeface="Arial" panose="020B0604020202020204" pitchFamily="34" charset="0"/>
              <a:cs typeface="Arial" panose="020B0604020202020204" pitchFamily="34" charset="0"/>
            </a:endParaRPr>
          </a:p>
          <a:p>
            <a:pPr marL="0" indent="0">
              <a:buNone/>
            </a:pPr>
            <a:r>
              <a:rPr lang="en-GB" b="1" dirty="0" smtClean="0">
                <a:latin typeface="Arial" panose="020B0604020202020204" pitchFamily="34" charset="0"/>
                <a:cs typeface="Arial" panose="020B0604020202020204" pitchFamily="34" charset="0"/>
              </a:rPr>
              <a:t>Clarity of Delivery</a:t>
            </a:r>
            <a:r>
              <a:rPr lang="en-GB" b="1" dirty="0">
                <a:latin typeface="Arial" panose="020B0604020202020204" pitchFamily="34" charset="0"/>
                <a:cs typeface="Arial" panose="020B0604020202020204" pitchFamily="34" charset="0"/>
              </a:rPr>
              <a:t>	</a:t>
            </a:r>
            <a:r>
              <a:rPr lang="en-GB" dirty="0"/>
              <a:t> How clear is your speech? How confident do you appear? How good is your interaction with your audience and partner? How well can you deal with questions from the </a:t>
            </a:r>
            <a:r>
              <a:rPr lang="en-GB" dirty="0" smtClean="0"/>
              <a:t>audience? </a:t>
            </a:r>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012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Topic</a:t>
            </a:r>
            <a:endParaRPr lang="en-GB" dirty="0"/>
          </a:p>
        </p:txBody>
      </p:sp>
      <p:sp>
        <p:nvSpPr>
          <p:cNvPr id="6" name="Content Placeholder 5"/>
          <p:cNvSpPr>
            <a:spLocks noGrp="1"/>
          </p:cNvSpPr>
          <p:nvPr>
            <p:ph idx="1"/>
          </p:nvPr>
        </p:nvSpPr>
        <p:spPr/>
        <p:txBody>
          <a:bodyPr/>
          <a:lstStyle/>
          <a:p>
            <a:pPr marL="0" indent="0">
              <a:buNone/>
            </a:pPr>
            <a:r>
              <a:rPr lang="en-GB" dirty="0"/>
              <a:t>“In Arts, Design &amp; Media, is it more important to preserve the past or embrace the future?”</a:t>
            </a:r>
          </a:p>
        </p:txBody>
      </p:sp>
      <p:pic>
        <p:nvPicPr>
          <p:cNvPr id="1025" name="Picture 1" descr="G:\SS1 OLD\Autumn 2016 Formative &amp; Summative\Summatives\Presentations\Autumn 2016\Summative Presentations and Feedback\DP nexus\IMG_20161213_103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068960"/>
            <a:ext cx="5616624" cy="315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60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a:t>
            </a:r>
            <a:endParaRPr lang="en-GB" dirty="0"/>
          </a:p>
        </p:txBody>
      </p:sp>
    </p:spTree>
    <p:extLst>
      <p:ext uri="{BB962C8B-B14F-4D97-AF65-F5344CB8AC3E}">
        <p14:creationId xmlns:p14="http://schemas.microsoft.com/office/powerpoint/2010/main" val="4192078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836712"/>
            <a:ext cx="493592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8504" b="16990"/>
          <a:stretch/>
        </p:blipFill>
        <p:spPr bwMode="auto">
          <a:xfrm>
            <a:off x="2771800" y="2996952"/>
            <a:ext cx="5925544" cy="357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45332" y="1522239"/>
            <a:ext cx="3176383" cy="1077218"/>
          </a:xfrm>
          <a:prstGeom prst="rect">
            <a:avLst/>
          </a:prstGeom>
          <a:noFill/>
        </p:spPr>
        <p:txBody>
          <a:bodyPr wrap="none" rtlCol="0">
            <a:spAutoFit/>
          </a:bodyPr>
          <a:lstStyle/>
          <a:p>
            <a:r>
              <a:rPr lang="en-GB" sz="3200" dirty="0" smtClean="0"/>
              <a:t>Using Academic </a:t>
            </a:r>
          </a:p>
          <a:p>
            <a:pPr algn="ctr"/>
            <a:r>
              <a:rPr lang="en-GB" sz="3200" dirty="0" smtClean="0"/>
              <a:t>Conventions</a:t>
            </a:r>
            <a:endParaRPr lang="en-GB" sz="3200" dirty="0"/>
          </a:p>
        </p:txBody>
      </p:sp>
    </p:spTree>
    <p:extLst>
      <p:ext uri="{BB962C8B-B14F-4D97-AF65-F5344CB8AC3E}">
        <p14:creationId xmlns:p14="http://schemas.microsoft.com/office/powerpoint/2010/main" val="984881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414766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70" r="8277"/>
          <a:stretch/>
        </p:blipFill>
        <p:spPr bwMode="auto">
          <a:xfrm>
            <a:off x="4716016" y="3356992"/>
            <a:ext cx="404306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80112" y="1484784"/>
            <a:ext cx="2150012" cy="1077218"/>
          </a:xfrm>
          <a:prstGeom prst="rect">
            <a:avLst/>
          </a:prstGeom>
          <a:noFill/>
        </p:spPr>
        <p:txBody>
          <a:bodyPr wrap="none" rtlCol="0">
            <a:spAutoFit/>
          </a:bodyPr>
          <a:lstStyle/>
          <a:p>
            <a:r>
              <a:rPr lang="en-GB" sz="3200" dirty="0" err="1" smtClean="0"/>
              <a:t>Preperation</a:t>
            </a:r>
            <a:endParaRPr lang="en-GB" sz="3200" dirty="0" smtClean="0"/>
          </a:p>
          <a:p>
            <a:pPr algn="ctr"/>
            <a:r>
              <a:rPr lang="en-GB" sz="3200" dirty="0" smtClean="0"/>
              <a:t>Time</a:t>
            </a:r>
          </a:p>
        </p:txBody>
      </p:sp>
    </p:spTree>
    <p:extLst>
      <p:ext uri="{BB962C8B-B14F-4D97-AF65-F5344CB8AC3E}">
        <p14:creationId xmlns:p14="http://schemas.microsoft.com/office/powerpoint/2010/main" val="4160320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Outline</a:t>
            </a:r>
            <a:endParaRPr lang="en-GB" dirty="0"/>
          </a:p>
        </p:txBody>
      </p:sp>
      <p:sp>
        <p:nvSpPr>
          <p:cNvPr id="3" name="Content Placeholder 2"/>
          <p:cNvSpPr>
            <a:spLocks noGrp="1"/>
          </p:cNvSpPr>
          <p:nvPr>
            <p:ph idx="1"/>
          </p:nvPr>
        </p:nvSpPr>
        <p:spPr>
          <a:xfrm>
            <a:off x="290286" y="1487714"/>
            <a:ext cx="8527142" cy="4420734"/>
          </a:xfrm>
        </p:spPr>
        <p:txBody>
          <a:bodyPr>
            <a:noAutofit/>
          </a:bodyPr>
          <a:lstStyle/>
          <a:p>
            <a:pPr marL="0" indent="0"/>
            <a:r>
              <a:rPr lang="en-GB" dirty="0" smtClean="0"/>
              <a:t>Course Structure</a:t>
            </a:r>
          </a:p>
          <a:p>
            <a:pPr marL="0" indent="0"/>
            <a:r>
              <a:rPr lang="en-GB" dirty="0" smtClean="0"/>
              <a:t>Rationale</a:t>
            </a:r>
          </a:p>
          <a:p>
            <a:pPr marL="0" indent="0"/>
            <a:r>
              <a:rPr lang="en-GB" dirty="0" smtClean="0"/>
              <a:t>The Assessment</a:t>
            </a:r>
          </a:p>
          <a:p>
            <a:pPr marL="0" indent="0"/>
            <a:r>
              <a:rPr lang="en-GB" dirty="0" smtClean="0"/>
              <a:t>Benefits and Challenges</a:t>
            </a:r>
          </a:p>
          <a:p>
            <a:pPr marL="0" indent="0"/>
            <a:r>
              <a:rPr lang="en-GB" dirty="0" smtClean="0"/>
              <a:t>Feedback and Results</a:t>
            </a:r>
          </a:p>
          <a:p>
            <a:pPr marL="0" indent="0"/>
            <a:r>
              <a:rPr lang="en-GB" dirty="0" smtClean="0"/>
              <a:t>Next Steps</a:t>
            </a:r>
          </a:p>
          <a:p>
            <a:pPr marL="0" indent="0">
              <a:buNone/>
            </a:pPr>
            <a:endParaRPr lang="en-GB" dirty="0" smtClean="0"/>
          </a:p>
        </p:txBody>
      </p:sp>
    </p:spTree>
    <p:extLst>
      <p:ext uri="{BB962C8B-B14F-4D97-AF65-F5344CB8AC3E}">
        <p14:creationId xmlns:p14="http://schemas.microsoft.com/office/powerpoint/2010/main" val="2136602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04" r="10716" b="8432"/>
          <a:stretch/>
        </p:blipFill>
        <p:spPr bwMode="auto">
          <a:xfrm>
            <a:off x="179512" y="1196752"/>
            <a:ext cx="4744720" cy="340359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039648" y="2060848"/>
            <a:ext cx="3528392" cy="1077218"/>
          </a:xfrm>
          <a:prstGeom prst="rect">
            <a:avLst/>
          </a:prstGeom>
          <a:noFill/>
          <a:ln>
            <a:noFill/>
          </a:ln>
        </p:spPr>
        <p:txBody>
          <a:bodyPr wrap="square" rtlCol="0">
            <a:spAutoFit/>
          </a:bodyPr>
          <a:lstStyle/>
          <a:p>
            <a:r>
              <a:rPr lang="en-GB" sz="3200" dirty="0" smtClean="0"/>
              <a:t>Connections between modules</a:t>
            </a:r>
            <a:endParaRPr lang="en-GB" sz="3200" dirty="0"/>
          </a:p>
        </p:txBody>
      </p:sp>
      <p:sp>
        <p:nvSpPr>
          <p:cNvPr id="5" name="Rectangle 4"/>
          <p:cNvSpPr/>
          <p:nvPr/>
        </p:nvSpPr>
        <p:spPr>
          <a:xfrm>
            <a:off x="4517832" y="4756368"/>
            <a:ext cx="4374648" cy="1384995"/>
          </a:xfrm>
          <a:prstGeom prst="rect">
            <a:avLst/>
          </a:prstGeom>
          <a:noFill/>
          <a:ln w="12700">
            <a:solidFill>
              <a:schemeClr val="tx1"/>
            </a:solidFill>
          </a:ln>
        </p:spPr>
        <p:txBody>
          <a:bodyPr wrap="square">
            <a:spAutoFit/>
          </a:bodyPr>
          <a:lstStyle/>
          <a:p>
            <a:r>
              <a:rPr lang="en-GB" sz="2800" dirty="0"/>
              <a:t>“Imitation had long been a central academic principle” </a:t>
            </a:r>
            <a:r>
              <a:rPr lang="en-GB" sz="2800" dirty="0" smtClean="0"/>
              <a:t>(</a:t>
            </a:r>
            <a:r>
              <a:rPr lang="en-GB" sz="2800" dirty="0" err="1" smtClean="0"/>
              <a:t>Lyntton</a:t>
            </a:r>
            <a:r>
              <a:rPr lang="en-GB" sz="2800" dirty="0" smtClean="0"/>
              <a:t> 1994)</a:t>
            </a:r>
            <a:endParaRPr lang="en-GB" sz="2800" dirty="0"/>
          </a:p>
        </p:txBody>
      </p:sp>
    </p:spTree>
    <p:extLst>
      <p:ext uri="{BB962C8B-B14F-4D97-AF65-F5344CB8AC3E}">
        <p14:creationId xmlns:p14="http://schemas.microsoft.com/office/powerpoint/2010/main" val="2494430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65" t="7192" r="12200" b="6332"/>
          <a:stretch/>
        </p:blipFill>
        <p:spPr bwMode="auto">
          <a:xfrm>
            <a:off x="683568" y="476672"/>
            <a:ext cx="8280920" cy="602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522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smtClean="0"/>
              <a:t>Different Expectations</a:t>
            </a:r>
          </a:p>
          <a:p>
            <a:r>
              <a:rPr lang="en-GB" dirty="0" smtClean="0"/>
              <a:t>Different Priorities</a:t>
            </a:r>
          </a:p>
          <a:p>
            <a:r>
              <a:rPr lang="en-GB" dirty="0" smtClean="0"/>
              <a:t>Question Interpretations</a:t>
            </a:r>
          </a:p>
          <a:p>
            <a:r>
              <a:rPr lang="en-GB" dirty="0" smtClean="0"/>
              <a:t>Finding source material</a:t>
            </a:r>
          </a:p>
          <a:p>
            <a:r>
              <a:rPr lang="en-GB" dirty="0" smtClean="0"/>
              <a:t>Different goals</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Results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1919903"/>
              </p:ext>
            </p:extLst>
          </p:nvPr>
        </p:nvGraphicFramePr>
        <p:xfrm>
          <a:off x="827584" y="1556792"/>
          <a:ext cx="6624737" cy="3888430"/>
        </p:xfrm>
        <a:graphic>
          <a:graphicData uri="http://schemas.openxmlformats.org/drawingml/2006/table">
            <a:tbl>
              <a:tblPr/>
              <a:tblGrid>
                <a:gridCol w="2160240"/>
                <a:gridCol w="2141536"/>
                <a:gridCol w="2322961"/>
              </a:tblGrid>
              <a:tr h="555490">
                <a:tc>
                  <a:txBody>
                    <a:bodyPr/>
                    <a:lstStyle/>
                    <a:p>
                      <a:pPr algn="l" fontAlgn="b"/>
                      <a:r>
                        <a:rPr lang="en-GB" sz="3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dirty="0">
                          <a:solidFill>
                            <a:srgbClr val="000000"/>
                          </a:solidFill>
                          <a:effectLst/>
                          <a:latin typeface="Calibri"/>
                        </a:rPr>
                        <a:t>Autumn-15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dirty="0">
                          <a:solidFill>
                            <a:srgbClr val="000000"/>
                          </a:solidFill>
                          <a:effectLst/>
                          <a:latin typeface="Calibri"/>
                        </a:rPr>
                        <a:t>Autumn-16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490">
                <a:tc>
                  <a:txBody>
                    <a:bodyPr/>
                    <a:lstStyle/>
                    <a:p>
                      <a:pPr algn="l" fontAlgn="b"/>
                      <a:r>
                        <a:rPr lang="en-GB" sz="3200" b="0" i="0" u="none" strike="noStrike" dirty="0">
                          <a:solidFill>
                            <a:srgbClr val="000000"/>
                          </a:solidFill>
                          <a:effectLst/>
                          <a:latin typeface="Calibri"/>
                        </a:rPr>
                        <a:t>HCCP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3200" b="0" i="0" u="none" strike="noStrike" dirty="0">
                          <a:solidFill>
                            <a:srgbClr val="000000"/>
                          </a:solidFill>
                          <a:effectLst/>
                          <a:latin typeface="Calibri"/>
                        </a:rPr>
                        <a:t> </a:t>
                      </a:r>
                      <a:r>
                        <a:rPr lang="en-GB" sz="3200" b="0" i="0" u="none" strike="noStrike" dirty="0" smtClean="0">
                          <a:solidFill>
                            <a:srgbClr val="000000"/>
                          </a:solidFill>
                          <a:effectLst/>
                          <a:latin typeface="Calibri"/>
                        </a:rPr>
                        <a:t>44 Students</a:t>
                      </a:r>
                      <a:endParaRPr lang="en-GB" sz="3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3200" b="0" i="0" u="none" strike="noStrike" dirty="0" smtClean="0">
                          <a:solidFill>
                            <a:srgbClr val="000000"/>
                          </a:solidFill>
                          <a:effectLst/>
                          <a:latin typeface="Calibri"/>
                        </a:rPr>
                        <a:t>45 Students</a:t>
                      </a:r>
                      <a:endParaRPr lang="en-GB" sz="3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55490">
                <a:tc>
                  <a:txBody>
                    <a:bodyPr/>
                    <a:lstStyle/>
                    <a:p>
                      <a:pPr algn="l" fontAlgn="b"/>
                      <a:r>
                        <a:rPr lang="en-GB" sz="3200" b="0" i="0" u="none" strike="noStrike">
                          <a:solidFill>
                            <a:srgbClr val="000000"/>
                          </a:solidFill>
                          <a:effectLst/>
                          <a:latin typeface="Calibri"/>
                        </a:rPr>
                        <a:t>Average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dirty="0">
                          <a:solidFill>
                            <a:srgbClr val="000000"/>
                          </a:solidFill>
                          <a:effectLst/>
                          <a:latin typeface="Calibri"/>
                        </a:rPr>
                        <a:t> </a:t>
                      </a:r>
                      <a:r>
                        <a:rPr lang="en-GB" sz="3200" b="0" i="0" u="none" strike="noStrike" dirty="0" smtClean="0">
                          <a:solidFill>
                            <a:srgbClr val="000000"/>
                          </a:solidFill>
                          <a:effectLst/>
                          <a:latin typeface="Calibri"/>
                        </a:rPr>
                        <a:t>59</a:t>
                      </a:r>
                      <a:endParaRPr lang="en-GB" sz="3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a:solidFill>
                            <a:srgbClr val="000000"/>
                          </a:solidFill>
                          <a:effectLst/>
                          <a:latin typeface="Calibri"/>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490">
                <a:tc>
                  <a:txBody>
                    <a:bodyPr/>
                    <a:lstStyle/>
                    <a:p>
                      <a:pPr algn="l" fontAlgn="b"/>
                      <a:r>
                        <a:rPr lang="en-GB" sz="3200" b="0" i="0" u="none" strike="noStrike">
                          <a:solidFill>
                            <a:srgbClr val="000000"/>
                          </a:solidFill>
                          <a:effectLst/>
                          <a:latin typeface="Calibri"/>
                        </a:rPr>
                        <a:t>Presentation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dirty="0">
                          <a:solidFill>
                            <a:srgbClr val="000000"/>
                          </a:solidFill>
                          <a:effectLst/>
                          <a:latin typeface="Calibri"/>
                        </a:rPr>
                        <a:t> </a:t>
                      </a:r>
                      <a:r>
                        <a:rPr lang="en-GB" sz="3200" b="0" i="0" u="none" strike="noStrike" dirty="0" smtClean="0">
                          <a:solidFill>
                            <a:srgbClr val="000000"/>
                          </a:solidFill>
                          <a:effectLst/>
                          <a:latin typeface="Calibri"/>
                        </a:rPr>
                        <a:t>61</a:t>
                      </a:r>
                      <a:endParaRPr lang="en-GB" sz="3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dirty="0">
                          <a:solidFill>
                            <a:srgbClr val="000000"/>
                          </a:solidFill>
                          <a:effectLst/>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490">
                <a:tc>
                  <a:txBody>
                    <a:bodyPr/>
                    <a:lstStyle/>
                    <a:p>
                      <a:pPr algn="l" fontAlgn="b"/>
                      <a:r>
                        <a:rPr lang="en-GB" sz="3200" b="0" i="0" u="none" strike="noStrike" dirty="0">
                          <a:solidFill>
                            <a:srgbClr val="000000"/>
                          </a:solidFill>
                          <a:effectLst/>
                          <a:latin typeface="Calibri"/>
                        </a:rPr>
                        <a:t>SS1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GB" sz="3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3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55490">
                <a:tc>
                  <a:txBody>
                    <a:bodyPr/>
                    <a:lstStyle/>
                    <a:p>
                      <a:pPr algn="l" fontAlgn="b"/>
                      <a:r>
                        <a:rPr lang="en-GB" sz="3200" b="0" i="0" u="none" strike="noStrike" dirty="0">
                          <a:solidFill>
                            <a:srgbClr val="000000"/>
                          </a:solidFill>
                          <a:effectLst/>
                          <a:latin typeface="Calibri"/>
                        </a:rPr>
                        <a:t>Average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dirty="0">
                          <a:solidFill>
                            <a:srgbClr val="000000"/>
                          </a:solidFill>
                          <a:effectLst/>
                          <a:latin typeface="Calibri"/>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dirty="0">
                          <a:solidFill>
                            <a:srgbClr val="000000"/>
                          </a:solidFill>
                          <a:effectLst/>
                          <a:latin typeface="Calibri"/>
                        </a:rPr>
                        <a:t> </a:t>
                      </a:r>
                      <a:r>
                        <a:rPr lang="en-GB" sz="3200" b="0" i="0" u="none" strike="noStrike" dirty="0" smtClean="0">
                          <a:solidFill>
                            <a:srgbClr val="000000"/>
                          </a:solidFill>
                          <a:effectLst/>
                          <a:latin typeface="Calibri"/>
                        </a:rPr>
                        <a:t>56</a:t>
                      </a:r>
                      <a:endParaRPr lang="en-GB" sz="32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490">
                <a:tc>
                  <a:txBody>
                    <a:bodyPr/>
                    <a:lstStyle/>
                    <a:p>
                      <a:pPr algn="l" fontAlgn="b"/>
                      <a:r>
                        <a:rPr lang="en-GB" sz="3200" b="0" i="0" u="none" strike="noStrike">
                          <a:solidFill>
                            <a:srgbClr val="000000"/>
                          </a:solidFill>
                          <a:effectLst/>
                          <a:latin typeface="Calibri"/>
                        </a:rPr>
                        <a:t>Presentation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dirty="0">
                          <a:solidFill>
                            <a:srgbClr val="000000"/>
                          </a:solidFill>
                          <a:effectLst/>
                          <a:latin typeface="Calibri"/>
                        </a:rPr>
                        <a:t>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3200" b="0" i="0" u="none" strike="noStrike" dirty="0">
                          <a:solidFill>
                            <a:srgbClr val="000000"/>
                          </a:solidFill>
                          <a:effectLst/>
                          <a:latin typeface="Calibri"/>
                        </a:rPr>
                        <a:t> </a:t>
                      </a:r>
                      <a:r>
                        <a:rPr lang="en-GB" sz="3200" b="0" i="0" u="none" strike="noStrike" dirty="0" smtClean="0">
                          <a:solidFill>
                            <a:srgbClr val="000000"/>
                          </a:solidFill>
                          <a:effectLst/>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Feedback</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896178014"/>
              </p:ext>
            </p:extLst>
          </p:nvPr>
        </p:nvGraphicFramePr>
        <p:xfrm>
          <a:off x="755576" y="1700808"/>
          <a:ext cx="7632848" cy="4085077"/>
        </p:xfrm>
        <a:graphic>
          <a:graphicData uri="http://schemas.openxmlformats.org/drawingml/2006/table">
            <a:tbl>
              <a:tblPr/>
              <a:tblGrid>
                <a:gridCol w="3559354"/>
                <a:gridCol w="1126886"/>
                <a:gridCol w="930384"/>
                <a:gridCol w="1027990"/>
                <a:gridCol w="988234"/>
              </a:tblGrid>
              <a:tr h="370327">
                <a:tc>
                  <a:txBody>
                    <a:bodyPr/>
                    <a:lstStyle/>
                    <a:p>
                      <a:pPr algn="l" fontAlgn="b"/>
                      <a:endParaRPr lang="en-GB" sz="2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Calibri"/>
                        </a:rPr>
                        <a:t>Strongly Agree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dirty="0">
                          <a:solidFill>
                            <a:srgbClr val="000000"/>
                          </a:solidFill>
                          <a:effectLst/>
                          <a:latin typeface="Calibri"/>
                        </a:rPr>
                        <a:t>Agree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Calibri"/>
                        </a:rPr>
                        <a:t>Partially Agree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dirty="0">
                          <a:solidFill>
                            <a:srgbClr val="000000"/>
                          </a:solidFill>
                          <a:effectLst/>
                          <a:latin typeface="Calibri"/>
                        </a:rPr>
                        <a:t>Disagree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327">
                <a:tc>
                  <a:txBody>
                    <a:bodyPr/>
                    <a:lstStyle/>
                    <a:p>
                      <a:pPr algn="l" fontAlgn="b"/>
                      <a:r>
                        <a:rPr lang="en-GB" sz="2000" b="0" i="0" u="none" strike="noStrike" dirty="0">
                          <a:solidFill>
                            <a:srgbClr val="000000"/>
                          </a:solidFill>
                          <a:effectLst/>
                          <a:latin typeface="Calibri"/>
                        </a:rPr>
                        <a:t>The connection between Modules was clear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327">
                <a:tc>
                  <a:txBody>
                    <a:bodyPr/>
                    <a:lstStyle/>
                    <a:p>
                      <a:pPr algn="l" fontAlgn="b"/>
                      <a:r>
                        <a:rPr lang="en-GB" sz="2000" b="0" i="0" u="none" strike="noStrike" dirty="0">
                          <a:solidFill>
                            <a:srgbClr val="000000"/>
                          </a:solidFill>
                          <a:effectLst/>
                          <a:latin typeface="Calibri"/>
                        </a:rPr>
                        <a:t>I used HCCP contents in SS1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327">
                <a:tc>
                  <a:txBody>
                    <a:bodyPr/>
                    <a:lstStyle/>
                    <a:p>
                      <a:pPr algn="l" fontAlgn="b"/>
                      <a:r>
                        <a:rPr lang="en-GB" sz="2000" b="0" i="0" u="none" strike="noStrike" dirty="0">
                          <a:solidFill>
                            <a:srgbClr val="000000"/>
                          </a:solidFill>
                          <a:effectLst/>
                          <a:latin typeface="Calibri"/>
                        </a:rPr>
                        <a:t>I used skills from SS1 in HCCP assessments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327">
                <a:tc>
                  <a:txBody>
                    <a:bodyPr/>
                    <a:lstStyle/>
                    <a:p>
                      <a:pPr algn="l" fontAlgn="b"/>
                      <a:r>
                        <a:rPr lang="en-GB" sz="2000" b="0" i="0" u="none" strike="noStrike">
                          <a:solidFill>
                            <a:srgbClr val="000000"/>
                          </a:solidFill>
                          <a:effectLst/>
                          <a:latin typeface="Calibri"/>
                        </a:rPr>
                        <a:t>The workload in term 2 was higher than in term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327">
                <a:tc>
                  <a:txBody>
                    <a:bodyPr/>
                    <a:lstStyle/>
                    <a:p>
                      <a:pPr algn="l" fontAlgn="b"/>
                      <a:r>
                        <a:rPr lang="en-GB" sz="2000" b="0" i="0" u="none" strike="noStrike">
                          <a:solidFill>
                            <a:srgbClr val="000000"/>
                          </a:solidFill>
                          <a:effectLst/>
                          <a:latin typeface="Calibri"/>
                        </a:rPr>
                        <a:t>I would  be happy with more synoptic assessments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327">
                <a:tc>
                  <a:txBody>
                    <a:bodyPr/>
                    <a:lstStyle/>
                    <a:p>
                      <a:pPr algn="l" fontAlgn="b"/>
                      <a:r>
                        <a:rPr lang="en-GB" sz="2000" b="0" i="0" u="none" strike="noStrike">
                          <a:solidFill>
                            <a:srgbClr val="000000"/>
                          </a:solidFill>
                          <a:effectLst/>
                          <a:latin typeface="Calibri"/>
                        </a:rPr>
                        <a:t>I would prefer 1 assessment to be use din 2 modules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Feedback - Comments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4534679"/>
              </p:ext>
            </p:extLst>
          </p:nvPr>
        </p:nvGraphicFramePr>
        <p:xfrm>
          <a:off x="539552" y="1700808"/>
          <a:ext cx="7488832" cy="4741545"/>
        </p:xfrm>
        <a:graphic>
          <a:graphicData uri="http://schemas.openxmlformats.org/drawingml/2006/table">
            <a:tbl>
              <a:tblPr/>
              <a:tblGrid>
                <a:gridCol w="7488832"/>
              </a:tblGrid>
              <a:tr h="662924">
                <a:tc>
                  <a:txBody>
                    <a:bodyPr/>
                    <a:lstStyle/>
                    <a:p>
                      <a:pPr algn="l" fontAlgn="b"/>
                      <a:r>
                        <a:rPr lang="en-GB" sz="2800" b="0" i="0" u="none" strike="noStrike" dirty="0">
                          <a:solidFill>
                            <a:srgbClr val="000000"/>
                          </a:solidFill>
                          <a:effectLst/>
                          <a:latin typeface="Calibri"/>
                        </a:rPr>
                        <a:t>It would lower the workload so it would make students more focused on art projects.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4386">
                <a:tc>
                  <a:txBody>
                    <a:bodyPr/>
                    <a:lstStyle/>
                    <a:p>
                      <a:pPr algn="l" fontAlgn="b"/>
                      <a:r>
                        <a:rPr lang="en-GB" sz="2800" b="0" i="0" u="none" strike="noStrike" dirty="0">
                          <a:solidFill>
                            <a:srgbClr val="000000"/>
                          </a:solidFill>
                          <a:effectLst/>
                          <a:latin typeface="Calibri"/>
                        </a:rPr>
                        <a:t>It depends on the topic of Skills for Study. For example, I couldn't find a connection between the Turner prize and my project for term 2 or exhibition essay.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462">
                <a:tc>
                  <a:txBody>
                    <a:bodyPr/>
                    <a:lstStyle/>
                    <a:p>
                      <a:pPr algn="l" fontAlgn="b"/>
                      <a:r>
                        <a:rPr lang="en-GB" sz="2800" b="0" i="0" u="none" strike="noStrike" dirty="0">
                          <a:solidFill>
                            <a:srgbClr val="000000"/>
                          </a:solidFill>
                          <a:effectLst/>
                          <a:latin typeface="Calibri"/>
                        </a:rPr>
                        <a:t>Less workload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462">
                <a:tc>
                  <a:txBody>
                    <a:bodyPr/>
                    <a:lstStyle/>
                    <a:p>
                      <a:pPr algn="l" fontAlgn="b"/>
                      <a:r>
                        <a:rPr lang="en-GB" sz="2800" b="0" i="0" u="none" strike="noStrike" dirty="0">
                          <a:solidFill>
                            <a:srgbClr val="000000"/>
                          </a:solidFill>
                          <a:effectLst/>
                          <a:latin typeface="Calibri"/>
                        </a:rPr>
                        <a:t>Building on the subject is easier when you are focusing on 1 topic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462">
                <a:tc>
                  <a:txBody>
                    <a:bodyPr/>
                    <a:lstStyle/>
                    <a:p>
                      <a:pPr algn="l" fontAlgn="b"/>
                      <a:r>
                        <a:rPr lang="en-GB" sz="2800" b="0" i="0" u="none" strike="noStrike" dirty="0">
                          <a:solidFill>
                            <a:srgbClr val="000000"/>
                          </a:solidFill>
                          <a:effectLst/>
                          <a:latin typeface="Calibri"/>
                        </a:rPr>
                        <a:t>Save time and could research more details about 1 topic.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8339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Feedback</a:t>
            </a:r>
            <a:endParaRPr lang="en-GB" dirty="0"/>
          </a:p>
        </p:txBody>
      </p:sp>
      <p:sp>
        <p:nvSpPr>
          <p:cNvPr id="3" name="Content Placeholder 2"/>
          <p:cNvSpPr>
            <a:spLocks noGrp="1"/>
          </p:cNvSpPr>
          <p:nvPr>
            <p:ph idx="1"/>
          </p:nvPr>
        </p:nvSpPr>
        <p:spPr/>
        <p:txBody>
          <a:bodyPr>
            <a:normAutofit fontScale="92500" lnSpcReduction="20000"/>
          </a:bodyPr>
          <a:lstStyle/>
          <a:p>
            <a:pPr>
              <a:buFont typeface="Arial" pitchFamily="34" charset="0"/>
              <a:buChar char="+"/>
            </a:pPr>
            <a:r>
              <a:rPr lang="en-GB" dirty="0" smtClean="0"/>
              <a:t>More interaction between teaching teams</a:t>
            </a:r>
          </a:p>
          <a:p>
            <a:pPr>
              <a:buFont typeface="Arial" pitchFamily="34" charset="0"/>
              <a:buChar char="+"/>
            </a:pPr>
            <a:r>
              <a:rPr lang="en-GB" dirty="0" smtClean="0"/>
              <a:t>More preparation time in class</a:t>
            </a:r>
          </a:p>
          <a:p>
            <a:pPr>
              <a:buFont typeface="Arial" pitchFamily="34" charset="0"/>
              <a:buChar char="+"/>
            </a:pPr>
            <a:r>
              <a:rPr lang="en-GB" dirty="0" smtClean="0"/>
              <a:t>Closer connection between the two departments</a:t>
            </a:r>
          </a:p>
          <a:p>
            <a:pPr>
              <a:buFont typeface="Arial" pitchFamily="34" charset="0"/>
              <a:buChar char="+"/>
            </a:pPr>
            <a:endParaRPr lang="en-GB" dirty="0" smtClean="0"/>
          </a:p>
          <a:p>
            <a:pPr>
              <a:buFont typeface="Arial" pitchFamily="34" charset="0"/>
              <a:buChar char="-"/>
            </a:pPr>
            <a:r>
              <a:rPr lang="en-GB" dirty="0" smtClean="0"/>
              <a:t>Students too focused on technology aspect of the question</a:t>
            </a:r>
          </a:p>
          <a:p>
            <a:pPr>
              <a:buFont typeface="Arial" pitchFamily="34" charset="0"/>
              <a:buChar char="-"/>
            </a:pPr>
            <a:r>
              <a:rPr lang="en-GB" dirty="0" smtClean="0"/>
              <a:t>Some subject text too complex to use in skills classes.</a:t>
            </a:r>
          </a:p>
          <a:p>
            <a:pPr>
              <a:buFont typeface="Arial" pitchFamily="34" charset="0"/>
              <a:buChar char="-"/>
            </a:pPr>
            <a:r>
              <a:rPr lang="en-GB" dirty="0" smtClean="0"/>
              <a:t>Not enough lesson materials</a:t>
            </a:r>
          </a:p>
          <a:p>
            <a:pPr>
              <a:buFont typeface="Arial" pitchFamily="34" charset="0"/>
              <a:buChar char="-"/>
            </a:pPr>
            <a:endParaRPr lang="en-GB" dirty="0" smtClean="0"/>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lnSpcReduction="10000"/>
          </a:bodyPr>
          <a:lstStyle/>
          <a:p>
            <a:r>
              <a:rPr lang="en-GB" dirty="0" smtClean="0"/>
              <a:t>Develop Lesson materials to support the HCCP input in skills classes</a:t>
            </a:r>
          </a:p>
          <a:p>
            <a:r>
              <a:rPr lang="en-GB" dirty="0" smtClean="0"/>
              <a:t>Edit the questions to encourage students to investigate Modernism and Arts relation to history</a:t>
            </a:r>
          </a:p>
          <a:p>
            <a:r>
              <a:rPr lang="en-GB" dirty="0" smtClean="0"/>
              <a:t>Include a written synoptic assessment in the second term</a:t>
            </a:r>
          </a:p>
          <a:p>
            <a:r>
              <a:rPr lang="en-GB" dirty="0"/>
              <a:t>Explore the possibility of using the same criteria for both modules</a:t>
            </a:r>
          </a:p>
          <a:p>
            <a:endParaRPr lang="en-GB" dirty="0" smtClean="0"/>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err="1"/>
              <a:t>Gorra</a:t>
            </a:r>
            <a:r>
              <a:rPr lang="en-GB" dirty="0"/>
              <a:t>, A., Sheridan-Ross, J. and </a:t>
            </a:r>
            <a:r>
              <a:rPr lang="en-GB" dirty="0" err="1"/>
              <a:t>Kyaw</a:t>
            </a:r>
            <a:r>
              <a:rPr lang="en-GB" dirty="0"/>
              <a:t>, </a:t>
            </a:r>
            <a:r>
              <a:rPr lang="en-GB" dirty="0" smtClean="0"/>
              <a:t>P (</a:t>
            </a:r>
            <a:r>
              <a:rPr lang="en-GB" dirty="0"/>
              <a:t>2008</a:t>
            </a:r>
            <a:r>
              <a:rPr lang="en-GB" dirty="0" smtClean="0"/>
              <a:t>). ‘Synoptic </a:t>
            </a:r>
            <a:r>
              <a:rPr lang="en-GB" dirty="0"/>
              <a:t>learning and assessment</a:t>
            </a:r>
            <a:r>
              <a:rPr lang="en-GB" dirty="0" smtClean="0"/>
              <a:t>: case </a:t>
            </a:r>
            <a:r>
              <a:rPr lang="en-GB" dirty="0"/>
              <a:t>studies and </a:t>
            </a:r>
            <a:r>
              <a:rPr lang="en-GB" dirty="0" smtClean="0"/>
              <a:t>experiences’. </a:t>
            </a:r>
            <a:r>
              <a:rPr lang="en-GB" dirty="0"/>
              <a:t>In </a:t>
            </a:r>
            <a:r>
              <a:rPr lang="en-GB" i="1" dirty="0" smtClean="0"/>
              <a:t>9</a:t>
            </a:r>
            <a:r>
              <a:rPr lang="en-GB" i="1" baseline="30000" dirty="0" smtClean="0"/>
              <a:t>th</a:t>
            </a:r>
            <a:r>
              <a:rPr lang="en-GB" i="1" dirty="0" smtClean="0"/>
              <a:t> Annual </a:t>
            </a:r>
            <a:r>
              <a:rPr lang="en-GB" i="1" dirty="0"/>
              <a:t>Conference of the Subject </a:t>
            </a:r>
            <a:r>
              <a:rPr lang="en-GB" i="1" dirty="0" smtClean="0"/>
              <a:t>Centre for </a:t>
            </a:r>
            <a:r>
              <a:rPr lang="en-GB" i="1" dirty="0"/>
              <a:t>Information and Computer </a:t>
            </a:r>
            <a:r>
              <a:rPr lang="en-GB" i="1" dirty="0" smtClean="0"/>
              <a:t>Sciences </a:t>
            </a:r>
            <a:r>
              <a:rPr lang="en-GB" dirty="0" smtClean="0"/>
              <a:t>(pp</a:t>
            </a:r>
            <a:r>
              <a:rPr lang="en-GB" dirty="0"/>
              <a:t>. 98-101).</a:t>
            </a:r>
          </a:p>
          <a:p>
            <a:pPr marL="0" indent="0">
              <a:buNone/>
            </a:pPr>
            <a:endParaRPr lang="en-GB" dirty="0" smtClean="0"/>
          </a:p>
          <a:p>
            <a:pPr marL="0" indent="0">
              <a:buNone/>
            </a:pPr>
            <a:r>
              <a:rPr lang="en-GB" dirty="0" smtClean="0"/>
              <a:t>Patrick</a:t>
            </a:r>
            <a:r>
              <a:rPr lang="en-GB" dirty="0"/>
              <a:t>, H. (2005). </a:t>
            </a:r>
            <a:r>
              <a:rPr lang="en-GB" i="1" dirty="0"/>
              <a:t>Synoptic </a:t>
            </a:r>
            <a:r>
              <a:rPr lang="en-GB" i="1" dirty="0" smtClean="0"/>
              <a:t>assessment: Report </a:t>
            </a:r>
            <a:r>
              <a:rPr lang="en-GB" i="1" dirty="0"/>
              <a:t>for QCA</a:t>
            </a:r>
            <a:r>
              <a:rPr lang="en-GB" dirty="0"/>
              <a:t>. Cambridge</a:t>
            </a:r>
            <a:r>
              <a:rPr lang="en-GB"/>
              <a:t>: </a:t>
            </a:r>
            <a:r>
              <a:rPr lang="en-GB" smtClean="0"/>
              <a:t>University of </a:t>
            </a:r>
            <a:r>
              <a:rPr lang="en-GB" dirty="0"/>
              <a:t>Cambridge</a:t>
            </a:r>
            <a:endParaRPr lang="en-GB" dirty="0"/>
          </a:p>
        </p:txBody>
      </p:sp>
    </p:spTree>
    <p:extLst>
      <p:ext uri="{BB962C8B-B14F-4D97-AF65-F5344CB8AC3E}">
        <p14:creationId xmlns:p14="http://schemas.microsoft.com/office/powerpoint/2010/main" val="34118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Structure</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365680477"/>
              </p:ext>
            </p:extLst>
          </p:nvPr>
        </p:nvGraphicFramePr>
        <p:xfrm>
          <a:off x="611560" y="1772816"/>
          <a:ext cx="7704856" cy="3960439"/>
        </p:xfrm>
        <a:graphic>
          <a:graphicData uri="http://schemas.openxmlformats.org/drawingml/2006/table">
            <a:tbl>
              <a:tblPr firstRow="1" firstCol="1" bandRow="1"/>
              <a:tblGrid>
                <a:gridCol w="1863271"/>
                <a:gridCol w="1988323"/>
                <a:gridCol w="1926631"/>
                <a:gridCol w="1926631"/>
              </a:tblGrid>
              <a:tr h="170545">
                <a:tc>
                  <a:txBody>
                    <a:bodyPr/>
                    <a:lstStyle/>
                    <a:p>
                      <a:pPr>
                        <a:spcAft>
                          <a:spcPts val="0"/>
                        </a:spcAft>
                      </a:pPr>
                      <a:r>
                        <a:rPr lang="en-GB" sz="900" dirty="0">
                          <a:effectLst/>
                          <a:latin typeface="Arial"/>
                          <a:ea typeface="MS Mincho"/>
                          <a:cs typeface="Times New Roman"/>
                        </a:rPr>
                        <a:t>Term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Arial"/>
                          <a:ea typeface="MS Mincho"/>
                          <a:cs typeface="Times New Roman"/>
                        </a:rPr>
                        <a:t>Term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Arial"/>
                          <a:ea typeface="MS Mincho"/>
                          <a:cs typeface="Times New Roman"/>
                        </a:rPr>
                        <a:t>Term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Arial"/>
                          <a:ea typeface="MS Mincho"/>
                          <a:cs typeface="Times New Roman"/>
                        </a:rPr>
                        <a:t>Summer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6969">
                <a:tc>
                  <a:txBody>
                    <a:bodyPr/>
                    <a:lstStyle/>
                    <a:p>
                      <a:pPr algn="ctr">
                        <a:spcAft>
                          <a:spcPts val="0"/>
                        </a:spcAft>
                      </a:pPr>
                      <a:r>
                        <a:rPr lang="en-GB" sz="1000">
                          <a:effectLst/>
                          <a:latin typeface="Arial"/>
                          <a:ea typeface="MS Mincho"/>
                          <a:cs typeface="Arial"/>
                        </a:rPr>
                        <a:t>Arts, Design &amp; Media</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An Introduction</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FC092, NCB</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5hrs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Arial"/>
                          <a:ea typeface="MS Mincho"/>
                          <a:cs typeface="Arial"/>
                        </a:rPr>
                        <a:t> </a:t>
                      </a:r>
                      <a:endParaRPr lang="en-GB" sz="900">
                        <a:effectLst/>
                        <a:latin typeface="Arial"/>
                        <a:ea typeface="MS Mincho"/>
                        <a:cs typeface="Times New Roman"/>
                      </a:endParaRPr>
                    </a:p>
                    <a:p>
                      <a:pPr>
                        <a:spcAft>
                          <a:spcPts val="0"/>
                        </a:spcAft>
                      </a:pPr>
                      <a:r>
                        <a:rPr lang="en-GB" sz="1000">
                          <a:effectLst/>
                          <a:latin typeface="Arial"/>
                          <a:ea typeface="MS Mincho"/>
                          <a:cs typeface="Arial"/>
                        </a:rPr>
                        <a:t>Arts, Design &amp; Media</a:t>
                      </a:r>
                      <a:endParaRPr lang="en-GB" sz="900">
                        <a:effectLst/>
                        <a:latin typeface="Arial"/>
                        <a:ea typeface="MS Mincho"/>
                        <a:cs typeface="Times New Roman"/>
                      </a:endParaRPr>
                    </a:p>
                    <a:p>
                      <a:pPr algn="ctr">
                        <a:spcAft>
                          <a:spcPts val="0"/>
                        </a:spcAft>
                      </a:pPr>
                      <a:r>
                        <a:rPr lang="en-GB" sz="1000" i="1">
                          <a:effectLst/>
                          <a:latin typeface="Arial"/>
                          <a:ea typeface="MS Mincho"/>
                          <a:cs typeface="Arial"/>
                        </a:rPr>
                        <a:t>Structured Projects</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FC094, 20 Credits</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6 hrs p/w</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 </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Arial"/>
                          <a:ea typeface="MS Mincho"/>
                          <a:cs typeface="Arial"/>
                        </a:rPr>
                        <a:t>Arts, Design &amp; Media</a:t>
                      </a:r>
                      <a:endParaRPr lang="en-GB" sz="900">
                        <a:effectLst/>
                        <a:latin typeface="Arial"/>
                        <a:ea typeface="MS Mincho"/>
                        <a:cs typeface="Times New Roman"/>
                      </a:endParaRPr>
                    </a:p>
                    <a:p>
                      <a:pPr algn="ctr">
                        <a:spcAft>
                          <a:spcPts val="0"/>
                        </a:spcAft>
                      </a:pPr>
                      <a:r>
                        <a:rPr lang="en-GB" sz="1000" i="1">
                          <a:effectLst/>
                          <a:latin typeface="Arial"/>
                          <a:ea typeface="MS Mincho"/>
                          <a:cs typeface="Arial"/>
                        </a:rPr>
                        <a:t>Specialism Projec</a:t>
                      </a:r>
                      <a:r>
                        <a:rPr lang="en-GB" sz="1000">
                          <a:effectLst/>
                          <a:latin typeface="Arial"/>
                          <a:ea typeface="MS Mincho"/>
                          <a:cs typeface="Arial"/>
                        </a:rPr>
                        <a:t>t</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FC095, 20 Credits</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6 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GB" sz="1000">
                          <a:effectLst/>
                          <a:latin typeface="Arial"/>
                          <a:ea typeface="MS Mincho"/>
                          <a:cs typeface="Arial"/>
                        </a:rPr>
                        <a:t>Portfolio &amp;</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Professional</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Preparation</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FC096, NCB</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15hrs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979">
                <a:tc gridSpan="3">
                  <a:txBody>
                    <a:bodyPr/>
                    <a:lstStyle/>
                    <a:p>
                      <a:pP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Historical, Cultural &amp; Contemporary Practice in Arts, Design &amp; Media</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FC093, 20 Credits, 3 </a:t>
                      </a:r>
                      <a:r>
                        <a:rPr lang="en-GB" sz="1000" dirty="0" err="1">
                          <a:effectLst/>
                          <a:latin typeface="Arial"/>
                          <a:ea typeface="MS Mincho"/>
                          <a:cs typeface="Arial"/>
                        </a:rPr>
                        <a:t>hrs</a:t>
                      </a:r>
                      <a:r>
                        <a:rPr lang="en-GB" sz="1000" dirty="0">
                          <a:effectLst/>
                          <a:latin typeface="Arial"/>
                          <a:ea typeface="MS Mincho"/>
                          <a:cs typeface="Arial"/>
                        </a:rPr>
                        <a:t> p/w</a:t>
                      </a:r>
                      <a:endParaRPr lang="en-GB" sz="900" dirty="0">
                        <a:effectLst/>
                        <a:latin typeface="Arial"/>
                        <a:ea typeface="MS Mincho"/>
                        <a:cs typeface="Times New Roman"/>
                      </a:endParaRPr>
                    </a:p>
                    <a:p>
                      <a:pP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vMerge="1">
                  <a:txBody>
                    <a:bodyPr/>
                    <a:lstStyle/>
                    <a:p>
                      <a:endParaRPr lang="en-GB"/>
                    </a:p>
                  </a:txBody>
                  <a:tcPr/>
                </a:tc>
              </a:tr>
              <a:tr h="947473">
                <a:tc>
                  <a:txBody>
                    <a:bodyPr/>
                    <a:lstStyle/>
                    <a:p>
                      <a:pPr algn="ctr">
                        <a:spcAft>
                          <a:spcPts val="0"/>
                        </a:spcAft>
                      </a:pPr>
                      <a:r>
                        <a:rPr lang="en-GB" sz="1000">
                          <a:effectLst/>
                          <a:latin typeface="Arial"/>
                          <a:ea typeface="MS Mincho"/>
                          <a:cs typeface="Arial"/>
                        </a:rPr>
                        <a:t> </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Language for Study 1</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FC201, NCB</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6 hrs p/w</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 </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Arial"/>
                          <a:ea typeface="MS Mincho"/>
                          <a:cs typeface="Arial"/>
                        </a:rPr>
                        <a:t>Language for Study 2</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FC202, NCB</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3 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Arial"/>
                          <a:ea typeface="MS Mincho"/>
                          <a:cs typeface="Arial"/>
                        </a:rPr>
                        <a:t>Language for Study 3</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FC203, 8 credits</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6 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947473">
                <a:tc>
                  <a:txBody>
                    <a:bodyPr/>
                    <a:lstStyle/>
                    <a:p>
                      <a:pPr algn="ct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Skills for Study 1</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FC501, 0 credits</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4hrs p/w</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Skills for Study </a:t>
                      </a:r>
                      <a:r>
                        <a:rPr lang="en-GB" sz="1000" dirty="0" smtClean="0">
                          <a:effectLst/>
                          <a:latin typeface="Arial"/>
                          <a:ea typeface="MS Mincho"/>
                          <a:cs typeface="Arial"/>
                        </a:rPr>
                        <a:t>2</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FC502, 0 credits</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4hrs p/w</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Arial"/>
                          <a:ea typeface="MS Mincho"/>
                          <a:cs typeface="Arial"/>
                        </a:rPr>
                        <a:t>Skills for Study </a:t>
                      </a:r>
                      <a:r>
                        <a:rPr lang="en-GB" sz="1000" dirty="0" smtClean="0">
                          <a:effectLst/>
                          <a:latin typeface="Arial"/>
                          <a:ea typeface="MS Mincho"/>
                          <a:cs typeface="Arial"/>
                        </a:rPr>
                        <a:t>3</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FC503, 12 credits</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4hrs p/w</a:t>
                      </a:r>
                      <a:endParaRPr lang="en-GB" sz="900" dirty="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Synoptic Assessment</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Synoptic Assessment involves testing: “connections between different elements of the subject”</a:t>
            </a:r>
          </a:p>
          <a:p>
            <a:pPr marL="0" indent="0">
              <a:buNone/>
            </a:pPr>
            <a:r>
              <a:rPr lang="en-GB" dirty="0" smtClean="0"/>
              <a:t>(Patrick 2005)</a:t>
            </a:r>
            <a:endParaRPr lang="en-GB" dirty="0"/>
          </a:p>
          <a:p>
            <a:pPr marL="0" indent="0">
              <a:buNone/>
            </a:pPr>
            <a:endParaRPr lang="en-GB" dirty="0" smtClean="0"/>
          </a:p>
          <a:p>
            <a:pPr marL="0" indent="0">
              <a:buNone/>
            </a:pPr>
            <a:endParaRPr lang="en-GB" dirty="0"/>
          </a:p>
          <a:p>
            <a:pPr marL="0" indent="0">
              <a:buNone/>
            </a:pPr>
            <a:r>
              <a:rPr lang="en-GB" dirty="0" smtClean="0"/>
              <a:t>synoptic assessment </a:t>
            </a:r>
            <a:r>
              <a:rPr lang="en-GB" dirty="0"/>
              <a:t>“may help students to make connections between modules, may increase the level of student </a:t>
            </a:r>
            <a:r>
              <a:rPr lang="en-GB" dirty="0" smtClean="0"/>
              <a:t>engagement…”</a:t>
            </a:r>
          </a:p>
          <a:p>
            <a:pPr marL="0" indent="0">
              <a:buNone/>
            </a:pPr>
            <a:r>
              <a:rPr lang="en-GB" dirty="0" smtClean="0"/>
              <a:t>(</a:t>
            </a:r>
            <a:r>
              <a:rPr lang="en-GB" dirty="0" err="1" smtClean="0"/>
              <a:t>Gorra</a:t>
            </a:r>
            <a:r>
              <a:rPr lang="en-GB" dirty="0" smtClean="0"/>
              <a:t> </a:t>
            </a:r>
            <a:r>
              <a:rPr lang="en-GB" dirty="0"/>
              <a:t>et al </a:t>
            </a:r>
            <a:r>
              <a:rPr lang="en-GB" dirty="0" smtClean="0"/>
              <a:t>2008</a:t>
            </a:r>
            <a:r>
              <a:rPr lang="en-GB" dirty="0"/>
              <a:t>)</a:t>
            </a:r>
          </a:p>
        </p:txBody>
      </p:sp>
    </p:spTree>
    <p:extLst>
      <p:ext uri="{BB962C8B-B14F-4D97-AF65-F5344CB8AC3E}">
        <p14:creationId xmlns:p14="http://schemas.microsoft.com/office/powerpoint/2010/main" val="161781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a:t>
            </a:r>
            <a:endParaRPr lang="en-GB" dirty="0"/>
          </a:p>
        </p:txBody>
      </p:sp>
      <p:sp>
        <p:nvSpPr>
          <p:cNvPr id="3" name="Content Placeholder 2"/>
          <p:cNvSpPr>
            <a:spLocks noGrp="1"/>
          </p:cNvSpPr>
          <p:nvPr>
            <p:ph idx="1"/>
          </p:nvPr>
        </p:nvSpPr>
        <p:spPr/>
        <p:txBody>
          <a:bodyPr/>
          <a:lstStyle/>
          <a:p>
            <a:pPr marL="0" indent="0">
              <a:buNone/>
            </a:pPr>
            <a:r>
              <a:rPr lang="en-GB" dirty="0"/>
              <a:t>To build greater and more explicit links for students between Skills for Study (SS), Language for Study (LS) modules and subject </a:t>
            </a:r>
            <a:r>
              <a:rPr lang="en-GB" dirty="0" smtClean="0"/>
              <a:t>modules</a:t>
            </a:r>
          </a:p>
          <a:p>
            <a:endParaRPr lang="en-GB" dirty="0"/>
          </a:p>
          <a:p>
            <a:pPr marL="0" indent="0">
              <a:buNone/>
            </a:pPr>
            <a:r>
              <a:rPr lang="en-GB" dirty="0" smtClean="0"/>
              <a:t>(UBIC Learning, Teaching and Assessment Strategy)</a:t>
            </a:r>
            <a:endParaRPr lang="en-GB" dirty="0"/>
          </a:p>
        </p:txBody>
      </p:sp>
    </p:spTree>
    <p:extLst>
      <p:ext uri="{BB962C8B-B14F-4D97-AF65-F5344CB8AC3E}">
        <p14:creationId xmlns:p14="http://schemas.microsoft.com/office/powerpoint/2010/main" val="3592615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Structure</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20170313"/>
              </p:ext>
            </p:extLst>
          </p:nvPr>
        </p:nvGraphicFramePr>
        <p:xfrm>
          <a:off x="611560" y="1772816"/>
          <a:ext cx="7704856" cy="3960439"/>
        </p:xfrm>
        <a:graphic>
          <a:graphicData uri="http://schemas.openxmlformats.org/drawingml/2006/table">
            <a:tbl>
              <a:tblPr firstRow="1" firstCol="1" bandRow="1"/>
              <a:tblGrid>
                <a:gridCol w="1863271"/>
                <a:gridCol w="1988323"/>
                <a:gridCol w="1926631"/>
                <a:gridCol w="1926631"/>
              </a:tblGrid>
              <a:tr h="170545">
                <a:tc>
                  <a:txBody>
                    <a:bodyPr/>
                    <a:lstStyle/>
                    <a:p>
                      <a:pPr>
                        <a:spcAft>
                          <a:spcPts val="0"/>
                        </a:spcAft>
                      </a:pPr>
                      <a:r>
                        <a:rPr lang="en-GB" sz="900" dirty="0">
                          <a:effectLst/>
                          <a:latin typeface="Arial"/>
                          <a:ea typeface="MS Mincho"/>
                          <a:cs typeface="Times New Roman"/>
                        </a:rPr>
                        <a:t>Term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Arial"/>
                          <a:ea typeface="MS Mincho"/>
                          <a:cs typeface="Times New Roman"/>
                        </a:rPr>
                        <a:t>Term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Arial"/>
                          <a:ea typeface="MS Mincho"/>
                          <a:cs typeface="Times New Roman"/>
                        </a:rPr>
                        <a:t>Term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effectLst/>
                          <a:latin typeface="Arial"/>
                          <a:ea typeface="MS Mincho"/>
                          <a:cs typeface="Times New Roman"/>
                        </a:rPr>
                        <a:t>Summer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6969">
                <a:tc>
                  <a:txBody>
                    <a:bodyPr/>
                    <a:lstStyle/>
                    <a:p>
                      <a:pPr algn="ctr">
                        <a:spcAft>
                          <a:spcPts val="0"/>
                        </a:spcAft>
                      </a:pPr>
                      <a:r>
                        <a:rPr lang="en-GB" sz="1000">
                          <a:effectLst/>
                          <a:latin typeface="Arial"/>
                          <a:ea typeface="MS Mincho"/>
                          <a:cs typeface="Arial"/>
                        </a:rPr>
                        <a:t>Arts, Design &amp; Media</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An Introduction</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FC092, NCB</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5hrs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Arial"/>
                          <a:ea typeface="MS Mincho"/>
                          <a:cs typeface="Arial"/>
                        </a:rPr>
                        <a:t> </a:t>
                      </a:r>
                      <a:endParaRPr lang="en-GB" sz="900">
                        <a:effectLst/>
                        <a:latin typeface="Arial"/>
                        <a:ea typeface="MS Mincho"/>
                        <a:cs typeface="Times New Roman"/>
                      </a:endParaRPr>
                    </a:p>
                    <a:p>
                      <a:pPr>
                        <a:spcAft>
                          <a:spcPts val="0"/>
                        </a:spcAft>
                      </a:pPr>
                      <a:r>
                        <a:rPr lang="en-GB" sz="1000">
                          <a:effectLst/>
                          <a:latin typeface="Arial"/>
                          <a:ea typeface="MS Mincho"/>
                          <a:cs typeface="Arial"/>
                        </a:rPr>
                        <a:t>Arts, Design &amp; Media</a:t>
                      </a:r>
                      <a:endParaRPr lang="en-GB" sz="900">
                        <a:effectLst/>
                        <a:latin typeface="Arial"/>
                        <a:ea typeface="MS Mincho"/>
                        <a:cs typeface="Times New Roman"/>
                      </a:endParaRPr>
                    </a:p>
                    <a:p>
                      <a:pPr algn="ctr">
                        <a:spcAft>
                          <a:spcPts val="0"/>
                        </a:spcAft>
                      </a:pPr>
                      <a:r>
                        <a:rPr lang="en-GB" sz="1000" i="1">
                          <a:effectLst/>
                          <a:latin typeface="Arial"/>
                          <a:ea typeface="MS Mincho"/>
                          <a:cs typeface="Arial"/>
                        </a:rPr>
                        <a:t>Structured Projects</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FC094, 20 Credits</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6 hrs p/w</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 </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effectLst/>
                          <a:latin typeface="Arial"/>
                          <a:ea typeface="MS Mincho"/>
                          <a:cs typeface="Arial"/>
                        </a:rPr>
                        <a:t>Arts, Design &amp; Media</a:t>
                      </a:r>
                      <a:endParaRPr lang="en-GB" sz="900">
                        <a:effectLst/>
                        <a:latin typeface="Arial"/>
                        <a:ea typeface="MS Mincho"/>
                        <a:cs typeface="Times New Roman"/>
                      </a:endParaRPr>
                    </a:p>
                    <a:p>
                      <a:pPr algn="ctr">
                        <a:spcAft>
                          <a:spcPts val="0"/>
                        </a:spcAft>
                      </a:pPr>
                      <a:r>
                        <a:rPr lang="en-GB" sz="1000" i="1">
                          <a:effectLst/>
                          <a:latin typeface="Arial"/>
                          <a:ea typeface="MS Mincho"/>
                          <a:cs typeface="Arial"/>
                        </a:rPr>
                        <a:t>Specialism Projec</a:t>
                      </a:r>
                      <a:r>
                        <a:rPr lang="en-GB" sz="1000">
                          <a:effectLst/>
                          <a:latin typeface="Arial"/>
                          <a:ea typeface="MS Mincho"/>
                          <a:cs typeface="Arial"/>
                        </a:rPr>
                        <a:t>t</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FC095, 20 Credits</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6 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GB" sz="1000">
                          <a:effectLst/>
                          <a:latin typeface="Arial"/>
                          <a:ea typeface="MS Mincho"/>
                          <a:cs typeface="Arial"/>
                        </a:rPr>
                        <a:t>Portfolio &amp;</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Professional</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Preparation</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FC096, NCB</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15hrs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979">
                <a:tc gridSpan="3">
                  <a:txBody>
                    <a:bodyPr/>
                    <a:lstStyle/>
                    <a:p>
                      <a:pP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Historical, Cultural &amp; Contemporary Practice in Arts, Design &amp; Media</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FC093, 20 Credits, 3 </a:t>
                      </a:r>
                      <a:r>
                        <a:rPr lang="en-GB" sz="1000" dirty="0" err="1">
                          <a:effectLst/>
                          <a:latin typeface="Arial"/>
                          <a:ea typeface="MS Mincho"/>
                          <a:cs typeface="Arial"/>
                        </a:rPr>
                        <a:t>hrs</a:t>
                      </a:r>
                      <a:r>
                        <a:rPr lang="en-GB" sz="1000" dirty="0">
                          <a:effectLst/>
                          <a:latin typeface="Arial"/>
                          <a:ea typeface="MS Mincho"/>
                          <a:cs typeface="Arial"/>
                        </a:rPr>
                        <a:t> p/w</a:t>
                      </a:r>
                      <a:endParaRPr lang="en-GB" sz="900" dirty="0">
                        <a:effectLst/>
                        <a:latin typeface="Arial"/>
                        <a:ea typeface="MS Mincho"/>
                        <a:cs typeface="Times New Roman"/>
                      </a:endParaRPr>
                    </a:p>
                    <a:p>
                      <a:pP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GB"/>
                    </a:p>
                  </a:txBody>
                  <a:tcPr/>
                </a:tc>
                <a:tc hMerge="1">
                  <a:txBody>
                    <a:bodyPr/>
                    <a:lstStyle/>
                    <a:p>
                      <a:endParaRPr lang="en-GB"/>
                    </a:p>
                  </a:txBody>
                  <a:tcPr/>
                </a:tc>
                <a:tc vMerge="1">
                  <a:txBody>
                    <a:bodyPr/>
                    <a:lstStyle/>
                    <a:p>
                      <a:endParaRPr lang="en-GB"/>
                    </a:p>
                  </a:txBody>
                  <a:tcPr/>
                </a:tc>
              </a:tr>
              <a:tr h="947473">
                <a:tc>
                  <a:txBody>
                    <a:bodyPr/>
                    <a:lstStyle/>
                    <a:p>
                      <a:pPr algn="ctr">
                        <a:spcAft>
                          <a:spcPts val="0"/>
                        </a:spcAft>
                      </a:pPr>
                      <a:r>
                        <a:rPr lang="en-GB" sz="1000">
                          <a:effectLst/>
                          <a:latin typeface="Arial"/>
                          <a:ea typeface="MS Mincho"/>
                          <a:cs typeface="Arial"/>
                        </a:rPr>
                        <a:t> </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Language for Study 1</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FC201, NCB</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6 hrs p/w</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 </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Arial"/>
                          <a:ea typeface="MS Mincho"/>
                          <a:cs typeface="Arial"/>
                        </a:rPr>
                        <a:t>Language for Study 2</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FC202, NCB</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3 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Arial"/>
                          <a:ea typeface="MS Mincho"/>
                          <a:cs typeface="Arial"/>
                        </a:rPr>
                        <a:t>Language for Study 3</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FC203, 8 credits</a:t>
                      </a:r>
                      <a:endParaRPr lang="en-GB" sz="900">
                        <a:effectLst/>
                        <a:latin typeface="Arial"/>
                        <a:ea typeface="MS Mincho"/>
                        <a:cs typeface="Times New Roman"/>
                      </a:endParaRPr>
                    </a:p>
                    <a:p>
                      <a:pPr algn="ctr">
                        <a:spcAft>
                          <a:spcPts val="0"/>
                        </a:spcAft>
                      </a:pPr>
                      <a:r>
                        <a:rPr lang="en-GB" sz="1000">
                          <a:effectLst/>
                          <a:latin typeface="Arial"/>
                          <a:ea typeface="MS Mincho"/>
                          <a:cs typeface="Arial"/>
                        </a:rPr>
                        <a:t>6 hrs p/w</a:t>
                      </a:r>
                      <a:endParaRPr lang="en-GB" sz="90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947473">
                <a:tc>
                  <a:txBody>
                    <a:bodyPr/>
                    <a:lstStyle/>
                    <a:p>
                      <a:pPr algn="ct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Skills for Study 1</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FC501, 0 credits</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4hrs p/w</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Skills for Study </a:t>
                      </a:r>
                      <a:r>
                        <a:rPr lang="en-GB" sz="1000" dirty="0" smtClean="0">
                          <a:effectLst/>
                          <a:latin typeface="Arial"/>
                          <a:ea typeface="MS Mincho"/>
                          <a:cs typeface="Arial"/>
                        </a:rPr>
                        <a:t>2</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FC502, 0 credits</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4hrs p/w</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 </a:t>
                      </a:r>
                      <a:endParaRPr lang="en-GB" sz="900" dirty="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effectLst/>
                          <a:latin typeface="Arial"/>
                          <a:ea typeface="MS Mincho"/>
                          <a:cs typeface="Arial"/>
                        </a:rPr>
                        <a:t>Skills for Study </a:t>
                      </a:r>
                      <a:r>
                        <a:rPr lang="en-GB" sz="1000" dirty="0" smtClean="0">
                          <a:effectLst/>
                          <a:latin typeface="Arial"/>
                          <a:ea typeface="MS Mincho"/>
                          <a:cs typeface="Arial"/>
                        </a:rPr>
                        <a:t>3</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FC503, 12 credits</a:t>
                      </a:r>
                      <a:endParaRPr lang="en-GB" sz="900" dirty="0">
                        <a:effectLst/>
                        <a:latin typeface="Arial"/>
                        <a:ea typeface="MS Mincho"/>
                        <a:cs typeface="Times New Roman"/>
                      </a:endParaRPr>
                    </a:p>
                    <a:p>
                      <a:pPr algn="ctr">
                        <a:spcAft>
                          <a:spcPts val="0"/>
                        </a:spcAft>
                      </a:pPr>
                      <a:r>
                        <a:rPr lang="en-GB" sz="1000" dirty="0">
                          <a:effectLst/>
                          <a:latin typeface="Arial"/>
                          <a:ea typeface="MS Mincho"/>
                          <a:cs typeface="Arial"/>
                        </a:rPr>
                        <a:t>4hrs p/w</a:t>
                      </a:r>
                      <a:endParaRPr lang="en-GB" sz="900" dirty="0">
                        <a:effectLst/>
                        <a:latin typeface="Arial"/>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bl>
          </a:graphicData>
        </a:graphic>
      </p:graphicFrame>
    </p:spTree>
    <p:extLst>
      <p:ext uri="{BB962C8B-B14F-4D97-AF65-F5344CB8AC3E}">
        <p14:creationId xmlns:p14="http://schemas.microsoft.com/office/powerpoint/2010/main" val="2523429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a:t>
            </a:r>
            <a:endParaRPr lang="en-GB" dirty="0"/>
          </a:p>
        </p:txBody>
      </p:sp>
      <p:sp>
        <p:nvSpPr>
          <p:cNvPr id="3" name="Content Placeholder 2"/>
          <p:cNvSpPr>
            <a:spLocks noGrp="1"/>
          </p:cNvSpPr>
          <p:nvPr>
            <p:ph idx="1"/>
          </p:nvPr>
        </p:nvSpPr>
        <p:spPr/>
        <p:txBody>
          <a:bodyPr/>
          <a:lstStyle/>
          <a:p>
            <a:r>
              <a:rPr lang="en-GB" dirty="0" smtClean="0"/>
              <a:t>Student Feedback: Too many assessments in Autumn Term (All Non-credit Bearing)</a:t>
            </a:r>
          </a:p>
          <a:p>
            <a:endParaRPr lang="en-GB" dirty="0" smtClean="0"/>
          </a:p>
          <a:p>
            <a:r>
              <a:rPr lang="en-GB" dirty="0" smtClean="0"/>
              <a:t>Staff feedback: Problems with referencing, citations etc in subject modules</a:t>
            </a:r>
          </a:p>
          <a:p>
            <a:endParaRPr lang="en-GB" dirty="0" smtClean="0"/>
          </a:p>
          <a:p>
            <a:r>
              <a:rPr lang="en-GB" dirty="0" smtClean="0"/>
              <a:t>Overlapping Module Outcomes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Outcomes - HCCP</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Generic </a:t>
            </a:r>
            <a:r>
              <a:rPr lang="en-GB" dirty="0"/>
              <a:t>Learning Outcomes: </a:t>
            </a:r>
          </a:p>
          <a:p>
            <a:pPr marL="0" indent="0">
              <a:buNone/>
            </a:pPr>
            <a:r>
              <a:rPr lang="en-GB" dirty="0"/>
              <a:t>1. Work independently and become a more self-directed learner. </a:t>
            </a:r>
            <a:endParaRPr lang="en-GB" dirty="0" smtClean="0"/>
          </a:p>
          <a:p>
            <a:pPr marL="0" indent="0">
              <a:buNone/>
            </a:pPr>
            <a:r>
              <a:rPr lang="en-GB" dirty="0" smtClean="0"/>
              <a:t>2</a:t>
            </a:r>
            <a:r>
              <a:rPr lang="en-GB" dirty="0"/>
              <a:t>. Demonstrate increasing confidence in the expression of thoughts, opinions and ideas. </a:t>
            </a:r>
            <a:endParaRPr lang="en-GB" dirty="0" smtClean="0"/>
          </a:p>
          <a:p>
            <a:pPr marL="0" indent="0">
              <a:buNone/>
            </a:pPr>
            <a:r>
              <a:rPr lang="en-GB" dirty="0" smtClean="0"/>
              <a:t>3</a:t>
            </a:r>
            <a:r>
              <a:rPr lang="en-GB" dirty="0"/>
              <a:t>. Communicate ideas effectively: written, oral, visual. </a:t>
            </a:r>
          </a:p>
          <a:p>
            <a:pPr marL="0" indent="0">
              <a:buNone/>
            </a:pPr>
            <a:r>
              <a:rPr lang="en-GB" dirty="0"/>
              <a:t>4. Work collaboratively and contribute to group discussions. </a:t>
            </a:r>
          </a:p>
          <a:p>
            <a:pPr marL="0" indent="0">
              <a:buNone/>
            </a:pPr>
            <a:endParaRPr lang="en-GB" dirty="0" smtClean="0"/>
          </a:p>
          <a:p>
            <a:pPr marL="0" indent="0">
              <a:buNone/>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Module Learning Outcomes -Skills for Study 1</a:t>
            </a:r>
            <a:endParaRPr lang="en-GB" dirty="0"/>
          </a:p>
        </p:txBody>
      </p:sp>
      <p:sp>
        <p:nvSpPr>
          <p:cNvPr id="3" name="Rectangle 2"/>
          <p:cNvSpPr/>
          <p:nvPr/>
        </p:nvSpPr>
        <p:spPr>
          <a:xfrm>
            <a:off x="251520" y="1556792"/>
            <a:ext cx="8280920" cy="4708981"/>
          </a:xfrm>
          <a:prstGeom prst="rect">
            <a:avLst/>
          </a:prstGeom>
        </p:spPr>
        <p:txBody>
          <a:bodyPr wrap="square">
            <a:spAutoFit/>
          </a:bodyPr>
          <a:lstStyle/>
          <a:p>
            <a:r>
              <a:rPr lang="en-GB" sz="3000" dirty="0" smtClean="0"/>
              <a:t>1. Can </a:t>
            </a:r>
            <a:r>
              <a:rPr lang="en-GB" sz="3000" dirty="0"/>
              <a:t>understand a lecture, demonstration or presentation where the message is expressed in relatively simple language and take simple notes for specific spoken and written discourse purposes   </a:t>
            </a:r>
          </a:p>
          <a:p>
            <a:endParaRPr lang="en-GB" sz="3000" dirty="0" smtClean="0"/>
          </a:p>
          <a:p>
            <a:r>
              <a:rPr lang="en-GB" sz="3000" dirty="0" smtClean="0"/>
              <a:t>2. </a:t>
            </a:r>
            <a:r>
              <a:rPr lang="en-GB" sz="3000" dirty="0"/>
              <a:t>Can understand straightforward factual written texts on subjects related to field/interest and make simple notes for specific written or spoken discourse purposes </a:t>
            </a:r>
          </a:p>
          <a:p>
            <a:endParaRPr lang="en-GB" sz="3000" dirty="0"/>
          </a:p>
        </p:txBody>
      </p:sp>
    </p:spTree>
    <p:extLst>
      <p:ext uri="{BB962C8B-B14F-4D97-AF65-F5344CB8AC3E}">
        <p14:creationId xmlns:p14="http://schemas.microsoft.com/office/powerpoint/2010/main" val="208592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UB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UBIC_Powerpoint_Template</Template>
  <TotalTime>1699</TotalTime>
  <Words>988</Words>
  <Application>Microsoft Office PowerPoint</Application>
  <PresentationFormat>On-screen Show (4:3)</PresentationFormat>
  <Paragraphs>288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UBIC_Powerpoint_Template</vt:lpstr>
      <vt:lpstr>“Embracing the Future”</vt:lpstr>
      <vt:lpstr>Session Outline</vt:lpstr>
      <vt:lpstr>Course Structure</vt:lpstr>
      <vt:lpstr>Synoptic Assessment</vt:lpstr>
      <vt:lpstr>Rationale</vt:lpstr>
      <vt:lpstr>Course Structure</vt:lpstr>
      <vt:lpstr>Rationale</vt:lpstr>
      <vt:lpstr>Module Outcomes - HCCP</vt:lpstr>
      <vt:lpstr>Module Learning Outcomes -Skills for Study 1</vt:lpstr>
      <vt:lpstr>Module Learning Outcomes -Skills for Study 1</vt:lpstr>
      <vt:lpstr>Changes: Previous Assessment Strategy (HCCP)</vt:lpstr>
      <vt:lpstr>Changes: Previous Assessment Strategy (SS1)</vt:lpstr>
      <vt:lpstr>Changes: Synoptic Presentations</vt:lpstr>
      <vt:lpstr>Marking Criteria - HCCP</vt:lpstr>
      <vt:lpstr>Marking Criteria – SS1</vt:lpstr>
      <vt:lpstr>Presentation Topic</vt:lpstr>
      <vt:lpstr>Benefits</vt:lpstr>
      <vt:lpstr>PowerPoint Presentation</vt:lpstr>
      <vt:lpstr>PowerPoint Presentation</vt:lpstr>
      <vt:lpstr>PowerPoint Presentation</vt:lpstr>
      <vt:lpstr>PowerPoint Presentation</vt:lpstr>
      <vt:lpstr>Challenges</vt:lpstr>
      <vt:lpstr>Module Results</vt:lpstr>
      <vt:lpstr>Student Feedback</vt:lpstr>
      <vt:lpstr>Student Feedback - Comments</vt:lpstr>
      <vt:lpstr>Staff Feedback</vt:lpstr>
      <vt:lpstr>Next Steps</vt:lpstr>
      <vt:lpstr>References</vt:lpstr>
    </vt:vector>
  </TitlesOfParts>
  <Company>Kaplan International Colleges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Electra Lamaj</dc:creator>
  <cp:lastModifiedBy>Adam Stewart</cp:lastModifiedBy>
  <cp:revision>96</cp:revision>
  <cp:lastPrinted>2017-07-06T09:23:29Z</cp:lastPrinted>
  <dcterms:created xsi:type="dcterms:W3CDTF">2013-11-11T12:06:56Z</dcterms:created>
  <dcterms:modified xsi:type="dcterms:W3CDTF">2017-07-18T08:08:21Z</dcterms:modified>
</cp:coreProperties>
</file>