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5" r:id="rId4"/>
    <p:sldId id="264" r:id="rId5"/>
    <p:sldId id="266" r:id="rId6"/>
    <p:sldId id="258" r:id="rId7"/>
    <p:sldId id="259" r:id="rId8"/>
    <p:sldId id="267" r:id="rId9"/>
    <p:sldId id="269" r:id="rId10"/>
    <p:sldId id="260" r:id="rId11"/>
    <p:sldId id="278" r:id="rId12"/>
    <p:sldId id="286" r:id="rId13"/>
    <p:sldId id="262" r:id="rId14"/>
    <p:sldId id="281" r:id="rId15"/>
    <p:sldId id="283" r:id="rId16"/>
    <p:sldId id="271" r:id="rId17"/>
    <p:sldId id="273" r:id="rId18"/>
    <p:sldId id="277" r:id="rId19"/>
    <p:sldId id="279" r:id="rId20"/>
    <p:sldId id="280" r:id="rId21"/>
    <p:sldId id="272" r:id="rId22"/>
    <p:sldId id="270" r:id="rId23"/>
    <p:sldId id="284" r:id="rId24"/>
    <p:sldId id="274" r:id="rId25"/>
    <p:sldId id="275" r:id="rId26"/>
    <p:sldId id="285" r:id="rId27"/>
    <p:sldId id="282" r:id="rId28"/>
    <p:sldId id="276" r:id="rId29"/>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9" d="100"/>
          <a:sy n="79" d="100"/>
        </p:scale>
        <p:origin x="-1888"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472184" y="2130425"/>
            <a:ext cx="7013448" cy="1470025"/>
          </a:xfrm>
        </p:spPr>
        <p:txBody>
          <a:bodyPr/>
          <a:lstStyle>
            <a:lvl1pPr algn="ctr">
              <a:defRPr sz="4400" b="1"/>
            </a:lvl1pPr>
          </a:lstStyle>
          <a:p>
            <a:r>
              <a:rPr lang="en-GB" smtClean="0"/>
              <a:t>Click to edit Master title style</a:t>
            </a:r>
            <a:endParaRPr lang="en-US"/>
          </a:p>
        </p:txBody>
      </p:sp>
      <p:sp>
        <p:nvSpPr>
          <p:cNvPr id="3" name="Subtitle 2"/>
          <p:cNvSpPr>
            <a:spLocks noGrp="1"/>
          </p:cNvSpPr>
          <p:nvPr>
            <p:ph type="subTitle" idx="1"/>
          </p:nvPr>
        </p:nvSpPr>
        <p:spPr>
          <a:xfrm>
            <a:off x="1778508"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6B5493FC-ADBE-45C3-B83A-A0F6D63565EE}" type="datetimeFigureOut">
              <a:rPr lang="en-US" altLang="en-US"/>
              <a:pPr>
                <a:defRPr/>
              </a:pPr>
              <a:t>15/07/17</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0A79A2E1-11B2-4776-BC90-E912AF54197C}" type="slidenum">
              <a:rPr lang="en-US" altLang="en-US"/>
              <a:pPr/>
              <a:t>‹#›</a:t>
            </a:fld>
            <a:endParaRPr lang="en-US" altLang="en-US"/>
          </a:p>
        </p:txBody>
      </p:sp>
    </p:spTree>
    <p:extLst>
      <p:ext uri="{BB962C8B-B14F-4D97-AF65-F5344CB8AC3E}">
        <p14:creationId xmlns:p14="http://schemas.microsoft.com/office/powerpoint/2010/main" val="4194946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093F9D5-8E7B-40F9-AA38-691F47C1FEC4}" type="datetimeFigureOut">
              <a:rPr lang="en-US" altLang="en-US"/>
              <a:pPr>
                <a:defRPr/>
              </a:pPr>
              <a:t>15/07/17</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5925F74-00BB-474B-80CD-697A82554E7B}" type="slidenum">
              <a:rPr lang="en-US" altLang="en-US"/>
              <a:pPr/>
              <a:t>‹#›</a:t>
            </a:fld>
            <a:endParaRPr lang="en-US" altLang="en-US"/>
          </a:p>
        </p:txBody>
      </p:sp>
    </p:spTree>
    <p:extLst>
      <p:ext uri="{BB962C8B-B14F-4D97-AF65-F5344CB8AC3E}">
        <p14:creationId xmlns:p14="http://schemas.microsoft.com/office/powerpoint/2010/main" val="31892949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69848"/>
            <a:ext cx="2057400" cy="505631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1335024" y="1069848"/>
            <a:ext cx="5141976" cy="505631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9149F10-F8F3-4004-9C90-0800C365A59F}" type="datetimeFigureOut">
              <a:rPr lang="en-US" altLang="en-US"/>
              <a:pPr>
                <a:defRPr/>
              </a:pPr>
              <a:t>15/07/17</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343B116C-E47A-49CF-B7F1-EA29B041B4A5}" type="slidenum">
              <a:rPr lang="en-US" altLang="en-US"/>
              <a:pPr/>
              <a:t>‹#›</a:t>
            </a:fld>
            <a:endParaRPr lang="en-US" altLang="en-US"/>
          </a:p>
        </p:txBody>
      </p:sp>
    </p:spTree>
    <p:extLst>
      <p:ext uri="{BB962C8B-B14F-4D97-AF65-F5344CB8AC3E}">
        <p14:creationId xmlns:p14="http://schemas.microsoft.com/office/powerpoint/2010/main" val="2703669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B7853F86-4C75-4B98-BD16-550C34AECFE1}" type="datetimeFigureOut">
              <a:rPr lang="en-US" altLang="en-US"/>
              <a:pPr>
                <a:defRPr/>
              </a:pPr>
              <a:t>15/07/17</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6E20D8FE-5E8A-41F2-9AF1-7B64EE27B061}" type="slidenum">
              <a:rPr lang="en-US" altLang="en-US"/>
              <a:pPr/>
              <a:t>‹#›</a:t>
            </a:fld>
            <a:endParaRPr lang="en-US" altLang="en-US"/>
          </a:p>
        </p:txBody>
      </p:sp>
    </p:spTree>
    <p:extLst>
      <p:ext uri="{BB962C8B-B14F-4D97-AF65-F5344CB8AC3E}">
        <p14:creationId xmlns:p14="http://schemas.microsoft.com/office/powerpoint/2010/main" val="1272707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371599" y="4406900"/>
            <a:ext cx="7123114"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1371599" y="2906713"/>
            <a:ext cx="7123113"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B8C6911-D412-44EF-9E44-9545CE5FAE49}" type="datetimeFigureOut">
              <a:rPr lang="en-US" altLang="en-US"/>
              <a:pPr>
                <a:defRPr/>
              </a:pPr>
              <a:t>15/07/17</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72BA407-727B-4177-B7A2-3DA0179D55BF}" type="slidenum">
              <a:rPr lang="en-US" altLang="en-US"/>
              <a:pPr/>
              <a:t>‹#›</a:t>
            </a:fld>
            <a:endParaRPr lang="en-US" altLang="en-US"/>
          </a:p>
        </p:txBody>
      </p:sp>
    </p:spTree>
    <p:extLst>
      <p:ext uri="{BB962C8B-B14F-4D97-AF65-F5344CB8AC3E}">
        <p14:creationId xmlns:p14="http://schemas.microsoft.com/office/powerpoint/2010/main" val="42762875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1417320" y="2221992"/>
            <a:ext cx="3528000" cy="390417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5166360" y="2221992"/>
            <a:ext cx="3528000" cy="390417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38F01783-1EAC-4261-9BAE-337FBDF01730}" type="datetimeFigureOut">
              <a:rPr lang="en-US" altLang="en-US"/>
              <a:pPr>
                <a:defRPr/>
              </a:pPr>
              <a:t>15/07/17</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F034F9F7-440A-4462-AAE7-CB6A121D2EC1}" type="slidenum">
              <a:rPr lang="en-US" altLang="en-US"/>
              <a:pPr/>
              <a:t>‹#›</a:t>
            </a:fld>
            <a:endParaRPr lang="en-US" altLang="en-US"/>
          </a:p>
        </p:txBody>
      </p:sp>
    </p:spTree>
    <p:extLst>
      <p:ext uri="{BB962C8B-B14F-4D97-AF65-F5344CB8AC3E}">
        <p14:creationId xmlns:p14="http://schemas.microsoft.com/office/powerpoint/2010/main" val="13039633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1417320" y="2193481"/>
            <a:ext cx="35280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smtClean="0"/>
              <a:t>Click to edit Master text styles</a:t>
            </a:r>
          </a:p>
        </p:txBody>
      </p:sp>
      <p:sp>
        <p:nvSpPr>
          <p:cNvPr id="4" name="Content Placeholder 3"/>
          <p:cNvSpPr>
            <a:spLocks noGrp="1"/>
          </p:cNvSpPr>
          <p:nvPr>
            <p:ph sz="half" idx="2"/>
          </p:nvPr>
        </p:nvSpPr>
        <p:spPr>
          <a:xfrm>
            <a:off x="1417320" y="2871216"/>
            <a:ext cx="3528000" cy="32400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5" name="Text Placeholder 4"/>
          <p:cNvSpPr>
            <a:spLocks noGrp="1"/>
          </p:cNvSpPr>
          <p:nvPr>
            <p:ph type="body" sz="quarter" idx="3"/>
          </p:nvPr>
        </p:nvSpPr>
        <p:spPr>
          <a:xfrm>
            <a:off x="5157089" y="2193798"/>
            <a:ext cx="35280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smtClean="0"/>
              <a:t>Click to edit Master text styles</a:t>
            </a:r>
          </a:p>
        </p:txBody>
      </p:sp>
      <p:sp>
        <p:nvSpPr>
          <p:cNvPr id="6" name="Content Placeholder 5"/>
          <p:cNvSpPr>
            <a:spLocks noGrp="1"/>
          </p:cNvSpPr>
          <p:nvPr>
            <p:ph sz="quarter" idx="4"/>
          </p:nvPr>
        </p:nvSpPr>
        <p:spPr>
          <a:xfrm>
            <a:off x="5157089" y="2871215"/>
            <a:ext cx="3528000" cy="32400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C88468CD-0516-494C-B443-8D5EAB7A9E54}" type="datetimeFigureOut">
              <a:rPr lang="en-US" altLang="en-US"/>
              <a:pPr>
                <a:defRPr/>
              </a:pPr>
              <a:t>15/07/17</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A03A0014-0405-4DA9-9E54-756462DA9758}" type="slidenum">
              <a:rPr lang="en-US" altLang="en-US"/>
              <a:pPr/>
              <a:t>‹#›</a:t>
            </a:fld>
            <a:endParaRPr lang="en-US" altLang="en-US"/>
          </a:p>
        </p:txBody>
      </p:sp>
    </p:spTree>
    <p:extLst>
      <p:ext uri="{BB962C8B-B14F-4D97-AF65-F5344CB8AC3E}">
        <p14:creationId xmlns:p14="http://schemas.microsoft.com/office/powerpoint/2010/main" val="30853494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58B6207-4814-4F32-BC30-32FB093B801D}" type="datetimeFigureOut">
              <a:rPr lang="en-US" altLang="en-US"/>
              <a:pPr>
                <a:defRPr/>
              </a:pPr>
              <a:t>15/07/17</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6C281698-6B3E-4C9A-80DB-423FFC0B39E8}" type="slidenum">
              <a:rPr lang="en-US" altLang="en-US"/>
              <a:pPr/>
              <a:t>‹#›</a:t>
            </a:fld>
            <a:endParaRPr lang="en-US" altLang="en-US"/>
          </a:p>
        </p:txBody>
      </p:sp>
    </p:spTree>
    <p:extLst>
      <p:ext uri="{BB962C8B-B14F-4D97-AF65-F5344CB8AC3E}">
        <p14:creationId xmlns:p14="http://schemas.microsoft.com/office/powerpoint/2010/main" val="18452182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3D6F86E-D36E-4C72-9948-B306CE6F1620}" type="datetimeFigureOut">
              <a:rPr lang="en-US" altLang="en-US"/>
              <a:pPr>
                <a:defRPr/>
              </a:pPr>
              <a:t>15/07/17</a:t>
            </a:fld>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74B87750-A9E6-4A51-AF25-057F1055C2A1}" type="slidenum">
              <a:rPr lang="en-US" altLang="en-US"/>
              <a:pPr/>
              <a:t>‹#›</a:t>
            </a:fld>
            <a:endParaRPr lang="en-US" altLang="en-US"/>
          </a:p>
        </p:txBody>
      </p:sp>
    </p:spTree>
    <p:extLst>
      <p:ext uri="{BB962C8B-B14F-4D97-AF65-F5344CB8AC3E}">
        <p14:creationId xmlns:p14="http://schemas.microsoft.com/office/powerpoint/2010/main" val="1388840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08760" y="1069848"/>
            <a:ext cx="3008313" cy="1105154"/>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4636008" y="1069848"/>
            <a:ext cx="4050792" cy="505631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Text Placeholder 3"/>
          <p:cNvSpPr>
            <a:spLocks noGrp="1"/>
          </p:cNvSpPr>
          <p:nvPr>
            <p:ph type="body" sz="half" idx="2"/>
          </p:nvPr>
        </p:nvSpPr>
        <p:spPr>
          <a:xfrm>
            <a:off x="1508760" y="2203704"/>
            <a:ext cx="3008313" cy="392245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96CF836-E007-4608-8830-61605C63DE62}" type="datetimeFigureOut">
              <a:rPr lang="en-US" altLang="en-US"/>
              <a:pPr>
                <a:defRPr/>
              </a:pPr>
              <a:t>15/07/17</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E97D442-9C41-4D12-B85D-92D692A80387}" type="slidenum">
              <a:rPr lang="en-US" altLang="en-US"/>
              <a:pPr/>
              <a:t>‹#›</a:t>
            </a:fld>
            <a:endParaRPr lang="en-US" altLang="en-US"/>
          </a:p>
        </p:txBody>
      </p:sp>
    </p:spTree>
    <p:extLst>
      <p:ext uri="{BB962C8B-B14F-4D97-AF65-F5344CB8AC3E}">
        <p14:creationId xmlns:p14="http://schemas.microsoft.com/office/powerpoint/2010/main" val="2617055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68944"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2468944" y="1179575"/>
            <a:ext cx="5486400" cy="3547999"/>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smtClean="0"/>
              <a:t>Drag picture to placeholder or click icon to add</a:t>
            </a:r>
            <a:endParaRPr lang="en-US" noProof="0"/>
          </a:p>
        </p:txBody>
      </p:sp>
      <p:sp>
        <p:nvSpPr>
          <p:cNvPr id="4" name="Text Placeholder 3"/>
          <p:cNvSpPr>
            <a:spLocks noGrp="1"/>
          </p:cNvSpPr>
          <p:nvPr>
            <p:ph type="body" sz="half" idx="2"/>
          </p:nvPr>
        </p:nvSpPr>
        <p:spPr>
          <a:xfrm>
            <a:off x="2468944"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6A22C9C-6B84-4D74-B21B-F3464D5A2768}" type="datetimeFigureOut">
              <a:rPr lang="en-US" altLang="en-US"/>
              <a:pPr>
                <a:defRPr/>
              </a:pPr>
              <a:t>15/07/17</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D65133DA-4F6F-4080-8F2A-0E61FBB27906}" type="slidenum">
              <a:rPr lang="en-US" altLang="en-US"/>
              <a:pPr/>
              <a:t>‹#›</a:t>
            </a:fld>
            <a:endParaRPr lang="en-US" altLang="en-US"/>
          </a:p>
        </p:txBody>
      </p:sp>
    </p:spTree>
    <p:extLst>
      <p:ext uri="{BB962C8B-B14F-4D97-AF65-F5344CB8AC3E}">
        <p14:creationId xmlns:p14="http://schemas.microsoft.com/office/powerpoint/2010/main" val="35654980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417638" y="977900"/>
            <a:ext cx="726916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endParaRPr lang="en-US" altLang="en-US" smtClean="0"/>
          </a:p>
        </p:txBody>
      </p:sp>
      <p:sp>
        <p:nvSpPr>
          <p:cNvPr id="1027" name="Text Placeholder 2"/>
          <p:cNvSpPr>
            <a:spLocks noGrp="1"/>
          </p:cNvSpPr>
          <p:nvPr>
            <p:ph type="body" idx="1"/>
          </p:nvPr>
        </p:nvSpPr>
        <p:spPr bwMode="auto">
          <a:xfrm>
            <a:off x="1417638" y="2166938"/>
            <a:ext cx="7269162" cy="395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endParaRPr lang="en-US" alt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pPr>
              <a:defRPr/>
            </a:pPr>
            <a:fld id="{7E167DAE-4878-4EFB-8D78-5CA3922A89F9}" type="datetimeFigureOut">
              <a:rPr lang="en-US" altLang="en-US"/>
              <a:pPr>
                <a:defRPr/>
              </a:pPr>
              <a:t>15/07/17</a:t>
            </a:fld>
            <a:endParaRPr lang="en-US"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3110F8DB-28BE-4E51-96AA-E026B2BD527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0" fontAlgn="base" hangingPunct="0">
        <a:spcBef>
          <a:spcPct val="0"/>
        </a:spcBef>
        <a:spcAft>
          <a:spcPct val="0"/>
        </a:spcAft>
        <a:defRPr sz="3600" kern="1200">
          <a:solidFill>
            <a:schemeClr val="tx1"/>
          </a:solidFill>
          <a:latin typeface="+mj-lt"/>
          <a:ea typeface="MS PGothic" pitchFamily="34" charset="-128"/>
          <a:cs typeface="+mj-cs"/>
        </a:defRPr>
      </a:lvl1pPr>
      <a:lvl2pPr algn="l" defTabSz="457200" rtl="0" eaLnBrk="0" fontAlgn="base" hangingPunct="0">
        <a:spcBef>
          <a:spcPct val="0"/>
        </a:spcBef>
        <a:spcAft>
          <a:spcPct val="0"/>
        </a:spcAft>
        <a:defRPr sz="3600">
          <a:solidFill>
            <a:schemeClr val="tx1"/>
          </a:solidFill>
          <a:latin typeface="Calibri" pitchFamily="34" charset="0"/>
          <a:ea typeface="MS PGothic" pitchFamily="34" charset="-128"/>
        </a:defRPr>
      </a:lvl2pPr>
      <a:lvl3pPr algn="l" defTabSz="457200" rtl="0" eaLnBrk="0" fontAlgn="base" hangingPunct="0">
        <a:spcBef>
          <a:spcPct val="0"/>
        </a:spcBef>
        <a:spcAft>
          <a:spcPct val="0"/>
        </a:spcAft>
        <a:defRPr sz="3600">
          <a:solidFill>
            <a:schemeClr val="tx1"/>
          </a:solidFill>
          <a:latin typeface="Calibri" pitchFamily="34" charset="0"/>
          <a:ea typeface="MS PGothic" pitchFamily="34" charset="-128"/>
        </a:defRPr>
      </a:lvl3pPr>
      <a:lvl4pPr algn="l" defTabSz="457200" rtl="0" eaLnBrk="0" fontAlgn="base" hangingPunct="0">
        <a:spcBef>
          <a:spcPct val="0"/>
        </a:spcBef>
        <a:spcAft>
          <a:spcPct val="0"/>
        </a:spcAft>
        <a:defRPr sz="3600">
          <a:solidFill>
            <a:schemeClr val="tx1"/>
          </a:solidFill>
          <a:latin typeface="Calibri" pitchFamily="34" charset="0"/>
          <a:ea typeface="MS PGothic" pitchFamily="34" charset="-128"/>
        </a:defRPr>
      </a:lvl4pPr>
      <a:lvl5pPr algn="l" defTabSz="457200" rtl="0" eaLnBrk="0" fontAlgn="base" hangingPunct="0">
        <a:spcBef>
          <a:spcPct val="0"/>
        </a:spcBef>
        <a:spcAft>
          <a:spcPct val="0"/>
        </a:spcAft>
        <a:defRPr sz="3600">
          <a:solidFill>
            <a:schemeClr val="tx1"/>
          </a:solidFill>
          <a:latin typeface="Calibri" pitchFamily="34" charset="0"/>
          <a:ea typeface="MS PGothic" pitchFamily="34" charset="-128"/>
        </a:defRPr>
      </a:lvl5pPr>
      <a:lvl6pPr marL="457200" algn="ctr" defTabSz="457200" rtl="0" fontAlgn="base">
        <a:spcBef>
          <a:spcPct val="0"/>
        </a:spcBef>
        <a:spcAft>
          <a:spcPct val="0"/>
        </a:spcAft>
        <a:defRPr sz="4400">
          <a:solidFill>
            <a:schemeClr val="tx1"/>
          </a:solidFill>
          <a:latin typeface="Calibri" pitchFamily="34" charset="0"/>
          <a:ea typeface="MS PGothic" pitchFamily="34" charset="-128"/>
        </a:defRPr>
      </a:lvl6pPr>
      <a:lvl7pPr marL="914400" algn="ctr" defTabSz="457200" rtl="0" fontAlgn="base">
        <a:spcBef>
          <a:spcPct val="0"/>
        </a:spcBef>
        <a:spcAft>
          <a:spcPct val="0"/>
        </a:spcAft>
        <a:defRPr sz="4400">
          <a:solidFill>
            <a:schemeClr val="tx1"/>
          </a:solidFill>
          <a:latin typeface="Calibri" pitchFamily="34" charset="0"/>
          <a:ea typeface="MS PGothic" pitchFamily="34" charset="-128"/>
        </a:defRPr>
      </a:lvl7pPr>
      <a:lvl8pPr marL="1371600" algn="ctr" defTabSz="457200" rtl="0" fontAlgn="base">
        <a:spcBef>
          <a:spcPct val="0"/>
        </a:spcBef>
        <a:spcAft>
          <a:spcPct val="0"/>
        </a:spcAft>
        <a:defRPr sz="4400">
          <a:solidFill>
            <a:schemeClr val="tx1"/>
          </a:solidFill>
          <a:latin typeface="Calibri" pitchFamily="34" charset="0"/>
          <a:ea typeface="MS PGothic" pitchFamily="34" charset="-128"/>
        </a:defRPr>
      </a:lvl8pPr>
      <a:lvl9pPr marL="1828800" algn="ctr" defTabSz="457200" rtl="0" fontAlgn="base">
        <a:spcBef>
          <a:spcPct val="0"/>
        </a:spcBef>
        <a:spcAft>
          <a:spcPct val="0"/>
        </a:spcAft>
        <a:defRPr sz="4400">
          <a:solidFill>
            <a:schemeClr val="tx1"/>
          </a:solidFill>
          <a:latin typeface="Calibri" pitchFamily="34" charset="0"/>
          <a:ea typeface="MS PGothic" pitchFamily="34"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itchFamily="34" charset="-128"/>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tandfonline.com/doi/abs/10.1080/0969594970040304" TargetMode="External"/><Relationship Id="rId4" Type="http://schemas.openxmlformats.org/officeDocument/2006/relationships/hyperlink" Target="https://link.springer.com/article/10.1057/s41307-016-0027-3" TargetMode="External"/><Relationship Id="rId5" Type="http://schemas.openxmlformats.org/officeDocument/2006/relationships/hyperlink" Target="http://www.tandfonline.com/doi/pdf/10.1080/02602930600679506?needAccess=true" TargetMode="External"/><Relationship Id="rId6" Type="http://schemas.openxmlformats.org/officeDocument/2006/relationships/hyperlink" Target="https://www.heacademy.ac.uk/system/files/studentengagementliteraturereview_1.pdf" TargetMode="External"/><Relationship Id="rId1" Type="http://schemas.openxmlformats.org/officeDocument/2006/relationships/slideLayout" Target="../slideLayouts/slideLayout2.xml"/><Relationship Id="rId2" Type="http://schemas.openxmlformats.org/officeDocument/2006/relationships/hyperlink" Target="http://www.tandfonline.com/doi/abs/10.1080/00098650903267784"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ed.ac.uk/lifelong-learning"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1471613" y="2130425"/>
            <a:ext cx="7013575" cy="1470025"/>
          </a:xfrm>
        </p:spPr>
        <p:txBody>
          <a:bodyPr/>
          <a:lstStyle/>
          <a:p>
            <a:pPr eaLnBrk="1" hangingPunct="1"/>
            <a:r>
              <a:rPr lang="en-US" altLang="en-US" sz="3600" dirty="0" smtClean="0"/>
              <a:t>Implementing continuous credit assessments for enhanced student engagement</a:t>
            </a:r>
          </a:p>
        </p:txBody>
      </p:sp>
      <p:sp>
        <p:nvSpPr>
          <p:cNvPr id="3" name="Subtitle 2"/>
          <p:cNvSpPr>
            <a:spLocks noGrp="1"/>
          </p:cNvSpPr>
          <p:nvPr>
            <p:ph type="subTitle" idx="1"/>
          </p:nvPr>
        </p:nvSpPr>
        <p:spPr>
          <a:xfrm>
            <a:off x="1778000" y="3886200"/>
            <a:ext cx="6400800" cy="1752600"/>
          </a:xfrm>
        </p:spPr>
        <p:txBody>
          <a:bodyPr/>
          <a:lstStyle/>
          <a:p>
            <a:pPr eaLnBrk="1" hangingPunct="1">
              <a:defRPr/>
            </a:pPr>
            <a:r>
              <a:rPr lang="en-US" dirty="0" smtClean="0"/>
              <a:t>Benefits and challenges at The University </a:t>
            </a:r>
            <a:r>
              <a:rPr lang="en-US" smtClean="0"/>
              <a:t>of Edinburgh IFP</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solidFill>
                  <a:srgbClr val="0070C0"/>
                </a:solidFill>
              </a:rPr>
              <a:t>Student </a:t>
            </a:r>
            <a:r>
              <a:rPr lang="en-GB" altLang="en-US" dirty="0" smtClean="0">
                <a:solidFill>
                  <a:srgbClr val="0070C0"/>
                </a:solidFill>
              </a:rPr>
              <a:t>feedback on term 1 CCAs </a:t>
            </a:r>
            <a:endParaRPr lang="en-GB" dirty="0">
              <a:solidFill>
                <a:srgbClr val="0070C0"/>
              </a:solidFill>
            </a:endParaRPr>
          </a:p>
        </p:txBody>
      </p:sp>
      <p:sp>
        <p:nvSpPr>
          <p:cNvPr id="3" name="Content Placeholder 2"/>
          <p:cNvSpPr>
            <a:spLocks noGrp="1"/>
          </p:cNvSpPr>
          <p:nvPr>
            <p:ph idx="1"/>
          </p:nvPr>
        </p:nvSpPr>
        <p:spPr>
          <a:xfrm>
            <a:off x="1417638" y="1985554"/>
            <a:ext cx="7269162" cy="4467497"/>
          </a:xfrm>
        </p:spPr>
        <p:txBody>
          <a:bodyPr/>
          <a:lstStyle/>
          <a:p>
            <a:r>
              <a:rPr lang="en-GB" sz="2400" dirty="0" smtClean="0">
                <a:solidFill>
                  <a:srgbClr val="0070C0"/>
                </a:solidFill>
              </a:rPr>
              <a:t>‘The CCAs were very useful because each of them covered only one point (referencing, cohesion etc.) of academic writing, so it was easy to follow and it really helped to understand each point’</a:t>
            </a:r>
          </a:p>
          <a:p>
            <a:r>
              <a:rPr lang="en-GB" sz="2400" dirty="0" smtClean="0"/>
              <a:t>‘…the most useful part of the course’</a:t>
            </a:r>
          </a:p>
          <a:p>
            <a:r>
              <a:rPr lang="en-GB" sz="2400" dirty="0" smtClean="0">
                <a:solidFill>
                  <a:srgbClr val="0070C0"/>
                </a:solidFill>
              </a:rPr>
              <a:t>‘Very insightful and informative…helped me pay more attention to the mistakes I didn’t know I was making’</a:t>
            </a:r>
          </a:p>
          <a:p>
            <a:r>
              <a:rPr lang="en-GB" sz="2400" dirty="0" smtClean="0"/>
              <a:t>‘Having the CCAs, I was able to see my progress over the weeks’</a:t>
            </a:r>
          </a:p>
          <a:p>
            <a:r>
              <a:rPr lang="en-GB" sz="2400" dirty="0" smtClean="0">
                <a:solidFill>
                  <a:srgbClr val="0070C0"/>
                </a:solidFill>
              </a:rPr>
              <a:t>‘The feedback was the most important part of the process’ </a:t>
            </a:r>
            <a:endParaRPr lang="en-GB" sz="2400" dirty="0">
              <a:solidFill>
                <a:srgbClr val="0070C0"/>
              </a:solidFill>
            </a:endParaRPr>
          </a:p>
        </p:txBody>
      </p:sp>
    </p:spTree>
    <p:extLst>
      <p:ext uri="{BB962C8B-B14F-4D97-AF65-F5344CB8AC3E}">
        <p14:creationId xmlns:p14="http://schemas.microsoft.com/office/powerpoint/2010/main" val="85618021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solidFill>
                  <a:srgbClr val="0070C0"/>
                </a:solidFill>
              </a:rPr>
              <a:t>Student feedback on term 1 CCAs </a:t>
            </a:r>
            <a:endParaRPr lang="en-GB" dirty="0"/>
          </a:p>
        </p:txBody>
      </p:sp>
      <p:sp>
        <p:nvSpPr>
          <p:cNvPr id="3" name="Content Placeholder 2"/>
          <p:cNvSpPr>
            <a:spLocks noGrp="1"/>
          </p:cNvSpPr>
          <p:nvPr>
            <p:ph idx="1"/>
          </p:nvPr>
        </p:nvSpPr>
        <p:spPr>
          <a:xfrm>
            <a:off x="1417638" y="2010184"/>
            <a:ext cx="7269162" cy="3959225"/>
          </a:xfrm>
        </p:spPr>
        <p:txBody>
          <a:bodyPr/>
          <a:lstStyle/>
          <a:p>
            <a:r>
              <a:rPr lang="en-GB" sz="2800" dirty="0" smtClean="0"/>
              <a:t>‘I think that the CCAs were fantastic. I wouldn’t change anything!’</a:t>
            </a:r>
          </a:p>
          <a:p>
            <a:r>
              <a:rPr lang="en-GB" sz="2800" dirty="0" smtClean="0">
                <a:solidFill>
                  <a:srgbClr val="0070C0"/>
                </a:solidFill>
              </a:rPr>
              <a:t>‘I think that </a:t>
            </a:r>
            <a:r>
              <a:rPr lang="en-GB" sz="2800" i="1" dirty="0" smtClean="0">
                <a:solidFill>
                  <a:srgbClr val="0070C0"/>
                </a:solidFill>
              </a:rPr>
              <a:t>more</a:t>
            </a:r>
            <a:r>
              <a:rPr lang="en-GB" sz="2800" dirty="0" smtClean="0">
                <a:solidFill>
                  <a:srgbClr val="0070C0"/>
                </a:solidFill>
              </a:rPr>
              <a:t> CCAs could be useful</a:t>
            </a:r>
            <a:r>
              <a:rPr lang="en-GB" sz="2800" dirty="0" smtClean="0">
                <a:solidFill>
                  <a:srgbClr val="0070C0"/>
                </a:solidFill>
              </a:rPr>
              <a:t>’</a:t>
            </a:r>
          </a:p>
          <a:p>
            <a:pPr marL="0" indent="0">
              <a:buNone/>
            </a:pPr>
            <a:endParaRPr lang="en-GB" sz="2800" dirty="0">
              <a:solidFill>
                <a:srgbClr val="0070C0"/>
              </a:solidFill>
            </a:endParaRPr>
          </a:p>
          <a:p>
            <a:r>
              <a:rPr lang="en-GB" sz="2800" dirty="0" smtClean="0">
                <a:solidFill>
                  <a:srgbClr val="FF0000"/>
                </a:solidFill>
              </a:rPr>
              <a:t>100% of students said that they found the CCAs useful in term </a:t>
            </a:r>
            <a:r>
              <a:rPr lang="en-GB" sz="2800" dirty="0" smtClean="0">
                <a:solidFill>
                  <a:srgbClr val="FF0000"/>
                </a:solidFill>
              </a:rPr>
              <a:t>1</a:t>
            </a:r>
            <a:endParaRPr lang="en-GB" sz="2800" dirty="0" smtClean="0">
              <a:solidFill>
                <a:srgbClr val="FF0000"/>
              </a:solidFill>
            </a:endParaRPr>
          </a:p>
        </p:txBody>
      </p:sp>
    </p:spTree>
    <p:extLst>
      <p:ext uri="{BB962C8B-B14F-4D97-AF65-F5344CB8AC3E}">
        <p14:creationId xmlns:p14="http://schemas.microsoft.com/office/powerpoint/2010/main" val="392409251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6"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down)">
                                      <p:cBhvr>
                                        <p:cTn id="19" dur="580">
                                          <p:stCondLst>
                                            <p:cond delay="0"/>
                                          </p:stCondLst>
                                        </p:cTn>
                                        <p:tgtEl>
                                          <p:spTgt spid="3">
                                            <p:txEl>
                                              <p:pRg st="3" end="3"/>
                                            </p:txEl>
                                          </p:spTgt>
                                        </p:tgtEl>
                                      </p:cBhvr>
                                    </p:animEffect>
                                    <p:anim calcmode="lin" valueType="num">
                                      <p:cBhvr>
                                        <p:cTn id="20"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21"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22"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23"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24"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25" dur="26">
                                          <p:stCondLst>
                                            <p:cond delay="650"/>
                                          </p:stCondLst>
                                        </p:cTn>
                                        <p:tgtEl>
                                          <p:spTgt spid="3">
                                            <p:txEl>
                                              <p:pRg st="3" end="3"/>
                                            </p:txEl>
                                          </p:spTgt>
                                        </p:tgtEl>
                                      </p:cBhvr>
                                      <p:to x="100000" y="60000"/>
                                    </p:animScale>
                                    <p:animScale>
                                      <p:cBhvr>
                                        <p:cTn id="26" dur="166" decel="50000">
                                          <p:stCondLst>
                                            <p:cond delay="676"/>
                                          </p:stCondLst>
                                        </p:cTn>
                                        <p:tgtEl>
                                          <p:spTgt spid="3">
                                            <p:txEl>
                                              <p:pRg st="3" end="3"/>
                                            </p:txEl>
                                          </p:spTgt>
                                        </p:tgtEl>
                                      </p:cBhvr>
                                      <p:to x="100000" y="100000"/>
                                    </p:animScale>
                                    <p:animScale>
                                      <p:cBhvr>
                                        <p:cTn id="27" dur="26">
                                          <p:stCondLst>
                                            <p:cond delay="1312"/>
                                          </p:stCondLst>
                                        </p:cTn>
                                        <p:tgtEl>
                                          <p:spTgt spid="3">
                                            <p:txEl>
                                              <p:pRg st="3" end="3"/>
                                            </p:txEl>
                                          </p:spTgt>
                                        </p:tgtEl>
                                      </p:cBhvr>
                                      <p:to x="100000" y="80000"/>
                                    </p:animScale>
                                    <p:animScale>
                                      <p:cBhvr>
                                        <p:cTn id="28" dur="166" decel="50000">
                                          <p:stCondLst>
                                            <p:cond delay="1338"/>
                                          </p:stCondLst>
                                        </p:cTn>
                                        <p:tgtEl>
                                          <p:spTgt spid="3">
                                            <p:txEl>
                                              <p:pRg st="3" end="3"/>
                                            </p:txEl>
                                          </p:spTgt>
                                        </p:tgtEl>
                                      </p:cBhvr>
                                      <p:to x="100000" y="100000"/>
                                    </p:animScale>
                                    <p:animScale>
                                      <p:cBhvr>
                                        <p:cTn id="29" dur="26">
                                          <p:stCondLst>
                                            <p:cond delay="1642"/>
                                          </p:stCondLst>
                                        </p:cTn>
                                        <p:tgtEl>
                                          <p:spTgt spid="3">
                                            <p:txEl>
                                              <p:pRg st="3" end="3"/>
                                            </p:txEl>
                                          </p:spTgt>
                                        </p:tgtEl>
                                      </p:cBhvr>
                                      <p:to x="100000" y="90000"/>
                                    </p:animScale>
                                    <p:animScale>
                                      <p:cBhvr>
                                        <p:cTn id="30" dur="166" decel="50000">
                                          <p:stCondLst>
                                            <p:cond delay="1668"/>
                                          </p:stCondLst>
                                        </p:cTn>
                                        <p:tgtEl>
                                          <p:spTgt spid="3">
                                            <p:txEl>
                                              <p:pRg st="3" end="3"/>
                                            </p:txEl>
                                          </p:spTgt>
                                        </p:tgtEl>
                                      </p:cBhvr>
                                      <p:to x="100000" y="100000"/>
                                    </p:animScale>
                                    <p:animScale>
                                      <p:cBhvr>
                                        <p:cTn id="31" dur="26">
                                          <p:stCondLst>
                                            <p:cond delay="1808"/>
                                          </p:stCondLst>
                                        </p:cTn>
                                        <p:tgtEl>
                                          <p:spTgt spid="3">
                                            <p:txEl>
                                              <p:pRg st="3" end="3"/>
                                            </p:txEl>
                                          </p:spTgt>
                                        </p:tgtEl>
                                      </p:cBhvr>
                                      <p:to x="100000" y="95000"/>
                                    </p:animScale>
                                    <p:animScale>
                                      <p:cBhvr>
                                        <p:cTn id="32" dur="166" decel="50000">
                                          <p:stCondLst>
                                            <p:cond delay="1834"/>
                                          </p:stCondLst>
                                        </p:cTn>
                                        <p:tgtEl>
                                          <p:spTgt spid="3">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89019" y="1475713"/>
            <a:ext cx="7269162" cy="4809615"/>
          </a:xfrm>
        </p:spPr>
        <p:txBody>
          <a:bodyPr/>
          <a:lstStyle/>
          <a:p>
            <a:pPr marL="0" indent="0">
              <a:buNone/>
            </a:pPr>
            <a:endParaRPr lang="en-GB" dirty="0" smtClean="0"/>
          </a:p>
          <a:p>
            <a:pPr marL="0" indent="0">
              <a:buNone/>
            </a:pPr>
            <a:endParaRPr lang="en-GB" dirty="0"/>
          </a:p>
          <a:p>
            <a:pPr marL="0" indent="0">
              <a:buNone/>
            </a:pPr>
            <a:r>
              <a:rPr lang="en-GB" dirty="0" smtClean="0"/>
              <a:t>‘</a:t>
            </a:r>
            <a:r>
              <a:rPr lang="en-GB" dirty="0"/>
              <a:t>Formative assessment can have a powerful impact on student motivation and achievement’ (</a:t>
            </a:r>
            <a:r>
              <a:rPr lang="en-GB" dirty="0" err="1"/>
              <a:t>Cauley</a:t>
            </a:r>
            <a:r>
              <a:rPr lang="en-GB" dirty="0"/>
              <a:t> and McMillan, 2010)</a:t>
            </a:r>
          </a:p>
          <a:p>
            <a:pPr marL="0" indent="0">
              <a:buNone/>
            </a:pPr>
            <a:endParaRPr lang="en-US" dirty="0"/>
          </a:p>
        </p:txBody>
      </p:sp>
    </p:spTree>
    <p:extLst>
      <p:ext uri="{BB962C8B-B14F-4D97-AF65-F5344CB8AC3E}">
        <p14:creationId xmlns:p14="http://schemas.microsoft.com/office/powerpoint/2010/main" val="33148980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sz="3200" dirty="0" smtClean="0">
                <a:solidFill>
                  <a:srgbClr val="0070C0"/>
                </a:solidFill>
              </a:rPr>
              <a:t>Challenges with CCAs term 1 2016-2017</a:t>
            </a:r>
            <a:endParaRPr lang="en-GB" sz="3200" dirty="0">
              <a:solidFill>
                <a:srgbClr val="0070C0"/>
              </a:solidFill>
            </a:endParaRPr>
          </a:p>
        </p:txBody>
      </p:sp>
      <p:sp>
        <p:nvSpPr>
          <p:cNvPr id="3" name="Content Placeholder 2"/>
          <p:cNvSpPr>
            <a:spLocks noGrp="1"/>
          </p:cNvSpPr>
          <p:nvPr>
            <p:ph idx="1"/>
          </p:nvPr>
        </p:nvSpPr>
        <p:spPr>
          <a:xfrm>
            <a:off x="1417638" y="1942012"/>
            <a:ext cx="7269162" cy="4184152"/>
          </a:xfrm>
        </p:spPr>
        <p:txBody>
          <a:bodyPr/>
          <a:lstStyle/>
          <a:p>
            <a:r>
              <a:rPr lang="en-GB" sz="2400" dirty="0" smtClean="0"/>
              <a:t>Disconnect between marks and feedback</a:t>
            </a:r>
          </a:p>
          <a:p>
            <a:pPr lvl="1"/>
            <a:r>
              <a:rPr lang="en-GB" sz="2000" dirty="0" smtClean="0"/>
              <a:t>All students completed all CCAs, so got 100% for each but formative feedback suggested areas for improvement</a:t>
            </a:r>
          </a:p>
          <a:p>
            <a:pPr lvl="1"/>
            <a:r>
              <a:rPr lang="en-GB" sz="2000" dirty="0" smtClean="0"/>
              <a:t>Some students didn’t like this</a:t>
            </a:r>
          </a:p>
          <a:p>
            <a:r>
              <a:rPr lang="en-GB" sz="2400" dirty="0"/>
              <a:t>Overall grades for term </a:t>
            </a:r>
            <a:r>
              <a:rPr lang="en-GB" sz="2400" dirty="0" smtClean="0"/>
              <a:t>inflated</a:t>
            </a:r>
            <a:endParaRPr lang="en-GB" sz="2400" dirty="0"/>
          </a:p>
          <a:p>
            <a:r>
              <a:rPr lang="en-GB" sz="2400" dirty="0" smtClean="0"/>
              <a:t>Teachers </a:t>
            </a:r>
            <a:r>
              <a:rPr lang="en-GB" sz="2400" dirty="0"/>
              <a:t>overburdened with admin </a:t>
            </a:r>
            <a:r>
              <a:rPr lang="en-GB" sz="2400" dirty="0" smtClean="0"/>
              <a:t>and marking</a:t>
            </a:r>
            <a:endParaRPr lang="en-GB" sz="2400" dirty="0"/>
          </a:p>
          <a:p>
            <a:pPr lvl="1"/>
            <a:r>
              <a:rPr lang="en-GB" sz="2000" dirty="0"/>
              <a:t>Too many pieces of paper (feedback sheets, emailed documents etc</a:t>
            </a:r>
            <a:r>
              <a:rPr lang="en-GB" sz="2000" dirty="0" smtClean="0"/>
              <a:t>.)</a:t>
            </a:r>
          </a:p>
          <a:p>
            <a:pPr lvl="1"/>
            <a:r>
              <a:rPr lang="en-GB" sz="2000" dirty="0" smtClean="0"/>
              <a:t>Yet students said that they would like more detailed feedback</a:t>
            </a:r>
            <a:endParaRPr lang="en-GB" sz="2400" dirty="0" smtClean="0"/>
          </a:p>
          <a:p>
            <a:r>
              <a:rPr lang="en-GB" sz="2400" dirty="0" smtClean="0"/>
              <a:t>Teachers questioned whether CCAs can be both formative and summative</a:t>
            </a:r>
            <a:endParaRPr lang="en-GB" sz="2000" dirty="0" smtClean="0"/>
          </a:p>
        </p:txBody>
      </p:sp>
    </p:spTree>
    <p:extLst>
      <p:ext uri="{BB962C8B-B14F-4D97-AF65-F5344CB8AC3E}">
        <p14:creationId xmlns:p14="http://schemas.microsoft.com/office/powerpoint/2010/main" val="226906668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r>
            <a:br>
              <a:rPr lang="en-GB" dirty="0" smtClean="0"/>
            </a:br>
            <a:r>
              <a:rPr lang="en-GB" sz="3200" dirty="0" smtClean="0"/>
              <a:t>Can assessments be </a:t>
            </a:r>
            <a:r>
              <a:rPr lang="en-GB" sz="3200" dirty="0"/>
              <a:t>both formative and </a:t>
            </a:r>
            <a:r>
              <a:rPr lang="en-GB" sz="3200" dirty="0" smtClean="0"/>
              <a:t>summative?</a:t>
            </a:r>
            <a:r>
              <a:rPr lang="en-GB" sz="3200" dirty="0"/>
              <a:t/>
            </a:r>
            <a:br>
              <a:rPr lang="en-GB" sz="3200" dirty="0"/>
            </a:br>
            <a:endParaRPr lang="en-GB" dirty="0"/>
          </a:p>
        </p:txBody>
      </p:sp>
      <p:sp>
        <p:nvSpPr>
          <p:cNvPr id="3" name="Content Placeholder 2"/>
          <p:cNvSpPr>
            <a:spLocks noGrp="1"/>
          </p:cNvSpPr>
          <p:nvPr>
            <p:ph idx="1"/>
          </p:nvPr>
        </p:nvSpPr>
        <p:spPr>
          <a:xfrm>
            <a:off x="1347969" y="2179684"/>
            <a:ext cx="7269162" cy="3959225"/>
          </a:xfrm>
        </p:spPr>
        <p:txBody>
          <a:bodyPr/>
          <a:lstStyle/>
          <a:p>
            <a:r>
              <a:rPr lang="en-GB" sz="2800" dirty="0" err="1" smtClean="0"/>
              <a:t>Harlen</a:t>
            </a:r>
            <a:r>
              <a:rPr lang="en-GB" sz="2800" dirty="0" smtClean="0"/>
              <a:t> and James (1997) argue that: </a:t>
            </a:r>
          </a:p>
          <a:p>
            <a:pPr lvl="1"/>
            <a:r>
              <a:rPr lang="en-GB" sz="2400" dirty="0" smtClean="0"/>
              <a:t>important distinctions in function and characteristics between formative and summative assessment have become blurred </a:t>
            </a:r>
          </a:p>
          <a:p>
            <a:pPr lvl="1"/>
            <a:r>
              <a:rPr lang="en-GB" sz="2400" dirty="0"/>
              <a:t>t</a:t>
            </a:r>
            <a:r>
              <a:rPr lang="en-GB" sz="2400" dirty="0" smtClean="0"/>
              <a:t>here is little genuinely formative assessment</a:t>
            </a:r>
          </a:p>
          <a:p>
            <a:pPr lvl="1"/>
            <a:r>
              <a:rPr lang="en-GB" sz="2400" dirty="0"/>
              <a:t>t</a:t>
            </a:r>
            <a:r>
              <a:rPr lang="en-GB" sz="2400" dirty="0" smtClean="0"/>
              <a:t>eachers are struggling to cope with the burden of doing both formative and summative assessments</a:t>
            </a:r>
          </a:p>
          <a:p>
            <a:pPr lvl="1"/>
            <a:r>
              <a:rPr lang="en-GB" sz="2400" dirty="0" smtClean="0"/>
              <a:t>we need to find a way of doing both that preserves the distinct functions and characteristics of each</a:t>
            </a:r>
            <a:endParaRPr lang="en-GB" sz="2400" dirty="0"/>
          </a:p>
        </p:txBody>
      </p:sp>
    </p:spTree>
    <p:extLst>
      <p:ext uri="{BB962C8B-B14F-4D97-AF65-F5344CB8AC3E}">
        <p14:creationId xmlns:p14="http://schemas.microsoft.com/office/powerpoint/2010/main" val="200597204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Continuous summative assessments?</a:t>
            </a:r>
            <a:endParaRPr lang="en-GB" dirty="0"/>
          </a:p>
        </p:txBody>
      </p:sp>
      <p:sp>
        <p:nvSpPr>
          <p:cNvPr id="3" name="Content Placeholder 2"/>
          <p:cNvSpPr>
            <a:spLocks noGrp="1"/>
          </p:cNvSpPr>
          <p:nvPr>
            <p:ph idx="1"/>
          </p:nvPr>
        </p:nvSpPr>
        <p:spPr>
          <a:xfrm>
            <a:off x="1417638" y="2046514"/>
            <a:ext cx="7269162" cy="4079649"/>
          </a:xfrm>
        </p:spPr>
        <p:txBody>
          <a:bodyPr/>
          <a:lstStyle/>
          <a:p>
            <a:r>
              <a:rPr lang="en-GB" sz="2800" dirty="0" smtClean="0"/>
              <a:t>Trotter (2006) argues that:</a:t>
            </a:r>
          </a:p>
          <a:p>
            <a:pPr lvl="1"/>
            <a:r>
              <a:rPr lang="en-GB" sz="2400" dirty="0"/>
              <a:t>c</a:t>
            </a:r>
            <a:r>
              <a:rPr lang="en-GB" sz="2400" dirty="0" smtClean="0"/>
              <a:t>ontinuous </a:t>
            </a:r>
            <a:r>
              <a:rPr lang="en-GB" sz="2400" i="1" dirty="0" smtClean="0"/>
              <a:t>summative </a:t>
            </a:r>
            <a:r>
              <a:rPr lang="en-GB" sz="2400" dirty="0" smtClean="0"/>
              <a:t>assessment has a powerful impact on student motivation</a:t>
            </a:r>
          </a:p>
          <a:p>
            <a:pPr lvl="1"/>
            <a:r>
              <a:rPr lang="en-GB" sz="2400" dirty="0"/>
              <a:t>s</a:t>
            </a:r>
            <a:r>
              <a:rPr lang="en-GB" sz="2400" dirty="0" smtClean="0"/>
              <a:t>tudents are overwhelmingly positive about it (mirrors our feedback on CCAs)</a:t>
            </a:r>
          </a:p>
          <a:p>
            <a:pPr lvl="1"/>
            <a:r>
              <a:rPr lang="en-GB" sz="2400" dirty="0"/>
              <a:t>i</a:t>
            </a:r>
            <a:r>
              <a:rPr lang="en-GB" sz="2400" dirty="0" smtClean="0"/>
              <a:t>t provides ‘an enhanced learning environment’ for students </a:t>
            </a:r>
          </a:p>
          <a:p>
            <a:pPr lvl="1"/>
            <a:r>
              <a:rPr lang="en-GB" sz="2400" i="1" dirty="0" smtClean="0"/>
              <a:t>does </a:t>
            </a:r>
            <a:r>
              <a:rPr lang="en-GB" sz="2400" dirty="0" smtClean="0"/>
              <a:t>require extra admin and marking from teachers but that the benefits outweigh this </a:t>
            </a:r>
          </a:p>
          <a:p>
            <a:pPr lvl="1"/>
            <a:r>
              <a:rPr lang="en-GB" sz="2400" dirty="0"/>
              <a:t>t</a:t>
            </a:r>
            <a:r>
              <a:rPr lang="en-GB" sz="2400" dirty="0" smtClean="0"/>
              <a:t>herefore it is ‘worth it’</a:t>
            </a:r>
            <a:endParaRPr lang="en-GB" sz="2400" i="1" dirty="0"/>
          </a:p>
        </p:txBody>
      </p:sp>
    </p:spTree>
    <p:extLst>
      <p:ext uri="{BB962C8B-B14F-4D97-AF65-F5344CB8AC3E}">
        <p14:creationId xmlns:p14="http://schemas.microsoft.com/office/powerpoint/2010/main" val="315022891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Changes made for term 2 </a:t>
            </a:r>
            <a:endParaRPr lang="en-GB" dirty="0"/>
          </a:p>
        </p:txBody>
      </p:sp>
      <p:sp>
        <p:nvSpPr>
          <p:cNvPr id="3" name="Content Placeholder 2"/>
          <p:cNvSpPr>
            <a:spLocks noGrp="1"/>
          </p:cNvSpPr>
          <p:nvPr>
            <p:ph idx="1"/>
          </p:nvPr>
        </p:nvSpPr>
        <p:spPr>
          <a:xfrm>
            <a:off x="1417638" y="2037806"/>
            <a:ext cx="7269162" cy="4088357"/>
          </a:xfrm>
        </p:spPr>
        <p:txBody>
          <a:bodyPr/>
          <a:lstStyle/>
          <a:p>
            <a:r>
              <a:rPr lang="en-GB" sz="2000" dirty="0" smtClean="0"/>
              <a:t>Submission, marking and feedback via </a:t>
            </a:r>
            <a:r>
              <a:rPr lang="en-GB" sz="2000" i="1" dirty="0" err="1" smtClean="0"/>
              <a:t>GradeMark</a:t>
            </a:r>
            <a:endParaRPr lang="en-GB" sz="2000" i="1" dirty="0" smtClean="0"/>
          </a:p>
          <a:p>
            <a:pPr lvl="1"/>
            <a:r>
              <a:rPr lang="en-GB" sz="2000" dirty="0"/>
              <a:t>F</a:t>
            </a:r>
            <a:r>
              <a:rPr lang="en-GB" sz="2000" dirty="0" smtClean="0"/>
              <a:t>ewer pieces of paper so theoretically less onerous for teachers</a:t>
            </a:r>
          </a:p>
          <a:p>
            <a:pPr lvl="1"/>
            <a:r>
              <a:rPr lang="en-GB" sz="2000" dirty="0" smtClean="0"/>
              <a:t>Opportunity to provide more detailed feedback with in text comments as well as overall comments</a:t>
            </a:r>
          </a:p>
          <a:p>
            <a:r>
              <a:rPr lang="en-GB" sz="2000" dirty="0" smtClean="0"/>
              <a:t>Feedback </a:t>
            </a:r>
            <a:r>
              <a:rPr lang="en-GB" sz="2000" dirty="0"/>
              <a:t>provided after each </a:t>
            </a:r>
            <a:r>
              <a:rPr lang="en-GB" sz="2000" dirty="0" smtClean="0"/>
              <a:t>CCA but marks given at end of term for all 5 CCAs grouped together </a:t>
            </a:r>
          </a:p>
          <a:p>
            <a:r>
              <a:rPr lang="en-GB" sz="2000" dirty="0"/>
              <a:t>Marks given for performance, rather than simply completion </a:t>
            </a:r>
            <a:endParaRPr lang="en-GB" sz="2000" dirty="0" smtClean="0"/>
          </a:p>
          <a:p>
            <a:r>
              <a:rPr lang="en-GB" sz="2000" dirty="0" smtClean="0"/>
              <a:t>CCAs more ‘integrated’ with course content </a:t>
            </a:r>
          </a:p>
          <a:p>
            <a:r>
              <a:rPr lang="en-GB" sz="2000" dirty="0" smtClean="0"/>
              <a:t>CCAs directly mapped to criteria for summative comparative critical review assessment</a:t>
            </a:r>
          </a:p>
        </p:txBody>
      </p:sp>
    </p:spTree>
    <p:extLst>
      <p:ext uri="{BB962C8B-B14F-4D97-AF65-F5344CB8AC3E}">
        <p14:creationId xmlns:p14="http://schemas.microsoft.com/office/powerpoint/2010/main" val="48723974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barn(inVertical)">
                                      <p:cBhvr>
                                        <p:cTn id="21" dur="5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wipe(down)">
                                      <p:cBhvr>
                                        <p:cTn id="26" dur="5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70C0"/>
                </a:solidFill>
              </a:rPr>
              <a:t>CCAs in term 2</a:t>
            </a:r>
            <a:endParaRPr lang="en-GB" dirty="0">
              <a:solidFill>
                <a:srgbClr val="0070C0"/>
              </a:solidFill>
            </a:endParaRPr>
          </a:p>
        </p:txBody>
      </p:sp>
      <p:sp>
        <p:nvSpPr>
          <p:cNvPr id="3" name="Content Placeholder 2"/>
          <p:cNvSpPr>
            <a:spLocks noGrp="1"/>
          </p:cNvSpPr>
          <p:nvPr>
            <p:ph idx="1"/>
          </p:nvPr>
        </p:nvSpPr>
        <p:spPr/>
        <p:txBody>
          <a:bodyPr/>
          <a:lstStyle/>
          <a:p>
            <a:r>
              <a:rPr lang="en-GB" dirty="0" smtClean="0"/>
              <a:t>Introduction (3%)</a:t>
            </a:r>
          </a:p>
          <a:p>
            <a:r>
              <a:rPr lang="en-GB" dirty="0" smtClean="0"/>
              <a:t>Summary of text A </a:t>
            </a:r>
            <a:r>
              <a:rPr lang="en-GB" dirty="0"/>
              <a:t>(3</a:t>
            </a:r>
            <a:r>
              <a:rPr lang="en-GB" dirty="0" smtClean="0"/>
              <a:t>%)</a:t>
            </a:r>
          </a:p>
          <a:p>
            <a:r>
              <a:rPr lang="en-GB" dirty="0"/>
              <a:t>Summary of text </a:t>
            </a:r>
            <a:r>
              <a:rPr lang="en-GB" dirty="0" smtClean="0"/>
              <a:t>B </a:t>
            </a:r>
            <a:r>
              <a:rPr lang="en-GB" dirty="0"/>
              <a:t>(3</a:t>
            </a:r>
            <a:r>
              <a:rPr lang="en-GB" dirty="0" smtClean="0"/>
              <a:t>%)</a:t>
            </a:r>
          </a:p>
          <a:p>
            <a:r>
              <a:rPr lang="en-GB" dirty="0" smtClean="0"/>
              <a:t>Comparative evaluation </a:t>
            </a:r>
            <a:r>
              <a:rPr lang="en-GB" dirty="0"/>
              <a:t>(3</a:t>
            </a:r>
            <a:r>
              <a:rPr lang="en-GB" dirty="0" smtClean="0"/>
              <a:t>%)</a:t>
            </a:r>
          </a:p>
          <a:p>
            <a:r>
              <a:rPr lang="en-GB" dirty="0" smtClean="0"/>
              <a:t>Conclusion </a:t>
            </a:r>
            <a:r>
              <a:rPr lang="en-GB" dirty="0"/>
              <a:t>(3%)</a:t>
            </a:r>
          </a:p>
          <a:p>
            <a:pPr marL="0" indent="0">
              <a:buNone/>
            </a:pPr>
            <a:endParaRPr lang="en-GB" dirty="0" smtClean="0"/>
          </a:p>
          <a:p>
            <a:endParaRPr lang="en-GB" dirty="0"/>
          </a:p>
        </p:txBody>
      </p:sp>
    </p:spTree>
    <p:extLst>
      <p:ext uri="{BB962C8B-B14F-4D97-AF65-F5344CB8AC3E}">
        <p14:creationId xmlns:p14="http://schemas.microsoft.com/office/powerpoint/2010/main" val="525614705"/>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solidFill>
                  <a:srgbClr val="0070C0"/>
                </a:solidFill>
              </a:rPr>
              <a:t>Student </a:t>
            </a:r>
            <a:r>
              <a:rPr lang="en-GB" altLang="en-US" dirty="0" smtClean="0">
                <a:solidFill>
                  <a:srgbClr val="0070C0"/>
                </a:solidFill>
              </a:rPr>
              <a:t>feedback on term 2 CCAs </a:t>
            </a:r>
            <a:endParaRPr lang="en-GB" dirty="0">
              <a:solidFill>
                <a:srgbClr val="0070C0"/>
              </a:solidFill>
            </a:endParaRPr>
          </a:p>
        </p:txBody>
      </p:sp>
      <p:sp>
        <p:nvSpPr>
          <p:cNvPr id="3" name="Content Placeholder 2"/>
          <p:cNvSpPr>
            <a:spLocks noGrp="1"/>
          </p:cNvSpPr>
          <p:nvPr>
            <p:ph idx="1"/>
          </p:nvPr>
        </p:nvSpPr>
        <p:spPr/>
        <p:txBody>
          <a:bodyPr/>
          <a:lstStyle/>
          <a:p>
            <a:r>
              <a:rPr lang="en-GB" sz="2800" dirty="0" smtClean="0"/>
              <a:t>‘Really constructive! I can clearly understand how I should improve’ </a:t>
            </a:r>
          </a:p>
          <a:p>
            <a:r>
              <a:rPr lang="en-GB" sz="2800" dirty="0" smtClean="0">
                <a:solidFill>
                  <a:srgbClr val="0070C0"/>
                </a:solidFill>
              </a:rPr>
              <a:t>‘I liked the CCAs because I don’t like doing all assessments at the end of the term. It’s helpful to me to continuously study every week’</a:t>
            </a:r>
          </a:p>
          <a:p>
            <a:r>
              <a:rPr lang="en-GB" sz="2800" dirty="0" smtClean="0"/>
              <a:t>‘…very useful because it clearly showed me how to write a critical review within a process’</a:t>
            </a:r>
            <a:endParaRPr lang="en-GB" sz="2800" dirty="0"/>
          </a:p>
        </p:txBody>
      </p:sp>
    </p:spTree>
    <p:extLst>
      <p:ext uri="{BB962C8B-B14F-4D97-AF65-F5344CB8AC3E}">
        <p14:creationId xmlns:p14="http://schemas.microsoft.com/office/powerpoint/2010/main" val="59858208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solidFill>
                  <a:srgbClr val="0070C0"/>
                </a:solidFill>
              </a:rPr>
              <a:t>Student feedback on term 2 CCAs </a:t>
            </a:r>
            <a:endParaRPr lang="en-GB" dirty="0"/>
          </a:p>
        </p:txBody>
      </p:sp>
      <p:sp>
        <p:nvSpPr>
          <p:cNvPr id="3" name="Content Placeholder 2"/>
          <p:cNvSpPr>
            <a:spLocks noGrp="1"/>
          </p:cNvSpPr>
          <p:nvPr>
            <p:ph idx="1"/>
          </p:nvPr>
        </p:nvSpPr>
        <p:spPr/>
        <p:txBody>
          <a:bodyPr/>
          <a:lstStyle/>
          <a:p>
            <a:r>
              <a:rPr lang="en-GB" sz="2800" dirty="0" smtClean="0"/>
              <a:t>‘…continuous feedback throughout the course is very necessary’</a:t>
            </a:r>
          </a:p>
          <a:p>
            <a:r>
              <a:rPr lang="en-GB" sz="2800" dirty="0" smtClean="0">
                <a:solidFill>
                  <a:srgbClr val="0070C0"/>
                </a:solidFill>
              </a:rPr>
              <a:t>‘The feedback was useful as it was detailed’</a:t>
            </a:r>
          </a:p>
          <a:p>
            <a:r>
              <a:rPr lang="en-GB" sz="2800" dirty="0" smtClean="0"/>
              <a:t>‘CCAs are useful to write final essay as we already know how to format the structure and which concepts are needed’</a:t>
            </a:r>
          </a:p>
          <a:p>
            <a:r>
              <a:rPr lang="en-GB" sz="2800" dirty="0" smtClean="0">
                <a:solidFill>
                  <a:srgbClr val="0070C0"/>
                </a:solidFill>
              </a:rPr>
              <a:t>‘I cannot explain how much I’ve improved from the comments’</a:t>
            </a:r>
          </a:p>
          <a:p>
            <a:endParaRPr lang="en-GB" dirty="0"/>
          </a:p>
          <a:p>
            <a:endParaRPr lang="en-GB" dirty="0"/>
          </a:p>
        </p:txBody>
      </p:sp>
    </p:spTree>
    <p:extLst>
      <p:ext uri="{BB962C8B-B14F-4D97-AF65-F5344CB8AC3E}">
        <p14:creationId xmlns:p14="http://schemas.microsoft.com/office/powerpoint/2010/main" val="374972688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r>
              <a:rPr lang="en-GB" altLang="en-US" dirty="0" smtClean="0"/>
              <a:t>Contents</a:t>
            </a:r>
          </a:p>
        </p:txBody>
      </p:sp>
      <p:sp>
        <p:nvSpPr>
          <p:cNvPr id="3075" name="Content Placeholder 2"/>
          <p:cNvSpPr>
            <a:spLocks noGrp="1"/>
          </p:cNvSpPr>
          <p:nvPr>
            <p:ph idx="1"/>
          </p:nvPr>
        </p:nvSpPr>
        <p:spPr>
          <a:xfrm>
            <a:off x="1417638" y="1994264"/>
            <a:ext cx="7269162" cy="4131900"/>
          </a:xfrm>
        </p:spPr>
        <p:txBody>
          <a:bodyPr/>
          <a:lstStyle/>
          <a:p>
            <a:pPr eaLnBrk="1" hangingPunct="1"/>
            <a:r>
              <a:rPr lang="en-GB" sz="2400" dirty="0" smtClean="0"/>
              <a:t>The Edinburgh IFP</a:t>
            </a:r>
          </a:p>
          <a:p>
            <a:pPr eaLnBrk="1" hangingPunct="1"/>
            <a:r>
              <a:rPr lang="en-GB" sz="2400" dirty="0" smtClean="0"/>
              <a:t>Impetus </a:t>
            </a:r>
            <a:r>
              <a:rPr lang="en-GB" sz="2400" dirty="0"/>
              <a:t>for </a:t>
            </a:r>
            <a:r>
              <a:rPr lang="en-GB" sz="2400" dirty="0" smtClean="0"/>
              <a:t>implementing new continuous credit assessments (CCAs)</a:t>
            </a:r>
            <a:endParaRPr lang="en-GB" sz="2400" dirty="0"/>
          </a:p>
          <a:p>
            <a:pPr eaLnBrk="1" hangingPunct="1"/>
            <a:r>
              <a:rPr lang="en-GB" altLang="en-US" sz="2400" dirty="0" smtClean="0"/>
              <a:t>The new assessments</a:t>
            </a:r>
          </a:p>
          <a:p>
            <a:pPr eaLnBrk="1" hangingPunct="1"/>
            <a:r>
              <a:rPr lang="en-GB" altLang="en-US" sz="2400" dirty="0" smtClean="0"/>
              <a:t>Student feedback</a:t>
            </a:r>
          </a:p>
          <a:p>
            <a:pPr eaLnBrk="1" hangingPunct="1"/>
            <a:r>
              <a:rPr lang="en-GB" altLang="en-US" sz="2400" dirty="0"/>
              <a:t>Challenges </a:t>
            </a:r>
            <a:r>
              <a:rPr lang="en-GB" altLang="en-US" sz="2400" dirty="0" smtClean="0"/>
              <a:t>and workarounds</a:t>
            </a:r>
          </a:p>
          <a:p>
            <a:pPr eaLnBrk="1" hangingPunct="1"/>
            <a:r>
              <a:rPr lang="en-GB" altLang="en-US" sz="2400" dirty="0" smtClean="0"/>
              <a:t>Emerging issues </a:t>
            </a:r>
          </a:p>
          <a:p>
            <a:pPr eaLnBrk="1" hangingPunct="1"/>
            <a:r>
              <a:rPr lang="en-GB" altLang="en-US" sz="2400" dirty="0" smtClean="0"/>
              <a:t>What is ‘student engagement’?</a:t>
            </a:r>
          </a:p>
          <a:p>
            <a:pPr eaLnBrk="1" hangingPunct="1"/>
            <a:r>
              <a:rPr lang="en-GB" altLang="en-US" sz="2400" dirty="0" smtClean="0"/>
              <a:t>Looking to the future</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07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solidFill>
                  <a:srgbClr val="0070C0"/>
                </a:solidFill>
              </a:rPr>
              <a:t>Student feedback on term 2 CCAs </a:t>
            </a:r>
            <a:endParaRPr lang="en-GB" dirty="0"/>
          </a:p>
        </p:txBody>
      </p:sp>
      <p:sp>
        <p:nvSpPr>
          <p:cNvPr id="3" name="Content Placeholder 2"/>
          <p:cNvSpPr>
            <a:spLocks noGrp="1"/>
          </p:cNvSpPr>
          <p:nvPr>
            <p:ph idx="1"/>
          </p:nvPr>
        </p:nvSpPr>
        <p:spPr>
          <a:xfrm>
            <a:off x="1417638" y="1994263"/>
            <a:ext cx="7269162" cy="4135937"/>
          </a:xfrm>
        </p:spPr>
        <p:txBody>
          <a:bodyPr/>
          <a:lstStyle/>
          <a:p>
            <a:r>
              <a:rPr lang="en-GB" sz="2800" dirty="0" smtClean="0">
                <a:solidFill>
                  <a:srgbClr val="0070C0"/>
                </a:solidFill>
              </a:rPr>
              <a:t>Two students use the word ‘engage’ in their comments</a:t>
            </a:r>
          </a:p>
          <a:p>
            <a:r>
              <a:rPr lang="en-GB" sz="2800" dirty="0" smtClean="0"/>
              <a:t>‘[CCAs are] a good practice to keep students </a:t>
            </a:r>
            <a:r>
              <a:rPr lang="en-GB" sz="2800" b="1" u="sng" dirty="0" smtClean="0"/>
              <a:t>engaged</a:t>
            </a:r>
            <a:r>
              <a:rPr lang="en-GB" sz="2800" dirty="0" smtClean="0"/>
              <a:t> in the content and develop writing skills’</a:t>
            </a:r>
          </a:p>
          <a:p>
            <a:r>
              <a:rPr lang="en-GB" sz="2800" dirty="0" smtClean="0">
                <a:solidFill>
                  <a:srgbClr val="0070C0"/>
                </a:solidFill>
              </a:rPr>
              <a:t>‘…CCAs make students </a:t>
            </a:r>
            <a:r>
              <a:rPr lang="en-GB" sz="2800" b="1" u="sng" dirty="0" smtClean="0">
                <a:solidFill>
                  <a:srgbClr val="0070C0"/>
                </a:solidFill>
              </a:rPr>
              <a:t>engage</a:t>
            </a:r>
            <a:r>
              <a:rPr lang="en-GB" sz="2800" dirty="0" smtClean="0">
                <a:solidFill>
                  <a:srgbClr val="0070C0"/>
                </a:solidFill>
              </a:rPr>
              <a:t> with the subject and practice for the final essay’</a:t>
            </a:r>
          </a:p>
          <a:p>
            <a:r>
              <a:rPr lang="en-GB" sz="2800" dirty="0">
                <a:solidFill>
                  <a:srgbClr val="FF0000"/>
                </a:solidFill>
              </a:rPr>
              <a:t>100% of students said that they </a:t>
            </a:r>
            <a:r>
              <a:rPr lang="en-GB" sz="2800" dirty="0" smtClean="0">
                <a:solidFill>
                  <a:srgbClr val="FF0000"/>
                </a:solidFill>
              </a:rPr>
              <a:t>found </a:t>
            </a:r>
            <a:r>
              <a:rPr lang="en-GB" sz="2800" dirty="0">
                <a:solidFill>
                  <a:srgbClr val="FF0000"/>
                </a:solidFill>
              </a:rPr>
              <a:t>the CCAs </a:t>
            </a:r>
            <a:r>
              <a:rPr lang="en-GB" sz="2800" dirty="0" smtClean="0">
                <a:solidFill>
                  <a:srgbClr val="FF0000"/>
                </a:solidFill>
              </a:rPr>
              <a:t>useful in term 2</a:t>
            </a:r>
            <a:endParaRPr lang="en-GB" sz="2800" dirty="0"/>
          </a:p>
          <a:p>
            <a:endParaRPr lang="en-GB" dirty="0"/>
          </a:p>
        </p:txBody>
      </p:sp>
    </p:spTree>
    <p:extLst>
      <p:ext uri="{BB962C8B-B14F-4D97-AF65-F5344CB8AC3E}">
        <p14:creationId xmlns:p14="http://schemas.microsoft.com/office/powerpoint/2010/main" val="131140972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6"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wipe(down)">
                                      <p:cBhvr>
                                        <p:cTn id="26" dur="580">
                                          <p:stCondLst>
                                            <p:cond delay="0"/>
                                          </p:stCondLst>
                                        </p:cTn>
                                        <p:tgtEl>
                                          <p:spTgt spid="3">
                                            <p:txEl>
                                              <p:pRg st="3" end="3"/>
                                            </p:txEl>
                                          </p:spTgt>
                                        </p:tgtEl>
                                      </p:cBhvr>
                                    </p:animEffect>
                                    <p:anim calcmode="lin" valueType="num">
                                      <p:cBhvr>
                                        <p:cTn id="27"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28"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29"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30"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31"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32" dur="26">
                                          <p:stCondLst>
                                            <p:cond delay="650"/>
                                          </p:stCondLst>
                                        </p:cTn>
                                        <p:tgtEl>
                                          <p:spTgt spid="3">
                                            <p:txEl>
                                              <p:pRg st="3" end="3"/>
                                            </p:txEl>
                                          </p:spTgt>
                                        </p:tgtEl>
                                      </p:cBhvr>
                                      <p:to x="100000" y="60000"/>
                                    </p:animScale>
                                    <p:animScale>
                                      <p:cBhvr>
                                        <p:cTn id="33" dur="166" decel="50000">
                                          <p:stCondLst>
                                            <p:cond delay="676"/>
                                          </p:stCondLst>
                                        </p:cTn>
                                        <p:tgtEl>
                                          <p:spTgt spid="3">
                                            <p:txEl>
                                              <p:pRg st="3" end="3"/>
                                            </p:txEl>
                                          </p:spTgt>
                                        </p:tgtEl>
                                      </p:cBhvr>
                                      <p:to x="100000" y="100000"/>
                                    </p:animScale>
                                    <p:animScale>
                                      <p:cBhvr>
                                        <p:cTn id="34" dur="26">
                                          <p:stCondLst>
                                            <p:cond delay="1312"/>
                                          </p:stCondLst>
                                        </p:cTn>
                                        <p:tgtEl>
                                          <p:spTgt spid="3">
                                            <p:txEl>
                                              <p:pRg st="3" end="3"/>
                                            </p:txEl>
                                          </p:spTgt>
                                        </p:tgtEl>
                                      </p:cBhvr>
                                      <p:to x="100000" y="80000"/>
                                    </p:animScale>
                                    <p:animScale>
                                      <p:cBhvr>
                                        <p:cTn id="35" dur="166" decel="50000">
                                          <p:stCondLst>
                                            <p:cond delay="1338"/>
                                          </p:stCondLst>
                                        </p:cTn>
                                        <p:tgtEl>
                                          <p:spTgt spid="3">
                                            <p:txEl>
                                              <p:pRg st="3" end="3"/>
                                            </p:txEl>
                                          </p:spTgt>
                                        </p:tgtEl>
                                      </p:cBhvr>
                                      <p:to x="100000" y="100000"/>
                                    </p:animScale>
                                    <p:animScale>
                                      <p:cBhvr>
                                        <p:cTn id="36" dur="26">
                                          <p:stCondLst>
                                            <p:cond delay="1642"/>
                                          </p:stCondLst>
                                        </p:cTn>
                                        <p:tgtEl>
                                          <p:spTgt spid="3">
                                            <p:txEl>
                                              <p:pRg st="3" end="3"/>
                                            </p:txEl>
                                          </p:spTgt>
                                        </p:tgtEl>
                                      </p:cBhvr>
                                      <p:to x="100000" y="90000"/>
                                    </p:animScale>
                                    <p:animScale>
                                      <p:cBhvr>
                                        <p:cTn id="37" dur="166" decel="50000">
                                          <p:stCondLst>
                                            <p:cond delay="1668"/>
                                          </p:stCondLst>
                                        </p:cTn>
                                        <p:tgtEl>
                                          <p:spTgt spid="3">
                                            <p:txEl>
                                              <p:pRg st="3" end="3"/>
                                            </p:txEl>
                                          </p:spTgt>
                                        </p:tgtEl>
                                      </p:cBhvr>
                                      <p:to x="100000" y="100000"/>
                                    </p:animScale>
                                    <p:animScale>
                                      <p:cBhvr>
                                        <p:cTn id="38" dur="26">
                                          <p:stCondLst>
                                            <p:cond delay="1808"/>
                                          </p:stCondLst>
                                        </p:cTn>
                                        <p:tgtEl>
                                          <p:spTgt spid="3">
                                            <p:txEl>
                                              <p:pRg st="3" end="3"/>
                                            </p:txEl>
                                          </p:spTgt>
                                        </p:tgtEl>
                                      </p:cBhvr>
                                      <p:to x="100000" y="95000"/>
                                    </p:animScale>
                                    <p:animScale>
                                      <p:cBhvr>
                                        <p:cTn id="39" dur="166" decel="50000">
                                          <p:stCondLst>
                                            <p:cond delay="1834"/>
                                          </p:stCondLst>
                                        </p:cTn>
                                        <p:tgtEl>
                                          <p:spTgt spid="3">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7638" y="977900"/>
            <a:ext cx="7269162" cy="763814"/>
          </a:xfrm>
        </p:spPr>
        <p:txBody>
          <a:bodyPr/>
          <a:lstStyle/>
          <a:p>
            <a:r>
              <a:rPr lang="en-GB" dirty="0" smtClean="0">
                <a:solidFill>
                  <a:srgbClr val="0070C0"/>
                </a:solidFill>
              </a:rPr>
              <a:t>Challenges and workarounds term 2</a:t>
            </a:r>
            <a:endParaRPr lang="en-GB" dirty="0">
              <a:solidFill>
                <a:srgbClr val="0070C0"/>
              </a:solidFill>
            </a:endParaRPr>
          </a:p>
        </p:txBody>
      </p:sp>
      <p:sp>
        <p:nvSpPr>
          <p:cNvPr id="3" name="Content Placeholder 2"/>
          <p:cNvSpPr>
            <a:spLocks noGrp="1"/>
          </p:cNvSpPr>
          <p:nvPr>
            <p:ph idx="1"/>
          </p:nvPr>
        </p:nvSpPr>
        <p:spPr>
          <a:xfrm>
            <a:off x="1321844" y="1663337"/>
            <a:ext cx="7269162" cy="4175443"/>
          </a:xfrm>
        </p:spPr>
        <p:txBody>
          <a:bodyPr/>
          <a:lstStyle/>
          <a:p>
            <a:r>
              <a:rPr lang="en-GB" sz="2400" dirty="0" smtClean="0"/>
              <a:t>Workarounds for term 1 issues </a:t>
            </a:r>
          </a:p>
          <a:p>
            <a:pPr lvl="1"/>
            <a:r>
              <a:rPr lang="en-GB" sz="2000" dirty="0" smtClean="0"/>
              <a:t>Marks for performance, not just completion</a:t>
            </a:r>
          </a:p>
          <a:p>
            <a:pPr lvl="1"/>
            <a:r>
              <a:rPr lang="en-GB" sz="2000" dirty="0"/>
              <a:t>C</a:t>
            </a:r>
            <a:r>
              <a:rPr lang="en-GB" sz="2000" dirty="0" smtClean="0"/>
              <a:t>ontinuous assessments mapped to criteria for final assessment</a:t>
            </a:r>
          </a:p>
          <a:p>
            <a:pPr lvl="1"/>
            <a:r>
              <a:rPr lang="en-GB" sz="2000" dirty="0" smtClean="0"/>
              <a:t>CCAs conceptualised as summative, but with provision of feedback after each</a:t>
            </a:r>
          </a:p>
          <a:p>
            <a:r>
              <a:rPr lang="en-GB" sz="2400" dirty="0"/>
              <a:t>O</a:t>
            </a:r>
            <a:r>
              <a:rPr lang="en-GB" sz="2400" dirty="0" smtClean="0"/>
              <a:t>nerous marking and admin for teachers not resolved</a:t>
            </a:r>
          </a:p>
          <a:p>
            <a:pPr lvl="1"/>
            <a:r>
              <a:rPr lang="en-GB" sz="2000" dirty="0" smtClean="0"/>
              <a:t>Use of </a:t>
            </a:r>
            <a:r>
              <a:rPr lang="en-GB" sz="2000" i="1" dirty="0" err="1" smtClean="0"/>
              <a:t>GradeMark</a:t>
            </a:r>
            <a:r>
              <a:rPr lang="en-GB" sz="2000" dirty="0" smtClean="0"/>
              <a:t> helped some but not others</a:t>
            </a:r>
          </a:p>
          <a:p>
            <a:pPr lvl="1"/>
            <a:r>
              <a:rPr lang="en-GB" sz="2000" dirty="0" smtClean="0"/>
              <a:t>Teachers not being allocated enough time to do all (teachers allocated prep time but not enough for marking as well)</a:t>
            </a:r>
          </a:p>
          <a:p>
            <a:pPr lvl="1"/>
            <a:r>
              <a:rPr lang="en-GB" sz="2000" dirty="0" smtClean="0"/>
              <a:t>Extra time has now been allocated but this is not necessarily sustainable in the long term </a:t>
            </a:r>
          </a:p>
          <a:p>
            <a:pPr marL="457200" lvl="1" indent="0">
              <a:buNone/>
            </a:pPr>
            <a:endParaRPr lang="en-GB" sz="2000" dirty="0" smtClean="0"/>
          </a:p>
        </p:txBody>
      </p:sp>
    </p:spTree>
    <p:extLst>
      <p:ext uri="{BB962C8B-B14F-4D97-AF65-F5344CB8AC3E}">
        <p14:creationId xmlns:p14="http://schemas.microsoft.com/office/powerpoint/2010/main" val="158562942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70C0"/>
                </a:solidFill>
              </a:rPr>
              <a:t>Emerging issues</a:t>
            </a:r>
            <a:endParaRPr lang="en-GB" dirty="0">
              <a:solidFill>
                <a:srgbClr val="0070C0"/>
              </a:solidFill>
            </a:endParaRPr>
          </a:p>
        </p:txBody>
      </p:sp>
      <p:sp>
        <p:nvSpPr>
          <p:cNvPr id="3" name="Content Placeholder 2"/>
          <p:cNvSpPr>
            <a:spLocks noGrp="1"/>
          </p:cNvSpPr>
          <p:nvPr>
            <p:ph idx="1"/>
          </p:nvPr>
        </p:nvSpPr>
        <p:spPr>
          <a:xfrm>
            <a:off x="1356678" y="1996170"/>
            <a:ext cx="7269162" cy="3959225"/>
          </a:xfrm>
        </p:spPr>
        <p:txBody>
          <a:bodyPr/>
          <a:lstStyle/>
          <a:p>
            <a:r>
              <a:rPr lang="en-GB" sz="2400" dirty="0"/>
              <a:t>Different working </a:t>
            </a:r>
            <a:r>
              <a:rPr lang="en-GB" sz="2400" dirty="0" smtClean="0"/>
              <a:t>practices within organisation</a:t>
            </a:r>
            <a:endParaRPr lang="en-GB" sz="2400" dirty="0"/>
          </a:p>
          <a:p>
            <a:pPr lvl="1"/>
            <a:r>
              <a:rPr lang="en-GB" sz="2000" dirty="0" smtClean="0"/>
              <a:t>Teachers’ time </a:t>
            </a:r>
            <a:r>
              <a:rPr lang="en-GB" sz="2000" dirty="0"/>
              <a:t>allocated </a:t>
            </a:r>
            <a:r>
              <a:rPr lang="en-GB" sz="2000" dirty="0" smtClean="0"/>
              <a:t>differently</a:t>
            </a:r>
          </a:p>
          <a:p>
            <a:r>
              <a:rPr lang="en-GB" sz="2400" dirty="0" smtClean="0"/>
              <a:t>Cultural differences within organisation</a:t>
            </a:r>
          </a:p>
          <a:p>
            <a:pPr lvl="1"/>
            <a:r>
              <a:rPr lang="en-GB" sz="2000" dirty="0" smtClean="0"/>
              <a:t>Different views of learning</a:t>
            </a:r>
          </a:p>
          <a:p>
            <a:pPr lvl="1"/>
            <a:r>
              <a:rPr lang="en-GB" sz="2000" dirty="0" smtClean="0"/>
              <a:t>Different views of assessment</a:t>
            </a:r>
          </a:p>
          <a:p>
            <a:r>
              <a:rPr lang="en-GB" sz="2400" dirty="0"/>
              <a:t>Issues around the nature of formative </a:t>
            </a:r>
            <a:r>
              <a:rPr lang="en-GB" sz="2400" dirty="0" smtClean="0"/>
              <a:t>and summative </a:t>
            </a:r>
            <a:r>
              <a:rPr lang="en-GB" sz="2400" dirty="0"/>
              <a:t>assessment</a:t>
            </a:r>
          </a:p>
          <a:p>
            <a:pPr lvl="1"/>
            <a:r>
              <a:rPr lang="en-GB" sz="2000" dirty="0"/>
              <a:t>Validity and reliability (</a:t>
            </a:r>
            <a:r>
              <a:rPr lang="en-GB" sz="2000" dirty="0" err="1"/>
              <a:t>Harlen</a:t>
            </a:r>
            <a:r>
              <a:rPr lang="en-GB" sz="2000" dirty="0"/>
              <a:t> and James, 1996</a:t>
            </a:r>
            <a:r>
              <a:rPr lang="en-GB" sz="2000" dirty="0" smtClean="0"/>
              <a:t>)</a:t>
            </a:r>
            <a:endParaRPr lang="en-GB" sz="2400" dirty="0" smtClean="0"/>
          </a:p>
          <a:p>
            <a:r>
              <a:rPr lang="en-GB" sz="2400" dirty="0" smtClean="0"/>
              <a:t>All colleagues invested in idea of promoting student engagement, but </a:t>
            </a:r>
            <a:r>
              <a:rPr lang="en-GB" sz="2400" dirty="0" smtClean="0"/>
              <a:t>different </a:t>
            </a:r>
            <a:r>
              <a:rPr lang="en-GB" sz="2400" i="1" dirty="0" smtClean="0"/>
              <a:t>and developing </a:t>
            </a:r>
            <a:r>
              <a:rPr lang="en-GB" sz="2400" dirty="0" smtClean="0"/>
              <a:t>ideas of what that means and what it is for</a:t>
            </a:r>
          </a:p>
          <a:p>
            <a:pPr marL="457200" lvl="1" indent="0">
              <a:buNone/>
            </a:pPr>
            <a:endParaRPr lang="en-GB" sz="2000" dirty="0"/>
          </a:p>
          <a:p>
            <a:pPr marL="457200" lvl="1" indent="0">
              <a:buNone/>
            </a:pPr>
            <a:endParaRPr lang="en-GB" sz="2400" dirty="0"/>
          </a:p>
          <a:p>
            <a:endParaRPr lang="en-GB" sz="2800" dirty="0" smtClean="0"/>
          </a:p>
        </p:txBody>
      </p:sp>
    </p:spTree>
    <p:extLst>
      <p:ext uri="{BB962C8B-B14F-4D97-AF65-F5344CB8AC3E}">
        <p14:creationId xmlns:p14="http://schemas.microsoft.com/office/powerpoint/2010/main" val="229272165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3">
                                            <p:txEl>
                                              <p:pRg st="2" end="2"/>
                                            </p:txEl>
                                          </p:spTgt>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p:cTn id="2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6" dur="500"/>
                                        <p:tgtEl>
                                          <p:spTgt spid="3">
                                            <p:txEl>
                                              <p:pRg st="3" end="3"/>
                                            </p:txEl>
                                          </p:spTgt>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p:cTn id="29"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1" dur="500"/>
                                        <p:tgtEl>
                                          <p:spTgt spid="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grpId="0"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 calcmode="lin" valueType="num">
                                      <p:cBhvr>
                                        <p:cTn id="36"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7"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8" dur="500"/>
                                        <p:tgtEl>
                                          <p:spTgt spid="3">
                                            <p:txEl>
                                              <p:pRg st="5" end="5"/>
                                            </p:txEl>
                                          </p:spTgt>
                                        </p:tgtEl>
                                      </p:cBhvr>
                                    </p:animEffect>
                                  </p:childTnLst>
                                </p:cTn>
                              </p:par>
                              <p:par>
                                <p:cTn id="39" presetID="53" presetClass="entr" presetSubtype="16" fill="hold" grpId="0" nodeType="with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p:cTn id="41"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2"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3" dur="500"/>
                                        <p:tgtEl>
                                          <p:spTgt spid="3">
                                            <p:txEl>
                                              <p:pRg st="6" end="6"/>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53" presetClass="entr" presetSubtype="16" fill="hold" grpId="0" nodeType="click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 calcmode="lin" valueType="num">
                                      <p:cBhvr>
                                        <p:cTn id="48"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9"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0070C0"/>
                </a:solidFill>
              </a:rPr>
              <a:t>What is student engagement</a:t>
            </a:r>
            <a:r>
              <a:rPr lang="en-GB" dirty="0" smtClean="0">
                <a:solidFill>
                  <a:srgbClr val="0070C0"/>
                </a:solidFill>
              </a:rPr>
              <a:t>?</a:t>
            </a:r>
            <a:endParaRPr lang="en-GB" dirty="0"/>
          </a:p>
        </p:txBody>
      </p:sp>
      <p:sp>
        <p:nvSpPr>
          <p:cNvPr id="5" name="Rectangle 4"/>
          <p:cNvSpPr/>
          <p:nvPr/>
        </p:nvSpPr>
        <p:spPr>
          <a:xfrm>
            <a:off x="1417638" y="2251529"/>
            <a:ext cx="6933882" cy="3970318"/>
          </a:xfrm>
          <a:prstGeom prst="rect">
            <a:avLst/>
          </a:prstGeom>
        </p:spPr>
        <p:txBody>
          <a:bodyPr wrap="square">
            <a:spAutoFit/>
          </a:bodyPr>
          <a:lstStyle/>
          <a:p>
            <a:r>
              <a:rPr lang="en-GB" sz="2800" dirty="0" smtClean="0"/>
              <a:t>‘Student </a:t>
            </a:r>
            <a:r>
              <a:rPr lang="en-GB" sz="2800" dirty="0"/>
              <a:t>engagement is concerned with the interaction between the time, effort </a:t>
            </a:r>
            <a:r>
              <a:rPr lang="en-GB" sz="2800" dirty="0" smtClean="0"/>
              <a:t>and other </a:t>
            </a:r>
            <a:r>
              <a:rPr lang="en-GB" sz="2800" dirty="0"/>
              <a:t>relevant resources invested by both students and their institutions </a:t>
            </a:r>
            <a:r>
              <a:rPr lang="en-GB" sz="2800" dirty="0" smtClean="0"/>
              <a:t>intended to </a:t>
            </a:r>
            <a:r>
              <a:rPr lang="en-GB" sz="2800" dirty="0"/>
              <a:t>optimise the student experience and enhance the learning outcomes </a:t>
            </a:r>
            <a:r>
              <a:rPr lang="en-GB" sz="2800" dirty="0" smtClean="0"/>
              <a:t>and development </a:t>
            </a:r>
            <a:r>
              <a:rPr lang="en-GB" sz="2800" dirty="0"/>
              <a:t>of students and the performance, and reputation of the </a:t>
            </a:r>
            <a:r>
              <a:rPr lang="en-GB" sz="2800" dirty="0" smtClean="0"/>
              <a:t>institution’ (</a:t>
            </a:r>
            <a:r>
              <a:rPr lang="en-GB" sz="2800" dirty="0" err="1" smtClean="0"/>
              <a:t>Trowler</a:t>
            </a:r>
            <a:r>
              <a:rPr lang="en-GB" sz="2800" dirty="0" smtClean="0"/>
              <a:t>, Higher Education Academy, 2010)</a:t>
            </a:r>
            <a:endParaRPr lang="en-GB" sz="2800" dirty="0"/>
          </a:p>
        </p:txBody>
      </p:sp>
    </p:spTree>
    <p:extLst>
      <p:ext uri="{BB962C8B-B14F-4D97-AF65-F5344CB8AC3E}">
        <p14:creationId xmlns:p14="http://schemas.microsoft.com/office/powerpoint/2010/main" val="608323070"/>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solidFill>
                  <a:srgbClr val="0070C0"/>
                </a:solidFill>
              </a:rPr>
              <a:t>What does ‘</a:t>
            </a:r>
            <a:r>
              <a:rPr lang="en-GB" sz="3200" dirty="0" smtClean="0">
                <a:solidFill>
                  <a:srgbClr val="0070C0"/>
                </a:solidFill>
              </a:rPr>
              <a:t>student engagement’ mean?</a:t>
            </a:r>
            <a:endParaRPr lang="en-GB" sz="3200" dirty="0">
              <a:solidFill>
                <a:srgbClr val="0070C0"/>
              </a:solidFill>
            </a:endParaRPr>
          </a:p>
        </p:txBody>
      </p:sp>
      <p:sp>
        <p:nvSpPr>
          <p:cNvPr id="3" name="Content Placeholder 2"/>
          <p:cNvSpPr>
            <a:spLocks noGrp="1"/>
          </p:cNvSpPr>
          <p:nvPr>
            <p:ph idx="1"/>
          </p:nvPr>
        </p:nvSpPr>
        <p:spPr>
          <a:xfrm>
            <a:off x="1417638" y="1862139"/>
            <a:ext cx="7269162" cy="4583939"/>
          </a:xfrm>
        </p:spPr>
        <p:txBody>
          <a:bodyPr/>
          <a:lstStyle/>
          <a:p>
            <a:r>
              <a:rPr lang="en-GB" sz="2400" dirty="0" smtClean="0"/>
              <a:t>Impetus for CCAs began with what </a:t>
            </a:r>
            <a:r>
              <a:rPr lang="en-GB" sz="2400" i="1" dirty="0" smtClean="0"/>
              <a:t>felt</a:t>
            </a:r>
            <a:r>
              <a:rPr lang="en-GB" sz="2400" dirty="0" smtClean="0"/>
              <a:t> like a </a:t>
            </a:r>
            <a:r>
              <a:rPr lang="en-GB" sz="2400" dirty="0"/>
              <a:t>t</a:t>
            </a:r>
            <a:r>
              <a:rPr lang="en-GB" sz="2400" dirty="0" smtClean="0"/>
              <a:t>op down edict to ‘measure’ student engagement</a:t>
            </a:r>
          </a:p>
          <a:p>
            <a:pPr lvl="1"/>
            <a:r>
              <a:rPr lang="en-GB" sz="2000" dirty="0" smtClean="0"/>
              <a:t>Echoes of ‘performativity’, ‘</a:t>
            </a:r>
            <a:r>
              <a:rPr lang="en-GB" sz="2000" dirty="0" err="1" smtClean="0"/>
              <a:t>infantilisation</a:t>
            </a:r>
            <a:r>
              <a:rPr lang="en-GB" sz="2000" dirty="0" smtClean="0"/>
              <a:t>’ and ‘surveillance’ discussed by McFarlane and Tomlinson (2017) </a:t>
            </a:r>
          </a:p>
          <a:p>
            <a:pPr lvl="1"/>
            <a:r>
              <a:rPr lang="en-GB" sz="2000" dirty="0" smtClean="0"/>
              <a:t>Echoes of neo-liberal and </a:t>
            </a:r>
            <a:r>
              <a:rPr lang="en-GB" sz="2000" dirty="0" err="1" smtClean="0"/>
              <a:t>managerialist</a:t>
            </a:r>
            <a:r>
              <a:rPr lang="en-GB" sz="2000" dirty="0" smtClean="0"/>
              <a:t> agendas</a:t>
            </a:r>
          </a:p>
          <a:p>
            <a:pPr lvl="1"/>
            <a:r>
              <a:rPr lang="en-GB" sz="2000" dirty="0" smtClean="0"/>
              <a:t>Seen to be ‘engaging’ in ‘student engagement’</a:t>
            </a:r>
          </a:p>
          <a:p>
            <a:r>
              <a:rPr lang="en-GB" sz="2400" dirty="0" smtClean="0"/>
              <a:t>Developed into something different because students </a:t>
            </a:r>
            <a:r>
              <a:rPr lang="en-GB" sz="2400" i="1" dirty="0" smtClean="0"/>
              <a:t>told us </a:t>
            </a:r>
            <a:r>
              <a:rPr lang="en-GB" sz="2400" dirty="0" smtClean="0"/>
              <a:t>the CCAs helped them</a:t>
            </a:r>
          </a:p>
          <a:p>
            <a:pPr lvl="1"/>
            <a:r>
              <a:rPr lang="en-GB" sz="2000" dirty="0" smtClean="0"/>
              <a:t>They </a:t>
            </a:r>
            <a:r>
              <a:rPr lang="en-GB" sz="2000" i="1" dirty="0" smtClean="0"/>
              <a:t>did</a:t>
            </a:r>
            <a:r>
              <a:rPr lang="en-GB" sz="2000" dirty="0" smtClean="0"/>
              <a:t> feel that their learning and their experience of the course was enhanced </a:t>
            </a:r>
          </a:p>
          <a:p>
            <a:pPr lvl="1"/>
            <a:r>
              <a:rPr lang="en-GB" sz="2000" dirty="0" smtClean="0"/>
              <a:t>About quality </a:t>
            </a:r>
            <a:r>
              <a:rPr lang="en-GB" sz="2000" dirty="0" smtClean="0"/>
              <a:t>of </a:t>
            </a:r>
            <a:r>
              <a:rPr lang="en-GB" sz="2000" dirty="0" smtClean="0"/>
              <a:t>the learning </a:t>
            </a:r>
            <a:r>
              <a:rPr lang="en-GB" sz="2000" dirty="0" smtClean="0"/>
              <a:t>experience</a:t>
            </a:r>
          </a:p>
        </p:txBody>
      </p:sp>
    </p:spTree>
    <p:extLst>
      <p:ext uri="{BB962C8B-B14F-4D97-AF65-F5344CB8AC3E}">
        <p14:creationId xmlns:p14="http://schemas.microsoft.com/office/powerpoint/2010/main" val="59205117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70C0"/>
                </a:solidFill>
              </a:rPr>
              <a:t>Looking to the future</a:t>
            </a:r>
            <a:endParaRPr lang="en-GB" dirty="0">
              <a:solidFill>
                <a:srgbClr val="0070C0"/>
              </a:solidFill>
            </a:endParaRPr>
          </a:p>
        </p:txBody>
      </p:sp>
      <p:sp>
        <p:nvSpPr>
          <p:cNvPr id="3" name="Content Placeholder 2"/>
          <p:cNvSpPr>
            <a:spLocks noGrp="1"/>
          </p:cNvSpPr>
          <p:nvPr>
            <p:ph idx="1"/>
          </p:nvPr>
        </p:nvSpPr>
        <p:spPr/>
        <p:txBody>
          <a:bodyPr/>
          <a:lstStyle/>
          <a:p>
            <a:r>
              <a:rPr lang="en-GB" sz="2800" dirty="0" smtClean="0"/>
              <a:t>Trotter (2006) argues that spending time and effort with assessments like the CCAs is ‘worth it’</a:t>
            </a:r>
          </a:p>
          <a:p>
            <a:r>
              <a:rPr lang="en-GB" sz="2800" dirty="0" smtClean="0"/>
              <a:t>But doing it properly, is it sustainable? </a:t>
            </a:r>
          </a:p>
          <a:p>
            <a:pPr lvl="1"/>
            <a:r>
              <a:rPr lang="en-GB" sz="2400" dirty="0" smtClean="0"/>
              <a:t>Cohort of 45 = 225 CCAs per term</a:t>
            </a:r>
          </a:p>
          <a:p>
            <a:pPr lvl="1"/>
            <a:r>
              <a:rPr lang="en-GB" sz="2400" dirty="0" smtClean="0"/>
              <a:t>0.5 hours to mark and give feedback on each = 112.5 hours per term</a:t>
            </a:r>
          </a:p>
          <a:p>
            <a:pPr lvl="1"/>
            <a:r>
              <a:rPr lang="en-GB" sz="2400" dirty="0" smtClean="0"/>
              <a:t>This is in addition to traditional prep and teaching time</a:t>
            </a:r>
          </a:p>
          <a:p>
            <a:pPr marL="457200" lvl="1" indent="0">
              <a:buNone/>
            </a:pPr>
            <a:endParaRPr lang="en-GB" sz="2400" dirty="0" smtClean="0"/>
          </a:p>
          <a:p>
            <a:endParaRPr lang="en-GB" dirty="0"/>
          </a:p>
        </p:txBody>
      </p:sp>
    </p:spTree>
    <p:extLst>
      <p:ext uri="{BB962C8B-B14F-4D97-AF65-F5344CB8AC3E}">
        <p14:creationId xmlns:p14="http://schemas.microsoft.com/office/powerpoint/2010/main" val="370409446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0070C0"/>
                </a:solidFill>
              </a:rPr>
              <a:t>Looking to the future</a:t>
            </a:r>
            <a:endParaRPr lang="en-GB" dirty="0"/>
          </a:p>
        </p:txBody>
      </p:sp>
      <p:sp>
        <p:nvSpPr>
          <p:cNvPr id="3" name="Content Placeholder 2"/>
          <p:cNvSpPr>
            <a:spLocks noGrp="1"/>
          </p:cNvSpPr>
          <p:nvPr>
            <p:ph idx="1"/>
          </p:nvPr>
        </p:nvSpPr>
        <p:spPr>
          <a:xfrm>
            <a:off x="1417638" y="1877588"/>
            <a:ext cx="7269162" cy="4632790"/>
          </a:xfrm>
        </p:spPr>
        <p:txBody>
          <a:bodyPr/>
          <a:lstStyle/>
          <a:p>
            <a:r>
              <a:rPr lang="en-GB" sz="2800" dirty="0"/>
              <a:t>Edinburgh IFP programme review this </a:t>
            </a:r>
            <a:r>
              <a:rPr lang="en-GB" sz="2800" dirty="0" smtClean="0"/>
              <a:t>year</a:t>
            </a:r>
            <a:endParaRPr lang="en-GB" sz="2800" dirty="0"/>
          </a:p>
          <a:p>
            <a:pPr lvl="1"/>
            <a:r>
              <a:rPr lang="en-GB" sz="2400" dirty="0"/>
              <a:t>Scoping visits to Durham, QML, KCL, SOAS, Reading and Bristol IFPs</a:t>
            </a:r>
          </a:p>
          <a:p>
            <a:pPr lvl="1"/>
            <a:r>
              <a:rPr lang="en-GB" sz="2400" dirty="0" smtClean="0"/>
              <a:t>Seeking ideas </a:t>
            </a:r>
            <a:r>
              <a:rPr lang="en-GB" sz="2400" dirty="0"/>
              <a:t>for growing the programme</a:t>
            </a:r>
          </a:p>
          <a:p>
            <a:pPr lvl="1"/>
            <a:r>
              <a:rPr lang="en-GB" sz="2400" dirty="0"/>
              <a:t>Thinking about how EAP fits in an IFP</a:t>
            </a:r>
          </a:p>
          <a:p>
            <a:pPr lvl="2"/>
            <a:r>
              <a:rPr lang="en-GB" sz="2000" dirty="0"/>
              <a:t>What and who is it for?</a:t>
            </a:r>
          </a:p>
          <a:p>
            <a:pPr lvl="2"/>
            <a:r>
              <a:rPr lang="en-GB" sz="2000" dirty="0"/>
              <a:t>What </a:t>
            </a:r>
            <a:r>
              <a:rPr lang="en-GB" sz="2000" dirty="0" smtClean="0"/>
              <a:t>is its function?</a:t>
            </a:r>
          </a:p>
          <a:p>
            <a:pPr lvl="2"/>
            <a:r>
              <a:rPr lang="en-GB" sz="2000" dirty="0" smtClean="0"/>
              <a:t>How should we engage students best?</a:t>
            </a:r>
          </a:p>
          <a:p>
            <a:pPr lvl="2"/>
            <a:r>
              <a:rPr lang="en-GB" sz="2000" dirty="0" smtClean="0"/>
              <a:t>For now, all IFP students </a:t>
            </a:r>
            <a:r>
              <a:rPr lang="en-GB" sz="2000" dirty="0" smtClean="0"/>
              <a:t>do EAP and all do </a:t>
            </a:r>
            <a:r>
              <a:rPr lang="en-GB" sz="2000" dirty="0" smtClean="0"/>
              <a:t>the same EAP course in streams but this is likely to change</a:t>
            </a:r>
            <a:endParaRPr lang="en-GB" sz="2000" dirty="0"/>
          </a:p>
          <a:p>
            <a:pPr marL="0" indent="0">
              <a:buNone/>
            </a:pPr>
            <a:endParaRPr lang="en-GB" dirty="0"/>
          </a:p>
        </p:txBody>
      </p:sp>
    </p:spTree>
    <p:extLst>
      <p:ext uri="{BB962C8B-B14F-4D97-AF65-F5344CB8AC3E}">
        <p14:creationId xmlns:p14="http://schemas.microsoft.com/office/powerpoint/2010/main" val="339458785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randombar(horizontal)">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randombar(horizontal)">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References</a:t>
            </a:r>
            <a:endParaRPr lang="en-GB" dirty="0"/>
          </a:p>
        </p:txBody>
      </p:sp>
      <p:sp>
        <p:nvSpPr>
          <p:cNvPr id="3" name="Content Placeholder 2"/>
          <p:cNvSpPr>
            <a:spLocks noGrp="1"/>
          </p:cNvSpPr>
          <p:nvPr>
            <p:ph idx="1"/>
          </p:nvPr>
        </p:nvSpPr>
        <p:spPr>
          <a:xfrm>
            <a:off x="1330552" y="1901688"/>
            <a:ext cx="7269162" cy="4551363"/>
          </a:xfrm>
        </p:spPr>
        <p:txBody>
          <a:bodyPr/>
          <a:lstStyle/>
          <a:p>
            <a:r>
              <a:rPr lang="en-GB" sz="1400" dirty="0" err="1"/>
              <a:t>Cauley</a:t>
            </a:r>
            <a:r>
              <a:rPr lang="en-GB" sz="1400" dirty="0"/>
              <a:t>, K. M. and McMillan, J. H. (2010) ‘Formative Assessment Techniques to Support Student Motivation and Achievement’. </a:t>
            </a:r>
            <a:r>
              <a:rPr lang="en-GB" sz="1400" i="1" dirty="0"/>
              <a:t>The Clearing House: A Journal of Educational Strategies, Issues and </a:t>
            </a:r>
            <a:r>
              <a:rPr lang="en-GB" sz="1400" i="1" dirty="0" smtClean="0"/>
              <a:t>Ideas, </a:t>
            </a:r>
            <a:r>
              <a:rPr lang="en-GB" sz="1400" dirty="0" smtClean="0"/>
              <a:t>vol. 83, no. 1 </a:t>
            </a:r>
            <a:r>
              <a:rPr lang="en-GB" sz="1400" dirty="0"/>
              <a:t>[Online] Available at: </a:t>
            </a:r>
            <a:r>
              <a:rPr lang="en-GB" sz="1400" dirty="0">
                <a:hlinkClick r:id="rId2"/>
              </a:rPr>
              <a:t>http://</a:t>
            </a:r>
            <a:r>
              <a:rPr lang="en-GB" sz="1400" dirty="0" smtClean="0">
                <a:hlinkClick r:id="rId2"/>
              </a:rPr>
              <a:t>www.tandfonline.com/doi/abs/10.1080/00098650903267784</a:t>
            </a:r>
            <a:r>
              <a:rPr lang="en-GB" sz="1400" dirty="0" smtClean="0"/>
              <a:t> </a:t>
            </a:r>
            <a:r>
              <a:rPr lang="en-GB" sz="1400" dirty="0"/>
              <a:t>(Accessed 12/07/2017). </a:t>
            </a:r>
            <a:endParaRPr lang="en-GB" sz="1400" i="1" dirty="0"/>
          </a:p>
          <a:p>
            <a:r>
              <a:rPr lang="en-GB" sz="1400" dirty="0" err="1" smtClean="0"/>
              <a:t>Harlen</a:t>
            </a:r>
            <a:r>
              <a:rPr lang="en-GB" sz="1400" dirty="0"/>
              <a:t>, W. and James, M. (1997) ‘Assessment and Learning: differences and relationships between formative and summative assessment’. </a:t>
            </a:r>
            <a:r>
              <a:rPr lang="en-GB" sz="1400" i="1" dirty="0"/>
              <a:t>Assessment in Education: Principles, Policy &amp; </a:t>
            </a:r>
            <a:r>
              <a:rPr lang="en-GB" sz="1400" i="1" dirty="0" smtClean="0"/>
              <a:t>Practice</a:t>
            </a:r>
            <a:r>
              <a:rPr lang="en-GB" sz="1400" dirty="0" smtClean="0"/>
              <a:t>, vol. 4, no. 3</a:t>
            </a:r>
            <a:r>
              <a:rPr lang="en-GB" sz="1400" i="1" dirty="0" smtClean="0"/>
              <a:t> </a:t>
            </a:r>
            <a:r>
              <a:rPr lang="en-GB" sz="1400" dirty="0" smtClean="0"/>
              <a:t>[Online</a:t>
            </a:r>
            <a:r>
              <a:rPr lang="en-GB" sz="1400" dirty="0"/>
              <a:t>] Available at: </a:t>
            </a:r>
            <a:r>
              <a:rPr lang="en-GB" sz="1400" dirty="0">
                <a:hlinkClick r:id="rId3"/>
              </a:rPr>
              <a:t>http://</a:t>
            </a:r>
            <a:r>
              <a:rPr lang="en-GB" sz="1400" dirty="0" smtClean="0">
                <a:hlinkClick r:id="rId3"/>
              </a:rPr>
              <a:t>www.tandfonline.com/doi/abs/10.1080/0969594970040304</a:t>
            </a:r>
            <a:r>
              <a:rPr lang="en-GB" sz="1400" dirty="0" smtClean="0"/>
              <a:t> (Accessed 12/07/2017). </a:t>
            </a:r>
          </a:p>
          <a:p>
            <a:r>
              <a:rPr lang="en-GB" sz="1400" dirty="0" smtClean="0"/>
              <a:t>MacFarlane, B. and Tomlinson, M. (2017). ‘Critiques of student engagement’. </a:t>
            </a:r>
            <a:r>
              <a:rPr lang="en-GB" sz="1400" i="1" dirty="0" smtClean="0"/>
              <a:t>Higher Education Policy</a:t>
            </a:r>
            <a:r>
              <a:rPr lang="en-GB" sz="1400" dirty="0" smtClean="0"/>
              <a:t>, vol. 30, no. 1. </a:t>
            </a:r>
            <a:r>
              <a:rPr lang="en-GB" sz="1400" dirty="0"/>
              <a:t>[Online] Available at: </a:t>
            </a:r>
            <a:r>
              <a:rPr lang="en-GB" sz="1400" dirty="0" smtClean="0">
                <a:hlinkClick r:id="rId4"/>
              </a:rPr>
              <a:t>https</a:t>
            </a:r>
            <a:r>
              <a:rPr lang="en-GB" sz="1400" dirty="0">
                <a:hlinkClick r:id="rId4"/>
              </a:rPr>
              <a:t>://link.springer.com/article/10.1057/s41307-016-0027-3</a:t>
            </a:r>
            <a:r>
              <a:rPr lang="en-GB" sz="1400" dirty="0"/>
              <a:t> (Accessed 12/07/2017). </a:t>
            </a:r>
            <a:endParaRPr lang="en-GB" sz="1400" dirty="0" smtClean="0"/>
          </a:p>
          <a:p>
            <a:r>
              <a:rPr lang="en-GB" sz="1400" dirty="0" smtClean="0"/>
              <a:t>Trotter, E. (2006</a:t>
            </a:r>
            <a:r>
              <a:rPr lang="en-GB" sz="1400" dirty="0"/>
              <a:t>). ‘Student perceptions of continuous summative assessment’. </a:t>
            </a:r>
            <a:r>
              <a:rPr lang="en-GB" sz="1400" i="1" dirty="0"/>
              <a:t>Assessment &amp; Evaluation in Higher </a:t>
            </a:r>
            <a:r>
              <a:rPr lang="en-GB" sz="1400" i="1" dirty="0" smtClean="0"/>
              <a:t>Education</a:t>
            </a:r>
            <a:r>
              <a:rPr lang="en-GB" sz="1400" dirty="0" smtClean="0"/>
              <a:t>, vol. 31, no. 5. </a:t>
            </a:r>
            <a:r>
              <a:rPr lang="en-GB" sz="1400" dirty="0"/>
              <a:t>[Online] Available at: </a:t>
            </a:r>
            <a:r>
              <a:rPr lang="en-GB" sz="1400" dirty="0">
                <a:hlinkClick r:id="rId5"/>
              </a:rPr>
              <a:t>http://</a:t>
            </a:r>
            <a:r>
              <a:rPr lang="en-GB" sz="1400" dirty="0" smtClean="0">
                <a:hlinkClick r:id="rId5"/>
              </a:rPr>
              <a:t>www.tandfonline.com/doi/pdf/10.1080/02602930600679506?needAccess=true</a:t>
            </a:r>
            <a:r>
              <a:rPr lang="en-GB" sz="1400" dirty="0" smtClean="0"/>
              <a:t> </a:t>
            </a:r>
            <a:r>
              <a:rPr lang="en-GB" sz="1400" dirty="0"/>
              <a:t>(Accessed 12/07/2017). </a:t>
            </a:r>
            <a:endParaRPr lang="en-GB" sz="1400" dirty="0" smtClean="0"/>
          </a:p>
          <a:p>
            <a:r>
              <a:rPr lang="en-GB" sz="1400" dirty="0" err="1" smtClean="0"/>
              <a:t>Trowler</a:t>
            </a:r>
            <a:r>
              <a:rPr lang="en-GB" sz="1400" dirty="0" smtClean="0"/>
              <a:t>, V. (2010) </a:t>
            </a:r>
            <a:r>
              <a:rPr lang="en-GB" sz="1400" i="1" dirty="0" smtClean="0"/>
              <a:t>Student engagement literature review</a:t>
            </a:r>
            <a:r>
              <a:rPr lang="en-GB" sz="1400" dirty="0" smtClean="0"/>
              <a:t>. Higher </a:t>
            </a:r>
            <a:r>
              <a:rPr lang="en-GB" sz="1400" dirty="0"/>
              <a:t>Education </a:t>
            </a:r>
            <a:r>
              <a:rPr lang="en-GB" sz="1400" dirty="0" smtClean="0"/>
              <a:t>Academy. </a:t>
            </a:r>
            <a:r>
              <a:rPr lang="en-GB" sz="1400" dirty="0"/>
              <a:t>[Online] Available at:</a:t>
            </a:r>
            <a:r>
              <a:rPr lang="en-GB" sz="1400" dirty="0" smtClean="0"/>
              <a:t> </a:t>
            </a:r>
            <a:r>
              <a:rPr lang="en-GB" sz="1400" dirty="0" smtClean="0">
                <a:hlinkClick r:id="rId6"/>
              </a:rPr>
              <a:t>https</a:t>
            </a:r>
            <a:r>
              <a:rPr lang="en-GB" sz="1400" dirty="0">
                <a:hlinkClick r:id="rId6"/>
              </a:rPr>
              <a:t>://</a:t>
            </a:r>
            <a:r>
              <a:rPr lang="en-GB" sz="1400" dirty="0" smtClean="0">
                <a:hlinkClick r:id="rId6"/>
              </a:rPr>
              <a:t>www.heacademy.ac.uk/system/files/studentengagementliteraturereview_1.pdf</a:t>
            </a:r>
            <a:r>
              <a:rPr lang="en-GB" sz="1400" dirty="0" smtClean="0"/>
              <a:t> (Accessed 12/07/2017).</a:t>
            </a:r>
            <a:endParaRPr lang="en-GB" sz="1400" dirty="0"/>
          </a:p>
          <a:p>
            <a:endParaRPr lang="en-GB" sz="1600" i="1" dirty="0"/>
          </a:p>
        </p:txBody>
      </p:sp>
    </p:spTree>
    <p:extLst>
      <p:ext uri="{BB962C8B-B14F-4D97-AF65-F5344CB8AC3E}">
        <p14:creationId xmlns:p14="http://schemas.microsoft.com/office/powerpoint/2010/main" val="2238025970"/>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Thank you</a:t>
            </a:r>
            <a:endParaRPr lang="en-GB" dirty="0"/>
          </a:p>
        </p:txBody>
      </p:sp>
      <p:sp>
        <p:nvSpPr>
          <p:cNvPr id="3" name="Subtitle 2"/>
          <p:cNvSpPr>
            <a:spLocks noGrp="1"/>
          </p:cNvSpPr>
          <p:nvPr>
            <p:ph type="subTitle" idx="1"/>
          </p:nvPr>
        </p:nvSpPr>
        <p:spPr>
          <a:xfrm>
            <a:off x="1778508" y="3154679"/>
            <a:ext cx="6400800" cy="2775857"/>
          </a:xfrm>
        </p:spPr>
        <p:txBody>
          <a:bodyPr/>
          <a:lstStyle/>
          <a:p>
            <a:r>
              <a:rPr lang="en-GB" dirty="0" smtClean="0">
                <a:solidFill>
                  <a:schemeClr val="tx1"/>
                </a:solidFill>
              </a:rPr>
              <a:t>Questions?</a:t>
            </a:r>
          </a:p>
          <a:p>
            <a:pPr>
              <a:spcBef>
                <a:spcPts val="0"/>
              </a:spcBef>
            </a:pPr>
            <a:endParaRPr lang="en-GB" sz="2800" dirty="0"/>
          </a:p>
          <a:p>
            <a:pPr>
              <a:spcBef>
                <a:spcPts val="0"/>
              </a:spcBef>
            </a:pPr>
            <a:r>
              <a:rPr lang="en-GB" sz="2800" dirty="0" smtClean="0"/>
              <a:t>Kathryn Redpath</a:t>
            </a:r>
          </a:p>
          <a:p>
            <a:pPr>
              <a:spcBef>
                <a:spcPts val="0"/>
              </a:spcBef>
            </a:pPr>
            <a:r>
              <a:rPr lang="en-GB" sz="2800" dirty="0" smtClean="0"/>
              <a:t>The University of Edinburgh</a:t>
            </a:r>
          </a:p>
          <a:p>
            <a:pPr>
              <a:spcBef>
                <a:spcPts val="0"/>
              </a:spcBef>
            </a:pPr>
            <a:r>
              <a:rPr lang="en-GB" sz="2800" dirty="0" smtClean="0"/>
              <a:t>kathryn.redpath@ed.ac.uk</a:t>
            </a:r>
            <a:endParaRPr lang="en-GB" sz="2800" dirty="0"/>
          </a:p>
        </p:txBody>
      </p:sp>
    </p:spTree>
    <p:extLst>
      <p:ext uri="{BB962C8B-B14F-4D97-AF65-F5344CB8AC3E}">
        <p14:creationId xmlns:p14="http://schemas.microsoft.com/office/powerpoint/2010/main" val="400332396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0070C0"/>
                </a:solidFill>
              </a:rPr>
              <a:t>T</a:t>
            </a:r>
            <a:r>
              <a:rPr lang="en-GB" dirty="0" smtClean="0">
                <a:solidFill>
                  <a:srgbClr val="0070C0"/>
                </a:solidFill>
              </a:rPr>
              <a:t>he </a:t>
            </a:r>
            <a:r>
              <a:rPr lang="en-GB" dirty="0">
                <a:solidFill>
                  <a:srgbClr val="0070C0"/>
                </a:solidFill>
              </a:rPr>
              <a:t>Edinburgh </a:t>
            </a:r>
            <a:r>
              <a:rPr lang="en-GB" dirty="0" smtClean="0">
                <a:solidFill>
                  <a:srgbClr val="0070C0"/>
                </a:solidFill>
              </a:rPr>
              <a:t>IFP</a:t>
            </a:r>
            <a:endParaRPr lang="en-GB" b="1" dirty="0">
              <a:solidFill>
                <a:srgbClr val="0070C0"/>
              </a:solidFill>
            </a:endParaRPr>
          </a:p>
        </p:txBody>
      </p:sp>
      <p:sp>
        <p:nvSpPr>
          <p:cNvPr id="3" name="Content Placeholder 2"/>
          <p:cNvSpPr>
            <a:spLocks noGrp="1"/>
          </p:cNvSpPr>
          <p:nvPr>
            <p:ph idx="1"/>
          </p:nvPr>
        </p:nvSpPr>
        <p:spPr>
          <a:xfrm>
            <a:off x="1417638" y="1957933"/>
            <a:ext cx="7269162" cy="4495118"/>
          </a:xfrm>
        </p:spPr>
        <p:txBody>
          <a:bodyPr/>
          <a:lstStyle/>
          <a:p>
            <a:r>
              <a:rPr lang="en-GB" sz="2800" dirty="0" smtClean="0"/>
              <a:t>Programme run by IFP coordinator</a:t>
            </a:r>
          </a:p>
          <a:p>
            <a:r>
              <a:rPr lang="en-GB" sz="2800" dirty="0"/>
              <a:t>C</a:t>
            </a:r>
            <a:r>
              <a:rPr lang="en-GB" sz="2800" dirty="0" smtClean="0"/>
              <a:t>ontent subject tutors are part-time Short Courses colleagues</a:t>
            </a:r>
          </a:p>
          <a:p>
            <a:r>
              <a:rPr lang="en-GB" sz="2800" dirty="0" smtClean="0"/>
              <a:t>EAP tutors are full-time English Language  Education colleagues</a:t>
            </a:r>
          </a:p>
          <a:p>
            <a:r>
              <a:rPr lang="en-GB" sz="2800" dirty="0" smtClean="0"/>
              <a:t>All colleagues work for Centre for Open Learning but in separate ‘divisions’</a:t>
            </a:r>
          </a:p>
          <a:p>
            <a:r>
              <a:rPr lang="en-GB" sz="2800" dirty="0">
                <a:hlinkClick r:id="rId2"/>
              </a:rPr>
              <a:t>http://</a:t>
            </a:r>
            <a:r>
              <a:rPr lang="en-GB" sz="2800" dirty="0" smtClean="0">
                <a:hlinkClick r:id="rId2"/>
              </a:rPr>
              <a:t>www.ed.ac.uk/lifelong-learning</a:t>
            </a:r>
            <a:r>
              <a:rPr lang="en-GB" sz="2800" dirty="0" smtClean="0"/>
              <a:t> </a:t>
            </a:r>
          </a:p>
        </p:txBody>
      </p:sp>
    </p:spTree>
    <p:extLst>
      <p:ext uri="{BB962C8B-B14F-4D97-AF65-F5344CB8AC3E}">
        <p14:creationId xmlns:p14="http://schemas.microsoft.com/office/powerpoint/2010/main" val="352886060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5025" y="977900"/>
            <a:ext cx="7269162" cy="1143000"/>
          </a:xfrm>
        </p:spPr>
        <p:txBody>
          <a:bodyPr/>
          <a:lstStyle/>
          <a:p>
            <a:r>
              <a:rPr lang="en-GB" dirty="0" smtClean="0"/>
              <a:t>	Programme outline 2016-2017</a:t>
            </a:r>
            <a:endParaRPr lang="en-GB" dirty="0"/>
          </a:p>
        </p:txBody>
      </p:sp>
      <p:sp>
        <p:nvSpPr>
          <p:cNvPr id="5" name="Title 4"/>
          <p:cNvSpPr txBox="1">
            <a:spLocks/>
          </p:cNvSpPr>
          <p:nvPr/>
        </p:nvSpPr>
        <p:spPr bwMode="auto">
          <a:xfrm>
            <a:off x="92097" y="1977226"/>
            <a:ext cx="8182090" cy="11672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l" defTabSz="457200" rtl="0" eaLnBrk="0" fontAlgn="base" hangingPunct="0">
              <a:spcBef>
                <a:spcPct val="0"/>
              </a:spcBef>
              <a:spcAft>
                <a:spcPct val="0"/>
              </a:spcAft>
              <a:defRPr sz="3600" kern="1200">
                <a:solidFill>
                  <a:schemeClr val="tx1"/>
                </a:solidFill>
                <a:latin typeface="+mj-lt"/>
                <a:ea typeface="MS PGothic" pitchFamily="34" charset="-128"/>
                <a:cs typeface="+mj-cs"/>
              </a:defRPr>
            </a:lvl1pPr>
            <a:lvl2pPr algn="l" defTabSz="457200" rtl="0" eaLnBrk="0" fontAlgn="base" hangingPunct="0">
              <a:spcBef>
                <a:spcPct val="0"/>
              </a:spcBef>
              <a:spcAft>
                <a:spcPct val="0"/>
              </a:spcAft>
              <a:defRPr sz="3600">
                <a:solidFill>
                  <a:schemeClr val="tx1"/>
                </a:solidFill>
                <a:latin typeface="Calibri" pitchFamily="34" charset="0"/>
                <a:ea typeface="MS PGothic" pitchFamily="34" charset="-128"/>
              </a:defRPr>
            </a:lvl2pPr>
            <a:lvl3pPr algn="l" defTabSz="457200" rtl="0" eaLnBrk="0" fontAlgn="base" hangingPunct="0">
              <a:spcBef>
                <a:spcPct val="0"/>
              </a:spcBef>
              <a:spcAft>
                <a:spcPct val="0"/>
              </a:spcAft>
              <a:defRPr sz="3600">
                <a:solidFill>
                  <a:schemeClr val="tx1"/>
                </a:solidFill>
                <a:latin typeface="Calibri" pitchFamily="34" charset="0"/>
                <a:ea typeface="MS PGothic" pitchFamily="34" charset="-128"/>
              </a:defRPr>
            </a:lvl3pPr>
            <a:lvl4pPr algn="l" defTabSz="457200" rtl="0" eaLnBrk="0" fontAlgn="base" hangingPunct="0">
              <a:spcBef>
                <a:spcPct val="0"/>
              </a:spcBef>
              <a:spcAft>
                <a:spcPct val="0"/>
              </a:spcAft>
              <a:defRPr sz="3600">
                <a:solidFill>
                  <a:schemeClr val="tx1"/>
                </a:solidFill>
                <a:latin typeface="Calibri" pitchFamily="34" charset="0"/>
                <a:ea typeface="MS PGothic" pitchFamily="34" charset="-128"/>
              </a:defRPr>
            </a:lvl4pPr>
            <a:lvl5pPr algn="l" defTabSz="457200" rtl="0" eaLnBrk="0" fontAlgn="base" hangingPunct="0">
              <a:spcBef>
                <a:spcPct val="0"/>
              </a:spcBef>
              <a:spcAft>
                <a:spcPct val="0"/>
              </a:spcAft>
              <a:defRPr sz="3600">
                <a:solidFill>
                  <a:schemeClr val="tx1"/>
                </a:solidFill>
                <a:latin typeface="Calibri" pitchFamily="34" charset="0"/>
                <a:ea typeface="MS PGothic" pitchFamily="34" charset="-128"/>
              </a:defRPr>
            </a:lvl5pPr>
            <a:lvl6pPr marL="457200" algn="ctr" defTabSz="457200" rtl="0" fontAlgn="base">
              <a:spcBef>
                <a:spcPct val="0"/>
              </a:spcBef>
              <a:spcAft>
                <a:spcPct val="0"/>
              </a:spcAft>
              <a:defRPr sz="4400">
                <a:solidFill>
                  <a:schemeClr val="tx1"/>
                </a:solidFill>
                <a:latin typeface="Calibri" pitchFamily="34" charset="0"/>
                <a:ea typeface="MS PGothic" pitchFamily="34" charset="-128"/>
              </a:defRPr>
            </a:lvl6pPr>
            <a:lvl7pPr marL="914400" algn="ctr" defTabSz="457200" rtl="0" fontAlgn="base">
              <a:spcBef>
                <a:spcPct val="0"/>
              </a:spcBef>
              <a:spcAft>
                <a:spcPct val="0"/>
              </a:spcAft>
              <a:defRPr sz="4400">
                <a:solidFill>
                  <a:schemeClr val="tx1"/>
                </a:solidFill>
                <a:latin typeface="Calibri" pitchFamily="34" charset="0"/>
                <a:ea typeface="MS PGothic" pitchFamily="34" charset="-128"/>
              </a:defRPr>
            </a:lvl7pPr>
            <a:lvl8pPr marL="1371600" algn="ctr" defTabSz="457200" rtl="0" fontAlgn="base">
              <a:spcBef>
                <a:spcPct val="0"/>
              </a:spcBef>
              <a:spcAft>
                <a:spcPct val="0"/>
              </a:spcAft>
              <a:defRPr sz="4400">
                <a:solidFill>
                  <a:schemeClr val="tx1"/>
                </a:solidFill>
                <a:latin typeface="Calibri" pitchFamily="34" charset="0"/>
                <a:ea typeface="MS PGothic" pitchFamily="34" charset="-128"/>
              </a:defRPr>
            </a:lvl8pPr>
            <a:lvl9pPr marL="1828800" algn="ctr" defTabSz="457200" rtl="0" fontAlgn="base">
              <a:spcBef>
                <a:spcPct val="0"/>
              </a:spcBef>
              <a:spcAft>
                <a:spcPct val="0"/>
              </a:spcAft>
              <a:defRPr sz="4400">
                <a:solidFill>
                  <a:schemeClr val="tx1"/>
                </a:solidFill>
                <a:latin typeface="Calibri" pitchFamily="34" charset="0"/>
                <a:ea typeface="MS PGothic" pitchFamily="34" charset="-128"/>
              </a:defRPr>
            </a:lvl9pPr>
          </a:lstStyle>
          <a:p>
            <a:pPr algn="ctr"/>
            <a:r>
              <a:rPr lang="en-GB" sz="3200" b="1" dirty="0" smtClean="0">
                <a:solidFill>
                  <a:srgbClr val="003366"/>
                </a:solidFill>
              </a:rPr>
              <a:t> </a:t>
            </a:r>
            <a:r>
              <a:rPr lang="en-GB" sz="2400" b="1" dirty="0" smtClean="0">
                <a:solidFill>
                  <a:srgbClr val="003366"/>
                </a:solidFill>
              </a:rPr>
              <a:t>English </a:t>
            </a:r>
            <a:r>
              <a:rPr lang="en-GB" sz="2400" b="1" dirty="0" smtClean="0">
                <a:solidFill>
                  <a:srgbClr val="003366"/>
                </a:solidFill>
              </a:rPr>
              <a:t>for Academic </a:t>
            </a:r>
            <a:r>
              <a:rPr lang="en-GB" sz="2400" b="1" dirty="0" smtClean="0">
                <a:solidFill>
                  <a:srgbClr val="003366"/>
                </a:solidFill>
              </a:rPr>
              <a:t>Purposes</a:t>
            </a:r>
          </a:p>
          <a:p>
            <a:pPr algn="ctr"/>
            <a:r>
              <a:rPr lang="en-GB" sz="2400" b="1" dirty="0" smtClean="0">
                <a:solidFill>
                  <a:srgbClr val="003366"/>
                </a:solidFill>
              </a:rPr>
              <a:t>  Living and Learning in Britain</a:t>
            </a:r>
            <a:r>
              <a:rPr lang="en-GB" sz="2800" b="1" dirty="0" smtClean="0">
                <a:solidFill>
                  <a:srgbClr val="003366"/>
                </a:solidFill>
              </a:rPr>
              <a:t>   </a:t>
            </a:r>
            <a:endParaRPr lang="en-GB" sz="3200" dirty="0">
              <a:solidFill>
                <a:srgbClr val="003366"/>
              </a:solidFill>
            </a:endParaRPr>
          </a:p>
        </p:txBody>
      </p:sp>
      <p:sp>
        <p:nvSpPr>
          <p:cNvPr id="9" name="Content Placeholder 6"/>
          <p:cNvSpPr>
            <a:spLocks noGrp="1"/>
          </p:cNvSpPr>
          <p:nvPr>
            <p:ph sz="half" idx="4294967295"/>
          </p:nvPr>
        </p:nvSpPr>
        <p:spPr>
          <a:xfrm>
            <a:off x="975575" y="3528910"/>
            <a:ext cx="2613710" cy="2869405"/>
          </a:xfrm>
          <a:prstGeom prst="rect">
            <a:avLst/>
          </a:prstGeom>
          <a:solidFill>
            <a:schemeClr val="accent4">
              <a:lumMod val="20000"/>
              <a:lumOff val="80000"/>
            </a:schemeClr>
          </a:solidFill>
        </p:spPr>
        <p:txBody>
          <a:bodyPr>
            <a:noAutofit/>
          </a:bodyPr>
          <a:lstStyle/>
          <a:p>
            <a:r>
              <a:rPr lang="en-GB" sz="2000" dirty="0" smtClean="0">
                <a:solidFill>
                  <a:srgbClr val="003366"/>
                </a:solidFill>
                <a:latin typeface="Candara" panose="020E0502030303020204" pitchFamily="34" charset="0"/>
              </a:rPr>
              <a:t>Social </a:t>
            </a:r>
            <a:r>
              <a:rPr lang="en-GB" sz="2000" dirty="0">
                <a:solidFill>
                  <a:srgbClr val="003366"/>
                </a:solidFill>
                <a:latin typeface="Candara" panose="020E0502030303020204" pitchFamily="34" charset="0"/>
              </a:rPr>
              <a:t>Science</a:t>
            </a:r>
          </a:p>
          <a:p>
            <a:r>
              <a:rPr lang="en-GB" sz="2000" dirty="0">
                <a:solidFill>
                  <a:srgbClr val="003366"/>
                </a:solidFill>
                <a:latin typeface="Candara" panose="020E0502030303020204" pitchFamily="34" charset="0"/>
              </a:rPr>
              <a:t>Philosophy</a:t>
            </a:r>
          </a:p>
          <a:p>
            <a:r>
              <a:rPr lang="en-GB" sz="2000" dirty="0">
                <a:solidFill>
                  <a:srgbClr val="003366"/>
                </a:solidFill>
                <a:latin typeface="Candara" panose="020E0502030303020204" pitchFamily="34" charset="0"/>
              </a:rPr>
              <a:t>Psychology</a:t>
            </a:r>
          </a:p>
          <a:p>
            <a:r>
              <a:rPr lang="en-GB" sz="2000" dirty="0">
                <a:solidFill>
                  <a:srgbClr val="003366"/>
                </a:solidFill>
                <a:latin typeface="Candara" panose="020E0502030303020204" pitchFamily="34" charset="0"/>
              </a:rPr>
              <a:t>Film Studies</a:t>
            </a:r>
          </a:p>
          <a:p>
            <a:r>
              <a:rPr lang="en-GB" sz="2000" dirty="0">
                <a:solidFill>
                  <a:srgbClr val="003366"/>
                </a:solidFill>
                <a:latin typeface="Candara" panose="020E0502030303020204" pitchFamily="34" charset="0"/>
              </a:rPr>
              <a:t>Art and Design </a:t>
            </a:r>
            <a:r>
              <a:rPr lang="en-GB" sz="2000" dirty="0" smtClean="0">
                <a:solidFill>
                  <a:srgbClr val="003366"/>
                </a:solidFill>
                <a:latin typeface="Candara" panose="020E0502030303020204" pitchFamily="34" charset="0"/>
              </a:rPr>
              <a:t>Practice I</a:t>
            </a:r>
            <a:endParaRPr lang="en-GB" sz="2000" dirty="0">
              <a:solidFill>
                <a:srgbClr val="003366"/>
              </a:solidFill>
              <a:latin typeface="Candara" panose="020E0502030303020204" pitchFamily="34" charset="0"/>
            </a:endParaRPr>
          </a:p>
        </p:txBody>
      </p:sp>
      <p:sp>
        <p:nvSpPr>
          <p:cNvPr id="11" name="Content Placeholder 8"/>
          <p:cNvSpPr>
            <a:spLocks noGrp="1"/>
          </p:cNvSpPr>
          <p:nvPr>
            <p:ph sz="quarter" idx="4294967295"/>
          </p:nvPr>
        </p:nvSpPr>
        <p:spPr>
          <a:xfrm>
            <a:off x="3763862" y="3528910"/>
            <a:ext cx="2831685" cy="2869405"/>
          </a:xfrm>
          <a:prstGeom prst="rect">
            <a:avLst/>
          </a:prstGeom>
          <a:solidFill>
            <a:schemeClr val="accent1">
              <a:lumMod val="20000"/>
              <a:lumOff val="80000"/>
            </a:schemeClr>
          </a:solidFill>
        </p:spPr>
        <p:txBody>
          <a:bodyPr>
            <a:normAutofit/>
          </a:bodyPr>
          <a:lstStyle/>
          <a:p>
            <a:r>
              <a:rPr lang="en-GB" sz="2000" dirty="0" smtClean="0">
                <a:solidFill>
                  <a:srgbClr val="003366"/>
                </a:solidFill>
                <a:latin typeface="Candara" panose="020E0502030303020204" pitchFamily="34" charset="0"/>
              </a:rPr>
              <a:t>Cultural Studies</a:t>
            </a:r>
          </a:p>
          <a:p>
            <a:r>
              <a:rPr lang="en-GB" sz="2000" dirty="0" smtClean="0">
                <a:solidFill>
                  <a:srgbClr val="003366"/>
                </a:solidFill>
                <a:latin typeface="Candara" panose="020E0502030303020204" pitchFamily="34" charset="0"/>
              </a:rPr>
              <a:t>European Politics and Policies</a:t>
            </a:r>
          </a:p>
          <a:p>
            <a:r>
              <a:rPr lang="en-GB" sz="2000" dirty="0" smtClean="0">
                <a:solidFill>
                  <a:srgbClr val="003366"/>
                </a:solidFill>
                <a:latin typeface="Candara" panose="020E0502030303020204" pitchFamily="34" charset="0"/>
              </a:rPr>
              <a:t>Reading English Literature</a:t>
            </a:r>
          </a:p>
          <a:p>
            <a:r>
              <a:rPr lang="en-GB" sz="2000" dirty="0" smtClean="0">
                <a:solidFill>
                  <a:srgbClr val="003366"/>
                </a:solidFill>
                <a:latin typeface="Candara" panose="020E0502030303020204" pitchFamily="34" charset="0"/>
              </a:rPr>
              <a:t>Political Economy</a:t>
            </a:r>
            <a:endParaRPr lang="en-GB" sz="2000" dirty="0">
              <a:solidFill>
                <a:srgbClr val="003366"/>
              </a:solidFill>
              <a:latin typeface="Candara" panose="020E0502030303020204" pitchFamily="34" charset="0"/>
            </a:endParaRPr>
          </a:p>
        </p:txBody>
      </p:sp>
      <p:sp>
        <p:nvSpPr>
          <p:cNvPr id="13" name="Content Placeholder 8"/>
          <p:cNvSpPr txBox="1">
            <a:spLocks/>
          </p:cNvSpPr>
          <p:nvPr/>
        </p:nvSpPr>
        <p:spPr>
          <a:xfrm>
            <a:off x="6842838" y="3531558"/>
            <a:ext cx="2186255" cy="2866757"/>
          </a:xfrm>
          <a:prstGeom prst="rect">
            <a:avLst/>
          </a:prstGeom>
          <a:solidFill>
            <a:schemeClr val="accent5">
              <a:lumMod val="20000"/>
              <a:lumOff val="80000"/>
            </a:schemeClr>
          </a:solidFill>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9pPr>
          </a:lstStyle>
          <a:p>
            <a:r>
              <a:rPr lang="en-GB" sz="2000" dirty="0" smtClean="0">
                <a:solidFill>
                  <a:srgbClr val="003366"/>
                </a:solidFill>
                <a:latin typeface="Candara" panose="020E0502030303020204" pitchFamily="34" charset="0"/>
              </a:rPr>
              <a:t>International </a:t>
            </a:r>
            <a:r>
              <a:rPr lang="en-GB" sz="2000" dirty="0">
                <a:solidFill>
                  <a:srgbClr val="003366"/>
                </a:solidFill>
                <a:latin typeface="Candara" panose="020E0502030303020204" pitchFamily="34" charset="0"/>
              </a:rPr>
              <a:t>Relations</a:t>
            </a:r>
          </a:p>
          <a:p>
            <a:r>
              <a:rPr lang="en-GB" sz="2000" dirty="0">
                <a:solidFill>
                  <a:srgbClr val="003366"/>
                </a:solidFill>
                <a:latin typeface="Candara" panose="020E0502030303020204" pitchFamily="34" charset="0"/>
              </a:rPr>
              <a:t>History</a:t>
            </a:r>
          </a:p>
          <a:p>
            <a:r>
              <a:rPr lang="en-GB" sz="2000" dirty="0">
                <a:solidFill>
                  <a:srgbClr val="003366"/>
                </a:solidFill>
                <a:latin typeface="Candara" panose="020E0502030303020204" pitchFamily="34" charset="0"/>
              </a:rPr>
              <a:t>Statistics</a:t>
            </a:r>
          </a:p>
          <a:p>
            <a:r>
              <a:rPr lang="en-GB" sz="2000" dirty="0">
                <a:solidFill>
                  <a:srgbClr val="003366"/>
                </a:solidFill>
                <a:latin typeface="Candara" panose="020E0502030303020204" pitchFamily="34" charset="0"/>
              </a:rPr>
              <a:t>Sustainability </a:t>
            </a:r>
          </a:p>
          <a:p>
            <a:r>
              <a:rPr lang="en-GB" sz="2000" dirty="0" smtClean="0">
                <a:solidFill>
                  <a:srgbClr val="003366"/>
                </a:solidFill>
                <a:latin typeface="Candara" panose="020E0502030303020204" pitchFamily="34" charset="0"/>
              </a:rPr>
              <a:t>Art </a:t>
            </a:r>
            <a:r>
              <a:rPr lang="en-GB" sz="2000" dirty="0">
                <a:solidFill>
                  <a:srgbClr val="003366"/>
                </a:solidFill>
                <a:latin typeface="Candara" panose="020E0502030303020204" pitchFamily="34" charset="0"/>
              </a:rPr>
              <a:t>and </a:t>
            </a:r>
            <a:r>
              <a:rPr lang="en-GB" sz="2000" dirty="0" smtClean="0">
                <a:solidFill>
                  <a:srgbClr val="003366"/>
                </a:solidFill>
                <a:latin typeface="Candara" panose="020E0502030303020204" pitchFamily="34" charset="0"/>
              </a:rPr>
              <a:t>Design II</a:t>
            </a:r>
            <a:endParaRPr lang="en-GB" sz="1800" dirty="0">
              <a:solidFill>
                <a:srgbClr val="003366"/>
              </a:solidFill>
            </a:endParaRPr>
          </a:p>
        </p:txBody>
      </p:sp>
    </p:spTree>
    <p:extLst>
      <p:ext uri="{BB962C8B-B14F-4D97-AF65-F5344CB8AC3E}">
        <p14:creationId xmlns:p14="http://schemas.microsoft.com/office/powerpoint/2010/main" val="299891290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assessment status quo in EAP</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62352338"/>
              </p:ext>
            </p:extLst>
          </p:nvPr>
        </p:nvGraphicFramePr>
        <p:xfrm>
          <a:off x="1417638" y="2166938"/>
          <a:ext cx="7269162" cy="3022599"/>
        </p:xfrm>
        <a:graphic>
          <a:graphicData uri="http://schemas.openxmlformats.org/drawingml/2006/table">
            <a:tbl>
              <a:tblPr firstRow="1" bandRow="1">
                <a:tableStyleId>{5C22544A-7EE6-4342-B048-85BDC9FD1C3A}</a:tableStyleId>
              </a:tblPr>
              <a:tblGrid>
                <a:gridCol w="3634581"/>
                <a:gridCol w="3634581"/>
              </a:tblGrid>
              <a:tr h="370840">
                <a:tc>
                  <a:txBody>
                    <a:bodyPr/>
                    <a:lstStyle/>
                    <a:p>
                      <a:r>
                        <a:rPr lang="en-GB" dirty="0" smtClean="0"/>
                        <a:t>Term 1</a:t>
                      </a:r>
                      <a:endParaRPr lang="en-GB" dirty="0"/>
                    </a:p>
                  </a:txBody>
                  <a:tcPr/>
                </a:tc>
                <a:tc>
                  <a:txBody>
                    <a:bodyPr/>
                    <a:lstStyle/>
                    <a:p>
                      <a:r>
                        <a:rPr lang="en-GB" dirty="0" smtClean="0"/>
                        <a:t>Term2</a:t>
                      </a:r>
                      <a:endParaRPr lang="en-GB" dirty="0"/>
                    </a:p>
                  </a:txBody>
                  <a:tcPr/>
                </a:tc>
              </a:tr>
              <a:tr h="370840">
                <a:tc>
                  <a:txBody>
                    <a:bodyPr/>
                    <a:lstStyle/>
                    <a:p>
                      <a:r>
                        <a:rPr lang="en-GB" b="1" dirty="0" smtClean="0"/>
                        <a:t>Summative</a:t>
                      </a:r>
                    </a:p>
                    <a:p>
                      <a:endParaRPr lang="en-GB" dirty="0" smtClean="0"/>
                    </a:p>
                    <a:p>
                      <a:r>
                        <a:rPr lang="en-GB" dirty="0" smtClean="0"/>
                        <a:t>Vocabulary test – 40%</a:t>
                      </a:r>
                    </a:p>
                    <a:p>
                      <a:r>
                        <a:rPr lang="en-GB" dirty="0" smtClean="0"/>
                        <a:t>Discussion essay – 60%</a:t>
                      </a:r>
                      <a:endParaRPr lang="en-GB" dirty="0"/>
                    </a:p>
                  </a:txBody>
                  <a:tcPr/>
                </a:tc>
                <a:tc>
                  <a:txBody>
                    <a:bodyPr/>
                    <a:lstStyle/>
                    <a:p>
                      <a:r>
                        <a:rPr lang="en-GB" b="1" dirty="0" smtClean="0"/>
                        <a:t>Summative</a:t>
                      </a:r>
                    </a:p>
                    <a:p>
                      <a:endParaRPr lang="en-GB"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lang="en-GB" baseline="0" dirty="0" smtClean="0"/>
                        <a:t>Oral presentation – 40%</a:t>
                      </a:r>
                      <a:endParaRPr lang="en-GB" dirty="0" smtClean="0"/>
                    </a:p>
                    <a:p>
                      <a:r>
                        <a:rPr lang="en-GB" dirty="0" smtClean="0"/>
                        <a:t>Comparative</a:t>
                      </a:r>
                      <a:r>
                        <a:rPr lang="en-GB" baseline="0" dirty="0" smtClean="0"/>
                        <a:t> critical review – 60%</a:t>
                      </a:r>
                    </a:p>
                    <a:p>
                      <a:endParaRPr lang="en-GB" dirty="0"/>
                    </a:p>
                  </a:txBody>
                  <a:tcPr/>
                </a:tc>
              </a:tr>
              <a:tr h="370840">
                <a:tc>
                  <a:txBody>
                    <a:bodyPr/>
                    <a:lstStyle/>
                    <a:p>
                      <a:r>
                        <a:rPr lang="en-GB" b="1" dirty="0" smtClean="0"/>
                        <a:t>Formative </a:t>
                      </a:r>
                    </a:p>
                    <a:p>
                      <a:endParaRPr lang="en-GB" dirty="0" smtClean="0"/>
                    </a:p>
                    <a:p>
                      <a:r>
                        <a:rPr lang="en-GB" dirty="0" smtClean="0"/>
                        <a:t>Practice</a:t>
                      </a:r>
                      <a:r>
                        <a:rPr lang="en-GB" baseline="0" dirty="0" smtClean="0"/>
                        <a:t> essay </a:t>
                      </a:r>
                      <a:endParaRPr lang="en-GB" dirty="0"/>
                    </a:p>
                  </a:txBody>
                  <a:tcPr/>
                </a:tc>
                <a:tc>
                  <a:txBody>
                    <a:bodyPr/>
                    <a:lstStyle/>
                    <a:p>
                      <a:r>
                        <a:rPr lang="en-GB" b="1" dirty="0" smtClean="0"/>
                        <a:t>Formative </a:t>
                      </a:r>
                    </a:p>
                    <a:p>
                      <a:endParaRPr lang="en-GB" dirty="0" smtClean="0"/>
                    </a:p>
                    <a:p>
                      <a:r>
                        <a:rPr lang="en-GB" dirty="0" smtClean="0"/>
                        <a:t>Practice</a:t>
                      </a:r>
                      <a:r>
                        <a:rPr lang="en-GB" baseline="0" dirty="0" smtClean="0"/>
                        <a:t> comparative critical review </a:t>
                      </a:r>
                    </a:p>
                    <a:p>
                      <a:r>
                        <a:rPr lang="en-GB" baseline="0" dirty="0" smtClean="0"/>
                        <a:t>Practice oral presentation </a:t>
                      </a:r>
                      <a:endParaRPr lang="en-GB" dirty="0"/>
                    </a:p>
                  </a:txBody>
                  <a:tcPr/>
                </a:tc>
              </a:tr>
            </a:tbl>
          </a:graphicData>
        </a:graphic>
      </p:graphicFrame>
    </p:spTree>
    <p:extLst>
      <p:ext uri="{BB962C8B-B14F-4D97-AF65-F5344CB8AC3E}">
        <p14:creationId xmlns:p14="http://schemas.microsoft.com/office/powerpoint/2010/main" val="251729301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70C0"/>
                </a:solidFill>
              </a:rPr>
              <a:t>Impetus for implementing new CCAs</a:t>
            </a:r>
            <a:endParaRPr lang="en-GB" dirty="0">
              <a:solidFill>
                <a:srgbClr val="0070C0"/>
              </a:solidFill>
            </a:endParaRPr>
          </a:p>
        </p:txBody>
      </p:sp>
      <p:sp>
        <p:nvSpPr>
          <p:cNvPr id="3" name="Content Placeholder 2"/>
          <p:cNvSpPr>
            <a:spLocks noGrp="1"/>
          </p:cNvSpPr>
          <p:nvPr>
            <p:ph idx="1"/>
          </p:nvPr>
        </p:nvSpPr>
        <p:spPr/>
        <p:txBody>
          <a:bodyPr/>
          <a:lstStyle/>
          <a:p>
            <a:r>
              <a:rPr lang="en-GB" dirty="0" smtClean="0"/>
              <a:t>IFP colleagues asked EAP colleagues for</a:t>
            </a:r>
          </a:p>
          <a:p>
            <a:pPr lvl="1"/>
            <a:r>
              <a:rPr lang="en-GB" dirty="0" smtClean="0"/>
              <a:t>Evidence students engaging earlier and throughout each term</a:t>
            </a:r>
          </a:p>
          <a:p>
            <a:pPr lvl="1"/>
            <a:r>
              <a:rPr lang="en-GB" dirty="0"/>
              <a:t>Less weight to be placed on end </a:t>
            </a:r>
            <a:r>
              <a:rPr lang="en-GB" dirty="0" smtClean="0"/>
              <a:t>term assessments</a:t>
            </a:r>
          </a:p>
          <a:p>
            <a:pPr lvl="1"/>
            <a:r>
              <a:rPr lang="en-GB" dirty="0" smtClean="0"/>
              <a:t>More parity with IFP content subjects in structure, with smaller assessments throughout term</a:t>
            </a:r>
            <a:endParaRPr lang="en-GB" dirty="0"/>
          </a:p>
          <a:p>
            <a:pPr lvl="1"/>
            <a:endParaRPr lang="en-GB" dirty="0"/>
          </a:p>
        </p:txBody>
      </p:sp>
    </p:spTree>
    <p:extLst>
      <p:ext uri="{BB962C8B-B14F-4D97-AF65-F5344CB8AC3E}">
        <p14:creationId xmlns:p14="http://schemas.microsoft.com/office/powerpoint/2010/main" val="162552789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wipe(down)">
                                      <p:cBhvr>
                                        <p:cTn id="13" dur="5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wipe(down)">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wipe(down)">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sz="3200" dirty="0">
                <a:solidFill>
                  <a:srgbClr val="0070C0"/>
                </a:solidFill>
              </a:rPr>
              <a:t>The </a:t>
            </a:r>
            <a:r>
              <a:rPr lang="en-GB" altLang="en-US" sz="3200" dirty="0" smtClean="0">
                <a:solidFill>
                  <a:srgbClr val="0070C0"/>
                </a:solidFill>
              </a:rPr>
              <a:t>new assessment pattern 2016 - 2017</a:t>
            </a:r>
            <a:endParaRPr lang="en-GB" sz="3200" dirty="0">
              <a:solidFill>
                <a:srgbClr val="0070C0"/>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685424056"/>
              </p:ext>
            </p:extLst>
          </p:nvPr>
        </p:nvGraphicFramePr>
        <p:xfrm>
          <a:off x="1417638" y="2166938"/>
          <a:ext cx="7269162" cy="3571239"/>
        </p:xfrm>
        <a:graphic>
          <a:graphicData uri="http://schemas.openxmlformats.org/drawingml/2006/table">
            <a:tbl>
              <a:tblPr firstRow="1" bandRow="1">
                <a:tableStyleId>{5C22544A-7EE6-4342-B048-85BDC9FD1C3A}</a:tableStyleId>
              </a:tblPr>
              <a:tblGrid>
                <a:gridCol w="3634581"/>
                <a:gridCol w="3634581"/>
              </a:tblGrid>
              <a:tr h="370840">
                <a:tc>
                  <a:txBody>
                    <a:bodyPr/>
                    <a:lstStyle/>
                    <a:p>
                      <a:r>
                        <a:rPr lang="en-GB" dirty="0" smtClean="0"/>
                        <a:t>Term 1</a:t>
                      </a:r>
                      <a:endParaRPr lang="en-GB" dirty="0"/>
                    </a:p>
                  </a:txBody>
                  <a:tcPr/>
                </a:tc>
                <a:tc>
                  <a:txBody>
                    <a:bodyPr/>
                    <a:lstStyle/>
                    <a:p>
                      <a:r>
                        <a:rPr lang="en-GB" dirty="0" smtClean="0"/>
                        <a:t>Term</a:t>
                      </a:r>
                      <a:r>
                        <a:rPr lang="en-GB" baseline="0" dirty="0" smtClean="0"/>
                        <a:t> 2</a:t>
                      </a:r>
                      <a:endParaRPr lang="en-GB" dirty="0"/>
                    </a:p>
                  </a:txBody>
                  <a:tcPr/>
                </a:tc>
              </a:tr>
              <a:tr h="370840">
                <a:tc>
                  <a:txBody>
                    <a:bodyPr/>
                    <a:lstStyle/>
                    <a:p>
                      <a:r>
                        <a:rPr lang="en-GB" b="1" dirty="0" smtClean="0"/>
                        <a:t>Summative</a:t>
                      </a:r>
                    </a:p>
                    <a:p>
                      <a:endParaRPr lang="en-GB" dirty="0" smtClean="0"/>
                    </a:p>
                    <a:p>
                      <a:r>
                        <a:rPr lang="en-GB" dirty="0" smtClean="0"/>
                        <a:t>Vocabulary test – 30%</a:t>
                      </a:r>
                    </a:p>
                    <a:p>
                      <a:r>
                        <a:rPr lang="en-GB" dirty="0" smtClean="0"/>
                        <a:t>Discussion essay – 45%</a:t>
                      </a:r>
                    </a:p>
                    <a:p>
                      <a:r>
                        <a:rPr lang="en-GB" dirty="0" smtClean="0">
                          <a:solidFill>
                            <a:srgbClr val="FF0000"/>
                          </a:solidFill>
                        </a:rPr>
                        <a:t>Continuous</a:t>
                      </a:r>
                      <a:r>
                        <a:rPr lang="en-GB" baseline="0" dirty="0" smtClean="0">
                          <a:solidFill>
                            <a:srgbClr val="FF0000"/>
                          </a:solidFill>
                        </a:rPr>
                        <a:t> credit assessments x 5 – 25%</a:t>
                      </a:r>
                      <a:endParaRPr lang="en-GB" dirty="0">
                        <a:solidFill>
                          <a:srgbClr val="FF0000"/>
                        </a:solidFill>
                      </a:endParaRPr>
                    </a:p>
                  </a:txBody>
                  <a:tcPr/>
                </a:tc>
                <a:tc>
                  <a:txBody>
                    <a:bodyPr/>
                    <a:lstStyle/>
                    <a:p>
                      <a:r>
                        <a:rPr lang="en-GB" b="1" dirty="0" smtClean="0"/>
                        <a:t>Summative</a:t>
                      </a:r>
                    </a:p>
                    <a:p>
                      <a:endParaRPr lang="en-GB"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lang="en-GB" baseline="0" dirty="0" smtClean="0"/>
                        <a:t>Oral presentation – 40%</a:t>
                      </a:r>
                      <a:endParaRPr lang="en-GB" dirty="0" smtClean="0"/>
                    </a:p>
                    <a:p>
                      <a:r>
                        <a:rPr lang="en-GB" dirty="0" smtClean="0"/>
                        <a:t>Comparative</a:t>
                      </a:r>
                      <a:r>
                        <a:rPr lang="en-GB" baseline="0" dirty="0" smtClean="0"/>
                        <a:t> critical review – 45%</a:t>
                      </a:r>
                    </a:p>
                    <a:p>
                      <a:pPr marL="0" marR="0" lvl="0" indent="0" algn="l" defTabSz="457200" rtl="0" eaLnBrk="1" fontAlgn="auto" latinLnBrk="0" hangingPunct="1">
                        <a:lnSpc>
                          <a:spcPct val="100000"/>
                        </a:lnSpc>
                        <a:spcBef>
                          <a:spcPts val="0"/>
                        </a:spcBef>
                        <a:spcAft>
                          <a:spcPts val="0"/>
                        </a:spcAft>
                        <a:buClrTx/>
                        <a:buSzTx/>
                        <a:buFontTx/>
                        <a:buNone/>
                        <a:tabLst/>
                        <a:defRPr/>
                      </a:pPr>
                      <a:r>
                        <a:rPr lang="en-GB" dirty="0" smtClean="0">
                          <a:solidFill>
                            <a:srgbClr val="FF0000"/>
                          </a:solidFill>
                        </a:rPr>
                        <a:t>Continuous</a:t>
                      </a:r>
                      <a:r>
                        <a:rPr lang="en-GB" baseline="0" dirty="0" smtClean="0">
                          <a:solidFill>
                            <a:srgbClr val="FF0000"/>
                          </a:solidFill>
                        </a:rPr>
                        <a:t> credit assessments x 5 – 15%</a:t>
                      </a:r>
                      <a:endParaRPr lang="en-GB" dirty="0" smtClean="0">
                        <a:solidFill>
                          <a:srgbClr val="FF0000"/>
                        </a:solidFill>
                      </a:endParaRPr>
                    </a:p>
                    <a:p>
                      <a:endParaRPr lang="en-GB" baseline="0" dirty="0" smtClean="0"/>
                    </a:p>
                  </a:txBody>
                  <a:tcPr/>
                </a:tc>
              </a:tr>
              <a:tr h="370840">
                <a:tc>
                  <a:txBody>
                    <a:bodyPr/>
                    <a:lstStyle/>
                    <a:p>
                      <a:r>
                        <a:rPr lang="en-GB" b="1" dirty="0" smtClean="0"/>
                        <a:t>Formative </a:t>
                      </a:r>
                    </a:p>
                    <a:p>
                      <a:endParaRPr lang="en-GB" dirty="0" smtClean="0"/>
                    </a:p>
                    <a:p>
                      <a:r>
                        <a:rPr lang="en-GB" dirty="0" smtClean="0"/>
                        <a:t>Practice</a:t>
                      </a:r>
                      <a:r>
                        <a:rPr lang="en-GB" baseline="0" dirty="0" smtClean="0"/>
                        <a:t> essay </a:t>
                      </a:r>
                    </a:p>
                    <a:p>
                      <a:endParaRPr lang="en-GB" dirty="0"/>
                    </a:p>
                  </a:txBody>
                  <a:tcPr/>
                </a:tc>
                <a:tc>
                  <a:txBody>
                    <a:bodyPr/>
                    <a:lstStyle/>
                    <a:p>
                      <a:r>
                        <a:rPr lang="en-GB" b="1" dirty="0" smtClean="0"/>
                        <a:t>Formative </a:t>
                      </a:r>
                    </a:p>
                    <a:p>
                      <a:endParaRPr lang="en-GB" dirty="0" smtClean="0"/>
                    </a:p>
                    <a:p>
                      <a:r>
                        <a:rPr lang="en-GB" dirty="0" smtClean="0"/>
                        <a:t>Practice</a:t>
                      </a:r>
                      <a:r>
                        <a:rPr lang="en-GB" baseline="0" dirty="0" smtClean="0"/>
                        <a:t> comparative critical review </a:t>
                      </a:r>
                    </a:p>
                    <a:p>
                      <a:r>
                        <a:rPr lang="en-GB" baseline="0" dirty="0" smtClean="0"/>
                        <a:t>Practice oral presentation </a:t>
                      </a:r>
                      <a:endParaRPr lang="en-GB" dirty="0"/>
                    </a:p>
                  </a:txBody>
                  <a:tcPr/>
                </a:tc>
              </a:tr>
            </a:tbl>
          </a:graphicData>
        </a:graphic>
      </p:graphicFrame>
    </p:spTree>
    <p:extLst>
      <p:ext uri="{BB962C8B-B14F-4D97-AF65-F5344CB8AC3E}">
        <p14:creationId xmlns:p14="http://schemas.microsoft.com/office/powerpoint/2010/main" val="86651954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7638" y="1178197"/>
            <a:ext cx="7269162" cy="1143000"/>
          </a:xfrm>
        </p:spPr>
        <p:txBody>
          <a:bodyPr/>
          <a:lstStyle/>
          <a:p>
            <a:r>
              <a:rPr lang="en-GB" dirty="0" smtClean="0">
                <a:solidFill>
                  <a:srgbClr val="0070C0"/>
                </a:solidFill>
              </a:rPr>
              <a:t>The CCAs in term 1 2016-2017 </a:t>
            </a:r>
            <a:endParaRPr lang="en-GB" dirty="0">
              <a:solidFill>
                <a:srgbClr val="0070C0"/>
              </a:solidFill>
            </a:endParaRPr>
          </a:p>
        </p:txBody>
      </p:sp>
      <p:sp>
        <p:nvSpPr>
          <p:cNvPr id="3" name="Content Placeholder 2"/>
          <p:cNvSpPr>
            <a:spLocks noGrp="1"/>
          </p:cNvSpPr>
          <p:nvPr>
            <p:ph idx="1"/>
          </p:nvPr>
        </p:nvSpPr>
        <p:spPr/>
        <p:txBody>
          <a:bodyPr/>
          <a:lstStyle/>
          <a:p>
            <a:endParaRPr lang="en-GB" sz="2800" dirty="0" smtClean="0"/>
          </a:p>
          <a:p>
            <a:r>
              <a:rPr lang="en-GB" sz="2800" dirty="0" smtClean="0"/>
              <a:t>Formalised and gave summative credit (5%) for the types of activities they would be doing anyway</a:t>
            </a:r>
          </a:p>
          <a:p>
            <a:r>
              <a:rPr lang="en-GB" sz="2800" dirty="0" smtClean="0"/>
              <a:t>Provided students with formative feedback </a:t>
            </a:r>
            <a:r>
              <a:rPr lang="en-GB" sz="2800" dirty="0"/>
              <a:t>via a feedback </a:t>
            </a:r>
            <a:r>
              <a:rPr lang="en-GB" sz="2800" dirty="0" smtClean="0"/>
              <a:t>sheet</a:t>
            </a:r>
          </a:p>
          <a:p>
            <a:r>
              <a:rPr lang="en-GB" sz="2800" dirty="0" smtClean="0"/>
              <a:t>Gave students a mark for completion</a:t>
            </a:r>
            <a:endParaRPr lang="en-GB" sz="2800" dirty="0"/>
          </a:p>
        </p:txBody>
      </p:sp>
    </p:spTree>
    <p:extLst>
      <p:ext uri="{BB962C8B-B14F-4D97-AF65-F5344CB8AC3E}">
        <p14:creationId xmlns:p14="http://schemas.microsoft.com/office/powerpoint/2010/main" val="427477374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70C0"/>
                </a:solidFill>
              </a:rPr>
              <a:t>The CCAs in term </a:t>
            </a:r>
            <a:r>
              <a:rPr lang="en-GB" dirty="0">
                <a:solidFill>
                  <a:srgbClr val="0070C0"/>
                </a:solidFill>
              </a:rPr>
              <a:t>1 2016-2017 </a:t>
            </a:r>
          </a:p>
        </p:txBody>
      </p:sp>
      <p:sp>
        <p:nvSpPr>
          <p:cNvPr id="3" name="Content Placeholder 2"/>
          <p:cNvSpPr>
            <a:spLocks noGrp="1"/>
          </p:cNvSpPr>
          <p:nvPr>
            <p:ph idx="1"/>
          </p:nvPr>
        </p:nvSpPr>
        <p:spPr/>
        <p:txBody>
          <a:bodyPr/>
          <a:lstStyle/>
          <a:p>
            <a:r>
              <a:rPr lang="en-GB" dirty="0" smtClean="0"/>
              <a:t>Writing skills self-reflection (5%)</a:t>
            </a:r>
          </a:p>
          <a:p>
            <a:r>
              <a:rPr lang="en-GB" dirty="0" smtClean="0"/>
              <a:t>Referencing </a:t>
            </a:r>
            <a:r>
              <a:rPr lang="en-GB" dirty="0"/>
              <a:t>(5%)</a:t>
            </a:r>
            <a:endParaRPr lang="en-GB" dirty="0" smtClean="0"/>
          </a:p>
          <a:p>
            <a:r>
              <a:rPr lang="en-GB" dirty="0" smtClean="0"/>
              <a:t>Paraphrasing and summarising </a:t>
            </a:r>
            <a:r>
              <a:rPr lang="en-GB" dirty="0"/>
              <a:t>(5%)</a:t>
            </a:r>
            <a:endParaRPr lang="en-GB" dirty="0" smtClean="0"/>
          </a:p>
          <a:p>
            <a:r>
              <a:rPr lang="en-GB" dirty="0" smtClean="0"/>
              <a:t>Critical Writing </a:t>
            </a:r>
            <a:r>
              <a:rPr lang="en-GB" dirty="0"/>
              <a:t>(5%)</a:t>
            </a:r>
            <a:endParaRPr lang="en-GB" dirty="0" smtClean="0"/>
          </a:p>
          <a:p>
            <a:r>
              <a:rPr lang="en-GB" dirty="0" smtClean="0"/>
              <a:t>Cohesion </a:t>
            </a:r>
            <a:r>
              <a:rPr lang="en-GB" dirty="0"/>
              <a:t>(5%)</a:t>
            </a:r>
          </a:p>
        </p:txBody>
      </p:sp>
    </p:spTree>
    <p:extLst>
      <p:ext uri="{BB962C8B-B14F-4D97-AF65-F5344CB8AC3E}">
        <p14:creationId xmlns:p14="http://schemas.microsoft.com/office/powerpoint/2010/main" val="388003655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pres6">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pres6.potx</Template>
  <TotalTime>962</TotalTime>
  <Words>1868</Words>
  <Application>Microsoft Macintosh PowerPoint</Application>
  <PresentationFormat>On-screen Show (4:3)</PresentationFormat>
  <Paragraphs>208</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pres6</vt:lpstr>
      <vt:lpstr>Implementing continuous credit assessments for enhanced student engagement</vt:lpstr>
      <vt:lpstr>Contents</vt:lpstr>
      <vt:lpstr>The Edinburgh IFP</vt:lpstr>
      <vt:lpstr> Programme outline 2016-2017</vt:lpstr>
      <vt:lpstr>The assessment status quo in EAP</vt:lpstr>
      <vt:lpstr>Impetus for implementing new CCAs</vt:lpstr>
      <vt:lpstr>The new assessment pattern 2016 - 2017</vt:lpstr>
      <vt:lpstr>The CCAs in term 1 2016-2017 </vt:lpstr>
      <vt:lpstr>The CCAs in term 1 2016-2017 </vt:lpstr>
      <vt:lpstr>Student feedback on term 1 CCAs </vt:lpstr>
      <vt:lpstr>Student feedback on term 1 CCAs </vt:lpstr>
      <vt:lpstr>PowerPoint Presentation</vt:lpstr>
      <vt:lpstr>Challenges with CCAs term 1 2016-2017</vt:lpstr>
      <vt:lpstr> Can assessments be both formative and summative? </vt:lpstr>
      <vt:lpstr>Continuous summative assessments?</vt:lpstr>
      <vt:lpstr>Changes made for term 2 </vt:lpstr>
      <vt:lpstr>CCAs in term 2</vt:lpstr>
      <vt:lpstr>Student feedback on term 2 CCAs </vt:lpstr>
      <vt:lpstr>Student feedback on term 2 CCAs </vt:lpstr>
      <vt:lpstr>Student feedback on term 2 CCAs </vt:lpstr>
      <vt:lpstr>Challenges and workarounds term 2</vt:lpstr>
      <vt:lpstr>Emerging issues</vt:lpstr>
      <vt:lpstr>What is student engagement?</vt:lpstr>
      <vt:lpstr>What does ‘student engagement’ mean?</vt:lpstr>
      <vt:lpstr>Looking to the future</vt:lpstr>
      <vt:lpstr>Looking to the future</vt:lpstr>
      <vt:lpstr>References</vt:lpstr>
      <vt:lpstr>Thank you</vt:lpstr>
    </vt:vector>
  </TitlesOfParts>
  <Company>The University of Edinburgh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should go here</dc:title>
  <dc:creator>Aileen Robertson</dc:creator>
  <cp:lastModifiedBy>Kathryn  Hope</cp:lastModifiedBy>
  <cp:revision>245</cp:revision>
  <dcterms:created xsi:type="dcterms:W3CDTF">2012-04-25T15:10:26Z</dcterms:created>
  <dcterms:modified xsi:type="dcterms:W3CDTF">2017-07-15T07:15:19Z</dcterms:modified>
</cp:coreProperties>
</file>