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3" r:id="rId3"/>
    <p:sldId id="296" r:id="rId4"/>
    <p:sldId id="257" r:id="rId5"/>
    <p:sldId id="304" r:id="rId6"/>
    <p:sldId id="270" r:id="rId7"/>
    <p:sldId id="269" r:id="rId8"/>
    <p:sldId id="303" r:id="rId9"/>
    <p:sldId id="265" r:id="rId10"/>
    <p:sldId id="266" r:id="rId11"/>
    <p:sldId id="267" r:id="rId12"/>
    <p:sldId id="298" r:id="rId13"/>
    <p:sldId id="300" r:id="rId14"/>
    <p:sldId id="289" r:id="rId15"/>
    <p:sldId id="293" r:id="rId16"/>
    <p:sldId id="271" r:id="rId17"/>
    <p:sldId id="290" r:id="rId18"/>
    <p:sldId id="285" r:id="rId19"/>
    <p:sldId id="260" r:id="rId20"/>
    <p:sldId id="281" r:id="rId21"/>
    <p:sldId id="264" r:id="rId22"/>
    <p:sldId id="301" r:id="rId23"/>
    <p:sldId id="30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
          <p15:clr>
            <a:srgbClr val="A4A3A4"/>
          </p15:clr>
        </p15:guide>
        <p15:guide id="2" orient="horz" pos="2160">
          <p15:clr>
            <a:srgbClr val="A4A3A4"/>
          </p15:clr>
        </p15:guide>
        <p15:guide id="3" pos="5479">
          <p15:clr>
            <a:srgbClr val="A4A3A4"/>
          </p15:clr>
        </p15:guide>
        <p15:guide id="4" pos="2881">
          <p15:clr>
            <a:srgbClr val="A4A3A4"/>
          </p15:clr>
        </p15:guide>
        <p15:guide id="5" pos="2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72B61"/>
    <a:srgbClr val="FFDE00"/>
    <a:srgbClr val="E2001A"/>
    <a:srgbClr val="C004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78837" autoAdjust="0"/>
  </p:normalViewPr>
  <p:slideViewPr>
    <p:cSldViewPr snapToGrid="0" snapToObjects="1" showGuides="1">
      <p:cViewPr varScale="1">
        <p:scale>
          <a:sx n="57" d="100"/>
          <a:sy n="57" d="100"/>
        </p:scale>
        <p:origin x="1632" y="66"/>
      </p:cViewPr>
      <p:guideLst>
        <p:guide orient="horz" pos="282"/>
        <p:guide orient="horz" pos="2160"/>
        <p:guide pos="5479"/>
        <p:guide pos="2881"/>
        <p:guide pos="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E1068-03FF-9F44-BBE3-47EA489D4661}" type="datetimeFigureOut">
              <a:rPr lang="en-US" smtClean="0"/>
              <a:t>7/14/2017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45C61-B6FD-2341-A4A7-128F73B09A90}" type="slidenum">
              <a:rPr lang="en-US" smtClean="0"/>
              <a:t>‹#›</a:t>
            </a:fld>
            <a:endParaRPr lang="en-US" dirty="0"/>
          </a:p>
        </p:txBody>
      </p:sp>
    </p:spTree>
    <p:extLst>
      <p:ext uri="{BB962C8B-B14F-4D97-AF65-F5344CB8AC3E}">
        <p14:creationId xmlns:p14="http://schemas.microsoft.com/office/powerpoint/2010/main" val="40287324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45C61-B6FD-2341-A4A7-128F73B09A90}" type="slidenum">
              <a:rPr lang="en-US" smtClean="0"/>
              <a:t>1</a:t>
            </a:fld>
            <a:endParaRPr lang="en-US" dirty="0"/>
          </a:p>
        </p:txBody>
      </p:sp>
    </p:spTree>
    <p:extLst>
      <p:ext uri="{BB962C8B-B14F-4D97-AF65-F5344CB8AC3E}">
        <p14:creationId xmlns:p14="http://schemas.microsoft.com/office/powerpoint/2010/main" val="43307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45C61-B6FD-2341-A4A7-128F73B09A90}" type="slidenum">
              <a:rPr lang="en-US" smtClean="0"/>
              <a:t>4</a:t>
            </a:fld>
            <a:endParaRPr lang="en-US" dirty="0"/>
          </a:p>
        </p:txBody>
      </p:sp>
    </p:spTree>
    <p:extLst>
      <p:ext uri="{BB962C8B-B14F-4D97-AF65-F5344CB8AC3E}">
        <p14:creationId xmlns:p14="http://schemas.microsoft.com/office/powerpoint/2010/main" val="60012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82345C61-B6FD-2341-A4A7-128F73B09A90}" type="slidenum">
              <a:rPr lang="en-US" smtClean="0"/>
              <a:t>14</a:t>
            </a:fld>
            <a:endParaRPr lang="en-US" dirty="0"/>
          </a:p>
        </p:txBody>
      </p:sp>
    </p:spTree>
    <p:extLst>
      <p:ext uri="{BB962C8B-B14F-4D97-AF65-F5344CB8AC3E}">
        <p14:creationId xmlns:p14="http://schemas.microsoft.com/office/powerpoint/2010/main" val="15300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45C61-B6FD-2341-A4A7-128F73B09A90}" type="slidenum">
              <a:rPr lang="en-US" smtClean="0"/>
              <a:t>15</a:t>
            </a:fld>
            <a:endParaRPr lang="en-US" dirty="0"/>
          </a:p>
        </p:txBody>
      </p:sp>
    </p:spTree>
    <p:extLst>
      <p:ext uri="{BB962C8B-B14F-4D97-AF65-F5344CB8AC3E}">
        <p14:creationId xmlns:p14="http://schemas.microsoft.com/office/powerpoint/2010/main" val="404681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45C61-B6FD-2341-A4A7-128F73B09A90}" type="slidenum">
              <a:rPr lang="en-US" smtClean="0"/>
              <a:t>19</a:t>
            </a:fld>
            <a:endParaRPr lang="en-US" dirty="0"/>
          </a:p>
        </p:txBody>
      </p:sp>
    </p:spTree>
    <p:extLst>
      <p:ext uri="{BB962C8B-B14F-4D97-AF65-F5344CB8AC3E}">
        <p14:creationId xmlns:p14="http://schemas.microsoft.com/office/powerpoint/2010/main" val="58232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82345C61-B6FD-2341-A4A7-128F73B09A90}" type="slidenum">
              <a:rPr lang="en-US" smtClean="0"/>
              <a:t>22</a:t>
            </a:fld>
            <a:endParaRPr lang="en-US" dirty="0"/>
          </a:p>
        </p:txBody>
      </p:sp>
    </p:spTree>
    <p:extLst>
      <p:ext uri="{BB962C8B-B14F-4D97-AF65-F5344CB8AC3E}">
        <p14:creationId xmlns:p14="http://schemas.microsoft.com/office/powerpoint/2010/main" val="4179334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Shapes NCL_Front cover shap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8" y="4057154"/>
            <a:ext cx="9144000" cy="2800846"/>
          </a:xfrm>
          <a:prstGeom prst="rect">
            <a:avLst/>
          </a:prstGeom>
        </p:spPr>
      </p:pic>
      <p:sp>
        <p:nvSpPr>
          <p:cNvPr id="2" name="Title 1"/>
          <p:cNvSpPr>
            <a:spLocks noGrp="1"/>
          </p:cNvSpPr>
          <p:nvPr>
            <p:ph type="ctrTitle"/>
          </p:nvPr>
        </p:nvSpPr>
        <p:spPr>
          <a:xfrm>
            <a:off x="442913" y="5195819"/>
            <a:ext cx="8245474" cy="481094"/>
          </a:xfrm>
        </p:spPr>
        <p:txBody>
          <a:bodyPr anchor="t">
            <a:normAutofit/>
          </a:bodyPr>
          <a:lstStyle>
            <a:lvl1pPr algn="l">
              <a:defRPr sz="2400" b="1" i="0">
                <a:solidFill>
                  <a:schemeClr val="bg1"/>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442912" y="5676913"/>
            <a:ext cx="8245475" cy="833563"/>
          </a:xfrm>
        </p:spPr>
        <p:txBody>
          <a:bodyPr>
            <a:normAutofit/>
          </a:bodyPr>
          <a:lstStyle>
            <a:lvl1pPr marL="0" indent="0" algn="l">
              <a:buNone/>
              <a:defRPr sz="1600" b="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5" name="Picture 4" descr="Shapes NCL_Front cover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8" y="0"/>
            <a:ext cx="9144000" cy="1125053"/>
          </a:xfrm>
          <a:prstGeom prst="rect">
            <a:avLst/>
          </a:prstGeom>
        </p:spPr>
      </p:pic>
    </p:spTree>
    <p:extLst>
      <p:ext uri="{BB962C8B-B14F-4D97-AF65-F5344CB8AC3E}">
        <p14:creationId xmlns:p14="http://schemas.microsoft.com/office/powerpoint/2010/main" val="344659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3BA5AED-EABC-2C4F-A4BB-CE06EB56EE0D}" type="datetimeFigureOut">
              <a:rPr lang="en-US" smtClean="0"/>
              <a:t>7/14/2017</a:t>
            </a:fld>
            <a:endParaRPr lang="en-US" dirty="0"/>
          </a:p>
        </p:txBody>
      </p:sp>
      <p:sp>
        <p:nvSpPr>
          <p:cNvPr id="6" name="Footer Placeholder 5"/>
          <p:cNvSpPr>
            <a:spLocks noGrp="1"/>
          </p:cNvSpPr>
          <p:nvPr>
            <p:ph type="ftr" sz="quarter" idx="11"/>
          </p:nvPr>
        </p:nvSpPr>
        <p:spPr>
          <a:xfrm>
            <a:off x="3124200" y="6436358"/>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C860DBA-B183-8C49-A4EE-4AF1B84E3C0B}" type="slidenum">
              <a:rPr lang="en-US" smtClean="0"/>
              <a:t>‹#›</a:t>
            </a:fld>
            <a:endParaRPr lang="en-US" dirty="0"/>
          </a:p>
        </p:txBody>
      </p:sp>
    </p:spTree>
    <p:extLst>
      <p:ext uri="{BB962C8B-B14F-4D97-AF65-F5344CB8AC3E}">
        <p14:creationId xmlns:p14="http://schemas.microsoft.com/office/powerpoint/2010/main" val="216506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3BA5AED-EABC-2C4F-A4BB-CE06EB56EE0D}" type="datetimeFigureOut">
              <a:rPr lang="en-US" smtClean="0"/>
              <a:t>7/14/2017</a:t>
            </a:fld>
            <a:endParaRPr lang="en-US" dirty="0"/>
          </a:p>
        </p:txBody>
      </p:sp>
      <p:sp>
        <p:nvSpPr>
          <p:cNvPr id="8" name="Footer Placeholder 7"/>
          <p:cNvSpPr>
            <a:spLocks noGrp="1"/>
          </p:cNvSpPr>
          <p:nvPr>
            <p:ph type="ftr" sz="quarter" idx="11"/>
          </p:nvPr>
        </p:nvSpPr>
        <p:spPr>
          <a:xfrm>
            <a:off x="3124200" y="6436358"/>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C860DBA-B183-8C49-A4EE-4AF1B84E3C0B}" type="slidenum">
              <a:rPr lang="en-US" smtClean="0"/>
              <a:t>‹#›</a:t>
            </a:fld>
            <a:endParaRPr lang="en-US" dirty="0"/>
          </a:p>
        </p:txBody>
      </p:sp>
    </p:spTree>
    <p:extLst>
      <p:ext uri="{BB962C8B-B14F-4D97-AF65-F5344CB8AC3E}">
        <p14:creationId xmlns:p14="http://schemas.microsoft.com/office/powerpoint/2010/main" val="710588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3BA5AED-EABC-2C4F-A4BB-CE06EB56EE0D}" type="datetimeFigureOut">
              <a:rPr lang="en-US" smtClean="0"/>
              <a:t>7/14/2017</a:t>
            </a:fld>
            <a:endParaRPr lang="en-US" dirty="0"/>
          </a:p>
        </p:txBody>
      </p:sp>
      <p:sp>
        <p:nvSpPr>
          <p:cNvPr id="4" name="Footer Placeholder 3"/>
          <p:cNvSpPr>
            <a:spLocks noGrp="1"/>
          </p:cNvSpPr>
          <p:nvPr>
            <p:ph type="ftr" sz="quarter" idx="11"/>
          </p:nvPr>
        </p:nvSpPr>
        <p:spPr>
          <a:xfrm>
            <a:off x="3124200" y="6436358"/>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CC860DBA-B183-8C49-A4EE-4AF1B84E3C0B}" type="slidenum">
              <a:rPr lang="en-US" smtClean="0"/>
              <a:t>‹#›</a:t>
            </a:fld>
            <a:endParaRPr lang="en-US" dirty="0"/>
          </a:p>
        </p:txBody>
      </p:sp>
    </p:spTree>
    <p:extLst>
      <p:ext uri="{BB962C8B-B14F-4D97-AF65-F5344CB8AC3E}">
        <p14:creationId xmlns:p14="http://schemas.microsoft.com/office/powerpoint/2010/main" val="413923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A5AED-EABC-2C4F-A4BB-CE06EB56EE0D}" type="datetimeFigureOut">
              <a:rPr lang="en-US" smtClean="0"/>
              <a:t>7/14/2017</a:t>
            </a:fld>
            <a:endParaRPr lang="en-US" dirty="0"/>
          </a:p>
        </p:txBody>
      </p:sp>
      <p:sp>
        <p:nvSpPr>
          <p:cNvPr id="3" name="Footer Placeholder 2"/>
          <p:cNvSpPr>
            <a:spLocks noGrp="1"/>
          </p:cNvSpPr>
          <p:nvPr>
            <p:ph type="ftr" sz="quarter" idx="11"/>
          </p:nvPr>
        </p:nvSpPr>
        <p:spPr>
          <a:xfrm>
            <a:off x="3124200" y="6436358"/>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C860DBA-B183-8C49-A4EE-4AF1B84E3C0B}" type="slidenum">
              <a:rPr lang="en-US" smtClean="0"/>
              <a:t>‹#›</a:t>
            </a:fld>
            <a:endParaRPr lang="en-US" dirty="0"/>
          </a:p>
        </p:txBody>
      </p:sp>
    </p:spTree>
    <p:extLst>
      <p:ext uri="{BB962C8B-B14F-4D97-AF65-F5344CB8AC3E}">
        <p14:creationId xmlns:p14="http://schemas.microsoft.com/office/powerpoint/2010/main" val="70497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3BA5AED-EABC-2C4F-A4BB-CE06EB56EE0D}" type="datetimeFigureOut">
              <a:rPr lang="en-US" smtClean="0"/>
              <a:t>7/14/2017</a:t>
            </a:fld>
            <a:endParaRPr lang="en-US" dirty="0"/>
          </a:p>
        </p:txBody>
      </p:sp>
      <p:sp>
        <p:nvSpPr>
          <p:cNvPr id="6" name="Footer Placeholder 5"/>
          <p:cNvSpPr>
            <a:spLocks noGrp="1"/>
          </p:cNvSpPr>
          <p:nvPr>
            <p:ph type="ftr" sz="quarter" idx="11"/>
          </p:nvPr>
        </p:nvSpPr>
        <p:spPr>
          <a:xfrm>
            <a:off x="3124200" y="6436358"/>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C860DBA-B183-8C49-A4EE-4AF1B84E3C0B}" type="slidenum">
              <a:rPr lang="en-US" smtClean="0"/>
              <a:t>‹#›</a:t>
            </a:fld>
            <a:endParaRPr lang="en-US" dirty="0"/>
          </a:p>
        </p:txBody>
      </p:sp>
    </p:spTree>
    <p:extLst>
      <p:ext uri="{BB962C8B-B14F-4D97-AF65-F5344CB8AC3E}">
        <p14:creationId xmlns:p14="http://schemas.microsoft.com/office/powerpoint/2010/main" val="117993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3BA5AED-EABC-2C4F-A4BB-CE06EB56EE0D}" type="datetimeFigureOut">
              <a:rPr lang="en-US" smtClean="0"/>
              <a:t>7/14/2017</a:t>
            </a:fld>
            <a:endParaRPr lang="en-US" dirty="0"/>
          </a:p>
        </p:txBody>
      </p:sp>
      <p:sp>
        <p:nvSpPr>
          <p:cNvPr id="6" name="Footer Placeholder 5"/>
          <p:cNvSpPr>
            <a:spLocks noGrp="1"/>
          </p:cNvSpPr>
          <p:nvPr>
            <p:ph type="ftr" sz="quarter" idx="11"/>
          </p:nvPr>
        </p:nvSpPr>
        <p:spPr>
          <a:xfrm>
            <a:off x="3124200" y="6436358"/>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C860DBA-B183-8C49-A4EE-4AF1B84E3C0B}" type="slidenum">
              <a:rPr lang="en-US" smtClean="0"/>
              <a:t>‹#›</a:t>
            </a:fld>
            <a:endParaRPr lang="en-US" dirty="0"/>
          </a:p>
        </p:txBody>
      </p:sp>
    </p:spTree>
    <p:extLst>
      <p:ext uri="{BB962C8B-B14F-4D97-AF65-F5344CB8AC3E}">
        <p14:creationId xmlns:p14="http://schemas.microsoft.com/office/powerpoint/2010/main" val="183722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3BA5AED-EABC-2C4F-A4BB-CE06EB56EE0D}" type="datetimeFigureOut">
              <a:rPr lang="en-US" smtClean="0"/>
              <a:t>7/14/2017</a:t>
            </a:fld>
            <a:endParaRPr lang="en-US" dirty="0"/>
          </a:p>
        </p:txBody>
      </p:sp>
      <p:sp>
        <p:nvSpPr>
          <p:cNvPr id="5" name="Footer Placeholder 4"/>
          <p:cNvSpPr>
            <a:spLocks noGrp="1"/>
          </p:cNvSpPr>
          <p:nvPr>
            <p:ph type="ftr" sz="quarter" idx="11"/>
          </p:nvPr>
        </p:nvSpPr>
        <p:spPr>
          <a:xfrm>
            <a:off x="3124200" y="6436358"/>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C860DBA-B183-8C49-A4EE-4AF1B84E3C0B}" type="slidenum">
              <a:rPr lang="en-US" smtClean="0"/>
              <a:t>‹#›</a:t>
            </a:fld>
            <a:endParaRPr lang="en-US" dirty="0"/>
          </a:p>
        </p:txBody>
      </p:sp>
    </p:spTree>
    <p:extLst>
      <p:ext uri="{BB962C8B-B14F-4D97-AF65-F5344CB8AC3E}">
        <p14:creationId xmlns:p14="http://schemas.microsoft.com/office/powerpoint/2010/main" val="1387177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3BA5AED-EABC-2C4F-A4BB-CE06EB56EE0D}" type="datetimeFigureOut">
              <a:rPr lang="en-US" smtClean="0"/>
              <a:t>7/14/2017</a:t>
            </a:fld>
            <a:endParaRPr lang="en-US" dirty="0"/>
          </a:p>
        </p:txBody>
      </p:sp>
      <p:sp>
        <p:nvSpPr>
          <p:cNvPr id="5" name="Footer Placeholder 4"/>
          <p:cNvSpPr>
            <a:spLocks noGrp="1"/>
          </p:cNvSpPr>
          <p:nvPr>
            <p:ph type="ftr" sz="quarter" idx="11"/>
          </p:nvPr>
        </p:nvSpPr>
        <p:spPr>
          <a:xfrm>
            <a:off x="3124200" y="6436358"/>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C860DBA-B183-8C49-A4EE-4AF1B84E3C0B}" type="slidenum">
              <a:rPr lang="en-US" smtClean="0"/>
              <a:t>‹#›</a:t>
            </a:fld>
            <a:endParaRPr lang="en-US" dirty="0"/>
          </a:p>
        </p:txBody>
      </p:sp>
    </p:spTree>
    <p:extLst>
      <p:ext uri="{BB962C8B-B14F-4D97-AF65-F5344CB8AC3E}">
        <p14:creationId xmlns:p14="http://schemas.microsoft.com/office/powerpoint/2010/main" val="218326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3BA5AED-EABC-2C4F-A4BB-CE06EB56EE0D}" type="datetimeFigureOut">
              <a:rPr lang="en-US" smtClean="0"/>
              <a:pPr/>
              <a:t>7/14/2017</a:t>
            </a:fld>
            <a:endParaRPr lang="en-US" dirty="0"/>
          </a:p>
        </p:txBody>
      </p:sp>
      <p:sp>
        <p:nvSpPr>
          <p:cNvPr id="4" name="Slide Number Placeholder 3"/>
          <p:cNvSpPr>
            <a:spLocks noGrp="1"/>
          </p:cNvSpPr>
          <p:nvPr>
            <p:ph type="sldNum" sz="quarter" idx="11"/>
          </p:nvPr>
        </p:nvSpPr>
        <p:spPr/>
        <p:txBody>
          <a:bodyPr/>
          <a:lstStyle/>
          <a:p>
            <a:fld id="{CC860DBA-B183-8C49-A4EE-4AF1B84E3C0B}" type="slidenum">
              <a:rPr lang="en-US" smtClean="0"/>
              <a:pPr/>
              <a:t>‹#›</a:t>
            </a:fld>
            <a:endParaRPr lang="en-US" dirty="0"/>
          </a:p>
        </p:txBody>
      </p:sp>
      <p:sp>
        <p:nvSpPr>
          <p:cNvPr id="6" name="Content Placeholder 2"/>
          <p:cNvSpPr>
            <a:spLocks noGrp="1"/>
          </p:cNvSpPr>
          <p:nvPr>
            <p:ph sz="half" idx="1"/>
          </p:nvPr>
        </p:nvSpPr>
        <p:spPr>
          <a:xfrm>
            <a:off x="457200" y="1600200"/>
            <a:ext cx="82311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3918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tx1"/>
        </a:solidFill>
        <a:effectLst/>
      </p:bgPr>
    </p:bg>
    <p:spTree>
      <p:nvGrpSpPr>
        <p:cNvPr id="1" name=""/>
        <p:cNvGrpSpPr/>
        <p:nvPr/>
      </p:nvGrpSpPr>
      <p:grpSpPr>
        <a:xfrm>
          <a:off x="0" y="0"/>
          <a:ext cx="0" cy="0"/>
          <a:chOff x="0" y="0"/>
          <a:chExt cx="0" cy="0"/>
        </a:xfrm>
      </p:grpSpPr>
      <p:pic>
        <p:nvPicPr>
          <p:cNvPr id="11" name="Picture 10" descr="Shapes NCL_Front cover shap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8" y="4057154"/>
            <a:ext cx="9144000" cy="2800846"/>
          </a:xfrm>
          <a:prstGeom prst="rect">
            <a:avLst/>
          </a:prstGeom>
        </p:spPr>
      </p:pic>
      <p:sp>
        <p:nvSpPr>
          <p:cNvPr id="6" name="Title 1"/>
          <p:cNvSpPr>
            <a:spLocks noGrp="1"/>
          </p:cNvSpPr>
          <p:nvPr>
            <p:ph type="ctrTitle"/>
          </p:nvPr>
        </p:nvSpPr>
        <p:spPr>
          <a:xfrm>
            <a:off x="442913" y="1688004"/>
            <a:ext cx="8245474" cy="481094"/>
          </a:xfrm>
        </p:spPr>
        <p:txBody>
          <a:bodyPr anchor="t">
            <a:normAutofit/>
          </a:bodyPr>
          <a:lstStyle>
            <a:lvl1pPr algn="l">
              <a:defRPr sz="2400" b="1" i="0">
                <a:solidFill>
                  <a:schemeClr val="bg1"/>
                </a:solidFill>
                <a:latin typeface="Arial"/>
                <a:cs typeface="Arial"/>
              </a:defRPr>
            </a:lvl1pPr>
          </a:lstStyle>
          <a:p>
            <a:r>
              <a:rPr lang="en-GB" dirty="0"/>
              <a:t>Click to edit Master title style</a:t>
            </a:r>
            <a:endParaRPr lang="en-US" dirty="0"/>
          </a:p>
        </p:txBody>
      </p:sp>
      <p:sp>
        <p:nvSpPr>
          <p:cNvPr id="7" name="Subtitle 2"/>
          <p:cNvSpPr>
            <a:spLocks noGrp="1"/>
          </p:cNvSpPr>
          <p:nvPr>
            <p:ph type="subTitle" idx="1"/>
          </p:nvPr>
        </p:nvSpPr>
        <p:spPr>
          <a:xfrm>
            <a:off x="442912" y="2169098"/>
            <a:ext cx="8245475" cy="833563"/>
          </a:xfrm>
        </p:spPr>
        <p:txBody>
          <a:bodyPr>
            <a:normAutofit/>
          </a:bodyPr>
          <a:lstStyle>
            <a:lvl1pPr marL="0" indent="0" algn="l">
              <a:buNone/>
              <a:defRPr sz="1600" b="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Picture 8" descr="Shapes NCL_Front cover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8" y="0"/>
            <a:ext cx="9144000" cy="1125053"/>
          </a:xfrm>
          <a:prstGeom prst="rect">
            <a:avLst/>
          </a:prstGeom>
        </p:spPr>
      </p:pic>
    </p:spTree>
    <p:extLst>
      <p:ext uri="{BB962C8B-B14F-4D97-AF65-F5344CB8AC3E}">
        <p14:creationId xmlns:p14="http://schemas.microsoft.com/office/powerpoint/2010/main" val="316339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7" name="Picture 6" descr="Shapes NCL_Quote page shap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92908"/>
            <a:ext cx="9144000" cy="1965092"/>
          </a:xfrm>
          <a:prstGeom prst="rect">
            <a:avLst/>
          </a:prstGeom>
        </p:spPr>
      </p:pic>
      <p:sp>
        <p:nvSpPr>
          <p:cNvPr id="6" name="Slide Number Placeholder 5"/>
          <p:cNvSpPr>
            <a:spLocks noGrp="1"/>
          </p:cNvSpPr>
          <p:nvPr>
            <p:ph type="sldNum" sz="quarter" idx="12"/>
          </p:nvPr>
        </p:nvSpPr>
        <p:spPr/>
        <p:txBody>
          <a:bodyPr/>
          <a:lstStyle/>
          <a:p>
            <a:fld id="{CC860DBA-B183-8C49-A4EE-4AF1B84E3C0B}" type="slidenum">
              <a:rPr lang="en-US" smtClean="0"/>
              <a:t>‹#›</a:t>
            </a:fld>
            <a:endParaRPr lang="en-US" dirty="0"/>
          </a:p>
        </p:txBody>
      </p:sp>
      <p:sp>
        <p:nvSpPr>
          <p:cNvPr id="8" name="Text Placeholder 24"/>
          <p:cNvSpPr>
            <a:spLocks noGrp="1"/>
          </p:cNvSpPr>
          <p:nvPr>
            <p:ph type="body" sz="quarter" idx="15" hasCustomPrompt="1"/>
          </p:nvPr>
        </p:nvSpPr>
        <p:spPr>
          <a:xfrm>
            <a:off x="4641850" y="1943100"/>
            <a:ext cx="3822700" cy="1993900"/>
          </a:xfrm>
          <a:custGeom>
            <a:avLst/>
            <a:gdLst>
              <a:gd name="connsiteX0" fmla="*/ 0 w 3962400"/>
              <a:gd name="connsiteY0" fmla="*/ 0 h 2133600"/>
              <a:gd name="connsiteX1" fmla="*/ 3962400 w 3962400"/>
              <a:gd name="connsiteY1" fmla="*/ 0 h 2133600"/>
              <a:gd name="connsiteX2" fmla="*/ 3962400 w 3962400"/>
              <a:gd name="connsiteY2" fmla="*/ 2133600 h 2133600"/>
              <a:gd name="connsiteX3" fmla="*/ 0 w 3962400"/>
              <a:gd name="connsiteY3" fmla="*/ 2133600 h 2133600"/>
              <a:gd name="connsiteX4" fmla="*/ 0 w 3962400"/>
              <a:gd name="connsiteY4" fmla="*/ 0 h 2133600"/>
              <a:gd name="connsiteX0" fmla="*/ 0 w 3962400"/>
              <a:gd name="connsiteY0" fmla="*/ 12700 h 2146300"/>
              <a:gd name="connsiteX1" fmla="*/ 2781300 w 3962400"/>
              <a:gd name="connsiteY1" fmla="*/ 0 h 2146300"/>
              <a:gd name="connsiteX2" fmla="*/ 3962400 w 3962400"/>
              <a:gd name="connsiteY2" fmla="*/ 12700 h 2146300"/>
              <a:gd name="connsiteX3" fmla="*/ 3962400 w 3962400"/>
              <a:gd name="connsiteY3" fmla="*/ 2146300 h 2146300"/>
              <a:gd name="connsiteX4" fmla="*/ 0 w 3962400"/>
              <a:gd name="connsiteY4" fmla="*/ 2146300 h 2146300"/>
              <a:gd name="connsiteX5" fmla="*/ 0 w 3962400"/>
              <a:gd name="connsiteY5" fmla="*/ 12700 h 2146300"/>
              <a:gd name="connsiteX0" fmla="*/ 0 w 3962400"/>
              <a:gd name="connsiteY0" fmla="*/ 228600 h 2362200"/>
              <a:gd name="connsiteX1" fmla="*/ 2819400 w 3962400"/>
              <a:gd name="connsiteY1" fmla="*/ 0 h 2362200"/>
              <a:gd name="connsiteX2" fmla="*/ 3962400 w 3962400"/>
              <a:gd name="connsiteY2" fmla="*/ 228600 h 2362200"/>
              <a:gd name="connsiteX3" fmla="*/ 3962400 w 3962400"/>
              <a:gd name="connsiteY3" fmla="*/ 2362200 h 2362200"/>
              <a:gd name="connsiteX4" fmla="*/ 0 w 3962400"/>
              <a:gd name="connsiteY4" fmla="*/ 2362200 h 2362200"/>
              <a:gd name="connsiteX5" fmla="*/ 0 w 3962400"/>
              <a:gd name="connsiteY5" fmla="*/ 228600 h 2362200"/>
              <a:gd name="connsiteX0" fmla="*/ 0 w 3962400"/>
              <a:gd name="connsiteY0" fmla="*/ 228600 h 2362200"/>
              <a:gd name="connsiteX1" fmla="*/ 2819400 w 3962400"/>
              <a:gd name="connsiteY1" fmla="*/ 0 h 2362200"/>
              <a:gd name="connsiteX2" fmla="*/ 3962400 w 3962400"/>
              <a:gd name="connsiteY2" fmla="*/ 228600 h 2362200"/>
              <a:gd name="connsiteX3" fmla="*/ 3962400 w 3962400"/>
              <a:gd name="connsiteY3" fmla="*/ 2362200 h 2362200"/>
              <a:gd name="connsiteX4" fmla="*/ 0 w 3962400"/>
              <a:gd name="connsiteY4" fmla="*/ 2362200 h 2362200"/>
              <a:gd name="connsiteX5" fmla="*/ 0 w 3962400"/>
              <a:gd name="connsiteY5" fmla="*/ 901700 h 2362200"/>
              <a:gd name="connsiteX6" fmla="*/ 0 w 3962400"/>
              <a:gd name="connsiteY6" fmla="*/ 228600 h 2362200"/>
              <a:gd name="connsiteX0" fmla="*/ 266700 w 4229100"/>
              <a:gd name="connsiteY0" fmla="*/ 228600 h 2362200"/>
              <a:gd name="connsiteX1" fmla="*/ 3086100 w 4229100"/>
              <a:gd name="connsiteY1" fmla="*/ 0 h 2362200"/>
              <a:gd name="connsiteX2" fmla="*/ 4229100 w 4229100"/>
              <a:gd name="connsiteY2" fmla="*/ 228600 h 2362200"/>
              <a:gd name="connsiteX3" fmla="*/ 4229100 w 4229100"/>
              <a:gd name="connsiteY3" fmla="*/ 2362200 h 2362200"/>
              <a:gd name="connsiteX4" fmla="*/ 266700 w 4229100"/>
              <a:gd name="connsiteY4" fmla="*/ 2362200 h 2362200"/>
              <a:gd name="connsiteX5" fmla="*/ 0 w 4229100"/>
              <a:gd name="connsiteY5" fmla="*/ 939800 h 2362200"/>
              <a:gd name="connsiteX6" fmla="*/ 266700 w 4229100"/>
              <a:gd name="connsiteY6" fmla="*/ 228600 h 2362200"/>
              <a:gd name="connsiteX0" fmla="*/ 266700 w 4229100"/>
              <a:gd name="connsiteY0" fmla="*/ 228600 h 2362200"/>
              <a:gd name="connsiteX1" fmla="*/ 3086100 w 4229100"/>
              <a:gd name="connsiteY1" fmla="*/ 0 h 2362200"/>
              <a:gd name="connsiteX2" fmla="*/ 4229100 w 4229100"/>
              <a:gd name="connsiteY2" fmla="*/ 228600 h 2362200"/>
              <a:gd name="connsiteX3" fmla="*/ 3937000 w 4229100"/>
              <a:gd name="connsiteY3" fmla="*/ 2247900 h 2362200"/>
              <a:gd name="connsiteX4" fmla="*/ 266700 w 4229100"/>
              <a:gd name="connsiteY4" fmla="*/ 2362200 h 2362200"/>
              <a:gd name="connsiteX5" fmla="*/ 0 w 4229100"/>
              <a:gd name="connsiteY5" fmla="*/ 939800 h 2362200"/>
              <a:gd name="connsiteX6" fmla="*/ 266700 w 4229100"/>
              <a:gd name="connsiteY6" fmla="*/ 228600 h 2362200"/>
              <a:gd name="connsiteX0" fmla="*/ 266700 w 4229100"/>
              <a:gd name="connsiteY0" fmla="*/ 228600 h 2362200"/>
              <a:gd name="connsiteX1" fmla="*/ 3086100 w 4229100"/>
              <a:gd name="connsiteY1" fmla="*/ 0 h 2362200"/>
              <a:gd name="connsiteX2" fmla="*/ 4229100 w 4229100"/>
              <a:gd name="connsiteY2" fmla="*/ 228600 h 2362200"/>
              <a:gd name="connsiteX3" fmla="*/ 3937000 w 4229100"/>
              <a:gd name="connsiteY3" fmla="*/ 2247900 h 2362200"/>
              <a:gd name="connsiteX4" fmla="*/ 2413000 w 4229100"/>
              <a:gd name="connsiteY4" fmla="*/ 2286000 h 2362200"/>
              <a:gd name="connsiteX5" fmla="*/ 266700 w 4229100"/>
              <a:gd name="connsiteY5" fmla="*/ 2362200 h 2362200"/>
              <a:gd name="connsiteX6" fmla="*/ 0 w 4229100"/>
              <a:gd name="connsiteY6" fmla="*/ 939800 h 2362200"/>
              <a:gd name="connsiteX7" fmla="*/ 266700 w 4229100"/>
              <a:gd name="connsiteY7" fmla="*/ 228600 h 2362200"/>
              <a:gd name="connsiteX0" fmla="*/ 266700 w 4229100"/>
              <a:gd name="connsiteY0" fmla="*/ 228600 h 2476500"/>
              <a:gd name="connsiteX1" fmla="*/ 3086100 w 4229100"/>
              <a:gd name="connsiteY1" fmla="*/ 0 h 2476500"/>
              <a:gd name="connsiteX2" fmla="*/ 4229100 w 4229100"/>
              <a:gd name="connsiteY2" fmla="*/ 228600 h 2476500"/>
              <a:gd name="connsiteX3" fmla="*/ 3937000 w 4229100"/>
              <a:gd name="connsiteY3" fmla="*/ 2247900 h 2476500"/>
              <a:gd name="connsiteX4" fmla="*/ 2349500 w 4229100"/>
              <a:gd name="connsiteY4" fmla="*/ 2476500 h 2476500"/>
              <a:gd name="connsiteX5" fmla="*/ 266700 w 4229100"/>
              <a:gd name="connsiteY5" fmla="*/ 2362200 h 2476500"/>
              <a:gd name="connsiteX6" fmla="*/ 0 w 4229100"/>
              <a:gd name="connsiteY6" fmla="*/ 939800 h 2476500"/>
              <a:gd name="connsiteX7" fmla="*/ 266700 w 4229100"/>
              <a:gd name="connsiteY7" fmla="*/ 228600 h 2476500"/>
              <a:gd name="connsiteX0" fmla="*/ 266700 w 4229100"/>
              <a:gd name="connsiteY0" fmla="*/ 228600 h 2476500"/>
              <a:gd name="connsiteX1" fmla="*/ 3086100 w 4229100"/>
              <a:gd name="connsiteY1" fmla="*/ 0 h 2476500"/>
              <a:gd name="connsiteX2" fmla="*/ 4229100 w 4229100"/>
              <a:gd name="connsiteY2" fmla="*/ 228600 h 2476500"/>
              <a:gd name="connsiteX3" fmla="*/ 4102100 w 4229100"/>
              <a:gd name="connsiteY3" fmla="*/ 2324100 h 2476500"/>
              <a:gd name="connsiteX4" fmla="*/ 2349500 w 4229100"/>
              <a:gd name="connsiteY4" fmla="*/ 2476500 h 2476500"/>
              <a:gd name="connsiteX5" fmla="*/ 266700 w 4229100"/>
              <a:gd name="connsiteY5" fmla="*/ 2362200 h 2476500"/>
              <a:gd name="connsiteX6" fmla="*/ 0 w 4229100"/>
              <a:gd name="connsiteY6" fmla="*/ 939800 h 2476500"/>
              <a:gd name="connsiteX7" fmla="*/ 266700 w 4229100"/>
              <a:gd name="connsiteY7" fmla="*/ 228600 h 2476500"/>
              <a:gd name="connsiteX0" fmla="*/ 190500 w 4152900"/>
              <a:gd name="connsiteY0" fmla="*/ 228600 h 2476500"/>
              <a:gd name="connsiteX1" fmla="*/ 3009900 w 4152900"/>
              <a:gd name="connsiteY1" fmla="*/ 0 h 2476500"/>
              <a:gd name="connsiteX2" fmla="*/ 4152900 w 4152900"/>
              <a:gd name="connsiteY2" fmla="*/ 228600 h 2476500"/>
              <a:gd name="connsiteX3" fmla="*/ 4025900 w 4152900"/>
              <a:gd name="connsiteY3" fmla="*/ 2324100 h 2476500"/>
              <a:gd name="connsiteX4" fmla="*/ 2273300 w 4152900"/>
              <a:gd name="connsiteY4" fmla="*/ 2476500 h 2476500"/>
              <a:gd name="connsiteX5" fmla="*/ 190500 w 4152900"/>
              <a:gd name="connsiteY5" fmla="*/ 2362200 h 2476500"/>
              <a:gd name="connsiteX6" fmla="*/ 0 w 4152900"/>
              <a:gd name="connsiteY6" fmla="*/ 927100 h 2476500"/>
              <a:gd name="connsiteX7" fmla="*/ 190500 w 4152900"/>
              <a:gd name="connsiteY7" fmla="*/ 228600 h 2476500"/>
              <a:gd name="connsiteX0" fmla="*/ 203200 w 4152900"/>
              <a:gd name="connsiteY0" fmla="*/ 127000 h 2476500"/>
              <a:gd name="connsiteX1" fmla="*/ 3009900 w 4152900"/>
              <a:gd name="connsiteY1" fmla="*/ 0 h 2476500"/>
              <a:gd name="connsiteX2" fmla="*/ 4152900 w 4152900"/>
              <a:gd name="connsiteY2" fmla="*/ 228600 h 2476500"/>
              <a:gd name="connsiteX3" fmla="*/ 4025900 w 4152900"/>
              <a:gd name="connsiteY3" fmla="*/ 2324100 h 2476500"/>
              <a:gd name="connsiteX4" fmla="*/ 2273300 w 4152900"/>
              <a:gd name="connsiteY4" fmla="*/ 2476500 h 2476500"/>
              <a:gd name="connsiteX5" fmla="*/ 190500 w 4152900"/>
              <a:gd name="connsiteY5" fmla="*/ 2362200 h 2476500"/>
              <a:gd name="connsiteX6" fmla="*/ 0 w 4152900"/>
              <a:gd name="connsiteY6" fmla="*/ 927100 h 2476500"/>
              <a:gd name="connsiteX7" fmla="*/ 203200 w 4152900"/>
              <a:gd name="connsiteY7" fmla="*/ 127000 h 2476500"/>
              <a:gd name="connsiteX0" fmla="*/ 203200 w 4152900"/>
              <a:gd name="connsiteY0" fmla="*/ 127000 h 2476500"/>
              <a:gd name="connsiteX1" fmla="*/ 3009900 w 4152900"/>
              <a:gd name="connsiteY1" fmla="*/ 0 h 2476500"/>
              <a:gd name="connsiteX2" fmla="*/ 4152900 w 4152900"/>
              <a:gd name="connsiteY2" fmla="*/ 228600 h 2476500"/>
              <a:gd name="connsiteX3" fmla="*/ 4025900 w 4152900"/>
              <a:gd name="connsiteY3" fmla="*/ 2324100 h 2476500"/>
              <a:gd name="connsiteX4" fmla="*/ 2273300 w 4152900"/>
              <a:gd name="connsiteY4" fmla="*/ 2476500 h 2476500"/>
              <a:gd name="connsiteX5" fmla="*/ 127000 w 4152900"/>
              <a:gd name="connsiteY5" fmla="*/ 2400300 h 2476500"/>
              <a:gd name="connsiteX6" fmla="*/ 0 w 4152900"/>
              <a:gd name="connsiteY6" fmla="*/ 927100 h 2476500"/>
              <a:gd name="connsiteX7" fmla="*/ 203200 w 4152900"/>
              <a:gd name="connsiteY7" fmla="*/ 12700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2900" h="2476500">
                <a:moveTo>
                  <a:pt x="203200" y="127000"/>
                </a:moveTo>
                <a:lnTo>
                  <a:pt x="3009900" y="0"/>
                </a:lnTo>
                <a:lnTo>
                  <a:pt x="4152900" y="228600"/>
                </a:lnTo>
                <a:lnTo>
                  <a:pt x="4025900" y="2324100"/>
                </a:lnTo>
                <a:lnTo>
                  <a:pt x="2273300" y="2476500"/>
                </a:lnTo>
                <a:lnTo>
                  <a:pt x="127000" y="2400300"/>
                </a:lnTo>
                <a:lnTo>
                  <a:pt x="0" y="927100"/>
                </a:lnTo>
                <a:lnTo>
                  <a:pt x="203200" y="127000"/>
                </a:lnTo>
                <a:close/>
              </a:path>
            </a:pathLst>
          </a:custGeom>
          <a:solidFill>
            <a:srgbClr val="003F72"/>
          </a:solidFill>
          <a:ln>
            <a:noFill/>
          </a:ln>
        </p:spPr>
        <p:txBody>
          <a:bodyPr lIns="360000" tIns="374400" rIns="360000" bIns="421200">
            <a:normAutofit/>
          </a:bodyPr>
          <a:lstStyle>
            <a:lvl1pPr marL="0" indent="0">
              <a:buNone/>
              <a:defRPr sz="1600" b="0" i="0" baseline="0">
                <a:solidFill>
                  <a:srgbClr val="FFFFFF"/>
                </a:solidFill>
                <a:latin typeface="Arial"/>
                <a:cs typeface="Arial"/>
              </a:defRPr>
            </a:lvl1pPr>
          </a:lstStyle>
          <a:p>
            <a:r>
              <a:rPr lang="en-US" sz="1600" dirty="0">
                <a:solidFill>
                  <a:srgbClr val="FFFFFF"/>
                </a:solidFill>
                <a:latin typeface="Arial"/>
                <a:cs typeface="Arial"/>
              </a:rPr>
              <a:t>“Type</a:t>
            </a:r>
            <a:r>
              <a:rPr lang="en-US" sz="1600" baseline="0" dirty="0">
                <a:solidFill>
                  <a:srgbClr val="FFFFFF"/>
                </a:solidFill>
                <a:latin typeface="Arial"/>
                <a:cs typeface="Arial"/>
              </a:rPr>
              <a:t> your quote here</a:t>
            </a:r>
            <a:r>
              <a:rPr lang="en-US" sz="1600" dirty="0">
                <a:solidFill>
                  <a:srgbClr val="FFFFFF"/>
                </a:solidFill>
                <a:latin typeface="Arial"/>
                <a:cs typeface="Arial"/>
              </a:rPr>
              <a:t>, then resize the text box size and margins as necessary</a:t>
            </a:r>
            <a:r>
              <a:rPr lang="en-US" sz="1600" baseline="0" dirty="0">
                <a:solidFill>
                  <a:srgbClr val="FFFFFF"/>
                </a:solidFill>
                <a:latin typeface="Arial"/>
                <a:cs typeface="Arial"/>
              </a:rPr>
              <a:t>.</a:t>
            </a:r>
            <a:r>
              <a:rPr lang="en-US" sz="1600" dirty="0">
                <a:solidFill>
                  <a:srgbClr val="FFFFFF"/>
                </a:solidFill>
                <a:latin typeface="Arial"/>
                <a:cs typeface="Arial"/>
              </a:rPr>
              <a:t>”</a:t>
            </a:r>
            <a:br>
              <a:rPr lang="en-US" sz="1600" dirty="0">
                <a:solidFill>
                  <a:srgbClr val="FFFFFF"/>
                </a:solidFill>
                <a:latin typeface="Arial"/>
                <a:cs typeface="Arial"/>
              </a:rPr>
            </a:br>
            <a:r>
              <a:rPr lang="en-US" sz="1600" dirty="0">
                <a:solidFill>
                  <a:srgbClr val="FFFFFF"/>
                </a:solidFill>
                <a:latin typeface="Arial"/>
                <a:cs typeface="Arial"/>
              </a:rPr>
              <a:t>Insert name, Job title</a:t>
            </a:r>
          </a:p>
        </p:txBody>
      </p:sp>
    </p:spTree>
    <p:extLst>
      <p:ext uri="{BB962C8B-B14F-4D97-AF65-F5344CB8AC3E}">
        <p14:creationId xmlns:p14="http://schemas.microsoft.com/office/powerpoint/2010/main" val="347619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Shapes NCL_Divider uni prime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1"/>
          <p:cNvSpPr>
            <a:spLocks noGrp="1"/>
          </p:cNvSpPr>
          <p:nvPr>
            <p:ph type="title"/>
          </p:nvPr>
        </p:nvSpPr>
        <p:spPr>
          <a:xfrm>
            <a:off x="2366880" y="2116815"/>
            <a:ext cx="5946066" cy="1116139"/>
          </a:xfrm>
        </p:spPr>
        <p:txBody>
          <a:bodyPr anchor="t">
            <a:normAutofit/>
          </a:bodyPr>
          <a:lstStyle>
            <a:lvl1pPr algn="l">
              <a:defRPr sz="3200" b="1" cap="all">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2366880" y="3448050"/>
            <a:ext cx="5946066" cy="1415023"/>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73396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3" descr="Shapes NCL_Divider 2nd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1"/>
          <p:cNvSpPr>
            <a:spLocks noGrp="1"/>
          </p:cNvSpPr>
          <p:nvPr>
            <p:ph type="title"/>
          </p:nvPr>
        </p:nvSpPr>
        <p:spPr>
          <a:xfrm>
            <a:off x="2212937" y="4199163"/>
            <a:ext cx="5946066" cy="1116139"/>
          </a:xfrm>
        </p:spPr>
        <p:txBody>
          <a:bodyPr anchor="t">
            <a:normAutofit/>
          </a:bodyPr>
          <a:lstStyle>
            <a:lvl1pPr algn="l">
              <a:defRPr sz="3200" b="1" cap="all">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2212937" y="5530398"/>
            <a:ext cx="5946066" cy="1050973"/>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56360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5" name="Picture 4" descr="Shapes NCL_Divider 3rd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1"/>
          <p:cNvSpPr>
            <a:spLocks noGrp="1"/>
          </p:cNvSpPr>
          <p:nvPr>
            <p:ph type="title"/>
          </p:nvPr>
        </p:nvSpPr>
        <p:spPr>
          <a:xfrm>
            <a:off x="1788635" y="2670579"/>
            <a:ext cx="5946066" cy="1116139"/>
          </a:xfrm>
        </p:spPr>
        <p:txBody>
          <a:bodyPr anchor="t">
            <a:normAutofit/>
          </a:bodyPr>
          <a:lstStyle>
            <a:lvl1pPr algn="l">
              <a:defRPr sz="3200" b="1" cap="all">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1788635" y="4001814"/>
            <a:ext cx="5946066" cy="708605"/>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56360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pic>
        <p:nvPicPr>
          <p:cNvPr id="5" name="Picture 4" descr="Shapes NCL_Divider 4th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1"/>
          <p:cNvSpPr>
            <a:spLocks noGrp="1"/>
          </p:cNvSpPr>
          <p:nvPr>
            <p:ph type="title"/>
          </p:nvPr>
        </p:nvSpPr>
        <p:spPr>
          <a:xfrm>
            <a:off x="2741264" y="3153265"/>
            <a:ext cx="5946066" cy="1116139"/>
          </a:xfrm>
        </p:spPr>
        <p:txBody>
          <a:bodyPr anchor="t">
            <a:normAutofit/>
          </a:bodyPr>
          <a:lstStyle>
            <a:lvl1pPr algn="l">
              <a:defRPr sz="3200" b="1" cap="all">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2741264" y="4484500"/>
            <a:ext cx="5946066" cy="1415023"/>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56360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creen">
    <p:spTree>
      <p:nvGrpSpPr>
        <p:cNvPr id="1" name=""/>
        <p:cNvGrpSpPr/>
        <p:nvPr/>
      </p:nvGrpSpPr>
      <p:grpSpPr>
        <a:xfrm>
          <a:off x="0" y="0"/>
          <a:ext cx="0" cy="0"/>
          <a:chOff x="0" y="0"/>
          <a:chExt cx="0" cy="0"/>
        </a:xfrm>
      </p:grpSpPr>
      <p:pic>
        <p:nvPicPr>
          <p:cNvPr id="2" name="Picture 1" descr="Shapes NCL_End panel uni prime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10" name="TextBox 9"/>
          <p:cNvSpPr txBox="1"/>
          <p:nvPr userDrawn="1"/>
        </p:nvSpPr>
        <p:spPr>
          <a:xfrm>
            <a:off x="612782" y="6003247"/>
            <a:ext cx="7904004" cy="307777"/>
          </a:xfrm>
          <a:prstGeom prst="rect">
            <a:avLst/>
          </a:prstGeom>
          <a:noFill/>
        </p:spPr>
        <p:txBody>
          <a:bodyPr wrap="square" rtlCol="0">
            <a:spAutoFit/>
          </a:bodyPr>
          <a:lstStyle/>
          <a:p>
            <a:pPr algn="ctr"/>
            <a:r>
              <a:rPr lang="en-US" sz="1400" dirty="0">
                <a:solidFill>
                  <a:schemeClr val="bg1"/>
                </a:solidFill>
                <a:latin typeface="Arial"/>
                <a:cs typeface="Arial"/>
              </a:rPr>
              <a:t>www.intohigher.com/newcastle</a:t>
            </a:r>
          </a:p>
        </p:txBody>
      </p:sp>
      <p:pic>
        <p:nvPicPr>
          <p:cNvPr id="4" name="Picture 3" descr="Shapes NCL_transforming potenti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0176" y="2540775"/>
            <a:ext cx="6099824" cy="1389734"/>
          </a:xfrm>
          <a:prstGeom prst="rect">
            <a:avLst/>
          </a:prstGeom>
        </p:spPr>
      </p:pic>
    </p:spTree>
    <p:extLst>
      <p:ext uri="{BB962C8B-B14F-4D97-AF65-F5344CB8AC3E}">
        <p14:creationId xmlns:p14="http://schemas.microsoft.com/office/powerpoint/2010/main" val="343125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s 2_Normal page shapes.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5340786"/>
            <a:ext cx="9144000" cy="1517214"/>
          </a:xfrm>
          <a:prstGeom prst="rect">
            <a:avLst/>
          </a:prstGeom>
        </p:spPr>
      </p:pic>
      <p:sp>
        <p:nvSpPr>
          <p:cNvPr id="2" name="Title Placeholder 1"/>
          <p:cNvSpPr>
            <a:spLocks noGrp="1"/>
          </p:cNvSpPr>
          <p:nvPr>
            <p:ph type="title"/>
          </p:nvPr>
        </p:nvSpPr>
        <p:spPr>
          <a:xfrm>
            <a:off x="442913" y="447675"/>
            <a:ext cx="8245475" cy="1014852"/>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442914" y="1606855"/>
            <a:ext cx="8247062" cy="462935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571605" y="6395653"/>
            <a:ext cx="2510708" cy="365125"/>
          </a:xfrm>
          <a:prstGeom prst="rect">
            <a:avLst/>
          </a:prstGeom>
        </p:spPr>
        <p:txBody>
          <a:bodyPr vert="horz" lIns="91440" tIns="45720" rIns="91440" bIns="45720" rtlCol="0" anchor="b"/>
          <a:lstStyle>
            <a:lvl1pPr algn="l">
              <a:defRPr sz="900">
                <a:solidFill>
                  <a:schemeClr val="bg1">
                    <a:lumMod val="50000"/>
                  </a:schemeClr>
                </a:solidFill>
                <a:latin typeface="Arial"/>
                <a:cs typeface="Arial"/>
              </a:defRPr>
            </a:lvl1pPr>
          </a:lstStyle>
          <a:p>
            <a:fld id="{83BA5AED-EABC-2C4F-A4BB-CE06EB56EE0D}" type="datetimeFigureOut">
              <a:rPr lang="en-US" smtClean="0"/>
              <a:pPr/>
              <a:t>7/14/2017</a:t>
            </a:fld>
            <a:endParaRPr lang="en-US" dirty="0"/>
          </a:p>
        </p:txBody>
      </p:sp>
      <p:sp>
        <p:nvSpPr>
          <p:cNvPr id="6" name="Slide Number Placeholder 5"/>
          <p:cNvSpPr>
            <a:spLocks noGrp="1"/>
          </p:cNvSpPr>
          <p:nvPr>
            <p:ph type="sldNum" sz="quarter" idx="4"/>
          </p:nvPr>
        </p:nvSpPr>
        <p:spPr>
          <a:xfrm>
            <a:off x="6553200" y="6395653"/>
            <a:ext cx="2136776" cy="365125"/>
          </a:xfrm>
          <a:prstGeom prst="rect">
            <a:avLst/>
          </a:prstGeom>
        </p:spPr>
        <p:txBody>
          <a:bodyPr vert="horz" lIns="91440" tIns="45720" rIns="91440" bIns="45720" rtlCol="0" anchor="b"/>
          <a:lstStyle>
            <a:lvl1pPr algn="r">
              <a:defRPr sz="900">
                <a:solidFill>
                  <a:schemeClr val="bg1">
                    <a:lumMod val="50000"/>
                  </a:schemeClr>
                </a:solidFill>
              </a:defRPr>
            </a:lvl1pPr>
          </a:lstStyle>
          <a:p>
            <a:fld id="{CC860DBA-B183-8C49-A4EE-4AF1B84E3C0B}" type="slidenum">
              <a:rPr lang="en-US" smtClean="0"/>
              <a:pPr/>
              <a:t>‹#›</a:t>
            </a:fld>
            <a:endParaRPr lang="en-US" dirty="0"/>
          </a:p>
        </p:txBody>
      </p:sp>
      <p:pic>
        <p:nvPicPr>
          <p:cNvPr id="7" name="Picture 6" descr="Shapes NCL_INTO WORLD ADV.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67689" y="6511999"/>
            <a:ext cx="2742778" cy="187007"/>
          </a:xfrm>
          <a:prstGeom prst="rect">
            <a:avLst/>
          </a:prstGeom>
        </p:spPr>
      </p:pic>
    </p:spTree>
    <p:extLst>
      <p:ext uri="{BB962C8B-B14F-4D97-AF65-F5344CB8AC3E}">
        <p14:creationId xmlns:p14="http://schemas.microsoft.com/office/powerpoint/2010/main" val="417830383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0" r:id="rId4"/>
    <p:sldLayoutId id="2147483651" r:id="rId5"/>
    <p:sldLayoutId id="2147483661" r:id="rId6"/>
    <p:sldLayoutId id="2147483662" r:id="rId7"/>
    <p:sldLayoutId id="2147483663" r:id="rId8"/>
    <p:sldLayoutId id="2147483666"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457200" rtl="0" eaLnBrk="1" latinLnBrk="0" hangingPunct="1">
        <a:spcBef>
          <a:spcPct val="0"/>
        </a:spcBef>
        <a:buNone/>
        <a:defRPr sz="2800" b="1" kern="1200">
          <a:solidFill>
            <a:srgbClr val="003F72"/>
          </a:solidFill>
          <a:latin typeface="Arial"/>
          <a:ea typeface="+mj-ea"/>
          <a:cs typeface="Arial"/>
        </a:defRPr>
      </a:lvl1pPr>
    </p:titleStyle>
    <p:bodyStyle>
      <a:lvl1pPr marL="342900" indent="-342900" algn="l" defTabSz="457200" rtl="0" eaLnBrk="1" latinLnBrk="0" hangingPunct="1">
        <a:spcBef>
          <a:spcPct val="20000"/>
        </a:spcBef>
        <a:buClr>
          <a:srgbClr val="E2001A"/>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rgbClr val="E2001A"/>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E2001A"/>
        </a:buClr>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rgbClr val="E2001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E2001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file:///C:\Users\Alex\Desktop\Shakespeare%202017%20InForm\Shakespeare%202017%20InForm\IMG_9050.M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hyperlink" Target="file:///C:\Users\Alex\Desktop\Shakespeare%202017%20InForm\Shakespeare%202017%20InForm\Student%20feedback.mp4"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Alexandra.corrin@ncl.ac.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sc.org.uk/explore/shakespeare/plays/hamlet/sources.aspx" TargetMode="External"/><Relationship Id="rId2" Type="http://schemas.openxmlformats.org/officeDocument/2006/relationships/hyperlink" Target="http://www.naturalhistorymag.com/picks-from-the-past/12476/shakespeare-in-the-bush" TargetMode="External"/><Relationship Id="rId1" Type="http://schemas.openxmlformats.org/officeDocument/2006/relationships/slideLayout" Target="../slideLayouts/slideLayout2.xml"/><Relationship Id="rId6" Type="http://schemas.openxmlformats.org/officeDocument/2006/relationships/hyperlink" Target="http://www.bbc.co.uk/programmes/p03npzgt" TargetMode="External"/><Relationship Id="rId5" Type="http://schemas.openxmlformats.org/officeDocument/2006/relationships/hyperlink" Target="http://www.nybooks.com/articles/2004/10/21/the-death-of-hamnet-and-the-making-of-hamlet/" TargetMode="External"/><Relationship Id="rId4" Type="http://schemas.openxmlformats.org/officeDocument/2006/relationships/hyperlink" Target="https://www.nate.org.uk/file/2016/08/Gregory-Doran.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bbc.co.uk/programmes/b04jhn49" TargetMode="External"/><Relationship Id="rId7" Type="http://schemas.openxmlformats.org/officeDocument/2006/relationships/hyperlink" Target="https://www.rsc.org.uk/education/teacher-resources/search/play/tempest/type/packs/age/an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rsc.org.uk/education/teacher-resources/search/play/romeo/type/packs/age/any/" TargetMode="External"/><Relationship Id="rId5" Type="http://schemas.openxmlformats.org/officeDocument/2006/relationships/hyperlink" Target="https://www.rsc.org.uk/education/teacher-resources/search/play/lear/type/packs/age/any/" TargetMode="External"/><Relationship Id="rId4" Type="http://schemas.openxmlformats.org/officeDocument/2006/relationships/hyperlink" Target="http://www.open.edu/openlearn/history-the-arts/culture/literature-and-creative-writing/literature/hamlet-and-elizabethan-england"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telegraph.co.uk/culture/theatre/william-shakespeare/10625363/Why-Shakespeare-should-be-childs-play.html%20(Access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5004870"/>
            <a:ext cx="8453255" cy="1615737"/>
          </a:xfrm>
        </p:spPr>
        <p:txBody>
          <a:bodyPr>
            <a:noAutofit/>
          </a:bodyPr>
          <a:lstStyle/>
          <a:p>
            <a:pPr algn="ctr"/>
            <a:r>
              <a:rPr lang="en-US" altLang="en-US" sz="3200" dirty="0"/>
              <a:t>Shakespeare-Globe to Globe:</a:t>
            </a:r>
            <a:br>
              <a:rPr lang="en-US" altLang="en-US" sz="3200" dirty="0"/>
            </a:br>
            <a:r>
              <a:rPr lang="en-US" altLang="en-US" sz="3200" dirty="0"/>
              <a:t>Accessing plays on IFP Humanities</a:t>
            </a:r>
            <a:br>
              <a:rPr lang="en-US" altLang="en-US" sz="3200" dirty="0"/>
            </a:br>
            <a:r>
              <a:rPr lang="en-US" altLang="en-US" sz="2000" dirty="0"/>
              <a:t>Alexandra Corrin MA</a:t>
            </a:r>
            <a:br>
              <a:rPr lang="en-US" altLang="en-US" sz="2000" dirty="0"/>
            </a:br>
            <a:r>
              <a:rPr lang="en-US" altLang="en-US" sz="2000" dirty="0"/>
              <a:t> Foundation Humanities Module Leader</a:t>
            </a:r>
            <a:br>
              <a:rPr lang="en-US" altLang="en-US" sz="3200" dirty="0"/>
            </a:br>
            <a:br>
              <a:rPr lang="en-US" altLang="en-US" sz="3200" dirty="0">
                <a:solidFill>
                  <a:schemeClr val="tx2"/>
                </a:solidFill>
              </a:rPr>
            </a:br>
            <a:br>
              <a:rPr lang="en-US" altLang="en-US" sz="2800" dirty="0">
                <a:solidFill>
                  <a:schemeClr val="tx2"/>
                </a:solidFill>
              </a:rPr>
            </a:br>
            <a:endParaRPr lang="en-US" sz="3000" dirty="0"/>
          </a:p>
        </p:txBody>
      </p:sp>
      <p:pic>
        <p:nvPicPr>
          <p:cNvPr id="6" name="Picture 5"/>
          <p:cNvPicPr>
            <a:picLocks noChangeAspect="1"/>
          </p:cNvPicPr>
          <p:nvPr/>
        </p:nvPicPr>
        <p:blipFill>
          <a:blip r:embed="rId3"/>
          <a:stretch>
            <a:fillRect/>
          </a:stretch>
        </p:blipFill>
        <p:spPr>
          <a:xfrm>
            <a:off x="5307703" y="389081"/>
            <a:ext cx="2927839" cy="3637102"/>
          </a:xfrm>
          <a:prstGeom prst="rect">
            <a:avLst/>
          </a:prstGeom>
          <a:blipFill>
            <a:blip r:embed="rId4"/>
            <a:tile tx="0" ty="0" sx="100000" sy="100000" flip="none" algn="tl"/>
          </a:blipFill>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137" y="1551577"/>
            <a:ext cx="3801291" cy="2367280"/>
          </a:xfrm>
          <a:prstGeom prst="rect">
            <a:avLst/>
          </a:prstGeom>
          <a:ln w="76200">
            <a:solidFill>
              <a:srgbClr val="003F72"/>
            </a:solidFill>
          </a:ln>
        </p:spPr>
      </p:pic>
    </p:spTree>
    <p:extLst>
      <p:ext uri="{BB962C8B-B14F-4D97-AF65-F5344CB8AC3E}">
        <p14:creationId xmlns:p14="http://schemas.microsoft.com/office/powerpoint/2010/main" val="187464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dirty="0"/>
              <a:t>Hamlet Into Contemporary Context:</a:t>
            </a:r>
            <a:br>
              <a:rPr lang="en-GB" dirty="0"/>
            </a:br>
            <a:r>
              <a:rPr lang="en-GB" dirty="0"/>
              <a:t>Polonius Matching Activity &amp; Discussion</a:t>
            </a:r>
            <a:br>
              <a:rPr lang="en-GB" dirty="0"/>
            </a:br>
            <a:endParaRPr lang="en-GB"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7350" y="1462527"/>
            <a:ext cx="4562919" cy="4546387"/>
          </a:xfrm>
        </p:spPr>
      </p:pic>
      <p:sp>
        <p:nvSpPr>
          <p:cNvPr id="4" name="Content Placeholder 3"/>
          <p:cNvSpPr>
            <a:spLocks noGrp="1"/>
          </p:cNvSpPr>
          <p:nvPr>
            <p:ph sz="half" idx="2"/>
          </p:nvPr>
        </p:nvSpPr>
        <p:spPr/>
        <p:txBody>
          <a:bodyPr>
            <a:normAutofit lnSpcReduction="10000"/>
          </a:bodyPr>
          <a:lstStyle/>
          <a:p>
            <a:pPr marL="0" indent="0">
              <a:buNone/>
            </a:pPr>
            <a:endParaRPr lang="en-GB" sz="2000" dirty="0"/>
          </a:p>
          <a:p>
            <a:r>
              <a:rPr lang="en-GB" sz="2000" dirty="0"/>
              <a:t>Is it good advice? Why? Why not?</a:t>
            </a:r>
          </a:p>
          <a:p>
            <a:endParaRPr lang="en-GB" sz="2000" dirty="0"/>
          </a:p>
          <a:p>
            <a:r>
              <a:rPr lang="en-GB" sz="2000" dirty="0"/>
              <a:t>What additional advice could you offer, in 2017?</a:t>
            </a:r>
          </a:p>
          <a:p>
            <a:endParaRPr lang="en-GB" sz="2000" dirty="0"/>
          </a:p>
          <a:p>
            <a:endParaRPr lang="en-GB" sz="2000" dirty="0"/>
          </a:p>
          <a:p>
            <a:r>
              <a:rPr lang="en-GB" sz="2000" dirty="0"/>
              <a:t>Why are there “modern day” versions of Hamlet?</a:t>
            </a:r>
          </a:p>
          <a:p>
            <a:endParaRPr lang="en-GB" sz="2000" dirty="0"/>
          </a:p>
          <a:p>
            <a:r>
              <a:rPr lang="en-GB" sz="2000" dirty="0"/>
              <a:t>What do you notice about Polonius’s language ?</a:t>
            </a:r>
          </a:p>
          <a:p>
            <a:endParaRPr lang="en-GB" sz="2000" dirty="0"/>
          </a:p>
        </p:txBody>
      </p:sp>
    </p:spTree>
    <p:extLst>
      <p:ext uri="{BB962C8B-B14F-4D97-AF65-F5344CB8AC3E}">
        <p14:creationId xmlns:p14="http://schemas.microsoft.com/office/powerpoint/2010/main" val="1384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a:t>Hamlet Into Contemporary Context: </a:t>
            </a:r>
            <a:br>
              <a:rPr lang="en-GB" sz="2400" dirty="0"/>
            </a:br>
            <a:r>
              <a:rPr lang="en-GB" altLang="ja-JP" sz="2400" dirty="0"/>
              <a:t>Scrutinising </a:t>
            </a:r>
            <a:r>
              <a:rPr lang="en-GB" sz="2400" dirty="0"/>
              <a:t>Polonius, 1599 &amp; The “If” Poem, 1910</a:t>
            </a:r>
          </a:p>
        </p:txBody>
      </p:sp>
      <p:sp>
        <p:nvSpPr>
          <p:cNvPr id="3" name="Content Placeholder 2"/>
          <p:cNvSpPr>
            <a:spLocks noGrp="1"/>
          </p:cNvSpPr>
          <p:nvPr>
            <p:ph sz="half" idx="1"/>
          </p:nvPr>
        </p:nvSpPr>
        <p:spPr/>
        <p:txBody>
          <a:bodyPr>
            <a:normAutofit lnSpcReduction="10000"/>
          </a:bodyPr>
          <a:lstStyle/>
          <a:p>
            <a:r>
              <a:rPr lang="en-GB" dirty="0"/>
              <a:t>Students examine Rudyard Kipling’s “IF” poem ( BBC Worldwide Ltd;1998).</a:t>
            </a:r>
          </a:p>
          <a:p>
            <a:pPr marL="0" indent="0">
              <a:buNone/>
            </a:pPr>
            <a:endParaRPr lang="en-GB" dirty="0"/>
          </a:p>
          <a:p>
            <a:r>
              <a:rPr lang="en-GB" dirty="0"/>
              <a:t>Also a father’s advice to his son</a:t>
            </a:r>
          </a:p>
          <a:p>
            <a:pPr marL="0" indent="0">
              <a:buNone/>
            </a:pPr>
            <a:endParaRPr lang="en-GB" dirty="0"/>
          </a:p>
          <a:p>
            <a:r>
              <a:rPr lang="en-GB" dirty="0"/>
              <a:t>Hear recording of the poem</a:t>
            </a:r>
          </a:p>
          <a:p>
            <a:pPr>
              <a:lnSpc>
                <a:spcPts val="1980"/>
              </a:lnSpc>
              <a:spcAft>
                <a:spcPts val="1125"/>
              </a:spcAft>
            </a:pPr>
            <a:endParaRPr lang="en-GB" sz="3200" dirty="0">
              <a:solidFill>
                <a:srgbClr val="000000"/>
              </a:solidFill>
              <a:latin typeface="Arial" panose="020B0604020202020204" pitchFamily="34" charset="0"/>
              <a:ea typeface="Calibri"/>
              <a:cs typeface="Arial" panose="020B0604020202020204" pitchFamily="34" charset="0"/>
            </a:endParaRPr>
          </a:p>
          <a:p>
            <a:pPr>
              <a:lnSpc>
                <a:spcPts val="1980"/>
              </a:lnSpc>
              <a:spcAft>
                <a:spcPts val="1125"/>
              </a:spcAft>
            </a:pPr>
            <a:endParaRPr lang="en-GB" dirty="0">
              <a:latin typeface="Calibri"/>
              <a:ea typeface="Calibri"/>
              <a:cs typeface="Times New Roman"/>
            </a:endParaRPr>
          </a:p>
          <a:p>
            <a:pPr marL="114300" indent="0">
              <a:buNone/>
            </a:pPr>
            <a:endParaRPr lang="en-GB" dirty="0"/>
          </a:p>
        </p:txBody>
      </p:sp>
      <p:sp>
        <p:nvSpPr>
          <p:cNvPr id="4" name="Content Placeholder 3"/>
          <p:cNvSpPr>
            <a:spLocks noGrp="1"/>
          </p:cNvSpPr>
          <p:nvPr>
            <p:ph sz="half" idx="2"/>
          </p:nvPr>
        </p:nvSpPr>
        <p:spPr/>
        <p:txBody>
          <a:bodyPr>
            <a:normAutofit/>
          </a:bodyPr>
          <a:lstStyle/>
          <a:p>
            <a:r>
              <a:rPr lang="en-GB" dirty="0"/>
              <a:t>Discussion /Written task:</a:t>
            </a:r>
          </a:p>
          <a:p>
            <a:endParaRPr lang="en-GB" dirty="0"/>
          </a:p>
          <a:p>
            <a:r>
              <a:rPr lang="en-GB" dirty="0"/>
              <a:t>Similarities?</a:t>
            </a:r>
          </a:p>
          <a:p>
            <a:endParaRPr lang="en-GB" dirty="0"/>
          </a:p>
          <a:p>
            <a:r>
              <a:rPr lang="en-GB" dirty="0"/>
              <a:t>Differences?</a:t>
            </a:r>
          </a:p>
          <a:p>
            <a:endParaRPr lang="en-GB" dirty="0"/>
          </a:p>
          <a:p>
            <a:r>
              <a:rPr lang="en-GB" dirty="0"/>
              <a:t>Who gives the best advice?</a:t>
            </a:r>
          </a:p>
          <a:p>
            <a:endParaRPr lang="en-GB" dirty="0"/>
          </a:p>
          <a:p>
            <a:endParaRPr lang="en-GB" dirty="0"/>
          </a:p>
        </p:txBody>
      </p:sp>
    </p:spTree>
    <p:extLst>
      <p:ext uri="{BB962C8B-B14F-4D97-AF65-F5344CB8AC3E}">
        <p14:creationId xmlns:p14="http://schemas.microsoft.com/office/powerpoint/2010/main" val="151176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t>Exploiting Visuals</a:t>
            </a:r>
          </a:p>
        </p:txBody>
      </p:sp>
      <p:pic>
        <p:nvPicPr>
          <p:cNvPr id="4" name="Content Placeholder 3"/>
          <p:cNvPicPr>
            <a:picLocks noGrp="1" noChangeAspect="1"/>
          </p:cNvPicPr>
          <p:nvPr>
            <p:ph sz="half" idx="1"/>
          </p:nvPr>
        </p:nvPicPr>
        <p:blipFill>
          <a:blip r:embed="rId2"/>
          <a:stretch>
            <a:fillRect/>
          </a:stretch>
        </p:blipFill>
        <p:spPr>
          <a:xfrm>
            <a:off x="767768" y="1308296"/>
            <a:ext cx="3377689" cy="5050302"/>
          </a:xfrm>
          <a:prstGeom prst="rect">
            <a:avLst/>
          </a:prstGeom>
        </p:spPr>
      </p:pic>
      <p:sp>
        <p:nvSpPr>
          <p:cNvPr id="3" name="Content Placeholder 2"/>
          <p:cNvSpPr>
            <a:spLocks noGrp="1"/>
          </p:cNvSpPr>
          <p:nvPr>
            <p:ph sz="half" idx="2"/>
          </p:nvPr>
        </p:nvSpPr>
        <p:spPr/>
        <p:txBody>
          <a:bodyPr>
            <a:normAutofit/>
          </a:bodyPr>
          <a:lstStyle/>
          <a:p>
            <a:r>
              <a:rPr lang="en-GB" dirty="0">
                <a:latin typeface="Arial" panose="020B0604020202020204" pitchFamily="34" charset="0"/>
                <a:cs typeface="Arial" panose="020B0604020202020204" pitchFamily="34" charset="0"/>
              </a:rPr>
              <a:t>What evidence is in the design and imagery for:</a:t>
            </a:r>
          </a:p>
          <a:p>
            <a:r>
              <a:rPr lang="en-GB" dirty="0">
                <a:latin typeface="Arial" panose="020B0604020202020204" pitchFamily="34" charset="0"/>
                <a:cs typeface="Arial" panose="020B0604020202020204" pitchFamily="34" charset="0"/>
              </a:rPr>
              <a:t>Cordelia’s difference from her sisters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(Royal Shakespeare Company; 2017)</a:t>
            </a:r>
          </a:p>
          <a:p>
            <a:endParaRPr lang="en-GB" dirty="0"/>
          </a:p>
        </p:txBody>
      </p:sp>
    </p:spTree>
    <p:extLst>
      <p:ext uri="{BB962C8B-B14F-4D97-AF65-F5344CB8AC3E}">
        <p14:creationId xmlns:p14="http://schemas.microsoft.com/office/powerpoint/2010/main" val="44351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7171" y="610688"/>
            <a:ext cx="7809876" cy="5212278"/>
          </a:xfrm>
          <a:prstGeom prst="rect">
            <a:avLst/>
          </a:prstGeom>
        </p:spPr>
      </p:pic>
      <p:sp>
        <p:nvSpPr>
          <p:cNvPr id="3" name="TextBox 2">
            <a:extLst>
              <a:ext uri="{FF2B5EF4-FFF2-40B4-BE49-F238E27FC236}">
                <a16:creationId xmlns:a16="http://schemas.microsoft.com/office/drawing/2014/main" id="{B629EA9C-FC81-40C6-AB67-EB74F1002E6F}"/>
              </a:ext>
            </a:extLst>
          </p:cNvPr>
          <p:cNvSpPr txBox="1"/>
          <p:nvPr/>
        </p:nvSpPr>
        <p:spPr>
          <a:xfrm>
            <a:off x="717171" y="6190939"/>
            <a:ext cx="8291918" cy="369332"/>
          </a:xfrm>
          <a:prstGeom prst="rect">
            <a:avLst/>
          </a:prstGeom>
          <a:noFill/>
        </p:spPr>
        <p:txBody>
          <a:bodyPr wrap="square" rtlCol="0">
            <a:spAutoFit/>
          </a:bodyPr>
          <a:lstStyle/>
          <a:p>
            <a:pPr algn="ctr"/>
            <a:r>
              <a:rPr lang="en-GB" altLang="ja-JP" dirty="0">
                <a:latin typeface="Arial" panose="020B0604020202020204" pitchFamily="34" charset="0"/>
                <a:cs typeface="Arial" panose="020B0604020202020204" pitchFamily="34" charset="0"/>
              </a:rPr>
              <a:t>(Royal Shakespeare Company; 2017).</a:t>
            </a:r>
            <a:endParaRPr kumimoji="1" lang="ja-JP" altLang="en-US" dirty="0"/>
          </a:p>
        </p:txBody>
      </p:sp>
      <p:sp>
        <p:nvSpPr>
          <p:cNvPr id="5" name="TextBox 4">
            <a:extLst>
              <a:ext uri="{FF2B5EF4-FFF2-40B4-BE49-F238E27FC236}">
                <a16:creationId xmlns:a16="http://schemas.microsoft.com/office/drawing/2014/main" id="{3ECAEB85-016C-4D21-94B4-A176035FCF70}"/>
              </a:ext>
            </a:extLst>
          </p:cNvPr>
          <p:cNvSpPr txBox="1"/>
          <p:nvPr/>
        </p:nvSpPr>
        <p:spPr>
          <a:xfrm>
            <a:off x="6640643" y="3883974"/>
            <a:ext cx="2368446" cy="2308324"/>
          </a:xfrm>
          <a:prstGeom prst="rect">
            <a:avLst/>
          </a:prstGeom>
          <a:solidFill>
            <a:schemeClr val="bg1"/>
          </a:solidFill>
        </p:spPr>
        <p:txBody>
          <a:bodyPr wrap="square" rtlCol="0">
            <a:spAutoFit/>
          </a:bodyPr>
          <a:lstStyle/>
          <a:p>
            <a:pPr marL="285750" indent="-285750">
              <a:buFont typeface="Wingdings" panose="05000000000000000000" pitchFamily="2" charset="2"/>
              <a:buChar char="l"/>
            </a:pPr>
            <a:r>
              <a:rPr lang="en-GB" altLang="ja-JP" dirty="0">
                <a:latin typeface="Arial" panose="020B0604020202020204" pitchFamily="34" charset="0"/>
                <a:cs typeface="Arial" panose="020B0604020202020204" pitchFamily="34" charset="0"/>
              </a:rPr>
              <a:t>King Lear’s authority and status? </a:t>
            </a:r>
          </a:p>
          <a:p>
            <a:pPr marL="285750" indent="-285750">
              <a:buFont typeface="Wingdings" panose="05000000000000000000" pitchFamily="2" charset="2"/>
              <a:buChar char="l"/>
            </a:pPr>
            <a:r>
              <a:rPr lang="en-GB" altLang="ja-JP" dirty="0">
                <a:latin typeface="Arial" panose="020B0604020202020204" pitchFamily="34" charset="0"/>
                <a:cs typeface="Arial" panose="020B0604020202020204" pitchFamily="34" charset="0"/>
              </a:rPr>
              <a:t>What else might the images suggest about Lear and his family?</a:t>
            </a:r>
          </a:p>
        </p:txBody>
      </p:sp>
    </p:spTree>
    <p:extLst>
      <p:ext uri="{BB962C8B-B14F-4D97-AF65-F5344CB8AC3E}">
        <p14:creationId xmlns:p14="http://schemas.microsoft.com/office/powerpoint/2010/main" val="245018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dirty="0"/>
              <a:t>Kinaesthetic Learning Approaches:</a:t>
            </a:r>
            <a:br>
              <a:rPr lang="en-GB" sz="3600" dirty="0"/>
            </a:br>
            <a:r>
              <a:rPr lang="en-GB" sz="3600" dirty="0"/>
              <a:t>Freeze Frames</a:t>
            </a:r>
          </a:p>
        </p:txBody>
      </p:sp>
      <p:sp>
        <p:nvSpPr>
          <p:cNvPr id="9" name="Text Placeholder 8"/>
          <p:cNvSpPr>
            <a:spLocks noGrp="1"/>
          </p:cNvSpPr>
          <p:nvPr>
            <p:ph type="body" idx="1"/>
          </p:nvPr>
        </p:nvSpPr>
        <p:spPr>
          <a:xfrm>
            <a:off x="264697" y="1535113"/>
            <a:ext cx="4232691" cy="767820"/>
          </a:xfrm>
        </p:spPr>
        <p:txBody>
          <a:bodyPr>
            <a:normAutofit fontScale="92500" lnSpcReduction="10000"/>
          </a:bodyPr>
          <a:lstStyle/>
          <a:p>
            <a:pPr algn="ctr"/>
            <a:r>
              <a:rPr lang="en-GB" dirty="0"/>
              <a:t>‘We split, we split!’</a:t>
            </a:r>
          </a:p>
          <a:p>
            <a:pPr algn="ctr"/>
            <a:r>
              <a:rPr lang="en-GB"/>
              <a:t>(Shakespeare</a:t>
            </a:r>
            <a:r>
              <a:rPr lang="en-GB" dirty="0"/>
              <a:t>, 2014, 1.1:53).</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4697" y="2532185"/>
            <a:ext cx="4332020" cy="2778369"/>
          </a:xfrm>
        </p:spPr>
      </p:pic>
      <p:sp>
        <p:nvSpPr>
          <p:cNvPr id="10" name="Text Placeholder 9"/>
          <p:cNvSpPr>
            <a:spLocks noGrp="1"/>
          </p:cNvSpPr>
          <p:nvPr>
            <p:ph type="body" sz="quarter" idx="3"/>
          </p:nvPr>
        </p:nvSpPr>
        <p:spPr/>
        <p:txBody>
          <a:bodyPr>
            <a:normAutofit fontScale="92500"/>
          </a:bodyPr>
          <a:lstStyle/>
          <a:p>
            <a:r>
              <a:rPr lang="en-GB" dirty="0"/>
              <a:t>Possible Learning outcomes</a:t>
            </a:r>
          </a:p>
        </p:txBody>
      </p:sp>
      <p:sp>
        <p:nvSpPr>
          <p:cNvPr id="7" name="Content Placeholder 6"/>
          <p:cNvSpPr>
            <a:spLocks noGrp="1"/>
          </p:cNvSpPr>
          <p:nvPr>
            <p:ph sz="quarter" idx="4"/>
          </p:nvPr>
        </p:nvSpPr>
        <p:spPr/>
        <p:txBody>
          <a:bodyPr>
            <a:normAutofit/>
          </a:bodyPr>
          <a:lstStyle/>
          <a:p>
            <a:r>
              <a:rPr lang="en-GB" dirty="0"/>
              <a:t>Familiarization  with plot</a:t>
            </a:r>
          </a:p>
          <a:p>
            <a:r>
              <a:rPr lang="en-GB" dirty="0"/>
              <a:t>Language analysis in manageable snippets!</a:t>
            </a:r>
          </a:p>
          <a:p>
            <a:r>
              <a:rPr lang="en-GB" dirty="0"/>
              <a:t>Focus on distilling meaning/atmosphere</a:t>
            </a:r>
          </a:p>
          <a:p>
            <a:r>
              <a:rPr lang="en-GB" dirty="0"/>
              <a:t>Insights into characters</a:t>
            </a:r>
          </a:p>
          <a:p>
            <a:r>
              <a:rPr lang="en-GB" dirty="0"/>
              <a:t>Group collaboration; fun!</a:t>
            </a:r>
          </a:p>
          <a:p>
            <a:r>
              <a:rPr lang="en-GB" dirty="0"/>
              <a:t>Reflection activity</a:t>
            </a:r>
          </a:p>
          <a:p>
            <a:pPr marL="0" indent="0">
              <a:buNone/>
            </a:pPr>
            <a:endParaRPr lang="en-GB" dirty="0"/>
          </a:p>
        </p:txBody>
      </p:sp>
      <p:sp>
        <p:nvSpPr>
          <p:cNvPr id="11" name="TextBox 10"/>
          <p:cNvSpPr txBox="1"/>
          <p:nvPr/>
        </p:nvSpPr>
        <p:spPr>
          <a:xfrm>
            <a:off x="264697" y="5715000"/>
            <a:ext cx="4332020" cy="646331"/>
          </a:xfrm>
          <a:prstGeom prst="rect">
            <a:avLst/>
          </a:prstGeom>
          <a:noFill/>
          <a:ln w="76200">
            <a:solidFill>
              <a:srgbClr val="003F72"/>
            </a:solidFill>
          </a:ln>
        </p:spPr>
        <p:txBody>
          <a:bodyPr wrap="square" rtlCol="0">
            <a:spAutoFit/>
          </a:bodyPr>
          <a:lstStyle/>
          <a:p>
            <a:r>
              <a:rPr lang="en-GB" dirty="0"/>
              <a:t>From left to right: Kochiwe (Zambia), Bilal (Pakistan), Rachel ( Malaysia), Anni (China)</a:t>
            </a:r>
          </a:p>
        </p:txBody>
      </p:sp>
      <p:sp>
        <p:nvSpPr>
          <p:cNvPr id="4" name="Action Button: Video 3">
            <a:hlinkClick r:id="rId4" action="ppaction://hlinkfile" highlightClick="1"/>
            <a:extLst>
              <a:ext uri="{FF2B5EF4-FFF2-40B4-BE49-F238E27FC236}">
                <a16:creationId xmlns:a16="http://schemas.microsoft.com/office/drawing/2014/main" id="{F391D1E9-5414-4F9C-B9F3-64502ACAFB30}"/>
              </a:ext>
            </a:extLst>
          </p:cNvPr>
          <p:cNvSpPr/>
          <p:nvPr/>
        </p:nvSpPr>
        <p:spPr>
          <a:xfrm>
            <a:off x="7298267" y="5715000"/>
            <a:ext cx="1608666" cy="956733"/>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705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10180466"/>
              </p:ext>
            </p:extLst>
          </p:nvPr>
        </p:nvGraphicFramePr>
        <p:xfrm>
          <a:off x="207390" y="246775"/>
          <a:ext cx="8578392" cy="6013494"/>
        </p:xfrm>
        <a:graphic>
          <a:graphicData uri="http://schemas.openxmlformats.org/drawingml/2006/table">
            <a:tbl>
              <a:tblPr firstRow="1" bandRow="1"/>
              <a:tblGrid>
                <a:gridCol w="4289196">
                  <a:extLst>
                    <a:ext uri="{9D8B030D-6E8A-4147-A177-3AD203B41FA5}">
                      <a16:colId xmlns:a16="http://schemas.microsoft.com/office/drawing/2014/main" val="1448705309"/>
                    </a:ext>
                  </a:extLst>
                </a:gridCol>
                <a:gridCol w="4289196">
                  <a:extLst>
                    <a:ext uri="{9D8B030D-6E8A-4147-A177-3AD203B41FA5}">
                      <a16:colId xmlns:a16="http://schemas.microsoft.com/office/drawing/2014/main" val="1464339142"/>
                    </a:ext>
                  </a:extLst>
                </a:gridCol>
              </a:tblGrid>
              <a:tr h="1807310">
                <a:tc>
                  <a:txBody>
                    <a:bodyPr/>
                    <a:lstStyle/>
                    <a:p>
                      <a:pPr marL="19050" algn="ctr">
                        <a:lnSpc>
                          <a:spcPct val="107000"/>
                        </a:lnSpc>
                        <a:spcAft>
                          <a:spcPts val="800"/>
                        </a:spcAft>
                      </a:pPr>
                      <a:endParaRPr lang="en-GB" sz="1600" dirty="0">
                        <a:effectLst/>
                        <a:latin typeface="Arial" panose="020B0604020202020204" pitchFamily="34" charset="0"/>
                        <a:cs typeface="Arial" panose="020B0604020202020204" pitchFamily="34" charset="0"/>
                      </a:endParaRPr>
                    </a:p>
                    <a:p>
                      <a:pPr marL="19050" algn="ctr">
                        <a:lnSpc>
                          <a:spcPct val="107000"/>
                        </a:lnSpc>
                        <a:spcAft>
                          <a:spcPts val="800"/>
                        </a:spcAft>
                      </a:pPr>
                      <a:endParaRPr lang="en-GB" sz="1600" dirty="0">
                        <a:effectLst/>
                        <a:latin typeface="Arial" panose="020B0604020202020204" pitchFamily="34" charset="0"/>
                        <a:cs typeface="Arial" panose="020B0604020202020204" pitchFamily="34" charset="0"/>
                      </a:endParaRPr>
                    </a:p>
                    <a:p>
                      <a:pPr marL="19050" algn="ctr">
                        <a:lnSpc>
                          <a:spcPct val="107000"/>
                        </a:lnSpc>
                        <a:spcAft>
                          <a:spcPts val="800"/>
                        </a:spcAft>
                      </a:pPr>
                      <a:r>
                        <a:rPr lang="en-GB" sz="1600" dirty="0">
                          <a:effectLst/>
                          <a:latin typeface="Arial" panose="020B0604020202020204" pitchFamily="34" charset="0"/>
                          <a:cs typeface="Arial" panose="020B0604020202020204" pitchFamily="34" charset="0"/>
                        </a:rPr>
                        <a:t>Why do you think you were asked to do this activity?</a:t>
                      </a:r>
                      <a:endParaRPr lang="en-GB" sz="1600" dirty="0">
                        <a:effectLst/>
                        <a:latin typeface="Arial" panose="020B0604020202020204" pitchFamily="34" charset="0"/>
                        <a:ea typeface="SimSun" panose="02010600030101010101" pitchFamily="2" charset="-122"/>
                        <a:cs typeface="Arial" panose="020B0604020202020204" pitchFamily="34" charset="0"/>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effectLst/>
                          <a:latin typeface="Arial" panose="020B0604020202020204" pitchFamily="34" charset="0"/>
                          <a:cs typeface="Arial" panose="020B0604020202020204" pitchFamily="34" charset="0"/>
                        </a:rPr>
                        <a:t>”</a:t>
                      </a:r>
                      <a:r>
                        <a:rPr lang="en-GB" sz="1600" b="0" kern="1200" dirty="0">
                          <a:solidFill>
                            <a:schemeClr val="dk1"/>
                          </a:solidFill>
                          <a:effectLst/>
                          <a:latin typeface="Arial" panose="020B0604020202020204" pitchFamily="34" charset="0"/>
                          <a:ea typeface="+mn-ea"/>
                          <a:cs typeface="Arial" panose="020B0604020202020204" pitchFamily="34" charset="0"/>
                        </a:rPr>
                        <a:t>In order to ‘live’ out the scenes in The Tempest for a more intimate understanding.”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FF0000"/>
                          </a:solidFill>
                          <a:effectLst/>
                          <a:latin typeface="Arial" panose="020B0604020202020204" pitchFamily="34" charset="0"/>
                          <a:ea typeface="+mn-ea"/>
                          <a:cs typeface="Arial" panose="020B0604020202020204" pitchFamily="34" charset="0"/>
                        </a:rPr>
                        <a:t>Songwei (Singapore)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0" kern="1200" dirty="0">
                        <a:solidFill>
                          <a:srgbClr val="FF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Arial" panose="020B0604020202020204" pitchFamily="34" charset="0"/>
                          <a:ea typeface="+mn-ea"/>
                          <a:cs typeface="Arial" panose="020B0604020202020204" pitchFamily="34" charset="0"/>
                        </a:rPr>
                        <a:t>It is very interesting and stimulating, make everyone involve in class. And understand tempest in own way. </a:t>
                      </a:r>
                      <a:r>
                        <a:rPr lang="en-GB" sz="1600" b="0" kern="1200" dirty="0">
                          <a:solidFill>
                            <a:srgbClr val="FF0000"/>
                          </a:solidFill>
                          <a:effectLst/>
                          <a:latin typeface="Arial" panose="020B0604020202020204" pitchFamily="34" charset="0"/>
                          <a:ea typeface="+mn-ea"/>
                          <a:cs typeface="Arial" panose="020B0604020202020204" pitchFamily="34" charset="0"/>
                        </a:rPr>
                        <a:t>Phyllis ( China)</a:t>
                      </a:r>
                      <a:endParaRPr lang="en-GB" sz="1600" b="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a:solidFill>
                      <a:schemeClr val="bg1"/>
                    </a:solidFill>
                  </a:tcPr>
                </a:tc>
                <a:extLst>
                  <a:ext uri="{0D108BD9-81ED-4DB2-BD59-A6C34878D82A}">
                    <a16:rowId xmlns:a16="http://schemas.microsoft.com/office/drawing/2014/main" val="2993355125"/>
                  </a:ext>
                </a:extLst>
              </a:tr>
              <a:tr h="1077972">
                <a:tc>
                  <a:txBody>
                    <a:bodyPr/>
                    <a:lstStyle/>
                    <a:p>
                      <a:pPr marL="19050" algn="ctr">
                        <a:lnSpc>
                          <a:spcPct val="107000"/>
                        </a:lnSpc>
                        <a:spcAft>
                          <a:spcPts val="800"/>
                        </a:spcAft>
                      </a:pPr>
                      <a:r>
                        <a:rPr lang="en-GB" sz="1600" dirty="0">
                          <a:effectLst/>
                          <a:latin typeface="Arial" panose="020B0604020202020204" pitchFamily="34" charset="0"/>
                          <a:cs typeface="Arial" panose="020B0604020202020204" pitchFamily="34" charset="0"/>
                        </a:rPr>
                        <a:t> </a:t>
                      </a:r>
                    </a:p>
                    <a:p>
                      <a:pPr marL="19050" algn="ctr">
                        <a:lnSpc>
                          <a:spcPct val="107000"/>
                        </a:lnSpc>
                        <a:spcAft>
                          <a:spcPts val="800"/>
                        </a:spcAft>
                        <a:tabLst>
                          <a:tab pos="2865755" algn="ctr"/>
                        </a:tabLst>
                      </a:pPr>
                      <a:r>
                        <a:rPr lang="en-GB" sz="1600" dirty="0">
                          <a:effectLst/>
                          <a:latin typeface="Arial" panose="020B0604020202020204" pitchFamily="34" charset="0"/>
                          <a:cs typeface="Arial" panose="020B0604020202020204" pitchFamily="34" charset="0"/>
                        </a:rPr>
                        <a:t>Have you done any activity like this before?</a:t>
                      </a:r>
                    </a:p>
                    <a:p>
                      <a:pPr algn="ctr"/>
                      <a:endParaRPr lang="en-GB" sz="1600" dirty="0">
                        <a:latin typeface="Arial" panose="020B0604020202020204" pitchFamily="34" charset="0"/>
                        <a:cs typeface="Arial" panose="020B0604020202020204" pitchFamily="34" charset="0"/>
                      </a:endParaRPr>
                    </a:p>
                  </a:txBody>
                  <a:tcPr>
                    <a:solidFill>
                      <a:schemeClr val="bg1"/>
                    </a:solidFill>
                  </a:tcPr>
                </a:tc>
                <a:tc>
                  <a:txBody>
                    <a:bodyPr/>
                    <a:lstStyle/>
                    <a:p>
                      <a:pPr marL="19050" marR="0" lvl="0" indent="0" algn="l" defTabSz="457200" rtl="0" eaLnBrk="1" fontAlgn="auto" latinLnBrk="0" hangingPunct="1">
                        <a:lnSpc>
                          <a:spcPct val="107000"/>
                        </a:lnSpc>
                        <a:spcBef>
                          <a:spcPts val="0"/>
                        </a:spcBef>
                        <a:spcAft>
                          <a:spcPts val="800"/>
                        </a:spcAft>
                        <a:buClrTx/>
                        <a:buSzTx/>
                        <a:buFontTx/>
                        <a:buNone/>
                        <a:tabLst>
                          <a:tab pos="2865755" algn="ctr"/>
                        </a:tabLst>
                        <a:defRPr/>
                      </a:pPr>
                      <a:r>
                        <a:rPr lang="en-GB" sz="1600" kern="1200" baseline="0" dirty="0">
                          <a:solidFill>
                            <a:schemeClr val="dk1"/>
                          </a:solidFill>
                          <a:effectLst/>
                          <a:latin typeface="Arial" panose="020B0604020202020204" pitchFamily="34" charset="0"/>
                          <a:ea typeface="SimSun" panose="02010600030101010101" pitchFamily="2" charset="-122"/>
                          <a:cs typeface="Arial" panose="020B0604020202020204" pitchFamily="34" charset="0"/>
                        </a:rPr>
                        <a:t>“In this activity we were supposed to freeze while acting and it was an unforgettable experience because I have never done this kind of activity before.”  </a:t>
                      </a:r>
                      <a:r>
                        <a:rPr lang="en-GB" sz="1600" kern="1200" baseline="0" dirty="0">
                          <a:solidFill>
                            <a:srgbClr val="FF0000"/>
                          </a:solidFill>
                          <a:effectLst/>
                          <a:latin typeface="Arial" panose="020B0604020202020204" pitchFamily="34" charset="0"/>
                          <a:ea typeface="SimSun" panose="02010600030101010101" pitchFamily="2" charset="-122"/>
                          <a:cs typeface="Arial" panose="020B0604020202020204" pitchFamily="34" charset="0"/>
                        </a:rPr>
                        <a:t>Ammara ( Pakistan)</a:t>
                      </a:r>
                    </a:p>
                  </a:txBody>
                  <a:tcPr>
                    <a:solidFill>
                      <a:schemeClr val="bg1"/>
                    </a:solidFill>
                  </a:tcPr>
                </a:tc>
                <a:extLst>
                  <a:ext uri="{0D108BD9-81ED-4DB2-BD59-A6C34878D82A}">
                    <a16:rowId xmlns:a16="http://schemas.microsoft.com/office/drawing/2014/main" val="1425662304"/>
                  </a:ext>
                </a:extLst>
              </a:tr>
              <a:tr h="193933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dirty="0">
                        <a:effectLst/>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dirty="0">
                        <a:effectLst/>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effectLst/>
                          <a:latin typeface="Arial" panose="020B0604020202020204" pitchFamily="34" charset="0"/>
                          <a:cs typeface="Arial" panose="020B0604020202020204" pitchFamily="34" charset="0"/>
                        </a:rPr>
                        <a:t>What challenges did it present both individually &amp; as a group ?</a:t>
                      </a:r>
                      <a:endParaRPr lang="en-GB" sz="1600" dirty="0">
                        <a:effectLst/>
                        <a:latin typeface="Arial" panose="020B0604020202020204" pitchFamily="34" charset="0"/>
                        <a:ea typeface="SimSun" panose="02010600030101010101" pitchFamily="2" charset="-122"/>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“Although we all understood the main concept, each person in the group envisioned the scene differently and this resulted in conflicting ideas. </a:t>
                      </a:r>
                      <a:r>
                        <a:rPr lang="en-GB" sz="1600" dirty="0">
                          <a:solidFill>
                            <a:srgbClr val="FF0000"/>
                          </a:solidFill>
                          <a:effectLst/>
                          <a:latin typeface="Arial" panose="020B0604020202020204" pitchFamily="34" charset="0"/>
                          <a:cs typeface="Arial" panose="020B0604020202020204" pitchFamily="34" charset="0"/>
                        </a:rPr>
                        <a:t>(</a:t>
                      </a:r>
                      <a:r>
                        <a:rPr lang="en-GB" sz="1600" kern="1200" baseline="0" dirty="0">
                          <a:solidFill>
                            <a:srgbClr val="FF0000"/>
                          </a:solidFill>
                          <a:effectLst/>
                          <a:latin typeface="Arial" panose="020B0604020202020204" pitchFamily="34" charset="0"/>
                          <a:ea typeface="SimSun" panose="02010600030101010101" pitchFamily="2" charset="-122"/>
                          <a:cs typeface="Arial" panose="020B0604020202020204" pitchFamily="34" charset="0"/>
                        </a:rPr>
                        <a:t>Kochiwe, Zambia)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kern="1200" baseline="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baseline="0" dirty="0">
                          <a:solidFill>
                            <a:schemeClr val="tx1"/>
                          </a:solidFill>
                          <a:effectLst/>
                          <a:latin typeface="Arial" panose="020B0604020202020204" pitchFamily="34" charset="0"/>
                          <a:ea typeface="SimSun" panose="02010600030101010101" pitchFamily="2" charset="-122"/>
                          <a:cs typeface="Arial" panose="020B0604020202020204" pitchFamily="34" charset="0"/>
                        </a:rPr>
                        <a:t>“Required heaps of creativity to put together, time” </a:t>
                      </a:r>
                      <a:r>
                        <a:rPr lang="en-GB" sz="1600" dirty="0">
                          <a:solidFill>
                            <a:srgbClr val="FF0000"/>
                          </a:solidFill>
                          <a:effectLst/>
                          <a:latin typeface="Arial" panose="020B0604020202020204" pitchFamily="34" charset="0"/>
                          <a:ea typeface="SimSun" panose="02010600030101010101" pitchFamily="2" charset="-122"/>
                          <a:cs typeface="Arial" panose="020B0604020202020204" pitchFamily="34" charset="0"/>
                        </a:rPr>
                        <a:t>(Rachel, Malaysia)</a:t>
                      </a:r>
                      <a:r>
                        <a:rPr lang="en-GB" sz="1600" kern="1200" baseline="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p>
                  </a:txBody>
                  <a:tcPr>
                    <a:solidFill>
                      <a:schemeClr val="bg1"/>
                    </a:solidFill>
                  </a:tcPr>
                </a:tc>
                <a:extLst>
                  <a:ext uri="{0D108BD9-81ED-4DB2-BD59-A6C34878D82A}">
                    <a16:rowId xmlns:a16="http://schemas.microsoft.com/office/drawing/2014/main" val="2573284383"/>
                  </a:ext>
                </a:extLst>
              </a:tr>
              <a:tr h="113172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dirty="0">
                        <a:effectLst/>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effectLst/>
                          <a:latin typeface="Arial" panose="020B0604020202020204" pitchFamily="34" charset="0"/>
                          <a:cs typeface="Arial" panose="020B0604020202020204" pitchFamily="34" charset="0"/>
                        </a:rPr>
                        <a:t>Did you learn anything/develop any skills from it?</a:t>
                      </a:r>
                      <a:endParaRPr lang="en-GB" sz="1600" dirty="0">
                        <a:effectLst/>
                        <a:latin typeface="Arial" panose="020B0604020202020204" pitchFamily="34" charset="0"/>
                        <a:ea typeface="SimSun" panose="02010600030101010101" pitchFamily="2" charset="-122"/>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txBody>
                  <a:tcPr>
                    <a:solidFill>
                      <a:schemeClr val="bg1"/>
                    </a:solidFill>
                  </a:tcPr>
                </a:tc>
                <a:tc>
                  <a:txBody>
                    <a:bodyPr/>
                    <a:lstStyle/>
                    <a:p>
                      <a:pPr algn="l"/>
                      <a:r>
                        <a:rPr lang="en-GB" sz="1600" b="0" kern="1200" dirty="0">
                          <a:solidFill>
                            <a:schemeClr val="tx1"/>
                          </a:solidFill>
                          <a:effectLst/>
                          <a:latin typeface="Arial" panose="020B0604020202020204" pitchFamily="34" charset="0"/>
                          <a:ea typeface="+mn-ea"/>
                          <a:cs typeface="Arial" panose="020B0604020202020204" pitchFamily="34" charset="0"/>
                        </a:rPr>
                        <a:t> I learnt that how to cooperate when I was in a group, and how to face to the audience without nervous.</a:t>
                      </a:r>
                      <a:r>
                        <a:rPr lang="en-GB" sz="1600" b="0" kern="1200" dirty="0">
                          <a:solidFill>
                            <a:srgbClr val="FF0000"/>
                          </a:solidFill>
                          <a:effectLst/>
                          <a:latin typeface="Arial" panose="020B0604020202020204" pitchFamily="34" charset="0"/>
                          <a:ea typeface="+mn-ea"/>
                          <a:cs typeface="Arial" panose="020B0604020202020204" pitchFamily="34" charset="0"/>
                        </a:rPr>
                        <a:t> (Kathy, China)</a:t>
                      </a:r>
                      <a:endParaRPr lang="en-GB" sz="1600" b="0" dirty="0">
                        <a:solidFill>
                          <a:srgbClr val="FF000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39527667"/>
                  </a:ext>
                </a:extLst>
              </a:tr>
            </a:tbl>
          </a:graphicData>
        </a:graphic>
      </p:graphicFrame>
    </p:spTree>
    <p:extLst>
      <p:ext uri="{BB962C8B-B14F-4D97-AF65-F5344CB8AC3E}">
        <p14:creationId xmlns:p14="http://schemas.microsoft.com/office/powerpoint/2010/main" val="107706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dirty="0"/>
              <a:t>Kinaesthetic Learning</a:t>
            </a:r>
            <a:br>
              <a:rPr lang="en-GB" sz="3200" dirty="0"/>
            </a:br>
            <a:r>
              <a:rPr lang="en-GB" sz="3200" dirty="0"/>
              <a:t>The Language of Love &amp; Hate: RSC 2008</a:t>
            </a:r>
          </a:p>
        </p:txBody>
      </p:sp>
      <p:sp>
        <p:nvSpPr>
          <p:cNvPr id="5" name="Content Placeholder 4"/>
          <p:cNvSpPr>
            <a:spLocks noGrp="1"/>
          </p:cNvSpPr>
          <p:nvPr>
            <p:ph sz="half" idx="1"/>
          </p:nvPr>
        </p:nvSpPr>
        <p:spPr/>
        <p:txBody>
          <a:bodyPr>
            <a:noAutofit/>
          </a:bodyPr>
          <a:lstStyle/>
          <a:p>
            <a:pPr marL="0" indent="0">
              <a:buNone/>
            </a:pPr>
            <a:endParaRPr lang="en-GB" sz="1600" dirty="0"/>
          </a:p>
          <a:p>
            <a:pPr marL="0" indent="0">
              <a:buNone/>
            </a:pPr>
            <a:r>
              <a:rPr lang="en-GB" sz="1600" dirty="0"/>
              <a:t>O serpent heart, hid with a flow'ring face! </a:t>
            </a:r>
          </a:p>
          <a:p>
            <a:pPr marL="0" indent="0">
              <a:buNone/>
            </a:pPr>
            <a:r>
              <a:rPr lang="en-GB" sz="1600" dirty="0"/>
              <a:t>Did ever dragon keep so fair a cave? </a:t>
            </a:r>
          </a:p>
          <a:p>
            <a:pPr marL="0" indent="0">
              <a:buNone/>
            </a:pPr>
            <a:r>
              <a:rPr lang="en-GB" sz="1600" dirty="0"/>
              <a:t>Beautiful tyrant, fiend angelical! </a:t>
            </a:r>
          </a:p>
          <a:p>
            <a:pPr marL="0" indent="0">
              <a:buNone/>
            </a:pPr>
            <a:r>
              <a:rPr lang="en-GB" sz="1600" dirty="0"/>
              <a:t>Dove-feathered raven, wolvish-ravening lamb! </a:t>
            </a:r>
          </a:p>
          <a:p>
            <a:pPr marL="0" indent="0">
              <a:buNone/>
            </a:pPr>
            <a:r>
              <a:rPr lang="en-GB" sz="1600" dirty="0"/>
              <a:t>Despised substance of divinest show! </a:t>
            </a:r>
          </a:p>
          <a:p>
            <a:pPr marL="0" indent="0">
              <a:buNone/>
            </a:pPr>
            <a:r>
              <a:rPr lang="en-GB" sz="1600" dirty="0"/>
              <a:t>Just opposite to what thou justly seem'st, </a:t>
            </a:r>
          </a:p>
          <a:p>
            <a:pPr marL="0" indent="0">
              <a:buNone/>
            </a:pPr>
            <a:r>
              <a:rPr lang="en-GB" sz="1600" dirty="0"/>
              <a:t>A damned saint, an honourable villain! </a:t>
            </a:r>
          </a:p>
          <a:p>
            <a:pPr marL="0" indent="0">
              <a:buNone/>
            </a:pPr>
            <a:r>
              <a:rPr lang="en-GB" sz="1600" dirty="0"/>
              <a:t>O, nature, what hadst thou to do in hell </a:t>
            </a:r>
          </a:p>
          <a:p>
            <a:pPr marL="0" indent="0">
              <a:buNone/>
            </a:pPr>
            <a:r>
              <a:rPr lang="en-GB" sz="1600" dirty="0"/>
              <a:t>When thou didst bower the spirit of a fiend </a:t>
            </a:r>
          </a:p>
          <a:p>
            <a:pPr marL="0" indent="0">
              <a:buNone/>
            </a:pPr>
            <a:r>
              <a:rPr lang="en-GB" sz="1600" dirty="0"/>
              <a:t>In mortal paradise of such sweet flesh? </a:t>
            </a:r>
          </a:p>
          <a:p>
            <a:pPr marL="0" indent="0">
              <a:buNone/>
            </a:pPr>
            <a:r>
              <a:rPr lang="en-GB" sz="1600" dirty="0"/>
              <a:t>Was ever book containing such vile matter </a:t>
            </a:r>
          </a:p>
          <a:p>
            <a:pPr marL="0" indent="0">
              <a:buNone/>
            </a:pPr>
            <a:r>
              <a:rPr lang="en-GB" sz="1600" dirty="0"/>
              <a:t>So fairly bound? O that deceit should dwell </a:t>
            </a:r>
          </a:p>
          <a:p>
            <a:pPr marL="0" indent="0">
              <a:buNone/>
            </a:pPr>
            <a:r>
              <a:rPr lang="en-GB" sz="1600" dirty="0"/>
              <a:t>In such a gorgeous palace! (Juliet, Act 3; Scene 2)</a:t>
            </a:r>
          </a:p>
        </p:txBody>
      </p:sp>
      <p:sp>
        <p:nvSpPr>
          <p:cNvPr id="8" name="Content Placeholder 7"/>
          <p:cNvSpPr>
            <a:spLocks noGrp="1"/>
          </p:cNvSpPr>
          <p:nvPr>
            <p:ph sz="half" idx="2"/>
          </p:nvPr>
        </p:nvSpPr>
        <p:spPr>
          <a:xfrm>
            <a:off x="4762500" y="1670538"/>
            <a:ext cx="4038600" cy="4525963"/>
          </a:xfrm>
        </p:spPr>
        <p:txBody>
          <a:bodyPr>
            <a:normAutofit fontScale="25000" lnSpcReduction="20000"/>
          </a:bodyPr>
          <a:lstStyle/>
          <a:p>
            <a:pPr marL="0" indent="0">
              <a:buNone/>
            </a:pPr>
            <a:endParaRPr lang="en-GB" sz="2200" u="sng" dirty="0"/>
          </a:p>
          <a:p>
            <a:pPr marL="0" indent="0">
              <a:buNone/>
            </a:pPr>
            <a:r>
              <a:rPr lang="en-GB" sz="8000" dirty="0"/>
              <a:t>Teacher gives context</a:t>
            </a:r>
          </a:p>
          <a:p>
            <a:pPr marL="0" indent="0">
              <a:buNone/>
            </a:pPr>
            <a:endParaRPr lang="en-GB" sz="8000" u="sng" dirty="0"/>
          </a:p>
          <a:p>
            <a:pPr>
              <a:buFont typeface="Arial" panose="020B0604020202020204" pitchFamily="34" charset="0"/>
              <a:buChar char="•"/>
            </a:pPr>
            <a:r>
              <a:rPr lang="en-GB" sz="8000" b="1" dirty="0"/>
              <a:t>In pairs, put two chairs opposite each other</a:t>
            </a:r>
          </a:p>
          <a:p>
            <a:r>
              <a:rPr lang="en-GB" sz="8000" dirty="0"/>
              <a:t>One reads the speech, the other listens and </a:t>
            </a:r>
            <a:r>
              <a:rPr lang="en-GB" sz="8000" b="1" dirty="0"/>
              <a:t>moves between the two chairs </a:t>
            </a:r>
            <a:r>
              <a:rPr lang="en-GB" sz="8000" dirty="0"/>
              <a:t>whenever Juliet introduces a word that presents an </a:t>
            </a:r>
            <a:r>
              <a:rPr lang="en-GB" sz="8000" b="1" dirty="0"/>
              <a:t>opposite idea</a:t>
            </a:r>
            <a:endParaRPr lang="en-GB" sz="8000" dirty="0"/>
          </a:p>
          <a:p>
            <a:r>
              <a:rPr lang="en-GB" sz="8000" b="1" dirty="0"/>
              <a:t>sit on one chair on hearing  words to do with love/beauty/gentleness</a:t>
            </a:r>
          </a:p>
          <a:p>
            <a:r>
              <a:rPr lang="en-GB" sz="8000" dirty="0"/>
              <a:t> </a:t>
            </a:r>
            <a:r>
              <a:rPr lang="en-GB" sz="8000" b="1" dirty="0"/>
              <a:t>move to the other on a word to do with hatred/ugliness/violence</a:t>
            </a:r>
            <a:r>
              <a:rPr lang="en-GB" sz="8000" dirty="0"/>
              <a:t> </a:t>
            </a:r>
          </a:p>
          <a:p>
            <a:pPr marL="0" indent="0">
              <a:buNone/>
            </a:pPr>
            <a:endParaRPr lang="en-GB" sz="8000" dirty="0"/>
          </a:p>
        </p:txBody>
      </p:sp>
    </p:spTree>
    <p:extLst>
      <p:ext uri="{BB962C8B-B14F-4D97-AF65-F5344CB8AC3E}">
        <p14:creationId xmlns:p14="http://schemas.microsoft.com/office/powerpoint/2010/main" val="175140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1000"/>
                                        <p:tgtEl>
                                          <p:spTgt spid="5">
                                            <p:txEl>
                                              <p:pRg st="9" end="9"/>
                                            </p:txEl>
                                          </p:spTgt>
                                        </p:tgtEl>
                                      </p:cBhvr>
                                    </p:animEffect>
                                    <p:anim calcmode="lin" valueType="num">
                                      <p:cBhvr>
                                        <p:cTn id="4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1000"/>
                                        <p:tgtEl>
                                          <p:spTgt spid="5">
                                            <p:txEl>
                                              <p:pRg st="10" end="10"/>
                                            </p:txEl>
                                          </p:spTgt>
                                        </p:tgtEl>
                                      </p:cBhvr>
                                    </p:animEffect>
                                    <p:anim calcmode="lin" valueType="num">
                                      <p:cBhvr>
                                        <p:cTn id="5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1000"/>
                                        <p:tgtEl>
                                          <p:spTgt spid="5">
                                            <p:txEl>
                                              <p:pRg st="11" end="11"/>
                                            </p:txEl>
                                          </p:spTgt>
                                        </p:tgtEl>
                                      </p:cBhvr>
                                    </p:animEffect>
                                    <p:anim calcmode="lin" valueType="num">
                                      <p:cBhvr>
                                        <p:cTn id="58"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1000"/>
                                        <p:tgtEl>
                                          <p:spTgt spid="5">
                                            <p:txEl>
                                              <p:pRg st="12" end="12"/>
                                            </p:txEl>
                                          </p:spTgt>
                                        </p:tgtEl>
                                      </p:cBhvr>
                                    </p:animEffect>
                                    <p:anim calcmode="lin" valueType="num">
                                      <p:cBhvr>
                                        <p:cTn id="63"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1000"/>
                                        <p:tgtEl>
                                          <p:spTgt spid="5">
                                            <p:txEl>
                                              <p:pRg st="13" end="13"/>
                                            </p:txEl>
                                          </p:spTgt>
                                        </p:tgtEl>
                                      </p:cBhvr>
                                    </p:animEffect>
                                    <p:anim calcmode="lin" valueType="num">
                                      <p:cBhvr>
                                        <p:cTn id="68"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8">
                                            <p:txEl>
                                              <p:pRg st="1" end="1"/>
                                            </p:txEl>
                                          </p:spTgt>
                                        </p:tgtEl>
                                        <p:attrNameLst>
                                          <p:attrName>style.visibility</p:attrName>
                                        </p:attrNameLst>
                                      </p:cBhvr>
                                      <p:to>
                                        <p:strVal val="visible"/>
                                      </p:to>
                                    </p:set>
                                    <p:animEffect transition="in" filter="fade">
                                      <p:cBhvr>
                                        <p:cTn id="74" dur="1000"/>
                                        <p:tgtEl>
                                          <p:spTgt spid="8">
                                            <p:txEl>
                                              <p:pRg st="1" end="1"/>
                                            </p:txEl>
                                          </p:spTgt>
                                        </p:tgtEl>
                                      </p:cBhvr>
                                    </p:animEffect>
                                    <p:anim calcmode="lin" valueType="num">
                                      <p:cBhvr>
                                        <p:cTn id="7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
                                            <p:txEl>
                                              <p:pRg st="3" end="3"/>
                                            </p:txEl>
                                          </p:spTgt>
                                        </p:tgtEl>
                                        <p:attrNameLst>
                                          <p:attrName>style.visibility</p:attrName>
                                        </p:attrNameLst>
                                      </p:cBhvr>
                                      <p:to>
                                        <p:strVal val="visible"/>
                                      </p:to>
                                    </p:set>
                                    <p:animEffect transition="in" filter="fade">
                                      <p:cBhvr>
                                        <p:cTn id="79" dur="1000"/>
                                        <p:tgtEl>
                                          <p:spTgt spid="8">
                                            <p:txEl>
                                              <p:pRg st="3" end="3"/>
                                            </p:txEl>
                                          </p:spTgt>
                                        </p:tgtEl>
                                      </p:cBhvr>
                                    </p:animEffect>
                                    <p:anim calcmode="lin" valueType="num">
                                      <p:cBhvr>
                                        <p:cTn id="8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8">
                                            <p:txEl>
                                              <p:pRg st="4" end="4"/>
                                            </p:txEl>
                                          </p:spTgt>
                                        </p:tgtEl>
                                        <p:attrNameLst>
                                          <p:attrName>style.visibility</p:attrName>
                                        </p:attrNameLst>
                                      </p:cBhvr>
                                      <p:to>
                                        <p:strVal val="visible"/>
                                      </p:to>
                                    </p:set>
                                    <p:animEffect transition="in" filter="fade">
                                      <p:cBhvr>
                                        <p:cTn id="84" dur="1000"/>
                                        <p:tgtEl>
                                          <p:spTgt spid="8">
                                            <p:txEl>
                                              <p:pRg st="4" end="4"/>
                                            </p:txEl>
                                          </p:spTgt>
                                        </p:tgtEl>
                                      </p:cBhvr>
                                    </p:animEffect>
                                    <p:anim calcmode="lin" valueType="num">
                                      <p:cBhvr>
                                        <p:cTn id="8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4" end="4"/>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8">
                                            <p:txEl>
                                              <p:pRg st="5" end="5"/>
                                            </p:txEl>
                                          </p:spTgt>
                                        </p:tgtEl>
                                        <p:attrNameLst>
                                          <p:attrName>style.visibility</p:attrName>
                                        </p:attrNameLst>
                                      </p:cBhvr>
                                      <p:to>
                                        <p:strVal val="visible"/>
                                      </p:to>
                                    </p:set>
                                    <p:animEffect transition="in" filter="fade">
                                      <p:cBhvr>
                                        <p:cTn id="89" dur="1000"/>
                                        <p:tgtEl>
                                          <p:spTgt spid="8">
                                            <p:txEl>
                                              <p:pRg st="5" end="5"/>
                                            </p:txEl>
                                          </p:spTgt>
                                        </p:tgtEl>
                                      </p:cBhvr>
                                    </p:animEffect>
                                    <p:anim calcmode="lin" valueType="num">
                                      <p:cBhvr>
                                        <p:cTn id="9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8">
                                            <p:txEl>
                                              <p:pRg st="5" end="5"/>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8">
                                            <p:txEl>
                                              <p:pRg st="6" end="6"/>
                                            </p:txEl>
                                          </p:spTgt>
                                        </p:tgtEl>
                                        <p:attrNameLst>
                                          <p:attrName>style.visibility</p:attrName>
                                        </p:attrNameLst>
                                      </p:cBhvr>
                                      <p:to>
                                        <p:strVal val="visible"/>
                                      </p:to>
                                    </p:set>
                                    <p:animEffect transition="in" filter="fade">
                                      <p:cBhvr>
                                        <p:cTn id="94" dur="1000"/>
                                        <p:tgtEl>
                                          <p:spTgt spid="8">
                                            <p:txEl>
                                              <p:pRg st="6" end="6"/>
                                            </p:txEl>
                                          </p:spTgt>
                                        </p:tgtEl>
                                      </p:cBhvr>
                                    </p:animEffect>
                                    <p:anim calcmode="lin" valueType="num">
                                      <p:cBhvr>
                                        <p:cTn id="9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96"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GB" sz="5400" dirty="0"/>
              <a:t>Antithesis &amp; Oxymoron</a:t>
            </a:r>
          </a:p>
        </p:txBody>
      </p:sp>
      <p:sp>
        <p:nvSpPr>
          <p:cNvPr id="20" name="Text Placeholder 19"/>
          <p:cNvSpPr>
            <a:spLocks noGrp="1"/>
          </p:cNvSpPr>
          <p:nvPr>
            <p:ph type="body" idx="1"/>
          </p:nvPr>
        </p:nvSpPr>
        <p:spPr/>
        <p:txBody>
          <a:bodyPr/>
          <a:lstStyle/>
          <a:p>
            <a:r>
              <a:rPr lang="en-GB" dirty="0"/>
              <a:t>Identifying Opposites</a:t>
            </a:r>
          </a:p>
        </p:txBody>
      </p:sp>
      <p:sp>
        <p:nvSpPr>
          <p:cNvPr id="9" name="Content Placeholder 8"/>
          <p:cNvSpPr>
            <a:spLocks noGrp="1"/>
          </p:cNvSpPr>
          <p:nvPr>
            <p:ph sz="half" idx="2"/>
          </p:nvPr>
        </p:nvSpPr>
        <p:spPr/>
        <p:txBody>
          <a:bodyPr>
            <a:normAutofit fontScale="70000" lnSpcReduction="20000"/>
          </a:bodyPr>
          <a:lstStyle/>
          <a:p>
            <a:pPr marL="0" lvl="0" indent="0">
              <a:buNone/>
            </a:pPr>
            <a:endParaRPr lang="en-GB" sz="2300" dirty="0">
              <a:solidFill>
                <a:prstClr val="black"/>
              </a:solidFill>
            </a:endParaRPr>
          </a:p>
          <a:p>
            <a:pPr marL="0" lvl="0" indent="0">
              <a:buNone/>
            </a:pPr>
            <a:r>
              <a:rPr lang="en-GB" sz="2300" dirty="0">
                <a:solidFill>
                  <a:prstClr val="black"/>
                </a:solidFill>
              </a:rPr>
              <a:t>O </a:t>
            </a:r>
            <a:r>
              <a:rPr lang="en-GB" sz="2300" dirty="0">
                <a:solidFill>
                  <a:srgbClr val="FF0000"/>
                </a:solidFill>
              </a:rPr>
              <a:t>serpent heart</a:t>
            </a:r>
            <a:r>
              <a:rPr lang="en-GB" sz="2300" dirty="0">
                <a:solidFill>
                  <a:prstClr val="black"/>
                </a:solidFill>
              </a:rPr>
              <a:t>, hid with a </a:t>
            </a:r>
            <a:r>
              <a:rPr lang="en-GB" sz="2300" dirty="0">
                <a:solidFill>
                  <a:srgbClr val="0070C0"/>
                </a:solidFill>
              </a:rPr>
              <a:t>flow'ring face</a:t>
            </a:r>
            <a:r>
              <a:rPr lang="en-GB" sz="2300" dirty="0">
                <a:solidFill>
                  <a:prstClr val="black"/>
                </a:solidFill>
              </a:rPr>
              <a:t>! </a:t>
            </a:r>
          </a:p>
          <a:p>
            <a:pPr marL="0" lvl="0" indent="0">
              <a:buNone/>
            </a:pPr>
            <a:r>
              <a:rPr lang="en-GB" sz="2300" dirty="0">
                <a:solidFill>
                  <a:prstClr val="black"/>
                </a:solidFill>
              </a:rPr>
              <a:t>Did ever </a:t>
            </a:r>
            <a:r>
              <a:rPr lang="en-GB" sz="2300" dirty="0">
                <a:solidFill>
                  <a:srgbClr val="FF0000"/>
                </a:solidFill>
              </a:rPr>
              <a:t>dragon</a:t>
            </a:r>
            <a:r>
              <a:rPr lang="en-GB" sz="2300" dirty="0">
                <a:solidFill>
                  <a:prstClr val="black"/>
                </a:solidFill>
              </a:rPr>
              <a:t> keep so </a:t>
            </a:r>
            <a:r>
              <a:rPr lang="en-GB" sz="2300" dirty="0">
                <a:solidFill>
                  <a:srgbClr val="0070C0"/>
                </a:solidFill>
              </a:rPr>
              <a:t>fair</a:t>
            </a:r>
            <a:r>
              <a:rPr lang="en-GB" sz="2300" dirty="0">
                <a:solidFill>
                  <a:prstClr val="black"/>
                </a:solidFill>
              </a:rPr>
              <a:t> a cave? </a:t>
            </a:r>
          </a:p>
          <a:p>
            <a:pPr marL="0" lvl="0" indent="0">
              <a:buNone/>
            </a:pPr>
            <a:r>
              <a:rPr lang="en-GB" sz="2300" dirty="0">
                <a:solidFill>
                  <a:srgbClr val="FF0000"/>
                </a:solidFill>
              </a:rPr>
              <a:t>Beautiful</a:t>
            </a:r>
            <a:r>
              <a:rPr lang="en-GB" sz="2300" dirty="0">
                <a:solidFill>
                  <a:prstClr val="black"/>
                </a:solidFill>
              </a:rPr>
              <a:t> </a:t>
            </a:r>
            <a:r>
              <a:rPr lang="en-GB" sz="2300" dirty="0">
                <a:solidFill>
                  <a:srgbClr val="0070C0"/>
                </a:solidFill>
              </a:rPr>
              <a:t>tyrant</a:t>
            </a:r>
            <a:r>
              <a:rPr lang="en-GB" sz="2300" dirty="0">
                <a:solidFill>
                  <a:prstClr val="black"/>
                </a:solidFill>
              </a:rPr>
              <a:t>, fiend </a:t>
            </a:r>
            <a:r>
              <a:rPr lang="en-GB" sz="2300" dirty="0">
                <a:solidFill>
                  <a:srgbClr val="FF0000"/>
                </a:solidFill>
              </a:rPr>
              <a:t>angelical</a:t>
            </a:r>
            <a:r>
              <a:rPr lang="en-GB" sz="2300" dirty="0">
                <a:solidFill>
                  <a:prstClr val="black"/>
                </a:solidFill>
              </a:rPr>
              <a:t>! </a:t>
            </a:r>
          </a:p>
          <a:p>
            <a:pPr marL="0" lvl="0" indent="0">
              <a:buNone/>
            </a:pPr>
            <a:r>
              <a:rPr lang="en-GB" sz="2300" dirty="0">
                <a:solidFill>
                  <a:srgbClr val="0070C0"/>
                </a:solidFill>
              </a:rPr>
              <a:t>Dove</a:t>
            </a:r>
            <a:r>
              <a:rPr lang="en-GB" sz="2300" dirty="0">
                <a:solidFill>
                  <a:prstClr val="black"/>
                </a:solidFill>
              </a:rPr>
              <a:t>-feathered </a:t>
            </a:r>
            <a:r>
              <a:rPr lang="en-GB" sz="2300" dirty="0">
                <a:solidFill>
                  <a:srgbClr val="FF0000"/>
                </a:solidFill>
              </a:rPr>
              <a:t>raven</a:t>
            </a:r>
            <a:r>
              <a:rPr lang="en-GB" sz="2300" dirty="0">
                <a:solidFill>
                  <a:prstClr val="black"/>
                </a:solidFill>
              </a:rPr>
              <a:t>, </a:t>
            </a:r>
            <a:r>
              <a:rPr lang="en-GB" sz="2300" dirty="0">
                <a:solidFill>
                  <a:srgbClr val="0070C0"/>
                </a:solidFill>
              </a:rPr>
              <a:t>wolvish-ravening lamb</a:t>
            </a:r>
            <a:r>
              <a:rPr lang="en-GB" sz="2300" dirty="0">
                <a:solidFill>
                  <a:prstClr val="black"/>
                </a:solidFill>
              </a:rPr>
              <a:t>! </a:t>
            </a:r>
          </a:p>
          <a:p>
            <a:pPr marL="0" lvl="0" indent="0">
              <a:buNone/>
            </a:pPr>
            <a:r>
              <a:rPr lang="en-GB" sz="2300" dirty="0">
                <a:solidFill>
                  <a:srgbClr val="FF0000"/>
                </a:solidFill>
              </a:rPr>
              <a:t>Despised </a:t>
            </a:r>
            <a:r>
              <a:rPr lang="en-GB" sz="2300" dirty="0">
                <a:solidFill>
                  <a:prstClr val="black"/>
                </a:solidFill>
              </a:rPr>
              <a:t>substance of </a:t>
            </a:r>
            <a:r>
              <a:rPr lang="en-GB" sz="2300" dirty="0">
                <a:solidFill>
                  <a:srgbClr val="0070C0"/>
                </a:solidFill>
              </a:rPr>
              <a:t>divinest </a:t>
            </a:r>
            <a:r>
              <a:rPr lang="en-GB" sz="2300" dirty="0">
                <a:solidFill>
                  <a:prstClr val="black"/>
                </a:solidFill>
              </a:rPr>
              <a:t>show! </a:t>
            </a:r>
          </a:p>
          <a:p>
            <a:pPr marL="0" lvl="0" indent="0">
              <a:buNone/>
            </a:pPr>
            <a:r>
              <a:rPr lang="en-GB" sz="2300" dirty="0">
                <a:solidFill>
                  <a:prstClr val="black"/>
                </a:solidFill>
              </a:rPr>
              <a:t>Just opposite to what thou justly seem'st, </a:t>
            </a:r>
          </a:p>
          <a:p>
            <a:pPr marL="0" lvl="0" indent="0">
              <a:buNone/>
            </a:pPr>
            <a:r>
              <a:rPr lang="en-GB" sz="2300" dirty="0">
                <a:solidFill>
                  <a:prstClr val="black"/>
                </a:solidFill>
              </a:rPr>
              <a:t>A </a:t>
            </a:r>
            <a:r>
              <a:rPr lang="en-GB" sz="2300" dirty="0">
                <a:solidFill>
                  <a:srgbClr val="FF0000"/>
                </a:solidFill>
              </a:rPr>
              <a:t>damned</a:t>
            </a:r>
            <a:r>
              <a:rPr lang="en-GB" sz="2300" dirty="0">
                <a:solidFill>
                  <a:prstClr val="black"/>
                </a:solidFill>
              </a:rPr>
              <a:t> </a:t>
            </a:r>
            <a:r>
              <a:rPr lang="en-GB" sz="2300" dirty="0">
                <a:solidFill>
                  <a:srgbClr val="0070C0"/>
                </a:solidFill>
              </a:rPr>
              <a:t>saint</a:t>
            </a:r>
            <a:r>
              <a:rPr lang="en-GB" sz="2300" dirty="0">
                <a:solidFill>
                  <a:prstClr val="black"/>
                </a:solidFill>
              </a:rPr>
              <a:t>, an </a:t>
            </a:r>
            <a:r>
              <a:rPr lang="en-GB" sz="2300" dirty="0">
                <a:solidFill>
                  <a:srgbClr val="FF0000"/>
                </a:solidFill>
              </a:rPr>
              <a:t>honourable</a:t>
            </a:r>
            <a:r>
              <a:rPr lang="en-GB" sz="2300" dirty="0">
                <a:solidFill>
                  <a:prstClr val="black"/>
                </a:solidFill>
              </a:rPr>
              <a:t> </a:t>
            </a:r>
            <a:r>
              <a:rPr lang="en-GB" sz="2300" dirty="0">
                <a:solidFill>
                  <a:srgbClr val="0070C0"/>
                </a:solidFill>
              </a:rPr>
              <a:t>villain</a:t>
            </a:r>
            <a:r>
              <a:rPr lang="en-GB" sz="2300" dirty="0">
                <a:solidFill>
                  <a:prstClr val="black"/>
                </a:solidFill>
              </a:rPr>
              <a:t>! </a:t>
            </a:r>
          </a:p>
          <a:p>
            <a:pPr marL="0" lvl="0" indent="0">
              <a:buNone/>
            </a:pPr>
            <a:r>
              <a:rPr lang="en-GB" sz="2300" dirty="0">
                <a:solidFill>
                  <a:prstClr val="black"/>
                </a:solidFill>
              </a:rPr>
              <a:t>O, nature, what hadst thou to do in hell </a:t>
            </a:r>
          </a:p>
          <a:p>
            <a:pPr marL="0" lvl="0" indent="0">
              <a:buNone/>
            </a:pPr>
            <a:r>
              <a:rPr lang="en-GB" sz="2300" dirty="0">
                <a:solidFill>
                  <a:prstClr val="black"/>
                </a:solidFill>
              </a:rPr>
              <a:t>When thou didst bower the spirit of a </a:t>
            </a:r>
            <a:r>
              <a:rPr lang="en-GB" sz="2300" dirty="0">
                <a:solidFill>
                  <a:srgbClr val="FF0000"/>
                </a:solidFill>
              </a:rPr>
              <a:t>fiend </a:t>
            </a:r>
          </a:p>
          <a:p>
            <a:pPr marL="0" lvl="0" indent="0">
              <a:buNone/>
            </a:pPr>
            <a:r>
              <a:rPr lang="en-GB" sz="2300" dirty="0">
                <a:solidFill>
                  <a:prstClr val="black"/>
                </a:solidFill>
              </a:rPr>
              <a:t>In mortal </a:t>
            </a:r>
            <a:r>
              <a:rPr lang="en-GB" sz="2300" dirty="0">
                <a:solidFill>
                  <a:srgbClr val="0070C0"/>
                </a:solidFill>
              </a:rPr>
              <a:t>paradise of such sweet flesh</a:t>
            </a:r>
            <a:r>
              <a:rPr lang="en-GB" sz="2300" dirty="0">
                <a:solidFill>
                  <a:prstClr val="black"/>
                </a:solidFill>
              </a:rPr>
              <a:t>? </a:t>
            </a:r>
          </a:p>
          <a:p>
            <a:pPr marL="0" lvl="0" indent="0">
              <a:buNone/>
            </a:pPr>
            <a:r>
              <a:rPr lang="en-GB" sz="2300" dirty="0">
                <a:solidFill>
                  <a:prstClr val="black"/>
                </a:solidFill>
              </a:rPr>
              <a:t>Was ever book containing such </a:t>
            </a:r>
            <a:r>
              <a:rPr lang="en-GB" sz="2300" dirty="0">
                <a:solidFill>
                  <a:srgbClr val="FF0000"/>
                </a:solidFill>
              </a:rPr>
              <a:t>vile matter </a:t>
            </a:r>
          </a:p>
          <a:p>
            <a:pPr marL="0" lvl="0" indent="0">
              <a:buNone/>
            </a:pPr>
            <a:r>
              <a:rPr lang="en-GB" sz="2300" dirty="0">
                <a:solidFill>
                  <a:prstClr val="black"/>
                </a:solidFill>
              </a:rPr>
              <a:t>So </a:t>
            </a:r>
            <a:r>
              <a:rPr lang="en-GB" sz="2300" dirty="0">
                <a:solidFill>
                  <a:srgbClr val="0070C0"/>
                </a:solidFill>
              </a:rPr>
              <a:t>fairly bound</a:t>
            </a:r>
            <a:r>
              <a:rPr lang="en-GB" sz="2300" dirty="0">
                <a:solidFill>
                  <a:prstClr val="black"/>
                </a:solidFill>
              </a:rPr>
              <a:t>? O that </a:t>
            </a:r>
            <a:r>
              <a:rPr lang="en-GB" sz="2300" dirty="0">
                <a:solidFill>
                  <a:srgbClr val="FF0000"/>
                </a:solidFill>
              </a:rPr>
              <a:t>deceit </a:t>
            </a:r>
            <a:r>
              <a:rPr lang="en-GB" sz="2300" dirty="0">
                <a:solidFill>
                  <a:prstClr val="black"/>
                </a:solidFill>
              </a:rPr>
              <a:t>should dwell </a:t>
            </a:r>
          </a:p>
          <a:p>
            <a:pPr marL="0" lvl="0" indent="0">
              <a:buNone/>
            </a:pPr>
            <a:r>
              <a:rPr lang="en-GB" sz="2300" dirty="0">
                <a:solidFill>
                  <a:prstClr val="black"/>
                </a:solidFill>
              </a:rPr>
              <a:t>In such a </a:t>
            </a:r>
            <a:r>
              <a:rPr lang="en-GB" sz="2300" dirty="0">
                <a:solidFill>
                  <a:srgbClr val="0070C0"/>
                </a:solidFill>
              </a:rPr>
              <a:t>gorgeous palace</a:t>
            </a:r>
            <a:r>
              <a:rPr lang="en-GB" sz="2300" dirty="0">
                <a:solidFill>
                  <a:prstClr val="black"/>
                </a:solidFill>
              </a:rPr>
              <a:t>! (Juliet, Act 3; Scene 2)</a:t>
            </a:r>
          </a:p>
          <a:p>
            <a:pPr marL="0" indent="0">
              <a:buNone/>
            </a:pPr>
            <a:endParaRPr lang="en-GB" sz="2300" dirty="0"/>
          </a:p>
        </p:txBody>
      </p:sp>
      <p:sp>
        <p:nvSpPr>
          <p:cNvPr id="21" name="Text Placeholder 20"/>
          <p:cNvSpPr>
            <a:spLocks noGrp="1"/>
          </p:cNvSpPr>
          <p:nvPr>
            <p:ph type="body" sz="quarter" idx="3"/>
          </p:nvPr>
        </p:nvSpPr>
        <p:spPr/>
        <p:txBody>
          <a:bodyPr/>
          <a:lstStyle/>
          <a:p>
            <a:pPr algn="ctr"/>
            <a:r>
              <a:rPr lang="en-GB" dirty="0"/>
              <a:t>Discussion</a:t>
            </a:r>
          </a:p>
        </p:txBody>
      </p:sp>
      <p:sp>
        <p:nvSpPr>
          <p:cNvPr id="10" name="Content Placeholder 9"/>
          <p:cNvSpPr>
            <a:spLocks noGrp="1"/>
          </p:cNvSpPr>
          <p:nvPr>
            <p:ph sz="quarter" idx="4"/>
          </p:nvPr>
        </p:nvSpPr>
        <p:spPr/>
        <p:txBody>
          <a:bodyPr>
            <a:normAutofit fontScale="92500" lnSpcReduction="20000"/>
          </a:bodyPr>
          <a:lstStyle/>
          <a:p>
            <a:pPr marR="46180"/>
            <a:endParaRPr lang="en-GB" dirty="0">
              <a:latin typeface="Arial" panose="020B0604020202020204" pitchFamily="34" charset="0"/>
            </a:endParaRPr>
          </a:p>
          <a:p>
            <a:pPr marR="46180"/>
            <a:r>
              <a:rPr lang="en-GB" dirty="0">
                <a:latin typeface="Arial" panose="020B0604020202020204" pitchFamily="34" charset="0"/>
              </a:rPr>
              <a:t>How did you feel doing that exercise? </a:t>
            </a:r>
          </a:p>
          <a:p>
            <a:pPr marR="46180"/>
            <a:r>
              <a:rPr lang="en-GB" dirty="0">
                <a:latin typeface="Arial" panose="020B0604020202020204" pitchFamily="34" charset="0"/>
              </a:rPr>
              <a:t>How does Juliet feel?</a:t>
            </a:r>
          </a:p>
          <a:p>
            <a:pPr marR="45330"/>
            <a:r>
              <a:rPr lang="en-GB" dirty="0">
                <a:latin typeface="Arial" panose="020B0604020202020204" pitchFamily="34" charset="0"/>
              </a:rPr>
              <a:t>Why does Shakespeare uses antithetical phrases in this speech ?</a:t>
            </a:r>
          </a:p>
          <a:p>
            <a:pPr marR="45330"/>
            <a:r>
              <a:rPr lang="en-GB" dirty="0">
                <a:latin typeface="Arial" panose="020B0604020202020204" pitchFamily="34" charset="0"/>
              </a:rPr>
              <a:t>What does it tell us about Juliet’s state of mind &amp; her feelings for Romeo?</a:t>
            </a:r>
          </a:p>
          <a:p>
            <a:pPr marR="45330"/>
            <a:r>
              <a:rPr lang="en-GB" dirty="0">
                <a:latin typeface="Arial" panose="020B0604020202020204" pitchFamily="34" charset="0"/>
              </a:rPr>
              <a:t>Why is conflict important in drama?</a:t>
            </a:r>
          </a:p>
          <a:p>
            <a:pPr marR="45330"/>
            <a:endParaRPr lang="en-GB" dirty="0">
              <a:latin typeface="Arial" panose="020B0604020202020204" pitchFamily="34" charset="0"/>
            </a:endParaRPr>
          </a:p>
        </p:txBody>
      </p:sp>
      <p:sp>
        <p:nvSpPr>
          <p:cNvPr id="2" name="TextBox 1">
            <a:extLst>
              <a:ext uri="{FF2B5EF4-FFF2-40B4-BE49-F238E27FC236}">
                <a16:creationId xmlns:a16="http://schemas.microsoft.com/office/drawing/2014/main" id="{16E11A8B-1EF6-4BC4-9175-05B3103F664A}"/>
              </a:ext>
            </a:extLst>
          </p:cNvPr>
          <p:cNvSpPr txBox="1"/>
          <p:nvPr/>
        </p:nvSpPr>
        <p:spPr>
          <a:xfrm>
            <a:off x="457200" y="6148401"/>
            <a:ext cx="4349220" cy="369332"/>
          </a:xfrm>
          <a:prstGeom prst="rect">
            <a:avLst/>
          </a:prstGeom>
          <a:noFill/>
        </p:spPr>
        <p:txBody>
          <a:bodyPr wrap="square" rtlCol="0">
            <a:spAutoFit/>
          </a:bodyPr>
          <a:lstStyle/>
          <a:p>
            <a:r>
              <a:rPr kumimoji="1" lang="en-GB" altLang="ja-JP" dirty="0"/>
              <a:t>Royal Shakespeare Company; 2008).</a:t>
            </a:r>
            <a:endParaRPr kumimoji="1" lang="ja-JP" altLang="en-US" dirty="0"/>
          </a:p>
        </p:txBody>
      </p:sp>
    </p:spTree>
    <p:extLst>
      <p:ext uri="{BB962C8B-B14F-4D97-AF65-F5344CB8AC3E}">
        <p14:creationId xmlns:p14="http://schemas.microsoft.com/office/powerpoint/2010/main" val="220917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1000"/>
                                        <p:tgtEl>
                                          <p:spTgt spid="10">
                                            <p:txEl>
                                              <p:pRg st="5" end="5"/>
                                            </p:txEl>
                                          </p:spTgt>
                                        </p:tgtEl>
                                      </p:cBhvr>
                                    </p:animEffect>
                                    <p:anim calcmode="lin" valueType="num">
                                      <p:cBhvr>
                                        <p:cTn id="3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t>Embedded Assessments</a:t>
            </a:r>
          </a:p>
        </p:txBody>
      </p:sp>
      <p:sp>
        <p:nvSpPr>
          <p:cNvPr id="7" name="Text Placeholder 6"/>
          <p:cNvSpPr>
            <a:spLocks noGrp="1"/>
          </p:cNvSpPr>
          <p:nvPr>
            <p:ph type="body" idx="1"/>
          </p:nvPr>
        </p:nvSpPr>
        <p:spPr/>
        <p:txBody>
          <a:bodyPr>
            <a:normAutofit fontScale="55000" lnSpcReduction="20000"/>
          </a:bodyPr>
          <a:lstStyle/>
          <a:p>
            <a:endParaRPr lang="en-GB" dirty="0"/>
          </a:p>
          <a:p>
            <a:pPr algn="ctr"/>
            <a:r>
              <a:rPr lang="en-GB" sz="4500" dirty="0"/>
              <a:t>Poster presentations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307" y="3320861"/>
            <a:ext cx="3265715" cy="1836964"/>
          </a:xfrm>
          <a:ln w="76200">
            <a:solidFill>
              <a:srgbClr val="003F72"/>
            </a:solidFill>
          </a:ln>
        </p:spPr>
      </p:pic>
      <p:sp>
        <p:nvSpPr>
          <p:cNvPr id="11" name="Text Placeholder 10"/>
          <p:cNvSpPr>
            <a:spLocks noGrp="1"/>
          </p:cNvSpPr>
          <p:nvPr>
            <p:ph type="body" sz="quarter" idx="3"/>
          </p:nvPr>
        </p:nvSpPr>
        <p:spPr/>
        <p:txBody>
          <a:bodyPr>
            <a:noAutofit/>
          </a:bodyPr>
          <a:lstStyle/>
          <a:p>
            <a:r>
              <a:rPr lang="en-GB" sz="1800" dirty="0"/>
              <a:t>Relating Live Performance to Assessment-Romeo &amp; Juliet, 2016</a:t>
            </a:r>
          </a:p>
        </p:txBody>
      </p:sp>
      <p:sp>
        <p:nvSpPr>
          <p:cNvPr id="12" name="Content Placeholder 11"/>
          <p:cNvSpPr>
            <a:spLocks noGrp="1"/>
          </p:cNvSpPr>
          <p:nvPr>
            <p:ph sz="quarter" idx="4"/>
          </p:nvPr>
        </p:nvSpPr>
        <p:spPr>
          <a:xfrm>
            <a:off x="4645025" y="2174875"/>
            <a:ext cx="3924209" cy="4578622"/>
          </a:xfrm>
        </p:spPr>
        <p:txBody>
          <a:bodyPr>
            <a:normAutofit/>
          </a:bodyPr>
          <a:lstStyle/>
          <a:p>
            <a:endParaRPr lang="en-GB" dirty="0"/>
          </a:p>
          <a:p>
            <a:endParaRPr lang="en-GB" dirty="0"/>
          </a:p>
        </p:txBody>
      </p:sp>
      <p:sp>
        <p:nvSpPr>
          <p:cNvPr id="8" name="Rectangle 7"/>
          <p:cNvSpPr/>
          <p:nvPr/>
        </p:nvSpPr>
        <p:spPr>
          <a:xfrm>
            <a:off x="4497388" y="3320860"/>
            <a:ext cx="4300248" cy="2246769"/>
          </a:xfrm>
          <a:prstGeom prst="rect">
            <a:avLst/>
          </a:prstGeom>
          <a:ln w="76200">
            <a:solidFill>
              <a:srgbClr val="003F72"/>
            </a:solidFill>
          </a:ln>
        </p:spPr>
        <p:txBody>
          <a:bodyPr wrap="square">
            <a:spAutoFit/>
          </a:bodyPr>
          <a:lstStyle/>
          <a:p>
            <a:r>
              <a:rPr lang="en-GB" sz="2000" b="1" dirty="0">
                <a:latin typeface="Arial" panose="020B0604020202020204" pitchFamily="34" charset="0"/>
                <a:cs typeface="Arial" panose="020B0604020202020204" pitchFamily="34" charset="0"/>
              </a:rPr>
              <a:t>Identify and discuss the predominant themes of Romeo and Juliet.</a:t>
            </a:r>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How successfully were these depicted in Kenneth Branagh’s 2016 production, at the Garrick Theatre?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34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GB" sz="4000" dirty="0"/>
              <a:t>Related Developments</a:t>
            </a:r>
          </a:p>
        </p:txBody>
      </p:sp>
      <p:pic>
        <p:nvPicPr>
          <p:cNvPr id="19" name="Content Placeholder 1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85339" y="1211576"/>
            <a:ext cx="3308903" cy="2481677"/>
          </a:xfrm>
          <a:ln w="76200">
            <a:solidFill>
              <a:srgbClr val="072B61"/>
            </a:solidFill>
          </a:ln>
        </p:spPr>
      </p:pic>
      <p:pic>
        <p:nvPicPr>
          <p:cNvPr id="6"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751" y="1290702"/>
            <a:ext cx="1419498" cy="1894526"/>
          </a:xfrm>
          <a:prstGeom prst="rect">
            <a:avLst/>
          </a:prstGeom>
          <a:ln w="76200">
            <a:solidFill>
              <a:srgbClr val="003F72"/>
            </a:solidFill>
          </a:ln>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933254" y="4016225"/>
            <a:ext cx="3441464" cy="1887145"/>
          </a:xfrm>
          <a:prstGeom prst="rect">
            <a:avLst/>
          </a:prstGeom>
          <a:solidFill>
            <a:schemeClr val="bg1"/>
          </a:solidFill>
          <a:ln w="76200">
            <a:solidFill>
              <a:srgbClr val="072B61"/>
            </a:solidFill>
          </a:ln>
        </p:spPr>
      </p:pic>
      <p:sp>
        <p:nvSpPr>
          <p:cNvPr id="9" name="Rectangle 8"/>
          <p:cNvSpPr/>
          <p:nvPr/>
        </p:nvSpPr>
        <p:spPr>
          <a:xfrm>
            <a:off x="612039" y="5986648"/>
            <a:ext cx="3783875" cy="882678"/>
          </a:xfrm>
          <a:prstGeom prst="rect">
            <a:avLst/>
          </a:prstGeom>
          <a:solidFill>
            <a:schemeClr val="bg1"/>
          </a:solidFill>
        </p:spPr>
        <p:txBody>
          <a:bodyPr wrap="square">
            <a:spAutoFit/>
          </a:bodyPr>
          <a:lstStyle/>
          <a:p>
            <a:pPr algn="ctr">
              <a:lnSpc>
                <a:spcPct val="107000"/>
              </a:lnSpc>
              <a:spcAft>
                <a:spcPts val="800"/>
              </a:spcAft>
            </a:pPr>
            <a:r>
              <a:rPr lang="en-GB" sz="2400" dirty="0">
                <a:effectLst/>
                <a:latin typeface="Arial" panose="020B0604020202020204" pitchFamily="34" charset="0"/>
                <a:ea typeface="SimSun" panose="02010600030101010101" pitchFamily="2" charset="-122"/>
                <a:cs typeface="Arial" panose="020B0604020202020204" pitchFamily="34" charset="0"/>
              </a:rPr>
              <a:t>The Dead Poets’ Society &amp; Great War Poetry</a:t>
            </a:r>
          </a:p>
        </p:txBody>
      </p:sp>
      <p:sp>
        <p:nvSpPr>
          <p:cNvPr id="4" name="TextBox 3"/>
          <p:cNvSpPr txBox="1"/>
          <p:nvPr/>
        </p:nvSpPr>
        <p:spPr>
          <a:xfrm>
            <a:off x="718457" y="3185228"/>
            <a:ext cx="347907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New Pathways</a:t>
            </a:r>
          </a:p>
          <a:p>
            <a:pPr algn="ctr"/>
            <a:r>
              <a:rPr lang="en-GB" sz="2400" dirty="0">
                <a:latin typeface="Arial" panose="020B0604020202020204" pitchFamily="34" charset="0"/>
                <a:cs typeface="Arial" panose="020B0604020202020204" pitchFamily="34" charset="0"/>
              </a:rPr>
              <a:t>Cross-Modular Links</a:t>
            </a:r>
          </a:p>
        </p:txBody>
      </p:sp>
      <p:sp>
        <p:nvSpPr>
          <p:cNvPr id="10" name="TextBox 9"/>
          <p:cNvSpPr txBox="1"/>
          <p:nvPr/>
        </p:nvSpPr>
        <p:spPr>
          <a:xfrm>
            <a:off x="4605826" y="3462227"/>
            <a:ext cx="4032250" cy="400110"/>
          </a:xfrm>
          <a:prstGeom prst="rect">
            <a:avLst/>
          </a:prstGeom>
          <a:solidFill>
            <a:schemeClr val="bg1"/>
          </a:solidFill>
        </p:spPr>
        <p:txBody>
          <a:bodyPr wrap="square" rtlCol="0">
            <a:spAutoFit/>
          </a:bodyPr>
          <a:lstStyle/>
          <a:p>
            <a:pPr algn="ctr"/>
            <a:r>
              <a:rPr lang="en-GB" sz="2000" dirty="0">
                <a:latin typeface="Arial" panose="020B0604020202020204" pitchFamily="34" charset="0"/>
                <a:cs typeface="Arial" panose="020B0604020202020204" pitchFamily="34" charset="0"/>
              </a:rPr>
              <a:t>11  Staff &amp; Student Performances</a:t>
            </a:r>
          </a:p>
        </p:txBody>
      </p:sp>
      <p:pic>
        <p:nvPicPr>
          <p:cNvPr id="11" name="Picture Placeholder 4"/>
          <p:cNvPicPr>
            <a:picLocks noChangeAspect="1"/>
          </p:cNvPicPr>
          <p:nvPr/>
        </p:nvPicPr>
        <p:blipFill>
          <a:blip r:embed="rId6">
            <a:extLst>
              <a:ext uri="{28A0092B-C50C-407E-A947-70E740481C1C}">
                <a14:useLocalDpi xmlns:a14="http://schemas.microsoft.com/office/drawing/2010/main" val="0"/>
              </a:ext>
            </a:extLst>
          </a:blip>
          <a:srcRect l="4907" r="4907"/>
          <a:stretch>
            <a:fillRect/>
          </a:stretch>
        </p:blipFill>
        <p:spPr>
          <a:xfrm>
            <a:off x="4885339" y="3959259"/>
            <a:ext cx="2518117" cy="2208475"/>
          </a:xfrm>
          <a:prstGeom prst="rect">
            <a:avLst/>
          </a:prstGeom>
          <a:ln w="76200">
            <a:solidFill>
              <a:srgbClr val="072B61"/>
            </a:solidFill>
          </a:ln>
        </p:spPr>
      </p:pic>
      <p:sp>
        <p:nvSpPr>
          <p:cNvPr id="13" name="Title 1"/>
          <p:cNvSpPr txBox="1">
            <a:spLocks/>
          </p:cNvSpPr>
          <p:nvPr/>
        </p:nvSpPr>
        <p:spPr>
          <a:xfrm>
            <a:off x="4800932" y="6295434"/>
            <a:ext cx="2686930" cy="411480"/>
          </a:xfrm>
          <a:prstGeom prst="rect">
            <a:avLst/>
          </a:prstGeom>
          <a:solidFill>
            <a:schemeClr val="bg1"/>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2800" b="1" kern="1200">
                <a:solidFill>
                  <a:srgbClr val="003F72"/>
                </a:solidFill>
                <a:latin typeface="Arial"/>
                <a:ea typeface="+mj-ea"/>
                <a:cs typeface="Arial"/>
              </a:defRPr>
            </a:lvl1pPr>
          </a:lstStyle>
          <a:p>
            <a:pPr algn="ctr"/>
            <a:br>
              <a:rPr lang="en-GB" sz="4800" dirty="0"/>
            </a:br>
            <a:r>
              <a:rPr lang="en-GB" sz="8000" b="0" dirty="0">
                <a:solidFill>
                  <a:schemeClr val="tx1"/>
                </a:solidFill>
              </a:rPr>
              <a:t>Student</a:t>
            </a:r>
            <a:r>
              <a:rPr lang="en-GB" sz="8000" dirty="0">
                <a:solidFill>
                  <a:schemeClr val="tx1"/>
                </a:solidFill>
              </a:rPr>
              <a:t> </a:t>
            </a:r>
            <a:r>
              <a:rPr lang="en-GB" sz="8000" b="0" dirty="0">
                <a:solidFill>
                  <a:schemeClr val="tx1"/>
                </a:solidFill>
              </a:rPr>
              <a:t>Feedback</a:t>
            </a:r>
          </a:p>
        </p:txBody>
      </p:sp>
      <p:sp>
        <p:nvSpPr>
          <p:cNvPr id="3" name="Action Button: Video 2">
            <a:hlinkClick r:id="rId7" action="ppaction://hlinkfile" highlightClick="1"/>
            <a:extLst>
              <a:ext uri="{FF2B5EF4-FFF2-40B4-BE49-F238E27FC236}">
                <a16:creationId xmlns:a16="http://schemas.microsoft.com/office/drawing/2014/main" id="{BA743163-EA80-45D2-9E98-E3D605AB85AE}"/>
              </a:ext>
            </a:extLst>
          </p:cNvPr>
          <p:cNvSpPr/>
          <p:nvPr/>
        </p:nvSpPr>
        <p:spPr>
          <a:xfrm>
            <a:off x="7687734" y="4504267"/>
            <a:ext cx="1320800" cy="1663467"/>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026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GB" sz="4400" dirty="0"/>
              <a:t>A 360 degree passport for life</a:t>
            </a:r>
          </a:p>
        </p:txBody>
      </p:sp>
      <p:sp>
        <p:nvSpPr>
          <p:cNvPr id="8" name="Content Placeholder 7"/>
          <p:cNvSpPr>
            <a:spLocks noGrp="1"/>
          </p:cNvSpPr>
          <p:nvPr>
            <p:ph sz="half" idx="1"/>
          </p:nvPr>
        </p:nvSpPr>
        <p:spPr/>
        <p:txBody>
          <a:bodyPr/>
          <a:lstStyle/>
          <a:p>
            <a:pPr marL="0" indent="0">
              <a:buNone/>
            </a:pPr>
            <a:endParaRPr lang="en-GB" dirty="0"/>
          </a:p>
          <a:p>
            <a:pPr marL="0" indent="0">
              <a:buNone/>
            </a:pPr>
            <a:endParaRPr lang="en-GB" dirty="0"/>
          </a:p>
          <a:p>
            <a:pPr marL="0" indent="0">
              <a:buNone/>
            </a:pPr>
            <a:r>
              <a:rPr lang="en-GB" sz="4000" dirty="0"/>
              <a:t>“Shakespeare gives you a passport through life-a 360 degree view of what it is to be human” (Doran; in Farr; 2013).</a:t>
            </a:r>
          </a:p>
        </p:txBody>
      </p:sp>
    </p:spTree>
    <p:extLst>
      <p:ext uri="{BB962C8B-B14F-4D97-AF65-F5344CB8AC3E}">
        <p14:creationId xmlns:p14="http://schemas.microsoft.com/office/powerpoint/2010/main" val="3762829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Contact Information</a:t>
            </a:r>
          </a:p>
        </p:txBody>
      </p:sp>
      <p:sp>
        <p:nvSpPr>
          <p:cNvPr id="3" name="Content Placeholder 2"/>
          <p:cNvSpPr>
            <a:spLocks noGrp="1"/>
          </p:cNvSpPr>
          <p:nvPr>
            <p:ph sz="half" idx="1"/>
          </p:nvPr>
        </p:nvSpPr>
        <p:spPr/>
        <p:txBody>
          <a:bodyPr>
            <a:normAutofit lnSpcReduction="10000"/>
          </a:bodyPr>
          <a:lstStyle/>
          <a:p>
            <a:pPr marL="0" indent="0" algn="ctr">
              <a:buNone/>
            </a:pPr>
            <a:r>
              <a:rPr lang="en-GB" dirty="0"/>
              <a:t>Alexandra Corrin</a:t>
            </a:r>
          </a:p>
          <a:p>
            <a:pPr marL="0" indent="0" algn="ctr">
              <a:buNone/>
            </a:pPr>
            <a:endParaRPr lang="en-GB" dirty="0"/>
          </a:p>
          <a:p>
            <a:pPr marL="0" indent="0" algn="ctr">
              <a:buNone/>
            </a:pPr>
            <a:r>
              <a:rPr lang="en-GB" dirty="0"/>
              <a:t>Module Leader</a:t>
            </a:r>
          </a:p>
          <a:p>
            <a:pPr marL="0" indent="0" algn="ctr">
              <a:buNone/>
            </a:pPr>
            <a:r>
              <a:rPr lang="en-GB" dirty="0"/>
              <a:t>Humanities &amp;Social Science</a:t>
            </a:r>
          </a:p>
          <a:p>
            <a:pPr marL="0" indent="0" algn="ctr">
              <a:buNone/>
            </a:pPr>
            <a:r>
              <a:rPr lang="en-GB" b="1" dirty="0"/>
              <a:t>Foundation Programme</a:t>
            </a:r>
            <a:endParaRPr lang="en-GB" dirty="0"/>
          </a:p>
          <a:p>
            <a:pPr marL="0" indent="0" algn="ctr">
              <a:buNone/>
            </a:pPr>
            <a:r>
              <a:rPr lang="en-GB" b="1" dirty="0"/>
              <a:t>INTO Newcastle University LLP</a:t>
            </a:r>
            <a:endParaRPr lang="en-GB" dirty="0"/>
          </a:p>
          <a:p>
            <a:pPr marL="0" indent="0" algn="ctr">
              <a:buNone/>
            </a:pPr>
            <a:endParaRPr lang="en-GB" dirty="0"/>
          </a:p>
          <a:p>
            <a:pPr marL="0" indent="0" algn="ctr">
              <a:buNone/>
            </a:pPr>
            <a:r>
              <a:rPr lang="en-GB" b="1" dirty="0"/>
              <a:t>Mobile +44 [0] 7503190674 </a:t>
            </a:r>
            <a:endParaRPr lang="en-GB" dirty="0"/>
          </a:p>
          <a:p>
            <a:pPr marL="0" indent="0" algn="ctr">
              <a:buNone/>
            </a:pPr>
            <a:r>
              <a:rPr lang="en-GB" b="1" dirty="0"/>
              <a:t>Email</a:t>
            </a:r>
            <a:r>
              <a:rPr lang="en-GB" dirty="0"/>
              <a:t>: </a:t>
            </a:r>
            <a:r>
              <a:rPr lang="en-GB" dirty="0">
                <a:hlinkClick r:id="rId2"/>
              </a:rPr>
              <a:t>Alexandra.corrin@ncl.ac.uk</a:t>
            </a:r>
            <a:endParaRPr lang="en-GB" dirty="0"/>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3151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References</a:t>
            </a:r>
          </a:p>
        </p:txBody>
      </p:sp>
      <p:sp>
        <p:nvSpPr>
          <p:cNvPr id="4" name="Content Placeholder 3"/>
          <p:cNvSpPr>
            <a:spLocks noGrp="1"/>
          </p:cNvSpPr>
          <p:nvPr>
            <p:ph sz="half" idx="1"/>
          </p:nvPr>
        </p:nvSpPr>
        <p:spPr>
          <a:xfrm>
            <a:off x="359764" y="1285406"/>
            <a:ext cx="8231188" cy="4525963"/>
          </a:xfrm>
        </p:spPr>
        <p:txBody>
          <a:bodyPr>
            <a:normAutofit fontScale="25000" lnSpcReduction="20000"/>
          </a:bodyPr>
          <a:lstStyle/>
          <a:p>
            <a:pPr marL="0" indent="0">
              <a:buNone/>
            </a:pPr>
            <a:endParaRPr lang="en-GB" sz="5600" dirty="0">
              <a:latin typeface="Arial" panose="020B0604020202020204" pitchFamily="34" charset="0"/>
              <a:cs typeface="Arial" panose="020B0604020202020204" pitchFamily="34" charset="0"/>
            </a:endParaRPr>
          </a:p>
          <a:p>
            <a:pPr marL="0" indent="0">
              <a:buNone/>
            </a:pPr>
            <a:r>
              <a:rPr lang="en-US" altLang="ja-JP" sz="5600" dirty="0"/>
              <a:t>BBC Worldwide Ltd. (compiler) (1998) </a:t>
            </a:r>
            <a:r>
              <a:rPr lang="en-US" altLang="ja-JP" sz="5600" i="1" dirty="0"/>
              <a:t>The Nation's </a:t>
            </a:r>
            <a:r>
              <a:rPr lang="en-US" altLang="ja-JP" sz="5600" i="1" dirty="0" err="1"/>
              <a:t>Favourite</a:t>
            </a:r>
            <a:r>
              <a:rPr lang="en-US" altLang="ja-JP" sz="5600" i="1" dirty="0"/>
              <a:t> Poems</a:t>
            </a:r>
            <a:r>
              <a:rPr lang="en-US" altLang="ja-JP" sz="5600" dirty="0"/>
              <a:t>. London: BBC Worldwide Ltd.</a:t>
            </a:r>
          </a:p>
          <a:p>
            <a:pPr marL="0" indent="0">
              <a:buNone/>
            </a:pPr>
            <a:r>
              <a:rPr lang="en-GB" sz="5600" dirty="0">
                <a:latin typeface="Arial" panose="020B0604020202020204" pitchFamily="34" charset="0"/>
                <a:cs typeface="Arial" panose="020B0604020202020204" pitchFamily="34" charset="0"/>
              </a:rPr>
              <a:t>Bohannan, L. (1966) ‘Shakespeare in the Bush’, </a:t>
            </a:r>
            <a:r>
              <a:rPr lang="en-GB" sz="5600" i="1" dirty="0">
                <a:latin typeface="Arial" panose="020B0604020202020204" pitchFamily="34" charset="0"/>
                <a:cs typeface="Arial" panose="020B0604020202020204" pitchFamily="34" charset="0"/>
              </a:rPr>
              <a:t>Natural History</a:t>
            </a:r>
            <a:r>
              <a:rPr lang="en-GB" sz="5600" dirty="0">
                <a:latin typeface="Arial" panose="020B0604020202020204" pitchFamily="34" charset="0"/>
                <a:cs typeface="Arial" panose="020B0604020202020204" pitchFamily="34" charset="0"/>
              </a:rPr>
              <a:t>. Available at:</a:t>
            </a:r>
          </a:p>
          <a:p>
            <a:pPr marL="0" indent="0">
              <a:buNone/>
            </a:pPr>
            <a:r>
              <a:rPr lang="en-GB" sz="5600" i="1" dirty="0">
                <a:latin typeface="Arial" panose="020B0604020202020204" pitchFamily="34" charset="0"/>
                <a:cs typeface="Arial" panose="020B0604020202020204" pitchFamily="34" charset="0"/>
                <a:hlinkClick r:id="rId2"/>
              </a:rPr>
              <a:t>http://www.naturalhistorymag.com/picks-from-the-past/12476/shakespeare-in-the-bush</a:t>
            </a:r>
            <a:r>
              <a:rPr lang="en-GB" sz="5600" i="1" dirty="0">
                <a:latin typeface="Arial" panose="020B0604020202020204" pitchFamily="34" charset="0"/>
                <a:cs typeface="Arial" panose="020B0604020202020204" pitchFamily="34" charset="0"/>
              </a:rPr>
              <a:t> ( Accessed: June 23</a:t>
            </a:r>
            <a:r>
              <a:rPr lang="en-GB" sz="5600" i="1" baseline="30000" dirty="0">
                <a:latin typeface="Arial" panose="020B0604020202020204" pitchFamily="34" charset="0"/>
                <a:cs typeface="Arial" panose="020B0604020202020204" pitchFamily="34" charset="0"/>
              </a:rPr>
              <a:t>rd</a:t>
            </a:r>
            <a:r>
              <a:rPr lang="en-GB" sz="5600" i="1" dirty="0">
                <a:latin typeface="Arial" panose="020B0604020202020204" pitchFamily="34" charset="0"/>
                <a:cs typeface="Arial" panose="020B0604020202020204" pitchFamily="34" charset="0"/>
              </a:rPr>
              <a:t> 2017).</a:t>
            </a:r>
          </a:p>
          <a:p>
            <a:pPr marL="0" indent="0">
              <a:buNone/>
            </a:pPr>
            <a:r>
              <a:rPr lang="en-GB" altLang="ja-JP" sz="5600" dirty="0">
                <a:latin typeface="Arial" panose="020B0604020202020204" pitchFamily="34" charset="0"/>
                <a:cs typeface="Arial" panose="020B0604020202020204" pitchFamily="34" charset="0"/>
              </a:rPr>
              <a:t>Brown, R. </a:t>
            </a:r>
            <a:r>
              <a:rPr lang="en-GB" altLang="ja-JP" sz="5600" i="1" dirty="0">
                <a:latin typeface="Arial" panose="020B0604020202020204" pitchFamily="34" charset="0"/>
                <a:cs typeface="Arial" panose="020B0604020202020204" pitchFamily="34" charset="0"/>
              </a:rPr>
              <a:t>Shakespeare’s sources</a:t>
            </a:r>
            <a:r>
              <a:rPr lang="en-GB" altLang="ja-JP" sz="5600" dirty="0">
                <a:latin typeface="Arial" panose="020B0604020202020204" pitchFamily="34" charset="0"/>
                <a:cs typeface="Arial" panose="020B0604020202020204" pitchFamily="34" charset="0"/>
              </a:rPr>
              <a:t>, RSC website:</a:t>
            </a:r>
          </a:p>
          <a:p>
            <a:pPr marL="0" indent="0">
              <a:buNone/>
            </a:pPr>
            <a:r>
              <a:rPr lang="en-GB" altLang="ja-JP" sz="5600" dirty="0">
                <a:latin typeface="Arial" panose="020B0604020202020204" pitchFamily="34" charset="0"/>
                <a:cs typeface="Arial" panose="020B0604020202020204" pitchFamily="34" charset="0"/>
                <a:hlinkClick r:id="rId3"/>
              </a:rPr>
              <a:t>https://www.rsc.org.uk/explore/shakespeare/plays/hamlet/sources.aspx</a:t>
            </a:r>
            <a:endParaRPr lang="en-GB" altLang="ja-JP" sz="5600" dirty="0">
              <a:latin typeface="Arial" panose="020B0604020202020204" pitchFamily="34" charset="0"/>
              <a:cs typeface="Arial" panose="020B0604020202020204" pitchFamily="34" charset="0"/>
            </a:endParaRPr>
          </a:p>
          <a:p>
            <a:pPr marL="0" indent="0">
              <a:buNone/>
            </a:pPr>
            <a:r>
              <a:rPr lang="en-GB" sz="5600" dirty="0">
                <a:latin typeface="Arial" panose="020B0604020202020204" pitchFamily="34" charset="0"/>
                <a:cs typeface="Arial" panose="020B0604020202020204" pitchFamily="34" charset="0"/>
              </a:rPr>
              <a:t>Crawforth, H. and Scott-Baumann (ed.) (2016) </a:t>
            </a:r>
            <a:r>
              <a:rPr lang="en-GB" sz="5600" i="1" dirty="0">
                <a:latin typeface="Arial" panose="020B0604020202020204" pitchFamily="34" charset="0"/>
                <a:cs typeface="Arial" panose="020B0604020202020204" pitchFamily="34" charset="0"/>
              </a:rPr>
              <a:t>On Shakespeare’s Sonnets A Poets’ Celebration</a:t>
            </a:r>
            <a:r>
              <a:rPr lang="en-GB" sz="5600" dirty="0">
                <a:latin typeface="Arial" panose="020B0604020202020204" pitchFamily="34" charset="0"/>
                <a:cs typeface="Arial" panose="020B0604020202020204" pitchFamily="34" charset="0"/>
              </a:rPr>
              <a:t>. London: Bloomsbury Arden Shakespeare </a:t>
            </a:r>
          </a:p>
          <a:p>
            <a:pPr marL="0" indent="0">
              <a:buNone/>
            </a:pPr>
            <a:r>
              <a:rPr lang="en-GB" sz="5600" dirty="0">
                <a:latin typeface="Arial" panose="020B0604020202020204" pitchFamily="34" charset="0"/>
                <a:cs typeface="Arial" panose="020B0604020202020204" pitchFamily="34" charset="0"/>
              </a:rPr>
              <a:t>Doran, G. (2016) ‘Is Shakespeare Chinese? The BBC Richard Dimbleby Lecture 2016’, </a:t>
            </a:r>
            <a:r>
              <a:rPr lang="en-GB" sz="5600" i="1" dirty="0">
                <a:latin typeface="Arial" panose="020B0604020202020204" pitchFamily="34" charset="0"/>
                <a:cs typeface="Arial" panose="020B0604020202020204" pitchFamily="34" charset="0"/>
              </a:rPr>
              <a:t>NATE Teaching English</a:t>
            </a:r>
            <a:r>
              <a:rPr lang="en-GB" sz="5600" dirty="0">
                <a:latin typeface="Arial" panose="020B0604020202020204" pitchFamily="34" charset="0"/>
                <a:cs typeface="Arial" panose="020B0604020202020204" pitchFamily="34" charset="0"/>
              </a:rPr>
              <a:t>, 11,pp. 32-40. Available at:</a:t>
            </a:r>
          </a:p>
          <a:p>
            <a:pPr marL="0" indent="0">
              <a:buNone/>
            </a:pPr>
            <a:r>
              <a:rPr lang="en-GB" sz="5600" dirty="0">
                <a:latin typeface="Arial" panose="020B0604020202020204" pitchFamily="34" charset="0"/>
                <a:cs typeface="Arial" panose="020B0604020202020204" pitchFamily="34" charset="0"/>
                <a:hlinkClick r:id="rId4"/>
              </a:rPr>
              <a:t>https://www.nate.org.uk/file/2016/08/Gregory-Doran.pdf</a:t>
            </a:r>
            <a:r>
              <a:rPr lang="en-GB" sz="5600" dirty="0">
                <a:latin typeface="Arial" panose="020B0604020202020204" pitchFamily="34" charset="0"/>
                <a:cs typeface="Arial" panose="020B0604020202020204" pitchFamily="34" charset="0"/>
              </a:rPr>
              <a:t> (Accessed: 23</a:t>
            </a:r>
            <a:r>
              <a:rPr lang="en-GB" sz="5600" baseline="30000" dirty="0">
                <a:latin typeface="Arial" panose="020B0604020202020204" pitchFamily="34" charset="0"/>
                <a:cs typeface="Arial" panose="020B0604020202020204" pitchFamily="34" charset="0"/>
              </a:rPr>
              <a:t>rd</a:t>
            </a:r>
            <a:r>
              <a:rPr lang="en-GB" sz="5600" dirty="0">
                <a:latin typeface="Arial" panose="020B0604020202020204" pitchFamily="34" charset="0"/>
                <a:cs typeface="Arial" panose="020B0604020202020204" pitchFamily="34" charset="0"/>
              </a:rPr>
              <a:t> June 2017).</a:t>
            </a:r>
          </a:p>
          <a:p>
            <a:pPr marL="0" indent="0">
              <a:buNone/>
            </a:pPr>
            <a:r>
              <a:rPr lang="en-GB" sz="5600" dirty="0">
                <a:latin typeface="Arial" panose="020B0604020202020204" pitchFamily="34" charset="0"/>
                <a:cs typeface="Arial" panose="020B0604020202020204" pitchFamily="34" charset="0"/>
              </a:rPr>
              <a:t>Doran, G. (Director). (2017, July13th). </a:t>
            </a:r>
            <a:r>
              <a:rPr lang="en-GB" sz="5600" i="1" dirty="0">
                <a:latin typeface="Arial" panose="020B0604020202020204" pitchFamily="34" charset="0"/>
                <a:cs typeface="Arial" panose="020B0604020202020204" pitchFamily="34" charset="0"/>
              </a:rPr>
              <a:t>The Tempest </a:t>
            </a:r>
            <a:r>
              <a:rPr lang="en-GB" sz="5600" dirty="0">
                <a:latin typeface="Arial" panose="020B0604020202020204" pitchFamily="34" charset="0"/>
                <a:cs typeface="Arial" panose="020B0604020202020204" pitchFamily="34" charset="0"/>
              </a:rPr>
              <a:t>by William Shakespeare, [Programme] The Barbican, London.</a:t>
            </a:r>
          </a:p>
          <a:p>
            <a:pPr marL="0" indent="0">
              <a:buNone/>
            </a:pPr>
            <a:r>
              <a:rPr lang="en-GB" sz="5600" dirty="0">
                <a:latin typeface="Arial" panose="020B0604020202020204" pitchFamily="34" charset="0"/>
                <a:cs typeface="Arial" panose="020B0604020202020204" pitchFamily="34" charset="0"/>
              </a:rPr>
              <a:t>Farr, D. (Director). (2013, October 24th). </a:t>
            </a:r>
            <a:r>
              <a:rPr lang="en-GB" sz="5600" i="1" dirty="0">
                <a:latin typeface="Arial" panose="020B0604020202020204" pitchFamily="34" charset="0"/>
                <a:cs typeface="Arial" panose="020B0604020202020204" pitchFamily="34" charset="0"/>
              </a:rPr>
              <a:t>Hamlet</a:t>
            </a:r>
            <a:r>
              <a:rPr lang="en-GB" sz="5600" dirty="0">
                <a:latin typeface="Arial" panose="020B0604020202020204" pitchFamily="34" charset="0"/>
                <a:cs typeface="Arial" panose="020B0604020202020204" pitchFamily="34" charset="0"/>
              </a:rPr>
              <a:t> by William Shakespeare, [Programme] Theatre Royal, Newcastle-Upon- Tyne.</a:t>
            </a:r>
          </a:p>
          <a:p>
            <a:pPr marL="0" indent="0">
              <a:buNone/>
            </a:pPr>
            <a:r>
              <a:rPr lang="en-US" altLang="ja-JP" sz="5600" dirty="0"/>
              <a:t>Greenblatt, S. (2004) 'The Death of Hamnet and the Making of Hamlet', </a:t>
            </a:r>
            <a:r>
              <a:rPr lang="en-US" altLang="ja-JP" sz="5600" i="1" dirty="0"/>
              <a:t>The New York Review of Books</a:t>
            </a:r>
            <a:r>
              <a:rPr lang="en-US" altLang="ja-JP" sz="5600" dirty="0"/>
              <a:t>, October 2004. Available at:</a:t>
            </a:r>
          </a:p>
          <a:p>
            <a:pPr marL="0" indent="0">
              <a:buNone/>
            </a:pPr>
            <a:r>
              <a:rPr lang="en-US" altLang="ja-JP" sz="5600" dirty="0">
                <a:hlinkClick r:id="rId5"/>
              </a:rPr>
              <a:t>http://www.nybooks.com/articles/2004/10/21/the-death-of-hamnet-and-the-making-of-hamlet/</a:t>
            </a:r>
            <a:r>
              <a:rPr lang="en-US" altLang="ja-JP" sz="5600" dirty="0"/>
              <a:t> (Accessed:14th July 2017).</a:t>
            </a:r>
            <a:endParaRPr lang="en-GB" sz="5600" dirty="0">
              <a:latin typeface="Arial" panose="020B0604020202020204" pitchFamily="34" charset="0"/>
              <a:cs typeface="Arial" panose="020B0604020202020204" pitchFamily="34" charset="0"/>
            </a:endParaRPr>
          </a:p>
          <a:p>
            <a:pPr marL="0" indent="0">
              <a:buNone/>
            </a:pPr>
            <a:r>
              <a:rPr lang="en-GB" sz="5600" dirty="0">
                <a:latin typeface="Arial" panose="020B0604020202020204" pitchFamily="34" charset="0"/>
                <a:cs typeface="Arial" panose="020B0604020202020204" pitchFamily="34" charset="0"/>
              </a:rPr>
              <a:t>'Gregory Doran discusses his own personal journey with King Lear.' (2016) </a:t>
            </a:r>
            <a:r>
              <a:rPr lang="en-GB" sz="5600" i="1" dirty="0">
                <a:latin typeface="Arial" panose="020B0604020202020204" pitchFamily="34" charset="0"/>
                <a:cs typeface="Arial" panose="020B0604020202020204" pitchFamily="34" charset="0"/>
              </a:rPr>
              <a:t>The Richard Dimbleby Lecture</a:t>
            </a:r>
            <a:r>
              <a:rPr lang="en-GB" sz="5600" dirty="0">
                <a:latin typeface="Arial" panose="020B0604020202020204" pitchFamily="34" charset="0"/>
                <a:cs typeface="Arial" panose="020B0604020202020204" pitchFamily="34" charset="0"/>
              </a:rPr>
              <a:t> Series, BBC One, March 22nd 2016. Available at: </a:t>
            </a:r>
            <a:r>
              <a:rPr lang="en-GB" sz="5600" dirty="0">
                <a:latin typeface="Arial" panose="020B0604020202020204" pitchFamily="34" charset="0"/>
                <a:cs typeface="Arial" panose="020B0604020202020204" pitchFamily="34" charset="0"/>
                <a:hlinkClick r:id="rId6"/>
              </a:rPr>
              <a:t>http://www.bbc.co.uk/programmes/p03npzgt</a:t>
            </a:r>
            <a:r>
              <a:rPr lang="en-GB" sz="5600" dirty="0">
                <a:latin typeface="Arial" panose="020B0604020202020204" pitchFamily="34" charset="0"/>
                <a:cs typeface="Arial" panose="020B0604020202020204" pitchFamily="34" charset="0"/>
              </a:rPr>
              <a:t> (Accessed: 4</a:t>
            </a:r>
            <a:r>
              <a:rPr lang="en-GB" sz="5600" baseline="30000" dirty="0">
                <a:latin typeface="Arial" panose="020B0604020202020204" pitchFamily="34" charset="0"/>
                <a:cs typeface="Arial" panose="020B0604020202020204" pitchFamily="34" charset="0"/>
              </a:rPr>
              <a:t>th</a:t>
            </a:r>
            <a:r>
              <a:rPr lang="en-GB" sz="5600" dirty="0">
                <a:latin typeface="Arial" panose="020B0604020202020204" pitchFamily="34" charset="0"/>
                <a:cs typeface="Arial" panose="020B0604020202020204" pitchFamily="34" charset="0"/>
              </a:rPr>
              <a:t> July 2017).</a:t>
            </a:r>
          </a:p>
          <a:p>
            <a:pPr marL="0" indent="0">
              <a:buNone/>
            </a:pPr>
            <a:r>
              <a:rPr lang="en-US" altLang="ja-JP" sz="5600" i="1" dirty="0"/>
              <a:t>Hamlet </a:t>
            </a:r>
            <a:r>
              <a:rPr lang="en-US" altLang="ja-JP" sz="5600" dirty="0"/>
              <a:t> by William Shakespeare (2013) Directed by David Farr [Theatre Royal. 24th October].</a:t>
            </a:r>
            <a:endParaRPr lang="en-GB" sz="5600" dirty="0">
              <a:latin typeface="Arial" panose="020B0604020202020204" pitchFamily="34" charset="0"/>
              <a:cs typeface="Arial" panose="020B0604020202020204" pitchFamily="34" charset="0"/>
            </a:endParaRPr>
          </a:p>
          <a:p>
            <a:pPr marL="0" indent="0">
              <a:buNone/>
            </a:pPr>
            <a:endParaRPr lang="en-GB" sz="5600" dirty="0"/>
          </a:p>
          <a:p>
            <a:pPr marL="0" indent="0">
              <a:buNone/>
            </a:pPr>
            <a:endParaRPr lang="en-GB" sz="5600" dirty="0"/>
          </a:p>
          <a:p>
            <a:pPr marL="0" indent="0">
              <a:buNone/>
            </a:pPr>
            <a:endParaRPr lang="en-GB" sz="5600" dirty="0"/>
          </a:p>
          <a:p>
            <a:pPr marL="0" indent="0">
              <a:buNone/>
            </a:pPr>
            <a:endParaRPr lang="en-GB" dirty="0"/>
          </a:p>
        </p:txBody>
      </p:sp>
    </p:spTree>
    <p:extLst>
      <p:ext uri="{BB962C8B-B14F-4D97-AF65-F5344CB8AC3E}">
        <p14:creationId xmlns:p14="http://schemas.microsoft.com/office/powerpoint/2010/main" val="124137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0AB8-40A4-4A2A-A44D-E3FFC2F76415}"/>
              </a:ext>
            </a:extLst>
          </p:cNvPr>
          <p:cNvSpPr>
            <a:spLocks noGrp="1"/>
          </p:cNvSpPr>
          <p:nvPr>
            <p:ph type="title"/>
          </p:nvPr>
        </p:nvSpPr>
        <p:spPr/>
        <p:txBody>
          <a:bodyPr/>
          <a:lstStyle/>
          <a:p>
            <a:pPr algn="ctr"/>
            <a:r>
              <a:rPr kumimoji="1" lang="en-GB" altLang="ja-JP" dirty="0"/>
              <a:t>References</a:t>
            </a:r>
            <a:endParaRPr kumimoji="1" lang="ja-JP" altLang="en-US" dirty="0"/>
          </a:p>
        </p:txBody>
      </p:sp>
      <p:sp>
        <p:nvSpPr>
          <p:cNvPr id="3" name="Content Placeholder 2">
            <a:extLst>
              <a:ext uri="{FF2B5EF4-FFF2-40B4-BE49-F238E27FC236}">
                <a16:creationId xmlns:a16="http://schemas.microsoft.com/office/drawing/2014/main" id="{DF59B377-99F9-49B3-A76E-6B7E9E5D2D44}"/>
              </a:ext>
            </a:extLst>
          </p:cNvPr>
          <p:cNvSpPr>
            <a:spLocks noGrp="1"/>
          </p:cNvSpPr>
          <p:nvPr>
            <p:ph sz="half" idx="1"/>
          </p:nvPr>
        </p:nvSpPr>
        <p:spPr/>
        <p:txBody>
          <a:bodyPr>
            <a:normAutofit fontScale="25000" lnSpcReduction="20000"/>
          </a:bodyPr>
          <a:lstStyle/>
          <a:p>
            <a:pPr marL="0" indent="0">
              <a:buNone/>
            </a:pPr>
            <a:r>
              <a:rPr lang="en-US" altLang="ja-JP" sz="6000" i="1" dirty="0"/>
              <a:t>Hamlet</a:t>
            </a:r>
            <a:r>
              <a:rPr lang="en-US" altLang="ja-JP" sz="6000" dirty="0"/>
              <a:t> by William Shakespeare (2014) Directed by Dominic </a:t>
            </a:r>
            <a:r>
              <a:rPr lang="en-US" altLang="ja-JP" sz="6000" dirty="0" err="1"/>
              <a:t>Dromgoole</a:t>
            </a:r>
            <a:r>
              <a:rPr lang="en-US" altLang="ja-JP" sz="6000" dirty="0"/>
              <a:t>. [Shakespeare's Globe. London April 26th 2014].</a:t>
            </a:r>
          </a:p>
          <a:p>
            <a:pPr marL="0" indent="0">
              <a:buNone/>
            </a:pPr>
            <a:r>
              <a:rPr lang="en-US" altLang="ja-JP" sz="6000" i="1" dirty="0"/>
              <a:t>Hamlet</a:t>
            </a:r>
            <a:r>
              <a:rPr lang="en-US" altLang="ja-JP" sz="6000" dirty="0"/>
              <a:t> by William Shakespeare (2014) Directed by Sarah </a:t>
            </a:r>
            <a:r>
              <a:rPr lang="en-US" altLang="ja-JP" sz="6000" dirty="0" err="1"/>
              <a:t>Frankcom</a:t>
            </a:r>
            <a:r>
              <a:rPr lang="en-US" altLang="ja-JP" sz="6000" dirty="0"/>
              <a:t>. [Royal Exchange Theatre. Manchester October 15</a:t>
            </a:r>
            <a:r>
              <a:rPr lang="en-US" altLang="ja-JP" sz="6000" baseline="30000" dirty="0"/>
              <a:t>th</a:t>
            </a:r>
            <a:r>
              <a:rPr lang="en-US" altLang="ja-JP" sz="6000" dirty="0"/>
              <a:t> 2014].</a:t>
            </a:r>
          </a:p>
          <a:p>
            <a:pPr marL="0" indent="0">
              <a:buNone/>
            </a:pPr>
            <a:r>
              <a:rPr lang="en-GB" altLang="ja-JP" sz="5600" i="1" dirty="0">
                <a:latin typeface="Arial" panose="020B0604020202020204" pitchFamily="34" charset="0"/>
                <a:cs typeface="Arial" panose="020B0604020202020204" pitchFamily="34" charset="0"/>
              </a:rPr>
              <a:t>Hamlet Undressed </a:t>
            </a:r>
            <a:r>
              <a:rPr lang="en-GB" altLang="ja-JP" sz="5600" dirty="0">
                <a:latin typeface="Arial" panose="020B0604020202020204" pitchFamily="34" charset="0"/>
                <a:cs typeface="Arial" panose="020B0604020202020204" pitchFamily="34" charset="0"/>
              </a:rPr>
              <a:t>(2014) BBC Radio 4, 13</a:t>
            </a:r>
            <a:r>
              <a:rPr lang="en-GB" altLang="ja-JP" sz="5600" baseline="30000" dirty="0">
                <a:latin typeface="Arial" panose="020B0604020202020204" pitchFamily="34" charset="0"/>
                <a:cs typeface="Arial" panose="020B0604020202020204" pitchFamily="34" charset="0"/>
              </a:rPr>
              <a:t>th</a:t>
            </a:r>
            <a:r>
              <a:rPr lang="en-GB" altLang="ja-JP" sz="5600" dirty="0">
                <a:latin typeface="Arial" panose="020B0604020202020204" pitchFamily="34" charset="0"/>
                <a:cs typeface="Arial" panose="020B0604020202020204" pitchFamily="34" charset="0"/>
              </a:rPr>
              <a:t> October 2014. Available at:</a:t>
            </a:r>
          </a:p>
          <a:p>
            <a:pPr marL="0" indent="0">
              <a:buNone/>
            </a:pPr>
            <a:r>
              <a:rPr lang="en-GB" altLang="ja-JP" sz="5600" dirty="0">
                <a:latin typeface="Arial" panose="020B0604020202020204" pitchFamily="34" charset="0"/>
                <a:cs typeface="Arial" panose="020B0604020202020204" pitchFamily="34" charset="0"/>
                <a:hlinkClick r:id="rId3"/>
              </a:rPr>
              <a:t>http://www.bbc.co.uk/programmes/b04jhn49</a:t>
            </a:r>
            <a:r>
              <a:rPr lang="en-GB" altLang="ja-JP" sz="5600" dirty="0">
                <a:latin typeface="Arial" panose="020B0604020202020204" pitchFamily="34" charset="0"/>
                <a:cs typeface="Arial" panose="020B0604020202020204" pitchFamily="34" charset="0"/>
              </a:rPr>
              <a:t> ( Accessed: 6th July 2017).</a:t>
            </a:r>
          </a:p>
          <a:p>
            <a:pPr marL="0" indent="0">
              <a:buNone/>
            </a:pPr>
            <a:r>
              <a:rPr lang="en-GB" altLang="ja-JP" sz="5600" dirty="0" err="1">
                <a:latin typeface="Arial" panose="020B0604020202020204" pitchFamily="34" charset="0"/>
                <a:cs typeface="Arial" panose="020B0604020202020204" pitchFamily="34" charset="0"/>
              </a:rPr>
              <a:t>Lavery</a:t>
            </a:r>
            <a:r>
              <a:rPr lang="en-GB" altLang="ja-JP" sz="5600" dirty="0">
                <a:latin typeface="Arial" panose="020B0604020202020204" pitchFamily="34" charset="0"/>
                <a:cs typeface="Arial" panose="020B0604020202020204" pitchFamily="34" charset="0"/>
              </a:rPr>
              <a:t>, H </a:t>
            </a:r>
            <a:r>
              <a:rPr lang="en-GB" altLang="ja-JP" sz="5600" i="1" dirty="0">
                <a:latin typeface="Arial" panose="020B0604020202020204" pitchFamily="34" charset="0"/>
                <a:cs typeface="Arial" panose="020B0604020202020204" pitchFamily="34" charset="0"/>
              </a:rPr>
              <a:t>Hamlet and Elizabethan England</a:t>
            </a:r>
          </a:p>
          <a:p>
            <a:pPr marL="0" indent="0">
              <a:buNone/>
            </a:pPr>
            <a:r>
              <a:rPr lang="en-GB" altLang="ja-JP" sz="5600" dirty="0">
                <a:latin typeface="Arial" panose="020B0604020202020204" pitchFamily="34" charset="0"/>
                <a:cs typeface="Arial" panose="020B0604020202020204" pitchFamily="34" charset="0"/>
              </a:rPr>
              <a:t>Available at: </a:t>
            </a:r>
            <a:r>
              <a:rPr lang="en-GB" altLang="ja-JP" sz="5600" dirty="0">
                <a:latin typeface="Arial" panose="020B0604020202020204" pitchFamily="34" charset="0"/>
                <a:cs typeface="Arial" panose="020B0604020202020204" pitchFamily="34" charset="0"/>
                <a:hlinkClick r:id="rId4"/>
              </a:rPr>
              <a:t>http://www.open.edu/openlearn/history-the-arts/culture/literature-and-creative-writing/literature/hamlet-and-elizabethan-england</a:t>
            </a:r>
            <a:r>
              <a:rPr lang="en-GB" altLang="ja-JP" sz="5600" dirty="0">
                <a:latin typeface="Arial" panose="020B0604020202020204" pitchFamily="34" charset="0"/>
                <a:cs typeface="Arial" panose="020B0604020202020204" pitchFamily="34" charset="0"/>
              </a:rPr>
              <a:t> Accessed: 4</a:t>
            </a:r>
            <a:r>
              <a:rPr lang="en-GB" altLang="ja-JP" sz="5600" baseline="30000" dirty="0">
                <a:latin typeface="Arial" panose="020B0604020202020204" pitchFamily="34" charset="0"/>
                <a:cs typeface="Arial" panose="020B0604020202020204" pitchFamily="34" charset="0"/>
              </a:rPr>
              <a:t>th</a:t>
            </a:r>
            <a:r>
              <a:rPr lang="en-GB" altLang="ja-JP" sz="5600" dirty="0">
                <a:latin typeface="Arial" panose="020B0604020202020204" pitchFamily="34" charset="0"/>
                <a:cs typeface="Arial" panose="020B0604020202020204" pitchFamily="34" charset="0"/>
              </a:rPr>
              <a:t> July 2017).</a:t>
            </a:r>
          </a:p>
          <a:p>
            <a:pPr marL="0" indent="0">
              <a:buNone/>
            </a:pPr>
            <a:r>
              <a:rPr lang="en-GB" altLang="ja-JP" sz="5600" i="1" dirty="0">
                <a:latin typeface="Arial" panose="020B0604020202020204" pitchFamily="34" charset="0"/>
                <a:cs typeface="Arial" panose="020B0604020202020204" pitchFamily="34" charset="0"/>
              </a:rPr>
              <a:t>Macbeth </a:t>
            </a:r>
            <a:r>
              <a:rPr lang="en-US" altLang="ja-JP" sz="5400" dirty="0"/>
              <a:t>by William Shakespeare (2015) Directed by Ali Robertson. [ The Northern Stage. March 11</a:t>
            </a:r>
            <a:r>
              <a:rPr lang="en-US" altLang="ja-JP" sz="5400" baseline="30000" dirty="0"/>
              <a:t>th</a:t>
            </a:r>
            <a:r>
              <a:rPr lang="en-US" altLang="ja-JP" sz="5400" dirty="0"/>
              <a:t>2015].</a:t>
            </a:r>
            <a:endParaRPr lang="en-GB" altLang="ja-JP" sz="5600" i="1" dirty="0">
              <a:latin typeface="Arial" panose="020B0604020202020204" pitchFamily="34" charset="0"/>
              <a:cs typeface="Arial" panose="020B0604020202020204" pitchFamily="34" charset="0"/>
            </a:endParaRPr>
          </a:p>
          <a:p>
            <a:pPr marL="0" indent="0">
              <a:buNone/>
            </a:pPr>
            <a:r>
              <a:rPr lang="en-US" altLang="ja-JP" sz="5600" dirty="0">
                <a:latin typeface="Arial" panose="020B0604020202020204" pitchFamily="34" charset="0"/>
                <a:cs typeface="Arial" panose="020B0604020202020204" pitchFamily="34" charset="0"/>
              </a:rPr>
              <a:t>Royal Shakespeare Company (2017) </a:t>
            </a:r>
            <a:r>
              <a:rPr lang="en-US" altLang="ja-JP" sz="5600" i="1" dirty="0">
                <a:latin typeface="Arial" panose="020B0604020202020204" pitchFamily="34" charset="0"/>
                <a:cs typeface="Arial" panose="020B0604020202020204" pitchFamily="34" charset="0"/>
              </a:rPr>
              <a:t>King Lear Teacher Pack 2016</a:t>
            </a:r>
            <a:r>
              <a:rPr lang="en-US" altLang="ja-JP" sz="5600" dirty="0">
                <a:latin typeface="Arial" panose="020B0604020202020204" pitchFamily="34" charset="0"/>
                <a:cs typeface="Arial" panose="020B0604020202020204" pitchFamily="34" charset="0"/>
              </a:rPr>
              <a:t>. Available at:  </a:t>
            </a:r>
            <a:r>
              <a:rPr lang="en-US" altLang="ja-JP" sz="5600" dirty="0">
                <a:latin typeface="Arial" panose="020B0604020202020204" pitchFamily="34" charset="0"/>
                <a:cs typeface="Arial" panose="020B0604020202020204" pitchFamily="34" charset="0"/>
                <a:hlinkClick r:id="rId5"/>
              </a:rPr>
              <a:t>https://www.rsc.org.uk/education/teacher</a:t>
            </a:r>
          </a:p>
          <a:p>
            <a:pPr marL="0" indent="0">
              <a:buNone/>
            </a:pPr>
            <a:r>
              <a:rPr lang="en-US" altLang="ja-JP" sz="5600" dirty="0">
                <a:latin typeface="Arial" panose="020B0604020202020204" pitchFamily="34" charset="0"/>
                <a:cs typeface="Arial" panose="020B0604020202020204" pitchFamily="34" charset="0"/>
                <a:hlinkClick r:id="rId5"/>
              </a:rPr>
              <a:t>resources/search/play/lear/type/packs/age/any/</a:t>
            </a:r>
            <a:r>
              <a:rPr lang="en-US" altLang="ja-JP" sz="5600" dirty="0">
                <a:latin typeface="Arial" panose="020B0604020202020204" pitchFamily="34" charset="0"/>
                <a:cs typeface="Arial" panose="020B0604020202020204" pitchFamily="34" charset="0"/>
              </a:rPr>
              <a:t>(Accessed: 6th July 2017).</a:t>
            </a:r>
            <a:endParaRPr lang="en-GB" altLang="ja-JP" sz="5600" dirty="0">
              <a:latin typeface="Arial" panose="020B0604020202020204" pitchFamily="34" charset="0"/>
              <a:cs typeface="Arial" panose="020B0604020202020204" pitchFamily="34" charset="0"/>
            </a:endParaRPr>
          </a:p>
          <a:p>
            <a:pPr marL="0" indent="0">
              <a:buNone/>
            </a:pPr>
            <a:r>
              <a:rPr lang="en-US" altLang="ja-JP" sz="5600" dirty="0">
                <a:latin typeface="Arial" panose="020B0604020202020204" pitchFamily="34" charset="0"/>
                <a:cs typeface="Arial" panose="020B0604020202020204" pitchFamily="34" charset="0"/>
              </a:rPr>
              <a:t>Royal Shakespeare Company (2017) </a:t>
            </a:r>
            <a:r>
              <a:rPr lang="en-US" altLang="ja-JP" sz="5600" i="1" dirty="0">
                <a:latin typeface="Arial" panose="020B0604020202020204" pitchFamily="34" charset="0"/>
                <a:cs typeface="Arial" panose="020B0604020202020204" pitchFamily="34" charset="0"/>
              </a:rPr>
              <a:t>Romeo and Juliet Teacher Pack 2008</a:t>
            </a:r>
            <a:r>
              <a:rPr lang="en-US" altLang="ja-JP" sz="5600" dirty="0">
                <a:latin typeface="Arial" panose="020B0604020202020204" pitchFamily="34" charset="0"/>
                <a:cs typeface="Arial" panose="020B0604020202020204" pitchFamily="34" charset="0"/>
              </a:rPr>
              <a:t>. Available at: </a:t>
            </a:r>
            <a:r>
              <a:rPr lang="en-US" altLang="ja-JP" sz="5600" dirty="0">
                <a:latin typeface="Arial" panose="020B0604020202020204" pitchFamily="34" charset="0"/>
                <a:cs typeface="Arial" panose="020B0604020202020204" pitchFamily="34" charset="0"/>
                <a:hlinkClick r:id="rId6"/>
              </a:rPr>
              <a:t>https://www.rsc.org.uk/education/teacher-resources/search/play/romeo/type/packs/age/any/</a:t>
            </a:r>
            <a:endParaRPr lang="en-US" altLang="ja-JP" sz="5600" dirty="0">
              <a:latin typeface="Arial" panose="020B0604020202020204" pitchFamily="34" charset="0"/>
              <a:cs typeface="Arial" panose="020B0604020202020204" pitchFamily="34" charset="0"/>
            </a:endParaRPr>
          </a:p>
          <a:p>
            <a:pPr marL="0" indent="0">
              <a:buNone/>
            </a:pPr>
            <a:r>
              <a:rPr lang="en-US" altLang="ja-JP" sz="5600" dirty="0">
                <a:latin typeface="Arial" panose="020B0604020202020204" pitchFamily="34" charset="0"/>
                <a:cs typeface="Arial" panose="020B0604020202020204" pitchFamily="34" charset="0"/>
              </a:rPr>
              <a:t>(Accessed:6th July 2017).</a:t>
            </a:r>
          </a:p>
          <a:p>
            <a:pPr marL="0" indent="0">
              <a:buNone/>
            </a:pPr>
            <a:r>
              <a:rPr lang="en-GB" altLang="ja-JP" sz="5600" dirty="0">
                <a:latin typeface="Arial" panose="020B0604020202020204" pitchFamily="34" charset="0"/>
                <a:cs typeface="Arial" panose="020B0604020202020204" pitchFamily="34" charset="0"/>
              </a:rPr>
              <a:t>R</a:t>
            </a:r>
            <a:r>
              <a:rPr lang="en-US" altLang="ja-JP" sz="5600" dirty="0">
                <a:latin typeface="Arial" panose="020B0604020202020204" pitchFamily="34" charset="0"/>
                <a:cs typeface="Arial" panose="020B0604020202020204" pitchFamily="34" charset="0"/>
              </a:rPr>
              <a:t>oyal Shakespeare Company (2017) </a:t>
            </a:r>
            <a:r>
              <a:rPr lang="en-US" altLang="ja-JP" sz="5600" i="1" dirty="0">
                <a:latin typeface="Arial" panose="020B0604020202020204" pitchFamily="34" charset="0"/>
                <a:cs typeface="Arial" panose="020B0604020202020204" pitchFamily="34" charset="0"/>
              </a:rPr>
              <a:t>The Tempest Teacher Pack 2016</a:t>
            </a:r>
            <a:r>
              <a:rPr lang="en-US" altLang="ja-JP" sz="5600" dirty="0">
                <a:latin typeface="Arial" panose="020B0604020202020204" pitchFamily="34" charset="0"/>
                <a:cs typeface="Arial" panose="020B0604020202020204" pitchFamily="34" charset="0"/>
              </a:rPr>
              <a:t>. Available at: </a:t>
            </a:r>
            <a:r>
              <a:rPr lang="en-US" altLang="ja-JP" sz="5600" dirty="0">
                <a:latin typeface="Arial" panose="020B0604020202020204" pitchFamily="34" charset="0"/>
                <a:cs typeface="Arial" panose="020B0604020202020204" pitchFamily="34" charset="0"/>
                <a:hlinkClick r:id="rId7"/>
              </a:rPr>
              <a:t>https://www.rsc.org.uk/education/teacher-resources/search/play/tempest/type/packs/age/any/</a:t>
            </a:r>
            <a:endParaRPr lang="en-US" altLang="ja-JP" sz="5600" dirty="0">
              <a:latin typeface="Arial" panose="020B0604020202020204" pitchFamily="34" charset="0"/>
              <a:cs typeface="Arial" panose="020B0604020202020204" pitchFamily="34" charset="0"/>
            </a:endParaRPr>
          </a:p>
          <a:p>
            <a:pPr marL="0" indent="0">
              <a:buNone/>
            </a:pPr>
            <a:r>
              <a:rPr lang="en-GB" altLang="ja-JP" sz="5600" i="1" dirty="0">
                <a:latin typeface="Arial" panose="020B0604020202020204" pitchFamily="34" charset="0"/>
                <a:cs typeface="Arial" panose="020B0604020202020204" pitchFamily="34" charset="0"/>
              </a:rPr>
              <a:t>(</a:t>
            </a:r>
            <a:r>
              <a:rPr lang="en-GB" altLang="ja-JP" sz="5600" dirty="0">
                <a:latin typeface="Arial" panose="020B0604020202020204" pitchFamily="34" charset="0"/>
                <a:cs typeface="Arial" panose="020B0604020202020204" pitchFamily="34" charset="0"/>
              </a:rPr>
              <a:t>Accessed: 6</a:t>
            </a:r>
            <a:r>
              <a:rPr lang="en-GB" altLang="ja-JP" sz="5600" baseline="30000" dirty="0">
                <a:latin typeface="Arial" panose="020B0604020202020204" pitchFamily="34" charset="0"/>
                <a:cs typeface="Arial" panose="020B0604020202020204" pitchFamily="34" charset="0"/>
              </a:rPr>
              <a:t>th</a:t>
            </a:r>
            <a:r>
              <a:rPr lang="en-GB" altLang="ja-JP" sz="5600" dirty="0">
                <a:latin typeface="Arial" panose="020B0604020202020204" pitchFamily="34" charset="0"/>
                <a:cs typeface="Arial" panose="020B0604020202020204" pitchFamily="34" charset="0"/>
              </a:rPr>
              <a:t> July 2017).</a:t>
            </a:r>
          </a:p>
          <a:p>
            <a:pPr marL="0" indent="0">
              <a:buNone/>
            </a:pPr>
            <a:r>
              <a:rPr lang="en-US" altLang="ja-JP" sz="6000" dirty="0"/>
              <a:t>Shakespeare, W. (2014) </a:t>
            </a:r>
            <a:r>
              <a:rPr lang="en-US" altLang="ja-JP" sz="6000" i="1" dirty="0"/>
              <a:t>Macbeth</a:t>
            </a:r>
            <a:r>
              <a:rPr lang="en-US" altLang="ja-JP" sz="6000" dirty="0"/>
              <a:t>. Edited by Brady, L. and James, D.  Cambridge: Cambridge University Press.  5: 5: 25-27.</a:t>
            </a:r>
          </a:p>
          <a:p>
            <a:endParaRPr kumimoji="1" lang="ja-JP" altLang="en-US" dirty="0"/>
          </a:p>
        </p:txBody>
      </p:sp>
    </p:spTree>
    <p:extLst>
      <p:ext uri="{BB962C8B-B14F-4D97-AF65-F5344CB8AC3E}">
        <p14:creationId xmlns:p14="http://schemas.microsoft.com/office/powerpoint/2010/main" val="61255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62B4-A7C6-48B8-AFFD-823C340DDA6E}"/>
              </a:ext>
            </a:extLst>
          </p:cNvPr>
          <p:cNvSpPr>
            <a:spLocks noGrp="1"/>
          </p:cNvSpPr>
          <p:nvPr>
            <p:ph type="title"/>
          </p:nvPr>
        </p:nvSpPr>
        <p:spPr/>
        <p:txBody>
          <a:bodyPr/>
          <a:lstStyle/>
          <a:p>
            <a:pPr algn="ctr"/>
            <a:r>
              <a:rPr kumimoji="1" lang="en-GB" altLang="ja-JP" dirty="0"/>
              <a:t>References</a:t>
            </a:r>
            <a:endParaRPr kumimoji="1" lang="ja-JP" altLang="en-US" dirty="0"/>
          </a:p>
        </p:txBody>
      </p:sp>
      <p:sp>
        <p:nvSpPr>
          <p:cNvPr id="3" name="Content Placeholder 2">
            <a:extLst>
              <a:ext uri="{FF2B5EF4-FFF2-40B4-BE49-F238E27FC236}">
                <a16:creationId xmlns:a16="http://schemas.microsoft.com/office/drawing/2014/main" id="{BF1BBEA3-01A4-45E5-A940-1CD42B3A77B1}"/>
              </a:ext>
            </a:extLst>
          </p:cNvPr>
          <p:cNvSpPr>
            <a:spLocks noGrp="1"/>
          </p:cNvSpPr>
          <p:nvPr>
            <p:ph sz="half" idx="1"/>
          </p:nvPr>
        </p:nvSpPr>
        <p:spPr/>
        <p:txBody>
          <a:bodyPr>
            <a:normAutofit/>
          </a:bodyPr>
          <a:lstStyle/>
          <a:p>
            <a:pPr marL="0" indent="0">
              <a:buNone/>
            </a:pPr>
            <a:r>
              <a:rPr lang="en-US" altLang="ja-JP" sz="1400" dirty="0"/>
              <a:t>Shakespeare, W. (1997) </a:t>
            </a:r>
            <a:r>
              <a:rPr lang="en-US" altLang="ja-JP" sz="1400" i="1" dirty="0"/>
              <a:t>Hamlet. </a:t>
            </a:r>
            <a:r>
              <a:rPr lang="en-US" altLang="ja-JP" sz="1400" dirty="0"/>
              <a:t>Edited by Blatchford. R. Singapore: Longman Singapore Publishers. 1.3.59-63.</a:t>
            </a:r>
          </a:p>
          <a:p>
            <a:pPr marL="0" indent="0">
              <a:buNone/>
            </a:pPr>
            <a:r>
              <a:rPr lang="en-US" altLang="ja-JP" sz="1400" dirty="0"/>
              <a:t>Shakespeare, W. (2014) </a:t>
            </a:r>
            <a:r>
              <a:rPr lang="en-US" altLang="ja-JP" sz="1400" i="1" dirty="0"/>
              <a:t>The Tempest</a:t>
            </a:r>
            <a:r>
              <a:rPr lang="en-US" altLang="ja-JP" sz="1400" dirty="0"/>
              <a:t>. Edited by Brady L. and James J. Cambridge: Cambridge University Press. 1. 1: 51-3.</a:t>
            </a:r>
            <a:endParaRPr lang="en-US" altLang="ja-JP" sz="1400" dirty="0">
              <a:latin typeface="Arial" panose="020B0604020202020204" pitchFamily="34" charset="0"/>
              <a:cs typeface="Arial" panose="020B0604020202020204" pitchFamily="34" charset="0"/>
            </a:endParaRPr>
          </a:p>
          <a:p>
            <a:pPr marL="0" indent="0">
              <a:buNone/>
            </a:pPr>
            <a:r>
              <a:rPr lang="en-GB" altLang="ja-JP" sz="1400" dirty="0">
                <a:latin typeface="Arial" panose="020B0604020202020204" pitchFamily="34" charset="0"/>
                <a:cs typeface="Arial" panose="020B0604020202020204" pitchFamily="34" charset="0"/>
              </a:rPr>
              <a:t>'Shakespeare Uncovered Hamlet ‘ (2012)</a:t>
            </a:r>
            <a:r>
              <a:rPr lang="en-GB" altLang="ja-JP" sz="1400" b="1" dirty="0">
                <a:latin typeface="Arial" panose="020B0604020202020204" pitchFamily="34" charset="0"/>
                <a:cs typeface="Arial" panose="020B0604020202020204" pitchFamily="34" charset="0"/>
              </a:rPr>
              <a:t> </a:t>
            </a:r>
            <a:r>
              <a:rPr lang="en-GB" altLang="ja-JP" sz="1400" dirty="0">
                <a:latin typeface="Arial" panose="020B0604020202020204" pitchFamily="34" charset="0"/>
                <a:cs typeface="Arial" panose="020B0604020202020204" pitchFamily="34" charset="0"/>
              </a:rPr>
              <a:t>Shakespeare Uncovered [Hamlet / Richard II / The Tempest / The Comedies / Macbeth / Henry IV and V] , BBC 4</a:t>
            </a:r>
          </a:p>
          <a:p>
            <a:pPr marL="0" indent="0">
              <a:buNone/>
            </a:pPr>
            <a:r>
              <a:rPr lang="en-GB" altLang="ja-JP" sz="1400" dirty="0">
                <a:latin typeface="Arial" panose="020B0604020202020204" pitchFamily="34" charset="0"/>
                <a:cs typeface="Arial" panose="020B0604020202020204" pitchFamily="34" charset="0"/>
              </a:rPr>
              <a:t>Singh, A. (2014) 'Why Shakespeare should be child’s play', </a:t>
            </a:r>
            <a:r>
              <a:rPr lang="en-GB" altLang="ja-JP" sz="1400" i="1" dirty="0">
                <a:latin typeface="Arial" panose="020B0604020202020204" pitchFamily="34" charset="0"/>
                <a:cs typeface="Arial" panose="020B0604020202020204" pitchFamily="34" charset="0"/>
              </a:rPr>
              <a:t>The Telegraph, 09 February. </a:t>
            </a:r>
            <a:r>
              <a:rPr lang="en-GB" altLang="ja-JP" sz="1400" dirty="0">
                <a:latin typeface="Arial" panose="020B0604020202020204" pitchFamily="34" charset="0"/>
                <a:cs typeface="Arial" panose="020B0604020202020204" pitchFamily="34" charset="0"/>
              </a:rPr>
              <a:t>Available at: </a:t>
            </a:r>
            <a:r>
              <a:rPr lang="en-GB" altLang="ja-JP" sz="1400" dirty="0">
                <a:latin typeface="Arial" panose="020B0604020202020204" pitchFamily="34" charset="0"/>
                <a:cs typeface="Arial" panose="020B0604020202020204" pitchFamily="34" charset="0"/>
                <a:hlinkClick r:id="rId2"/>
              </a:rPr>
              <a:t>http://www.telegraph.co.uk/culture/theatre/william-shakespeare/10625363/Why-Shakespeare-should-be-childs-play.html (Accessed</a:t>
            </a:r>
            <a:r>
              <a:rPr lang="en-GB" altLang="ja-JP" sz="1400" dirty="0">
                <a:latin typeface="Arial" panose="020B0604020202020204" pitchFamily="34" charset="0"/>
                <a:cs typeface="Arial" panose="020B0604020202020204" pitchFamily="34" charset="0"/>
              </a:rPr>
              <a:t>: 04/07/2017).</a:t>
            </a:r>
          </a:p>
          <a:p>
            <a:pPr marL="0" indent="0">
              <a:buNone/>
            </a:pPr>
            <a:r>
              <a:rPr lang="en-US" altLang="ja-JP" sz="1400" i="1" dirty="0">
                <a:latin typeface="Arial" panose="020B0604020202020204" pitchFamily="34" charset="0"/>
                <a:cs typeface="Arial" panose="020B0604020202020204" pitchFamily="34" charset="0"/>
              </a:rPr>
              <a:t>The Tempest </a:t>
            </a:r>
            <a:r>
              <a:rPr lang="en-US" altLang="ja-JP" sz="1400" dirty="0">
                <a:latin typeface="Arial" panose="020B0604020202020204" pitchFamily="34" charset="0"/>
                <a:cs typeface="Arial" panose="020B0604020202020204" pitchFamily="34" charset="0"/>
              </a:rPr>
              <a:t> by William Shakespeare (2017) Directed by Gregory Doran [The Barbican, London. July13th].</a:t>
            </a:r>
            <a:endParaRPr kumimoji="1" lang="ja-JP" altLang="en-US" sz="1400" dirty="0"/>
          </a:p>
        </p:txBody>
      </p:sp>
    </p:spTree>
    <p:extLst>
      <p:ext uri="{BB962C8B-B14F-4D97-AF65-F5344CB8AC3E}">
        <p14:creationId xmlns:p14="http://schemas.microsoft.com/office/powerpoint/2010/main" val="35602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Accessing Shakespeare with IFP Humanities</a:t>
            </a:r>
          </a:p>
        </p:txBody>
      </p:sp>
      <p:sp>
        <p:nvSpPr>
          <p:cNvPr id="3" name="Content Placeholder 2"/>
          <p:cNvSpPr>
            <a:spLocks noGrp="1"/>
          </p:cNvSpPr>
          <p:nvPr>
            <p:ph sz="half" idx="1"/>
          </p:nvPr>
        </p:nvSpPr>
        <p:spPr/>
        <p:txBody>
          <a:bodyPr>
            <a:normAutofit lnSpcReduction="10000"/>
          </a:bodyPr>
          <a:lstStyle/>
          <a:p>
            <a:r>
              <a:rPr lang="en-GB" sz="3200" dirty="0"/>
              <a:t>INTO Newcastle’s Shakespeare Story</a:t>
            </a:r>
          </a:p>
          <a:p>
            <a:r>
              <a:rPr lang="en-GB" sz="3200" dirty="0"/>
              <a:t>Not of An Age, But for all Time</a:t>
            </a:r>
          </a:p>
          <a:p>
            <a:pPr>
              <a:buFont typeface="Arial" panose="020B0604020202020204" pitchFamily="34" charset="0"/>
              <a:buChar char="•"/>
            </a:pPr>
            <a:r>
              <a:rPr lang="en-GB" sz="3200" dirty="0"/>
              <a:t>Hamlet Into Historical  Context</a:t>
            </a:r>
          </a:p>
          <a:p>
            <a:pPr>
              <a:buFont typeface="Arial" panose="020B0604020202020204" pitchFamily="34" charset="0"/>
              <a:buChar char="•"/>
            </a:pPr>
            <a:r>
              <a:rPr lang="en-GB" sz="3200" dirty="0"/>
              <a:t>Hamlet Into Contemporary Context</a:t>
            </a:r>
          </a:p>
          <a:p>
            <a:r>
              <a:rPr lang="en-GB" altLang="ja-JP" sz="3200" dirty="0"/>
              <a:t>Visual &amp; </a:t>
            </a:r>
            <a:r>
              <a:rPr lang="en-GB" sz="3200" dirty="0"/>
              <a:t>Kinaesthetic Learning Approaches</a:t>
            </a:r>
          </a:p>
          <a:p>
            <a:r>
              <a:rPr lang="en-GB" sz="3200" dirty="0"/>
              <a:t>Assessments</a:t>
            </a:r>
          </a:p>
          <a:p>
            <a:r>
              <a:rPr lang="en-GB" sz="3200" dirty="0"/>
              <a:t>Related Projects &amp; Student Feedback</a:t>
            </a:r>
          </a:p>
          <a:p>
            <a:pPr marL="0" indent="0">
              <a:buNone/>
            </a:pPr>
            <a:endParaRPr lang="en-GB" sz="3200" dirty="0"/>
          </a:p>
          <a:p>
            <a:endParaRPr lang="en-GB" sz="3200" dirty="0"/>
          </a:p>
          <a:p>
            <a:endParaRPr lang="en-GB" sz="3200" dirty="0"/>
          </a:p>
          <a:p>
            <a:endParaRPr lang="en-GB" sz="3200" dirty="0"/>
          </a:p>
        </p:txBody>
      </p:sp>
    </p:spTree>
    <p:extLst>
      <p:ext uri="{BB962C8B-B14F-4D97-AF65-F5344CB8AC3E}">
        <p14:creationId xmlns:p14="http://schemas.microsoft.com/office/powerpoint/2010/main" val="17981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sz="3600" dirty="0"/>
              <a:t>INTO Newcastle’s Shakespeare Story</a:t>
            </a:r>
            <a:br>
              <a:rPr lang="en-GB" dirty="0"/>
            </a:br>
            <a:endParaRPr lang="en-GB" dirty="0"/>
          </a:p>
        </p:txBody>
      </p:sp>
      <p:sp>
        <p:nvSpPr>
          <p:cNvPr id="5" name="Content Placeholder 4"/>
          <p:cNvSpPr>
            <a:spLocks noGrp="1"/>
          </p:cNvSpPr>
          <p:nvPr>
            <p:ph sz="half" idx="2"/>
          </p:nvPr>
        </p:nvSpPr>
        <p:spPr/>
        <p:txBody>
          <a:bodyPr/>
          <a:lstStyle/>
          <a:p>
            <a:pPr marL="0" indent="0">
              <a:buNone/>
            </a:pPr>
            <a:endParaRPr lang="en-GB" dirty="0"/>
          </a:p>
          <a:p>
            <a:pPr>
              <a:buFont typeface="Arial" panose="020B0604020202020204" pitchFamily="34" charset="0"/>
              <a:buChar char="•"/>
            </a:pPr>
            <a:r>
              <a:rPr lang="en-GB" dirty="0"/>
              <a:t>Unchartered territory</a:t>
            </a:r>
          </a:p>
          <a:p>
            <a:pPr>
              <a:buFont typeface="Arial" panose="020B0604020202020204" pitchFamily="34" charset="0"/>
              <a:buChar char="•"/>
            </a:pPr>
            <a:r>
              <a:rPr lang="en-GB" dirty="0"/>
              <a:t>Student ability</a:t>
            </a:r>
          </a:p>
          <a:p>
            <a:pPr>
              <a:buFont typeface="Arial" panose="020B0604020202020204" pitchFamily="34" charset="0"/>
              <a:buChar char="•"/>
            </a:pPr>
            <a:r>
              <a:rPr lang="en-GB" dirty="0"/>
              <a:t>Logistics</a:t>
            </a:r>
          </a:p>
          <a:p>
            <a:pPr>
              <a:buFont typeface="Arial" panose="020B0604020202020204" pitchFamily="34" charset="0"/>
              <a:buChar char="•"/>
            </a:pPr>
            <a:r>
              <a:rPr lang="en-GB" dirty="0"/>
              <a:t>Can it be done well?</a:t>
            </a:r>
          </a:p>
          <a:p>
            <a:pPr>
              <a:buFont typeface="Arial" panose="020B0604020202020204" pitchFamily="34" charset="0"/>
              <a:buChar char="•"/>
            </a:pPr>
            <a:r>
              <a:rPr lang="en-GB" dirty="0"/>
              <a:t>Teacher workload</a:t>
            </a:r>
          </a:p>
          <a:p>
            <a:pPr>
              <a:buFont typeface="Arial" panose="020B0604020202020204" pitchFamily="34" charset="0"/>
              <a:buChar char="•"/>
            </a:pPr>
            <a:r>
              <a:rPr lang="en-GB" dirty="0"/>
              <a:t>No direct Pathway to Literature</a:t>
            </a:r>
          </a:p>
          <a:p>
            <a:pPr marL="0" indent="0">
              <a:buNone/>
            </a:pPr>
            <a:endParaRPr lang="en-GB" dirty="0"/>
          </a:p>
        </p:txBody>
      </p:sp>
      <p:sp>
        <p:nvSpPr>
          <p:cNvPr id="13" name="Content Placeholder 12"/>
          <p:cNvSpPr>
            <a:spLocks noGrp="1"/>
          </p:cNvSpPr>
          <p:nvPr>
            <p:ph sz="quarter" idx="4"/>
          </p:nvPr>
        </p:nvSpPr>
        <p:spPr/>
        <p:txBody>
          <a:bodyPr/>
          <a:lstStyle/>
          <a:p>
            <a:pPr marL="0" indent="0">
              <a:buNone/>
            </a:pPr>
            <a:r>
              <a:rPr lang="en-GB" dirty="0"/>
              <a:t>What a piece of work is a man! </a:t>
            </a:r>
          </a:p>
          <a:p>
            <a:r>
              <a:rPr lang="nb-NO" sz="1800" b="1" dirty="0"/>
              <a:t>- </a:t>
            </a:r>
            <a:r>
              <a:rPr lang="nb-NO" sz="1800" b="1" i="1" dirty="0"/>
              <a:t>Hamlet</a:t>
            </a:r>
            <a:r>
              <a:rPr lang="nb-NO" sz="1800" b="1" dirty="0"/>
              <a:t> (2.2.295-302), Hamlet to Rosencrantz and Guildenstern</a:t>
            </a:r>
          </a:p>
        </p:txBody>
      </p:sp>
      <p:pic>
        <p:nvPicPr>
          <p:cNvPr id="7" name="Picture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948" y="3645234"/>
            <a:ext cx="3226525" cy="2388047"/>
          </a:xfrm>
          <a:prstGeom prst="rect">
            <a:avLst/>
          </a:prstGeom>
          <a:ln w="76200">
            <a:solidFill>
              <a:srgbClr val="003F72"/>
            </a:solidFill>
          </a:ln>
        </p:spPr>
      </p:pic>
    </p:spTree>
    <p:extLst>
      <p:ext uri="{BB962C8B-B14F-4D97-AF65-F5344CB8AC3E}">
        <p14:creationId xmlns:p14="http://schemas.microsoft.com/office/powerpoint/2010/main" val="10348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1000"/>
                                        <p:tgtEl>
                                          <p:spTgt spid="13">
                                            <p:txEl>
                                              <p:pRg st="0" end="0"/>
                                            </p:txEl>
                                          </p:spTgt>
                                        </p:tgtEl>
                                      </p:cBhvr>
                                    </p:animEffect>
                                    <p:anim calcmode="lin" valueType="num">
                                      <p:cBhvr>
                                        <p:cTn id="5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
                                            <p:txEl>
                                              <p:pRg st="1" end="1"/>
                                            </p:txEl>
                                          </p:spTgt>
                                        </p:tgtEl>
                                        <p:attrNameLst>
                                          <p:attrName>style.visibility</p:attrName>
                                        </p:attrNameLst>
                                      </p:cBhvr>
                                      <p:to>
                                        <p:strVal val="visible"/>
                                      </p:to>
                                    </p:set>
                                    <p:animEffect transition="in" filter="fade">
                                      <p:cBhvr>
                                        <p:cTn id="54" dur="1000"/>
                                        <p:tgtEl>
                                          <p:spTgt spid="13">
                                            <p:txEl>
                                              <p:pRg st="1" end="1"/>
                                            </p:txEl>
                                          </p:spTgt>
                                        </p:tgtEl>
                                      </p:cBhvr>
                                    </p:animEffect>
                                    <p:anim calcmode="lin" valueType="num">
                                      <p:cBhvr>
                                        <p:cTn id="5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GB" sz="3200" dirty="0"/>
              <a:t>INTO Newcastle’s Shakespeare Story</a:t>
            </a:r>
            <a:br>
              <a:rPr lang="en-GB" sz="3200" dirty="0"/>
            </a:br>
            <a:r>
              <a:rPr lang="en-GB" sz="3200" dirty="0"/>
              <a:t>Theatre Trips: 2013-2017</a:t>
            </a:r>
            <a:br>
              <a:rPr lang="en-GB" sz="3200" dirty="0"/>
            </a:br>
            <a:endParaRPr lang="en-GB" sz="3200" dirty="0"/>
          </a:p>
        </p:txBody>
      </p:sp>
      <p:sp>
        <p:nvSpPr>
          <p:cNvPr id="5" name="Content Placeholder 4"/>
          <p:cNvSpPr>
            <a:spLocks noGrp="1"/>
          </p:cNvSpPr>
          <p:nvPr>
            <p:ph sz="half" idx="1"/>
          </p:nvPr>
        </p:nvSpPr>
        <p:spPr/>
        <p:txBody>
          <a:bodyPr>
            <a:normAutofit fontScale="92500"/>
          </a:bodyPr>
          <a:lstStyle/>
          <a:p>
            <a:pPr>
              <a:buFont typeface="Arial" panose="020B0604020202020204" pitchFamily="34" charset="0"/>
              <a:buChar char="•"/>
            </a:pPr>
            <a:r>
              <a:rPr lang="en-GB" dirty="0"/>
              <a:t>Hamlet, </a:t>
            </a:r>
            <a:r>
              <a:rPr lang="en-GB" i="1" dirty="0"/>
              <a:t>Newcastle Theatre Royal</a:t>
            </a:r>
            <a:r>
              <a:rPr lang="en-GB" dirty="0"/>
              <a:t>, 2013</a:t>
            </a:r>
          </a:p>
          <a:p>
            <a:r>
              <a:rPr lang="en-GB" dirty="0"/>
              <a:t>Hamlet, </a:t>
            </a:r>
            <a:r>
              <a:rPr lang="en-GB" i="1" dirty="0"/>
              <a:t>The Globe</a:t>
            </a:r>
            <a:r>
              <a:rPr lang="en-GB" dirty="0"/>
              <a:t>, 2014</a:t>
            </a:r>
          </a:p>
          <a:p>
            <a:r>
              <a:rPr lang="en-GB" dirty="0"/>
              <a:t>Hamlet, </a:t>
            </a:r>
            <a:r>
              <a:rPr lang="en-GB" i="1" dirty="0"/>
              <a:t>The Manchester Royal Exchange</a:t>
            </a:r>
            <a:r>
              <a:rPr lang="en-GB" dirty="0"/>
              <a:t>,2014</a:t>
            </a:r>
          </a:p>
          <a:p>
            <a:r>
              <a:rPr lang="en-GB" dirty="0"/>
              <a:t>Macbeth, </a:t>
            </a:r>
            <a:r>
              <a:rPr lang="en-GB" i="1" dirty="0"/>
              <a:t>The Northern Stage</a:t>
            </a:r>
            <a:r>
              <a:rPr lang="en-GB" dirty="0"/>
              <a:t>, 2015</a:t>
            </a:r>
          </a:p>
          <a:p>
            <a:r>
              <a:rPr lang="en-GB" dirty="0"/>
              <a:t>Romeo and Juliet, </a:t>
            </a:r>
            <a:r>
              <a:rPr lang="en-GB" i="1" dirty="0"/>
              <a:t>The Westonovian Theatre</a:t>
            </a:r>
            <a:r>
              <a:rPr lang="en-GB" dirty="0"/>
              <a:t>,2015</a:t>
            </a:r>
          </a:p>
          <a:p>
            <a:r>
              <a:rPr lang="en-GB" dirty="0"/>
              <a:t>Romeo and Juliet, </a:t>
            </a:r>
            <a:r>
              <a:rPr lang="en-GB" i="1" dirty="0"/>
              <a:t>The Garrick</a:t>
            </a:r>
            <a:r>
              <a:rPr lang="en-GB" dirty="0"/>
              <a:t>, 2016</a:t>
            </a:r>
          </a:p>
          <a:p>
            <a:r>
              <a:rPr lang="en-GB" dirty="0"/>
              <a:t>King Lear, </a:t>
            </a:r>
            <a:r>
              <a:rPr lang="en-GB" i="1" dirty="0"/>
              <a:t>The Barbican</a:t>
            </a:r>
            <a:r>
              <a:rPr lang="en-GB" dirty="0"/>
              <a:t>,2016</a:t>
            </a:r>
          </a:p>
          <a:p>
            <a:r>
              <a:rPr lang="en-GB" altLang="ja-JP" i="1" dirty="0"/>
              <a:t>The Tempest</a:t>
            </a:r>
            <a:r>
              <a:rPr lang="en-GB" altLang="ja-JP" dirty="0"/>
              <a:t>, </a:t>
            </a:r>
            <a:r>
              <a:rPr lang="en-GB" altLang="ja-JP" i="1" dirty="0"/>
              <a:t>The Barbican, </a:t>
            </a:r>
            <a:r>
              <a:rPr lang="en-GB" altLang="ja-JP" dirty="0"/>
              <a:t>2017</a:t>
            </a:r>
            <a:endParaRPr lang="en-GB" dirty="0"/>
          </a:p>
          <a:p>
            <a:r>
              <a:rPr lang="en-GB" dirty="0">
                <a:solidFill>
                  <a:srgbClr val="FF0000"/>
                </a:solidFill>
              </a:rPr>
              <a:t>Upcoming: Hamlet, </a:t>
            </a:r>
            <a:r>
              <a:rPr lang="en-GB" i="1" dirty="0">
                <a:solidFill>
                  <a:srgbClr val="FF0000"/>
                </a:solidFill>
              </a:rPr>
              <a:t>The Northern Stage</a:t>
            </a:r>
            <a:r>
              <a:rPr lang="en-GB" dirty="0">
                <a:solidFill>
                  <a:srgbClr val="FF0000"/>
                </a:solidFill>
              </a:rPr>
              <a:t>, 2018</a:t>
            </a:r>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71658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GB" sz="4400" dirty="0"/>
              <a:t>Not of an Age, But for all time</a:t>
            </a:r>
          </a:p>
        </p:txBody>
      </p:sp>
      <p:sp>
        <p:nvSpPr>
          <p:cNvPr id="7" name="Text Placeholder 6"/>
          <p:cNvSpPr>
            <a:spLocks noGrp="1"/>
          </p:cNvSpPr>
          <p:nvPr>
            <p:ph type="body" idx="1"/>
          </p:nvPr>
        </p:nvSpPr>
        <p:spPr>
          <a:xfrm>
            <a:off x="424723" y="1582821"/>
            <a:ext cx="4040188" cy="639762"/>
          </a:xfrm>
        </p:spPr>
        <p:txBody>
          <a:bodyPr>
            <a:normAutofit fontScale="25000" lnSpcReduction="20000"/>
          </a:bodyPr>
          <a:lstStyle/>
          <a:p>
            <a:pPr algn="ctr"/>
            <a:endParaRPr lang="en-GB" dirty="0"/>
          </a:p>
          <a:p>
            <a:pPr algn="ctr"/>
            <a:endParaRPr lang="en-GB" dirty="0"/>
          </a:p>
          <a:p>
            <a:pPr algn="ctr"/>
            <a:endParaRPr lang="en-GB" sz="7000" dirty="0"/>
          </a:p>
          <a:p>
            <a:pPr algn="ctr"/>
            <a:endParaRPr lang="en-GB" sz="7000" dirty="0"/>
          </a:p>
          <a:p>
            <a:pPr algn="ctr"/>
            <a:r>
              <a:rPr lang="en-GB" sz="9600" dirty="0"/>
              <a:t>Inspiring creativity</a:t>
            </a:r>
          </a:p>
        </p:txBody>
      </p:sp>
      <p:sp>
        <p:nvSpPr>
          <p:cNvPr id="11" name="Text Placeholder 10"/>
          <p:cNvSpPr>
            <a:spLocks noGrp="1"/>
          </p:cNvSpPr>
          <p:nvPr>
            <p:ph type="body" sz="quarter" idx="3"/>
          </p:nvPr>
        </p:nvSpPr>
        <p:spPr/>
        <p:txBody>
          <a:bodyPr/>
          <a:lstStyle/>
          <a:p>
            <a:r>
              <a:rPr lang="en-GB" dirty="0"/>
              <a:t>A Benchmark for Mankind</a:t>
            </a:r>
          </a:p>
        </p:txBody>
      </p:sp>
      <p:pic>
        <p:nvPicPr>
          <p:cNvPr id="14" name="Content Placeholder 13"/>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085973" y="2419927"/>
            <a:ext cx="2863230" cy="1964742"/>
          </a:xfrm>
        </p:spPr>
      </p:pic>
      <p:pic>
        <p:nvPicPr>
          <p:cNvPr id="13"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689" y="4582013"/>
            <a:ext cx="1178403" cy="1782335"/>
          </a:xfrm>
          <a:ln w="76200">
            <a:solidFill>
              <a:srgbClr val="003F72"/>
            </a:solidFill>
          </a:ln>
        </p:spPr>
      </p:pic>
      <p:pic>
        <p:nvPicPr>
          <p:cNvPr id="1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638" y="2170670"/>
            <a:ext cx="3490548" cy="2209878"/>
          </a:xfrm>
          <a:prstGeom prst="rect">
            <a:avLst/>
          </a:prstGeom>
        </p:spPr>
      </p:pic>
      <p:sp>
        <p:nvSpPr>
          <p:cNvPr id="17" name="Rectangle 16"/>
          <p:cNvSpPr/>
          <p:nvPr/>
        </p:nvSpPr>
        <p:spPr>
          <a:xfrm>
            <a:off x="4920638" y="4478139"/>
            <a:ext cx="3490548" cy="2308324"/>
          </a:xfrm>
          <a:prstGeom prst="rect">
            <a:avLst/>
          </a:prstGeom>
        </p:spPr>
        <p:txBody>
          <a:bodyPr wrap="square">
            <a:spAutoFit/>
          </a:bodyPr>
          <a:lstStyle/>
          <a:p>
            <a:pPr algn="ctr"/>
            <a:r>
              <a:rPr lang="en-GB" u="sng" dirty="0"/>
              <a:t>Introductory readings:</a:t>
            </a:r>
          </a:p>
          <a:p>
            <a:r>
              <a:rPr lang="en-GB" i="1" dirty="0"/>
              <a:t>‘Why Shakespeare should be child’s play’ </a:t>
            </a:r>
            <a:r>
              <a:rPr lang="en-GB" dirty="0"/>
              <a:t>(Singh; 2014)</a:t>
            </a:r>
          </a:p>
          <a:p>
            <a:pPr algn="ctr"/>
            <a:r>
              <a:rPr lang="en-GB" u="sng" dirty="0"/>
              <a:t>Higher level:</a:t>
            </a:r>
          </a:p>
          <a:p>
            <a:r>
              <a:rPr lang="en-GB" i="1" dirty="0"/>
              <a:t>‘Shakespeare in the Bush’ </a:t>
            </a:r>
            <a:r>
              <a:rPr lang="en-GB" dirty="0"/>
              <a:t>(Bohannan; 1966) </a:t>
            </a:r>
          </a:p>
          <a:p>
            <a:r>
              <a:rPr lang="en-GB" i="1" dirty="0"/>
              <a:t>‘Is Shakespeare Chinese?’ ( Doran; 2016)</a:t>
            </a:r>
          </a:p>
        </p:txBody>
      </p:sp>
      <p:sp>
        <p:nvSpPr>
          <p:cNvPr id="2" name="TextBox 1">
            <a:extLst>
              <a:ext uri="{FF2B5EF4-FFF2-40B4-BE49-F238E27FC236}">
                <a16:creationId xmlns:a16="http://schemas.microsoft.com/office/drawing/2014/main" id="{E116D3D5-EC5B-4773-B03F-D58429A8C657}"/>
              </a:ext>
            </a:extLst>
          </p:cNvPr>
          <p:cNvSpPr txBox="1"/>
          <p:nvPr/>
        </p:nvSpPr>
        <p:spPr>
          <a:xfrm>
            <a:off x="2218267" y="5845201"/>
            <a:ext cx="2246644" cy="369332"/>
          </a:xfrm>
          <a:prstGeom prst="rect">
            <a:avLst/>
          </a:prstGeom>
          <a:noFill/>
        </p:spPr>
        <p:txBody>
          <a:bodyPr wrap="square" rtlCol="0">
            <a:spAutoFit/>
          </a:bodyPr>
          <a:lstStyle/>
          <a:p>
            <a:r>
              <a:rPr kumimoji="1" lang="en-GB" altLang="ja-JP" dirty="0"/>
              <a:t>(</a:t>
            </a:r>
            <a:r>
              <a:rPr kumimoji="1" lang="en-GB" altLang="ja-JP" dirty="0" err="1"/>
              <a:t>Crawforth</a:t>
            </a:r>
            <a:r>
              <a:rPr kumimoji="1" lang="en-GB" altLang="ja-JP" dirty="0"/>
              <a:t>; 2016)</a:t>
            </a:r>
            <a:endParaRPr kumimoji="1" lang="ja-JP" altLang="en-US" dirty="0"/>
          </a:p>
        </p:txBody>
      </p:sp>
    </p:spTree>
    <p:extLst>
      <p:ext uri="{BB962C8B-B14F-4D97-AF65-F5344CB8AC3E}">
        <p14:creationId xmlns:p14="http://schemas.microsoft.com/office/powerpoint/2010/main" val="33760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1000"/>
                                        <p:tgtEl>
                                          <p:spTgt spid="17">
                                            <p:txEl>
                                              <p:pRg st="0" end="0"/>
                                            </p:txEl>
                                          </p:spTgt>
                                        </p:tgtEl>
                                      </p:cBhvr>
                                    </p:animEffect>
                                    <p:anim calcmode="lin" valueType="num">
                                      <p:cBhvr>
                                        <p:cTn id="2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fade">
                                      <p:cBhvr>
                                        <p:cTn id="33" dur="1000"/>
                                        <p:tgtEl>
                                          <p:spTgt spid="17">
                                            <p:txEl>
                                              <p:pRg st="1" end="1"/>
                                            </p:txEl>
                                          </p:spTgt>
                                        </p:tgtEl>
                                      </p:cBhvr>
                                    </p:animEffect>
                                    <p:anim calcmode="lin" valueType="num">
                                      <p:cBhvr>
                                        <p:cTn id="34"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fade">
                                      <p:cBhvr>
                                        <p:cTn id="38" dur="1000"/>
                                        <p:tgtEl>
                                          <p:spTgt spid="17">
                                            <p:txEl>
                                              <p:pRg st="2" end="2"/>
                                            </p:txEl>
                                          </p:spTgt>
                                        </p:tgtEl>
                                      </p:cBhvr>
                                    </p:animEffect>
                                    <p:anim calcmode="lin" valueType="num">
                                      <p:cBhvr>
                                        <p:cTn id="39"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fade">
                                      <p:cBhvr>
                                        <p:cTn id="43" dur="1000"/>
                                        <p:tgtEl>
                                          <p:spTgt spid="17">
                                            <p:txEl>
                                              <p:pRg st="3" end="3"/>
                                            </p:txEl>
                                          </p:spTgt>
                                        </p:tgtEl>
                                      </p:cBhvr>
                                    </p:animEffect>
                                    <p:anim calcmode="lin" valueType="num">
                                      <p:cBhvr>
                                        <p:cTn id="44"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xEl>
                                              <p:pRg st="4" end="4"/>
                                            </p:txEl>
                                          </p:spTgt>
                                        </p:tgtEl>
                                        <p:attrNameLst>
                                          <p:attrName>style.visibility</p:attrName>
                                        </p:attrNameLst>
                                      </p:cBhvr>
                                      <p:to>
                                        <p:strVal val="visible"/>
                                      </p:to>
                                    </p:set>
                                    <p:animEffect transition="in" filter="fade">
                                      <p:cBhvr>
                                        <p:cTn id="48" dur="1000"/>
                                        <p:tgtEl>
                                          <p:spTgt spid="17">
                                            <p:txEl>
                                              <p:pRg st="4" end="4"/>
                                            </p:txEl>
                                          </p:spTgt>
                                        </p:tgtEl>
                                      </p:cBhvr>
                                    </p:animEffect>
                                    <p:anim calcmode="lin" valueType="num">
                                      <p:cBhvr>
                                        <p:cTn id="49"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t>Kaleidoscope of Interpretations</a:t>
            </a:r>
          </a:p>
        </p:txBody>
      </p:sp>
      <p:pic>
        <p:nvPicPr>
          <p:cNvPr id="8" name="Content Placeholder 6"/>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509953" y="1177874"/>
            <a:ext cx="3589725" cy="3514048"/>
          </a:xfrm>
          <a:prstGeom prst="rect">
            <a:avLst/>
          </a:prstGeom>
          <a:ln w="76200">
            <a:solidFill>
              <a:srgbClr val="003F72"/>
            </a:solidFill>
          </a:ln>
        </p:spPr>
      </p:pic>
      <p:pic>
        <p:nvPicPr>
          <p:cNvPr id="9" name="Content Placeholder 9"/>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4811842" y="1177874"/>
            <a:ext cx="3792407" cy="3481467"/>
          </a:xfrm>
          <a:prstGeom prst="rect">
            <a:avLst/>
          </a:prstGeom>
          <a:ln w="76200">
            <a:solidFill>
              <a:srgbClr val="072B61"/>
            </a:solidFill>
          </a:ln>
        </p:spPr>
      </p:pic>
      <p:sp>
        <p:nvSpPr>
          <p:cNvPr id="3" name="TextBox 2">
            <a:extLst>
              <a:ext uri="{FF2B5EF4-FFF2-40B4-BE49-F238E27FC236}">
                <a16:creationId xmlns:a16="http://schemas.microsoft.com/office/drawing/2014/main" id="{4C87E89B-367E-4161-9933-8A179DD10680}"/>
              </a:ext>
            </a:extLst>
          </p:cNvPr>
          <p:cNvSpPr txBox="1"/>
          <p:nvPr/>
        </p:nvSpPr>
        <p:spPr>
          <a:xfrm>
            <a:off x="268572" y="4934941"/>
            <a:ext cx="8635585" cy="1661993"/>
          </a:xfrm>
          <a:prstGeom prst="rect">
            <a:avLst/>
          </a:prstGeom>
          <a:noFill/>
        </p:spPr>
        <p:txBody>
          <a:bodyPr wrap="square" rtlCol="0">
            <a:spAutoFit/>
          </a:bodyPr>
          <a:lstStyle/>
          <a:p>
            <a:r>
              <a:rPr kumimoji="1" lang="en-GB" altLang="ja-JP" sz="1700" dirty="0">
                <a:latin typeface="Arial" panose="020B0604020202020204" pitchFamily="34" charset="0"/>
                <a:cs typeface="Arial" panose="020B0604020202020204" pitchFamily="34" charset="0"/>
              </a:rPr>
              <a:t>‘Hamlet feels to me to be not necessarily ..an exclusively male character. ..Hamlet feels to be at times an extraordinary combination and kind of mesh of male and female, in essence.’</a:t>
            </a:r>
          </a:p>
          <a:p>
            <a:endParaRPr kumimoji="1" lang="en-GB" altLang="ja-JP" sz="1700" dirty="0">
              <a:latin typeface="Arial" panose="020B0604020202020204" pitchFamily="34" charset="0"/>
              <a:cs typeface="Arial" panose="020B0604020202020204" pitchFamily="34" charset="0"/>
            </a:endParaRPr>
          </a:p>
          <a:p>
            <a:r>
              <a:rPr kumimoji="1" lang="en-GB" altLang="ja-JP" sz="1700" dirty="0">
                <a:latin typeface="Arial" panose="020B0604020202020204" pitchFamily="34" charset="0"/>
                <a:cs typeface="Arial" panose="020B0604020202020204" pitchFamily="34" charset="0"/>
              </a:rPr>
              <a:t>Sarah Frankcom, Director of Hamlet,  The Royal Exchange Theatre, Manchester, 2014</a:t>
            </a:r>
          </a:p>
          <a:p>
            <a:r>
              <a:rPr kumimoji="1" lang="en-GB" altLang="ja-JP" sz="1700" dirty="0">
                <a:latin typeface="Arial" panose="020B0604020202020204" pitchFamily="34" charset="0"/>
                <a:cs typeface="Arial" panose="020B0604020202020204" pitchFamily="34" charset="0"/>
              </a:rPr>
              <a:t>( Hamlet Undressed;2014)</a:t>
            </a:r>
            <a:endParaRPr kumimoji="1" lang="ja-JP" alt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77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dirty="0"/>
              <a:t>Hamlet Into Historical Context</a:t>
            </a:r>
            <a:br>
              <a:rPr lang="en-GB" dirty="0"/>
            </a:br>
            <a:endParaRPr lang="en-GB"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5208" y="2833482"/>
            <a:ext cx="3632200" cy="2318425"/>
          </a:xfrm>
        </p:spPr>
      </p:pic>
      <p:sp>
        <p:nvSpPr>
          <p:cNvPr id="3" name="Content Placeholder 2">
            <a:extLst>
              <a:ext uri="{FF2B5EF4-FFF2-40B4-BE49-F238E27FC236}">
                <a16:creationId xmlns:a16="http://schemas.microsoft.com/office/drawing/2014/main" id="{27758E7F-7FEB-4072-8ACD-A96A69EE8572}"/>
              </a:ext>
            </a:extLst>
          </p:cNvPr>
          <p:cNvSpPr>
            <a:spLocks noGrp="1"/>
          </p:cNvSpPr>
          <p:nvPr>
            <p:ph sz="half" idx="2"/>
          </p:nvPr>
        </p:nvSpPr>
        <p:spPr/>
        <p:txBody>
          <a:bodyPr>
            <a:normAutofit fontScale="70000" lnSpcReduction="20000"/>
          </a:bodyPr>
          <a:lstStyle/>
          <a:p>
            <a:pPr>
              <a:buFont typeface="Arial" panose="020B0604020202020204" pitchFamily="34" charset="0"/>
              <a:buChar char="•"/>
            </a:pPr>
            <a:r>
              <a:rPr lang="en-GB" altLang="ja-JP" dirty="0">
                <a:latin typeface="Arial" panose="020B0604020202020204" pitchFamily="34" charset="0"/>
                <a:cs typeface="Arial" panose="020B0604020202020204" pitchFamily="34" charset="0"/>
              </a:rPr>
              <a:t>Conjugal union of brother and sister-in-law viewed as incestuous- in the Old Testament (Old Testament, Leviticus 20:21)</a:t>
            </a:r>
          </a:p>
          <a:p>
            <a:endParaRPr lang="en-GB" altLang="ja-JP" dirty="0">
              <a:latin typeface="Arial" panose="020B0604020202020204" pitchFamily="34" charset="0"/>
              <a:cs typeface="Arial" panose="020B0604020202020204" pitchFamily="34" charset="0"/>
            </a:endParaRPr>
          </a:p>
          <a:p>
            <a:pPr>
              <a:buFont typeface="Arial" panose="020B0604020202020204" pitchFamily="34" charset="0"/>
              <a:buChar char="•"/>
            </a:pPr>
            <a:r>
              <a:rPr lang="en-GB" altLang="ja-JP" dirty="0">
                <a:latin typeface="Arial" panose="020B0604020202020204" pitchFamily="34" charset="0"/>
                <a:cs typeface="Arial" panose="020B0604020202020204" pitchFamily="34" charset="0"/>
              </a:rPr>
              <a:t>1509: Henry V111 married his brother Arthur’s widow, Catherine of Aragon</a:t>
            </a:r>
          </a:p>
          <a:p>
            <a:endParaRPr lang="en-GB" altLang="ja-JP" dirty="0">
              <a:latin typeface="Arial" panose="020B0604020202020204" pitchFamily="34" charset="0"/>
              <a:cs typeface="Arial" panose="020B0604020202020204" pitchFamily="34" charset="0"/>
            </a:endParaRPr>
          </a:p>
          <a:p>
            <a:pPr>
              <a:buFont typeface="Arial" panose="020B0604020202020204" pitchFamily="34" charset="0"/>
              <a:buChar char="•"/>
            </a:pPr>
            <a:r>
              <a:rPr lang="en-GB" altLang="ja-JP" dirty="0">
                <a:latin typeface="Arial" panose="020B0604020202020204" pitchFamily="34" charset="0"/>
                <a:cs typeface="Arial" panose="020B0604020202020204" pitchFamily="34" charset="0"/>
              </a:rPr>
              <a:t>Final laws prohibiting men from marrying brothers’ wives - repealed in 1907</a:t>
            </a:r>
          </a:p>
          <a:p>
            <a:pPr>
              <a:buFont typeface="Arial" panose="020B0604020202020204" pitchFamily="34" charset="0"/>
              <a:buChar char="•"/>
            </a:pPr>
            <a:endParaRPr lang="en-GB" altLang="ja-JP" dirty="0">
              <a:latin typeface="Arial" panose="020B0604020202020204" pitchFamily="34" charset="0"/>
              <a:cs typeface="Arial" panose="020B0604020202020204" pitchFamily="34" charset="0"/>
            </a:endParaRPr>
          </a:p>
          <a:p>
            <a:pPr>
              <a:buFont typeface="Arial" panose="020B0604020202020204" pitchFamily="34" charset="0"/>
              <a:buChar char="•"/>
            </a:pPr>
            <a:r>
              <a:rPr lang="en-GB" altLang="ja-JP" dirty="0">
                <a:latin typeface="Arial" panose="020B0604020202020204" pitchFamily="34" charset="0"/>
                <a:cs typeface="Arial" panose="020B0604020202020204" pitchFamily="34" charset="0"/>
              </a:rPr>
              <a:t>Hamnet &amp; Hamlet (Greenblatt; 2004).</a:t>
            </a:r>
          </a:p>
          <a:p>
            <a:endParaRPr lang="en-GB" altLang="ja-JP" sz="3600" dirty="0">
              <a:latin typeface="Arial" panose="020B0604020202020204" pitchFamily="34" charset="0"/>
              <a:cs typeface="Arial" panose="020B0604020202020204" pitchFamily="34" charset="0"/>
            </a:endParaRPr>
          </a:p>
          <a:p>
            <a:pPr marL="0" indent="0">
              <a:buNone/>
            </a:pPr>
            <a:endParaRPr lang="en-GB" altLang="ja-JP" sz="3600" dirty="0">
              <a:latin typeface="Arial" panose="020B0604020202020204" pitchFamily="34" charset="0"/>
              <a:cs typeface="Arial" panose="020B0604020202020204" pitchFamily="34" charset="0"/>
            </a:endParaRPr>
          </a:p>
          <a:p>
            <a:endParaRPr kumimoji="1" lang="ja-JP" altLang="en-US" dirty="0"/>
          </a:p>
        </p:txBody>
      </p:sp>
      <p:sp>
        <p:nvSpPr>
          <p:cNvPr id="5" name="TextBox 4"/>
          <p:cNvSpPr txBox="1"/>
          <p:nvPr/>
        </p:nvSpPr>
        <p:spPr>
          <a:xfrm>
            <a:off x="499622" y="1633127"/>
            <a:ext cx="3977786" cy="1477328"/>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Parallels between King Claudius husband of Gertrude, and King Henry V111-both married their brother’s wife</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874133"/>
            <a:ext cx="1368152" cy="18211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4419600"/>
            <a:ext cx="1576017" cy="2438400"/>
          </a:xfrm>
          <a:prstGeom prst="rect">
            <a:avLst/>
          </a:prstGeom>
        </p:spPr>
      </p:pic>
    </p:spTree>
    <p:extLst>
      <p:ext uri="{BB962C8B-B14F-4D97-AF65-F5344CB8AC3E}">
        <p14:creationId xmlns:p14="http://schemas.microsoft.com/office/powerpoint/2010/main" val="30904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en-GB" dirty="0"/>
            </a:br>
            <a:r>
              <a:rPr lang="en-GB" sz="3600" dirty="0"/>
              <a:t>Hamlet Into Contemporary Context</a:t>
            </a:r>
          </a:p>
        </p:txBody>
      </p:sp>
      <p:sp>
        <p:nvSpPr>
          <p:cNvPr id="5" name="Content Placeholder 4"/>
          <p:cNvSpPr>
            <a:spLocks noGrp="1"/>
          </p:cNvSpPr>
          <p:nvPr>
            <p:ph sz="half" idx="1"/>
          </p:nvPr>
        </p:nvSpPr>
        <p:spPr/>
        <p:txBody>
          <a:bodyPr>
            <a:normAutofit fontScale="70000" lnSpcReduction="20000"/>
          </a:bodyPr>
          <a:lstStyle/>
          <a:p>
            <a:pPr marL="0" indent="0">
              <a:buNone/>
            </a:pPr>
            <a:r>
              <a:rPr lang="en-GB" sz="3100" dirty="0">
                <a:latin typeface="Arial" panose="020B0604020202020204" pitchFamily="34" charset="0"/>
                <a:cs typeface="Arial" panose="020B0604020202020204" pitchFamily="34" charset="0"/>
              </a:rPr>
              <a:t>Polonius’ advice to Laertes:</a:t>
            </a:r>
          </a:p>
          <a:p>
            <a:pPr marL="0" indent="0">
              <a:buNone/>
            </a:pPr>
            <a:r>
              <a:rPr lang="en-GB" sz="3100" dirty="0">
                <a:latin typeface="Arial" panose="020B0604020202020204" pitchFamily="34" charset="0"/>
                <a:cs typeface="Arial" panose="020B0604020202020204" pitchFamily="34" charset="0"/>
              </a:rPr>
              <a:t>saying goodbye to a child going abroad to study:</a:t>
            </a:r>
          </a:p>
          <a:p>
            <a:endParaRPr lang="en-GB" sz="3100" dirty="0">
              <a:latin typeface="Arial" panose="020B0604020202020204" pitchFamily="34" charset="0"/>
              <a:cs typeface="Arial" panose="020B0604020202020204" pitchFamily="34" charset="0"/>
            </a:endParaRPr>
          </a:p>
          <a:p>
            <a:pPr marL="114300" indent="0">
              <a:spcAft>
                <a:spcPts val="0"/>
              </a:spcAft>
              <a:buNone/>
            </a:pPr>
            <a:r>
              <a:rPr lang="en-US" sz="3100" dirty="0">
                <a:latin typeface="Arial" panose="020B0604020202020204" pitchFamily="34" charset="0"/>
                <a:ea typeface="Calibri"/>
                <a:cs typeface="Arial" panose="020B0604020202020204" pitchFamily="34" charset="0"/>
              </a:rPr>
              <a:t>Yet here, Laertes? Aboard, aboard, for shame!</a:t>
            </a:r>
            <a:endParaRPr lang="en-GB" sz="3100" dirty="0">
              <a:latin typeface="Arial" panose="020B0604020202020204" pitchFamily="34" charset="0"/>
              <a:ea typeface="Calibri"/>
              <a:cs typeface="Arial" panose="020B0604020202020204" pitchFamily="34" charset="0"/>
            </a:endParaRPr>
          </a:p>
          <a:p>
            <a:pPr marL="114300" indent="0">
              <a:spcAft>
                <a:spcPts val="0"/>
              </a:spcAft>
              <a:buNone/>
            </a:pPr>
            <a:r>
              <a:rPr lang="en-US" sz="3100" dirty="0">
                <a:latin typeface="Arial" panose="020B0604020202020204" pitchFamily="34" charset="0"/>
                <a:ea typeface="Calibri"/>
                <a:cs typeface="Arial" panose="020B0604020202020204" pitchFamily="34" charset="0"/>
              </a:rPr>
              <a:t>The wind sits in the shoulder of your sail,</a:t>
            </a:r>
            <a:endParaRPr lang="en-GB" sz="3100" dirty="0">
              <a:latin typeface="Arial" panose="020B0604020202020204" pitchFamily="34" charset="0"/>
              <a:ea typeface="Calibri"/>
              <a:cs typeface="Arial" panose="020B0604020202020204" pitchFamily="34" charset="0"/>
            </a:endParaRPr>
          </a:p>
          <a:p>
            <a:pPr marL="114300" indent="0">
              <a:spcAft>
                <a:spcPts val="0"/>
              </a:spcAft>
              <a:buNone/>
            </a:pPr>
            <a:r>
              <a:rPr lang="en-US" sz="3100" dirty="0">
                <a:latin typeface="Arial" panose="020B0604020202020204" pitchFamily="34" charset="0"/>
                <a:ea typeface="Calibri"/>
                <a:cs typeface="Arial" panose="020B0604020202020204" pitchFamily="34" charset="0"/>
              </a:rPr>
              <a:t>And you are stayed for. There-my blessing with thee.</a:t>
            </a:r>
            <a:endParaRPr lang="en-GB" sz="3100" dirty="0">
              <a:latin typeface="Arial" panose="020B0604020202020204" pitchFamily="34" charset="0"/>
              <a:ea typeface="Calibri"/>
              <a:cs typeface="Arial" panose="020B0604020202020204" pitchFamily="34" charset="0"/>
            </a:endParaRPr>
          </a:p>
          <a:p>
            <a:pPr marL="114300" indent="0">
              <a:spcAft>
                <a:spcPts val="0"/>
              </a:spcAft>
              <a:buNone/>
            </a:pPr>
            <a:r>
              <a:rPr lang="en-US" sz="3100" dirty="0">
                <a:latin typeface="Arial" panose="020B0604020202020204" pitchFamily="34" charset="0"/>
                <a:ea typeface="Calibri"/>
                <a:cs typeface="Arial" panose="020B0604020202020204" pitchFamily="34" charset="0"/>
              </a:rPr>
              <a:t>And these few </a:t>
            </a:r>
            <a:r>
              <a:rPr lang="en-US" sz="3100" dirty="0">
                <a:solidFill>
                  <a:srgbClr val="FF0000"/>
                </a:solidFill>
                <a:latin typeface="Arial" panose="020B0604020202020204" pitchFamily="34" charset="0"/>
                <a:ea typeface="Calibri"/>
                <a:cs typeface="Arial" panose="020B0604020202020204" pitchFamily="34" charset="0"/>
              </a:rPr>
              <a:t>precepts in thy </a:t>
            </a:r>
            <a:r>
              <a:rPr lang="en-US" sz="3100">
                <a:solidFill>
                  <a:srgbClr val="FF0000"/>
                </a:solidFill>
                <a:latin typeface="Arial" panose="020B0604020202020204" pitchFamily="34" charset="0"/>
                <a:ea typeface="Calibri"/>
                <a:cs typeface="Arial" panose="020B0604020202020204" pitchFamily="34" charset="0"/>
              </a:rPr>
              <a:t>memory.</a:t>
            </a:r>
          </a:p>
          <a:p>
            <a:pPr marL="114300" indent="0">
              <a:spcAft>
                <a:spcPts val="0"/>
              </a:spcAft>
              <a:buNone/>
            </a:pPr>
            <a:endParaRPr lang="en-US" sz="3100" dirty="0">
              <a:solidFill>
                <a:srgbClr val="FF0000"/>
              </a:solidFill>
              <a:latin typeface="Arial" panose="020B0604020202020204" pitchFamily="34" charset="0"/>
              <a:ea typeface="Calibri"/>
              <a:cs typeface="Arial" panose="020B0604020202020204" pitchFamily="34" charset="0"/>
            </a:endParaRPr>
          </a:p>
          <a:p>
            <a:pPr marL="114300" indent="0">
              <a:spcAft>
                <a:spcPts val="0"/>
              </a:spcAft>
              <a:buNone/>
            </a:pPr>
            <a:r>
              <a:rPr lang="en-GB" sz="3100" dirty="0">
                <a:latin typeface="Arial" panose="020B0604020202020204" pitchFamily="34" charset="0"/>
                <a:ea typeface="Calibri"/>
                <a:cs typeface="Arial" panose="020B0604020202020204" pitchFamily="34" charset="0"/>
              </a:rPr>
              <a:t>(Shakespeare; 1997).</a:t>
            </a:r>
          </a:p>
          <a:p>
            <a:endParaRPr lang="en-GB" dirty="0"/>
          </a:p>
          <a:p>
            <a:endParaRPr lang="en-GB" dirty="0"/>
          </a:p>
          <a:p>
            <a:endParaRPr lang="en-GB" dirty="0"/>
          </a:p>
          <a:p>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8047" y="4387756"/>
            <a:ext cx="3082636" cy="2140012"/>
          </a:xfrm>
          <a:ln w="76200">
            <a:solidFill>
              <a:srgbClr val="072B61"/>
            </a:solidFill>
          </a:ln>
        </p:spPr>
      </p:pic>
      <p:sp>
        <p:nvSpPr>
          <p:cNvPr id="8" name="TextBox 7"/>
          <p:cNvSpPr txBox="1"/>
          <p:nvPr/>
        </p:nvSpPr>
        <p:spPr>
          <a:xfrm>
            <a:off x="4676503" y="1604555"/>
            <a:ext cx="4310743" cy="1569660"/>
          </a:xfrm>
          <a:prstGeom prst="rect">
            <a:avLst/>
          </a:prstGeom>
          <a:noFill/>
        </p:spPr>
        <p:txBody>
          <a:bodyPr wrap="square" rtlCol="0">
            <a:spAutoFit/>
          </a:bodyPr>
          <a:lstStyle/>
          <a:p>
            <a:r>
              <a:rPr lang="en-GB" sz="2400" u="sng" dirty="0">
                <a:latin typeface="Arial" panose="020B0604020202020204" pitchFamily="34" charset="0"/>
                <a:cs typeface="Arial" panose="020B0604020202020204" pitchFamily="34" charset="0"/>
              </a:rPr>
              <a:t>Task:</a:t>
            </a:r>
          </a:p>
          <a:p>
            <a:pPr marL="342900" indent="-342900">
              <a:buFont typeface="Wingdings" panose="05000000000000000000" pitchFamily="2" charset="2"/>
              <a:buChar char="§"/>
            </a:pPr>
            <a:r>
              <a:rPr lang="en-GB" sz="2400" dirty="0">
                <a:latin typeface="Arial" panose="020B0604020202020204" pitchFamily="34" charset="0"/>
                <a:cs typeface="Arial" panose="020B0604020202020204" pitchFamily="34" charset="0"/>
              </a:rPr>
              <a:t>What parental advice did you receive before coming to the U.K to study?</a:t>
            </a:r>
          </a:p>
        </p:txBody>
      </p:sp>
    </p:spTree>
    <p:extLst>
      <p:ext uri="{BB962C8B-B14F-4D97-AF65-F5344CB8AC3E}">
        <p14:creationId xmlns:p14="http://schemas.microsoft.com/office/powerpoint/2010/main" val="352454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1000"/>
                                        <p:tgtEl>
                                          <p:spTgt spid="5">
                                            <p:txEl>
                                              <p:pRg st="8" end="8"/>
                                            </p:txEl>
                                          </p:spTgt>
                                        </p:tgtEl>
                                      </p:cBhvr>
                                    </p:animEffect>
                                    <p:anim calcmode="lin" valueType="num">
                                      <p:cBhvr>
                                        <p:cTn id="3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1000"/>
                                        <p:tgtEl>
                                          <p:spTgt spid="8">
                                            <p:txEl>
                                              <p:pRg st="0" end="0"/>
                                            </p:txEl>
                                          </p:spTgt>
                                        </p:tgtEl>
                                      </p:cBhvr>
                                    </p:animEffect>
                                    <p:anim calcmode="lin" valueType="num">
                                      <p:cBhvr>
                                        <p:cTn id="5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fade">
                                      <p:cBhvr>
                                        <p:cTn id="56" dur="1000"/>
                                        <p:tgtEl>
                                          <p:spTgt spid="8">
                                            <p:txEl>
                                              <p:pRg st="1" end="1"/>
                                            </p:txEl>
                                          </p:spTgt>
                                        </p:tgtEl>
                                      </p:cBhvr>
                                    </p:animEffect>
                                    <p:anim calcmode="lin" valueType="num">
                                      <p:cBhvr>
                                        <p:cTn id="5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3138</TotalTime>
  <Words>1723</Words>
  <Application>Microsoft Office PowerPoint</Application>
  <PresentationFormat>On-screen Show (4:3)</PresentationFormat>
  <Paragraphs>255</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SimSun</vt:lpstr>
      <vt:lpstr>Arial</vt:lpstr>
      <vt:lpstr>Calibri</vt:lpstr>
      <vt:lpstr>Times New Roman</vt:lpstr>
      <vt:lpstr>Wingdings</vt:lpstr>
      <vt:lpstr>Office Theme</vt:lpstr>
      <vt:lpstr>Shakespeare-Globe to Globe: Accessing plays on IFP Humanities Alexandra Corrin MA  Foundation Humanities Module Leader   </vt:lpstr>
      <vt:lpstr>A 360 degree passport for life</vt:lpstr>
      <vt:lpstr>Accessing Shakespeare with IFP Humanities</vt:lpstr>
      <vt:lpstr> INTO Newcastle’s Shakespeare Story </vt:lpstr>
      <vt:lpstr>INTO Newcastle’s Shakespeare Story Theatre Trips: 2013-2017 </vt:lpstr>
      <vt:lpstr>Not of an Age, But for all time</vt:lpstr>
      <vt:lpstr>Kaleidoscope of Interpretations</vt:lpstr>
      <vt:lpstr>Hamlet Into Historical Context </vt:lpstr>
      <vt:lpstr> Hamlet Into Contemporary Context</vt:lpstr>
      <vt:lpstr>Hamlet Into Contemporary Context: Polonius Matching Activity &amp; Discussion </vt:lpstr>
      <vt:lpstr>Hamlet Into Contemporary Context:  Scrutinising Polonius, 1599 &amp; The “If” Poem, 1910</vt:lpstr>
      <vt:lpstr>Exploiting Visuals</vt:lpstr>
      <vt:lpstr>PowerPoint Presentation</vt:lpstr>
      <vt:lpstr>Kinaesthetic Learning Approaches: Freeze Frames</vt:lpstr>
      <vt:lpstr>PowerPoint Presentation</vt:lpstr>
      <vt:lpstr>Kinaesthetic Learning The Language of Love &amp; Hate: RSC 2008</vt:lpstr>
      <vt:lpstr>Antithesis &amp; Oxymoron</vt:lpstr>
      <vt:lpstr>Embedded Assessments</vt:lpstr>
      <vt:lpstr>Related Developments</vt:lpstr>
      <vt:lpstr>Contact Information</vt:lpstr>
      <vt:lpstr>References</vt:lpstr>
      <vt:lpstr>References</vt:lpstr>
      <vt:lpstr>References</vt:lpstr>
    </vt:vector>
  </TitlesOfParts>
  <Company>INTO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Wise</dc:creator>
  <cp:lastModifiedBy>Alex</cp:lastModifiedBy>
  <cp:revision>390</cp:revision>
  <dcterms:created xsi:type="dcterms:W3CDTF">2012-06-08T09:00:25Z</dcterms:created>
  <dcterms:modified xsi:type="dcterms:W3CDTF">2017-07-14T10:16:21Z</dcterms:modified>
</cp:coreProperties>
</file>