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4"/>
  </p:sldMasterIdLst>
  <p:notesMasterIdLst>
    <p:notesMasterId r:id="rId25"/>
  </p:notesMasterIdLst>
  <p:handoutMasterIdLst>
    <p:handoutMasterId r:id="rId26"/>
  </p:handoutMasterIdLst>
  <p:sldIdLst>
    <p:sldId id="294" r:id="rId5"/>
    <p:sldId id="295" r:id="rId6"/>
    <p:sldId id="285" r:id="rId7"/>
    <p:sldId id="307" r:id="rId8"/>
    <p:sldId id="296" r:id="rId9"/>
    <p:sldId id="289" r:id="rId10"/>
    <p:sldId id="297" r:id="rId11"/>
    <p:sldId id="287" r:id="rId12"/>
    <p:sldId id="298" r:id="rId13"/>
    <p:sldId id="309" r:id="rId14"/>
    <p:sldId id="306" r:id="rId15"/>
    <p:sldId id="301" r:id="rId16"/>
    <p:sldId id="302" r:id="rId17"/>
    <p:sldId id="303" r:id="rId18"/>
    <p:sldId id="305" r:id="rId19"/>
    <p:sldId id="310" r:id="rId20"/>
    <p:sldId id="308" r:id="rId21"/>
    <p:sldId id="299" r:id="rId22"/>
    <p:sldId id="286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A"/>
    <a:srgbClr val="54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38" autoAdjust="0"/>
  </p:normalViewPr>
  <p:slideViewPr>
    <p:cSldViewPr>
      <p:cViewPr varScale="1">
        <p:scale>
          <a:sx n="75" d="100"/>
          <a:sy n="75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741DD-51FD-4438-B842-80BCCCAC221D}" type="datetimeFigureOut">
              <a:rPr lang="en-US" smtClean="0"/>
              <a:pPr/>
              <a:t>7/19/2017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1409F-C77A-406E-8EF6-27909D5E48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9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0D644-CD7B-48A6-83F2-EF05DBAE3588}" type="datetimeFigureOut">
              <a:rPr lang="en-MY" smtClean="0"/>
              <a:t>19/7/2017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9DD66-9AA1-455A-8306-FF8E093F106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748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Higher</a:t>
            </a:r>
            <a:r>
              <a:rPr lang="en-US" baseline="0" dirty="0" smtClean="0"/>
              <a:t> EQ promotes better CT skills; Higher CT skills promotes lifelong learning skills. Self-directed learning, resilience, academic proficiency,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357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gratitude a cultural practice/is</a:t>
            </a:r>
            <a:r>
              <a:rPr lang="en-US" baseline="0" dirty="0" smtClean="0"/>
              <a:t> it more common (and accepted as something that affects one’s life) in some cultures and not in others?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440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Generalisable</a:t>
            </a:r>
            <a:r>
              <a:rPr lang="en-US" baseline="0" dirty="0" smtClean="0"/>
              <a:t> across age groups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4649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</a:t>
            </a:r>
            <a:r>
              <a:rPr lang="en-US" baseline="0" dirty="0" smtClean="0"/>
              <a:t> at foundation level students can be sent out on volunteer </a:t>
            </a:r>
            <a:r>
              <a:rPr lang="en-US" baseline="0" dirty="0" err="1" smtClean="0"/>
              <a:t>programmes</a:t>
            </a:r>
            <a:r>
              <a:rPr lang="en-US" baseline="0" dirty="0" smtClean="0"/>
              <a:t>. These </a:t>
            </a:r>
            <a:r>
              <a:rPr lang="en-US" baseline="0" dirty="0" err="1" smtClean="0"/>
              <a:t>progs</a:t>
            </a:r>
            <a:r>
              <a:rPr lang="en-US" baseline="0" dirty="0" smtClean="0"/>
              <a:t> don’t have to be teaching based i.e. students don’t have to teach at schools but teaching is a way of acknowledging and expressing gratitude (‘I am thankful I am good at Math so I will teach it so others may be good at it, too’).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504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r>
              <a:rPr lang="en-US" baseline="0" dirty="0" smtClean="0"/>
              <a:t> 5 is a collaboration with the </a:t>
            </a:r>
            <a:r>
              <a:rPr lang="en-US" baseline="0" dirty="0" err="1" smtClean="0"/>
              <a:t>Sci</a:t>
            </a:r>
            <a:r>
              <a:rPr lang="en-US" baseline="0" dirty="0" smtClean="0"/>
              <a:t> faculty who has the Cascade grant funding to borrow microscopes from the UK and loan them to schools to get school children interested in science.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1329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NEEDS</a:t>
            </a:r>
            <a:r>
              <a:rPr lang="en-US" baseline="0" dirty="0" smtClean="0"/>
              <a:t>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655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Artwork from the school children.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7457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 up reflective</a:t>
            </a:r>
            <a:r>
              <a:rPr lang="en-US" baseline="0" dirty="0" smtClean="0"/>
              <a:t> feedback after the</a:t>
            </a:r>
            <a:r>
              <a:rPr lang="en-US" dirty="0" smtClean="0"/>
              <a:t> NEEDS workshop.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6372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9DD66-9AA1-455A-8306-FF8E093F1063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82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nottingham.edu.my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Nottingham University Malaysia Campus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7294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66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0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3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4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49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221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BEA0643-D4CF-4074-9BB6-D6FAD2C65E3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B405BFF-8FFD-4C54-9FA2-E2BB0CC51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itiveschools.com.au/" TargetMode="External"/><Relationship Id="rId2" Type="http://schemas.openxmlformats.org/officeDocument/2006/relationships/hyperlink" Target="https://greatergood.berkeley.edu/gratitud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mc/articles/PMC274691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saleha.abdulrahman@nottingham.edu.m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4775336"/>
          </a:xfrm>
        </p:spPr>
        <p:txBody>
          <a:bodyPr>
            <a:normAutofit/>
          </a:bodyPr>
          <a:lstStyle/>
          <a:p>
            <a:r>
              <a:rPr lang="en-US" dirty="0"/>
              <a:t>Low-tech for high engagement: Gratitude practices to enhance autonomous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1" descr="UoN-UK-C-M_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53657"/>
            <a:ext cx="1584176" cy="70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0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N.E.E.D.S.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708920"/>
            <a:ext cx="7200800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3200" dirty="0" smtClean="0"/>
              <a:t>The Nottingham Education Excellence Development Series Programme</a:t>
            </a:r>
          </a:p>
          <a:p>
            <a:pPr marL="0" indent="0">
              <a:buNone/>
            </a:pPr>
            <a:endParaRPr lang="en-MY" sz="3200" dirty="0" smtClean="0"/>
          </a:p>
          <a:p>
            <a:pPr marL="0" indent="0">
              <a:buNone/>
            </a:pPr>
            <a:r>
              <a:rPr lang="en-MY" sz="3200" dirty="0" smtClean="0"/>
              <a:t>e.g. 	a) NEEDS 2 English workshop    </a:t>
            </a:r>
          </a:p>
          <a:p>
            <a:pPr marL="0" indent="0">
              <a:buNone/>
            </a:pPr>
            <a:r>
              <a:rPr lang="en-MY" sz="3200" dirty="0"/>
              <a:t>	</a:t>
            </a:r>
            <a:r>
              <a:rPr lang="en-MY" sz="3200" dirty="0" smtClean="0"/>
              <a:t>b) NEEDS 5 Microscope Project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128501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leha\Pictures\IMG-20170711-WA0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219405"/>
            <a:ext cx="5308054" cy="707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6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leha\Pictures\IMG-20170711-WA0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1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leha\Pictures\IMG-20170711-WA0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9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7715250" cy="1028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/>
              <a:t>SOME FEEDBACK FROM THE STUDENTS</a:t>
            </a:r>
            <a:br>
              <a:rPr lang="en-MY" dirty="0"/>
            </a:br>
            <a:endParaRPr lang="en-MY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MY" sz="2800" dirty="0" smtClean="0"/>
              <a:t>‘ </a:t>
            </a:r>
            <a:r>
              <a:rPr lang="en-MY" sz="2800" dirty="0"/>
              <a:t>Thank you for the opportunity to do this! I had the most amazing time and I don’t think I left being the same person as I was when I entered.’</a:t>
            </a:r>
          </a:p>
          <a:p>
            <a:r>
              <a:rPr lang="en-MY" sz="2800" dirty="0"/>
              <a:t>‘I truly enjoyed myself … definitely looking forward to coming back…’</a:t>
            </a:r>
          </a:p>
          <a:p>
            <a:r>
              <a:rPr lang="en-MY" sz="2800" dirty="0"/>
              <a:t>‘…I’m really glad to help the children learn while having fun at the same time’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83581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38045"/>
            <a:ext cx="7632847" cy="38872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Suppressed negative emotions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buse of power/position</a:t>
            </a:r>
          </a:p>
          <a:p>
            <a:r>
              <a:rPr lang="en-US" sz="2800" dirty="0" smtClean="0"/>
              <a:t>A flawed sense of entitlement</a:t>
            </a:r>
          </a:p>
          <a:p>
            <a:r>
              <a:rPr lang="en-US" sz="2800" dirty="0" smtClean="0"/>
              <a:t>The teacher’s own gratitude practices</a:t>
            </a:r>
          </a:p>
          <a:p>
            <a:r>
              <a:rPr lang="en-US" sz="2800" dirty="0"/>
              <a:t>The effects of gratitude interventions are not always sustainable</a:t>
            </a:r>
            <a:r>
              <a:rPr lang="en-US" sz="2800" dirty="0" smtClean="0"/>
              <a:t>.</a:t>
            </a:r>
          </a:p>
          <a:p>
            <a:pPr marL="0" indent="0" algn="r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Howells 2012)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 &amp;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38045"/>
            <a:ext cx="6840759" cy="3101983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greatergood.berkeley.edu/gratitude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http://www.positiveschools.com.au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17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1"/>
            <a:ext cx="7416823" cy="41764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Carver</a:t>
            </a:r>
            <a:r>
              <a:rPr lang="en-US" dirty="0">
                <a:solidFill>
                  <a:schemeClr val="tx1"/>
                </a:solidFill>
              </a:rPr>
              <a:t>, C. S. and </a:t>
            </a:r>
            <a:r>
              <a:rPr lang="en-US" dirty="0" err="1">
                <a:solidFill>
                  <a:schemeClr val="tx1"/>
                </a:solidFill>
              </a:rPr>
              <a:t>Scheier</a:t>
            </a:r>
            <a:r>
              <a:rPr lang="en-US" dirty="0">
                <a:solidFill>
                  <a:schemeClr val="tx1"/>
                </a:solidFill>
              </a:rPr>
              <a:t>, M. F. </a:t>
            </a:r>
            <a:r>
              <a:rPr lang="en-US" dirty="0" smtClean="0">
                <a:solidFill>
                  <a:schemeClr val="tx1"/>
                </a:solidFill>
              </a:rPr>
              <a:t>(2003.) </a:t>
            </a:r>
            <a:r>
              <a:rPr lang="en-US" i="1" dirty="0">
                <a:solidFill>
                  <a:schemeClr val="tx1"/>
                </a:solidFill>
              </a:rPr>
              <a:t>Perspectives on Personality</a:t>
            </a:r>
            <a:r>
              <a:rPr lang="en-US" dirty="0">
                <a:solidFill>
                  <a:schemeClr val="tx1"/>
                </a:solidFill>
              </a:rPr>
              <a:t> (5th Ed) </a:t>
            </a:r>
            <a:r>
              <a:rPr lang="en-US" dirty="0" smtClean="0">
                <a:solidFill>
                  <a:schemeClr val="tx1"/>
                </a:solidFill>
              </a:rPr>
              <a:t>Boston:  Allyn and Bacon</a:t>
            </a:r>
          </a:p>
          <a:p>
            <a:r>
              <a:rPr lang="en-US" dirty="0">
                <a:solidFill>
                  <a:schemeClr val="tx1"/>
                </a:solidFill>
              </a:rPr>
              <a:t>Emmons, R. A</a:t>
            </a:r>
            <a:r>
              <a:rPr lang="en-US" dirty="0" smtClean="0">
                <a:solidFill>
                  <a:schemeClr val="tx1"/>
                </a:solidFill>
              </a:rPr>
              <a:t>.,&amp; </a:t>
            </a:r>
            <a:r>
              <a:rPr lang="en-US" dirty="0">
                <a:solidFill>
                  <a:schemeClr val="tx1"/>
                </a:solidFill>
              </a:rPr>
              <a:t>McCullough, M. E. (2003). Counting blessings versus burdens: An experimental investigation of gratitude and subjective well-being in daily life. </a:t>
            </a:r>
            <a:r>
              <a:rPr lang="en-US" i="1" dirty="0">
                <a:solidFill>
                  <a:schemeClr val="tx1"/>
                </a:solidFill>
              </a:rPr>
              <a:t>Journal of Personality and Social Psychology, </a:t>
            </a:r>
            <a:r>
              <a:rPr lang="en-US" dirty="0" smtClean="0">
                <a:solidFill>
                  <a:schemeClr val="tx1"/>
                </a:solidFill>
              </a:rPr>
              <a:t>84(2): 377-389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Emmons, RA and Stern, R. </a:t>
            </a:r>
            <a:r>
              <a:rPr lang="en-US" dirty="0" smtClean="0">
                <a:solidFill>
                  <a:schemeClr val="tx1"/>
                </a:solidFill>
              </a:rPr>
              <a:t>(2013). ‘Gratitude </a:t>
            </a:r>
            <a:r>
              <a:rPr lang="en-US" dirty="0">
                <a:solidFill>
                  <a:schemeClr val="tx1"/>
                </a:solidFill>
              </a:rPr>
              <a:t>as a psychotherapeutic intervention’. </a:t>
            </a:r>
            <a:r>
              <a:rPr lang="en-US" i="1" dirty="0">
                <a:solidFill>
                  <a:schemeClr val="tx1"/>
                </a:solidFill>
              </a:rPr>
              <a:t>Journal of Clinical Psychology.</a:t>
            </a:r>
            <a:r>
              <a:rPr lang="en-US" dirty="0">
                <a:solidFill>
                  <a:schemeClr val="tx1"/>
                </a:solidFill>
              </a:rPr>
              <a:t> 69(8): </a:t>
            </a:r>
            <a:r>
              <a:rPr lang="en-US" dirty="0" smtClean="0">
                <a:solidFill>
                  <a:schemeClr val="tx1"/>
                </a:solidFill>
              </a:rPr>
              <a:t>846-55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Howells, K. 2012. </a:t>
            </a:r>
            <a:r>
              <a:rPr lang="en-US" i="1" dirty="0">
                <a:solidFill>
                  <a:schemeClr val="tx1"/>
                </a:solidFill>
              </a:rPr>
              <a:t>Gratitude in Education: A Radical View.</a:t>
            </a:r>
            <a:r>
              <a:rPr lang="en-US" dirty="0">
                <a:solidFill>
                  <a:schemeClr val="tx1"/>
                </a:solidFill>
              </a:rPr>
              <a:t> Rotterdam: Sense </a:t>
            </a:r>
            <a:r>
              <a:rPr lang="en-US" dirty="0" smtClean="0">
                <a:solidFill>
                  <a:schemeClr val="tx1"/>
                </a:solidFill>
              </a:rPr>
              <a:t>Publishers</a:t>
            </a:r>
          </a:p>
          <a:p>
            <a:r>
              <a:rPr lang="en-US" dirty="0">
                <a:solidFill>
                  <a:schemeClr val="tx1"/>
                </a:solidFill>
              </a:rPr>
              <a:t>Koo, M.,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Algoe</a:t>
            </a:r>
            <a:r>
              <a:rPr lang="en-US" dirty="0">
                <a:solidFill>
                  <a:schemeClr val="tx1"/>
                </a:solidFill>
              </a:rPr>
              <a:t>, S. B., Wilson, T. D., &amp; Gilbert, D. T. (</a:t>
            </a:r>
            <a:r>
              <a:rPr lang="en-US" dirty="0" smtClean="0">
                <a:solidFill>
                  <a:schemeClr val="tx1"/>
                </a:solidFill>
              </a:rPr>
              <a:t>2008)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It's a wonderful life: Mentally subtracting positive events improves people's affective states, contrary to their affective forecasts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i="1" dirty="0">
                <a:solidFill>
                  <a:schemeClr val="tx1"/>
                </a:solidFill>
              </a:rPr>
              <a:t>Journal of Personality and Social Psychology, </a:t>
            </a:r>
            <a:r>
              <a:rPr lang="en-US" i="1" dirty="0" smtClean="0">
                <a:solidFill>
                  <a:schemeClr val="tx1"/>
                </a:solidFill>
              </a:rPr>
              <a:t>95</a:t>
            </a:r>
            <a:r>
              <a:rPr lang="en-US" dirty="0" smtClean="0">
                <a:solidFill>
                  <a:schemeClr val="tx1"/>
                </a:solidFill>
              </a:rPr>
              <a:t>(5):1217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Lyubomirsky</a:t>
            </a:r>
            <a:r>
              <a:rPr lang="en-US" dirty="0">
                <a:solidFill>
                  <a:schemeClr val="tx1"/>
                </a:solidFill>
              </a:rPr>
              <a:t>, S. </a:t>
            </a:r>
            <a:r>
              <a:rPr lang="en-US" dirty="0" smtClean="0">
                <a:solidFill>
                  <a:schemeClr val="tx1"/>
                </a:solidFill>
              </a:rPr>
              <a:t>(2008). </a:t>
            </a:r>
            <a:r>
              <a:rPr lang="en-US" i="1" dirty="0">
                <a:solidFill>
                  <a:schemeClr val="tx1"/>
                </a:solidFill>
              </a:rPr>
              <a:t>The How of Happiness</a:t>
            </a:r>
            <a:r>
              <a:rPr lang="en-US" i="1" dirty="0" smtClean="0">
                <a:solidFill>
                  <a:schemeClr val="tx1"/>
                </a:solidFill>
              </a:rPr>
              <a:t>:  </a:t>
            </a:r>
            <a:r>
              <a:rPr lang="en-US" i="1" dirty="0">
                <a:solidFill>
                  <a:schemeClr val="tx1"/>
                </a:solidFill>
              </a:rPr>
              <a:t>A New Approach to Getting the Life You Want </a:t>
            </a:r>
            <a:r>
              <a:rPr lang="en-US" dirty="0" smtClean="0">
                <a:solidFill>
                  <a:schemeClr val="tx1"/>
                </a:solidFill>
              </a:rPr>
              <a:t>New York:  Penguin</a:t>
            </a:r>
          </a:p>
          <a:p>
            <a:r>
              <a:rPr lang="en-US" dirty="0">
                <a:solidFill>
                  <a:schemeClr val="tx1"/>
                </a:solidFill>
              </a:rPr>
              <a:t>Seligman, M. E., Steen, T. A., Park, N., &amp; Peterson, C. (2005). Positive psychology progress: empirical validation of interventions. </a:t>
            </a:r>
            <a:r>
              <a:rPr lang="en-US" i="1" dirty="0">
                <a:solidFill>
                  <a:schemeClr val="tx1"/>
                </a:solidFill>
              </a:rPr>
              <a:t>American Psychologist</a:t>
            </a:r>
            <a:r>
              <a:rPr lang="en-US" dirty="0">
                <a:solidFill>
                  <a:schemeClr val="tx1"/>
                </a:solidFill>
              </a:rPr>
              <a:t>, 60(5</a:t>
            </a:r>
            <a:r>
              <a:rPr lang="en-US" dirty="0" smtClean="0">
                <a:solidFill>
                  <a:schemeClr val="tx1"/>
                </a:solidFill>
              </a:rPr>
              <a:t>): </a:t>
            </a:r>
            <a:r>
              <a:rPr lang="en-US" dirty="0">
                <a:solidFill>
                  <a:schemeClr val="tx1"/>
                </a:solidFill>
              </a:rPr>
              <a:t>410.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Vitasari</a:t>
            </a:r>
            <a:r>
              <a:rPr lang="en-US" dirty="0">
                <a:solidFill>
                  <a:schemeClr val="tx1"/>
                </a:solidFill>
              </a:rPr>
              <a:t>, P., </a:t>
            </a:r>
            <a:r>
              <a:rPr lang="en-US" dirty="0" err="1">
                <a:solidFill>
                  <a:schemeClr val="tx1"/>
                </a:solidFill>
              </a:rPr>
              <a:t>Wahab</a:t>
            </a:r>
            <a:r>
              <a:rPr lang="en-US" dirty="0">
                <a:solidFill>
                  <a:schemeClr val="tx1"/>
                </a:solidFill>
              </a:rPr>
              <a:t>, M. N. A., Othman, A. and </a:t>
            </a:r>
            <a:r>
              <a:rPr lang="en-US" dirty="0" err="1">
                <a:solidFill>
                  <a:schemeClr val="tx1"/>
                </a:solidFill>
              </a:rPr>
              <a:t>Awang</a:t>
            </a:r>
            <a:r>
              <a:rPr lang="en-US" dirty="0">
                <a:solidFill>
                  <a:schemeClr val="tx1"/>
                </a:solidFill>
              </a:rPr>
              <a:t>, M. G. </a:t>
            </a:r>
            <a:r>
              <a:rPr lang="en-US" dirty="0" smtClean="0">
                <a:solidFill>
                  <a:schemeClr val="tx1"/>
                </a:solidFill>
              </a:rPr>
              <a:t>(2010). </a:t>
            </a:r>
            <a:r>
              <a:rPr lang="en-US" dirty="0">
                <a:solidFill>
                  <a:schemeClr val="tx1"/>
                </a:solidFill>
              </a:rPr>
              <a:t>The Use of Study Anxiety Intervention in Reducing Anxiety to Improve Academic Performance among University Students. International </a:t>
            </a:r>
            <a:r>
              <a:rPr lang="en-US" i="1" dirty="0">
                <a:solidFill>
                  <a:schemeClr val="tx1"/>
                </a:solidFill>
              </a:rPr>
              <a:t>Journal of Psychological Studies </a:t>
            </a:r>
            <a:r>
              <a:rPr lang="en-US" dirty="0">
                <a:solidFill>
                  <a:schemeClr val="tx1"/>
                </a:solidFill>
              </a:rPr>
              <a:t>2(1):  89–95.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61710" y="3068960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‘…as they </a:t>
            </a:r>
            <a:r>
              <a:rPr lang="en-US" sz="2800" dirty="0" err="1"/>
              <a:t>practised</a:t>
            </a:r>
            <a:r>
              <a:rPr lang="en-US" sz="2800" dirty="0"/>
              <a:t> more gratitude when they studied, they experienced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engagement, greater connection to the subject and teacher, a deeper understanding of content, and increased motivation</a:t>
            </a:r>
            <a:r>
              <a:rPr lang="en-US" sz="2800" dirty="0"/>
              <a:t>.’ (Howells 2012)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Questions</a:t>
            </a:r>
            <a:r>
              <a:rPr lang="en-GB" sz="2800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6912768" cy="4176464"/>
          </a:xfrm>
        </p:spPr>
        <p:txBody>
          <a:bodyPr>
            <a:normAutofit/>
          </a:bodyPr>
          <a:lstStyle/>
          <a:p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2"/>
            </a:endParaRPr>
          </a:p>
          <a:p>
            <a:pPr marL="914400" lvl="4" indent="0" algn="ctr">
              <a:buNone/>
            </a:pPr>
            <a:r>
              <a:rPr lang="en-US" sz="2000" dirty="0" smtClean="0"/>
              <a:t>Saleha.AbdulRahman@nottingham.edu.my 	</a:t>
            </a:r>
            <a:r>
              <a:rPr lang="en-US" dirty="0"/>
              <a:t> </a:t>
            </a:r>
            <a:r>
              <a:rPr lang="en-US" dirty="0" smtClean="0"/>
              <a:t>        </a:t>
            </a:r>
          </a:p>
          <a:p>
            <a:pPr marL="914400" lvl="4" indent="0" algn="ctr">
              <a:buNone/>
            </a:pPr>
            <a:endParaRPr lang="en-US" sz="2000" dirty="0"/>
          </a:p>
          <a:p>
            <a:pPr marL="914400" lvl="4" indent="0" algn="ctr">
              <a:buNone/>
            </a:pPr>
            <a:r>
              <a:rPr lang="en-US" sz="2000" dirty="0" smtClean="0"/>
              <a:t> 03 8924 8195		012 349 6589</a:t>
            </a:r>
            <a:endParaRPr lang="en-US" sz="2000" dirty="0"/>
          </a:p>
          <a:p>
            <a:pPr marL="914400" lvl="4" indent="0" algn="ctr">
              <a:buNone/>
            </a:pPr>
            <a:endParaRPr lang="en-US" sz="4500" dirty="0" smtClean="0"/>
          </a:p>
          <a:p>
            <a:pPr marL="0" indent="0" algn="ctr">
              <a:buNone/>
            </a:pPr>
            <a:r>
              <a:rPr lang="en-US" sz="5000" dirty="0" smtClean="0"/>
              <a:t>Thank you</a:t>
            </a:r>
            <a:endParaRPr lang="en-GB" sz="5000" dirty="0"/>
          </a:p>
        </p:txBody>
      </p:sp>
      <p:pic>
        <p:nvPicPr>
          <p:cNvPr id="4100" name="Picture 4" descr="Image result for email icon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773" y="2780928"/>
            <a:ext cx="634445" cy="64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Image result for samsung phone icon transparent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65" y="3717031"/>
            <a:ext cx="491774" cy="49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Image result for samsung phone icon transparent backgrou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708267" cy="70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8045"/>
            <a:ext cx="7704855" cy="310198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Gratitude described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Educational value of gratitude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Developing gratitude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The issues with gratitude in IFP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6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gratitude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8045"/>
            <a:ext cx="7776863" cy="3101983"/>
          </a:xfrm>
        </p:spPr>
        <p:txBody>
          <a:bodyPr/>
          <a:lstStyle/>
          <a:p>
            <a:r>
              <a:rPr lang="en-US" sz="3200" dirty="0" smtClean="0"/>
              <a:t>A fleeting emotion</a:t>
            </a:r>
          </a:p>
          <a:p>
            <a:r>
              <a:rPr lang="en-US" sz="3200" dirty="0" smtClean="0"/>
              <a:t>Positive thinking (although it tends to generate positivity)</a:t>
            </a:r>
          </a:p>
          <a:p>
            <a:r>
              <a:rPr lang="en-US" sz="3200" dirty="0" smtClean="0"/>
              <a:t>Entitlement for (expressions of) appreciation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gratitude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38045"/>
            <a:ext cx="7344815" cy="310198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Thinking and </a:t>
            </a:r>
            <a:r>
              <a:rPr lang="en-US" sz="3600" dirty="0" smtClean="0"/>
              <a:t>reflection (acknowledgement of good events) </a:t>
            </a:r>
            <a:endParaRPr lang="en-US" sz="3600" dirty="0" smtClean="0"/>
          </a:p>
          <a:p>
            <a:r>
              <a:rPr lang="en-US" sz="3600" dirty="0" smtClean="0"/>
              <a:t>Generosity and kindness</a:t>
            </a:r>
          </a:p>
          <a:p>
            <a:r>
              <a:rPr lang="en-US" sz="3600" dirty="0" smtClean="0"/>
              <a:t>Purposeful </a:t>
            </a:r>
            <a:r>
              <a:rPr lang="en-US" sz="3600" i="1" dirty="0" smtClean="0"/>
              <a:t>repeated</a:t>
            </a:r>
            <a:r>
              <a:rPr lang="en-US" sz="3600" dirty="0" smtClean="0"/>
              <a:t> action</a:t>
            </a:r>
          </a:p>
          <a:p>
            <a:r>
              <a:rPr lang="en-US" sz="3600" dirty="0" smtClean="0"/>
              <a:t>Interpersonal </a:t>
            </a:r>
            <a:r>
              <a:rPr lang="en-US" sz="3600" dirty="0" err="1" smtClean="0"/>
              <a:t>behaviour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6134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 &amp; wellbeing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45" y="2638045"/>
            <a:ext cx="5937755" cy="352725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Stronger emotional intelligence</a:t>
            </a:r>
          </a:p>
          <a:p>
            <a:r>
              <a:rPr lang="en-US" sz="3200" dirty="0" smtClean="0"/>
              <a:t>Reduced anxiety</a:t>
            </a:r>
          </a:p>
          <a:p>
            <a:r>
              <a:rPr lang="en-US" sz="3200" dirty="0" smtClean="0"/>
              <a:t>Increased resilience</a:t>
            </a:r>
          </a:p>
          <a:p>
            <a:r>
              <a:rPr lang="en-US" sz="3200" dirty="0" smtClean="0"/>
              <a:t>Higher self confidence</a:t>
            </a:r>
            <a:endParaRPr lang="en-US" sz="3200" dirty="0"/>
          </a:p>
          <a:p>
            <a:r>
              <a:rPr lang="en-US" sz="3200" dirty="0" smtClean="0"/>
              <a:t>Courage to take 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 &amp;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638045"/>
            <a:ext cx="7056783" cy="3455251"/>
          </a:xfrm>
        </p:spPr>
        <p:txBody>
          <a:bodyPr>
            <a:noAutofit/>
          </a:bodyPr>
          <a:lstStyle/>
          <a:p>
            <a:pPr lvl="0">
              <a:buClr>
                <a:srgbClr val="9BAFB5"/>
              </a:buClr>
            </a:pP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Promotes </a:t>
            </a: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h</a:t>
            </a: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igher </a:t>
            </a:r>
            <a:r>
              <a:rPr lang="en-US" sz="32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alertness, enthusiasm and </a:t>
            </a: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determination (goal-led)</a:t>
            </a:r>
          </a:p>
          <a:p>
            <a:pPr lvl="0">
              <a:buClr>
                <a:srgbClr val="9BAFB5"/>
              </a:buClr>
            </a:pP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Promotes thinking</a:t>
            </a:r>
            <a:endParaRPr lang="en-US" sz="3200" dirty="0" smtClean="0"/>
          </a:p>
          <a:p>
            <a:pPr lvl="0">
              <a:buClr>
                <a:srgbClr val="9BAFB5"/>
              </a:buClr>
            </a:pP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Increases social awareness</a:t>
            </a:r>
          </a:p>
          <a:p>
            <a:pPr lvl="0">
              <a:buClr>
                <a:srgbClr val="9BAFB5"/>
              </a:buClr>
            </a:pP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Encourages responsible decision making</a:t>
            </a:r>
            <a:endParaRPr lang="en-US" sz="3200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gratitude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38045"/>
            <a:ext cx="8208912" cy="3101983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Paying </a:t>
            </a:r>
            <a:r>
              <a:rPr lang="en-GB" sz="2800" dirty="0" smtClean="0"/>
              <a:t>attention to life events &amp; paying forward (Emmons and McCullough 2003; Emmons and Stern 2013)</a:t>
            </a:r>
          </a:p>
          <a:p>
            <a:r>
              <a:rPr lang="en-GB" sz="2800" dirty="0"/>
              <a:t>D</a:t>
            </a:r>
            <a:r>
              <a:rPr lang="en-GB" sz="2800" dirty="0" smtClean="0"/>
              <a:t>aily random acts of kindness (</a:t>
            </a:r>
            <a:r>
              <a:rPr lang="en-GB" sz="2800" dirty="0" err="1" smtClean="0"/>
              <a:t>Lyubomirsky</a:t>
            </a:r>
            <a:r>
              <a:rPr lang="en-GB" sz="2800" dirty="0" smtClean="0"/>
              <a:t> 2007)</a:t>
            </a:r>
          </a:p>
          <a:p>
            <a:r>
              <a:rPr lang="en-GB" sz="2800" dirty="0" smtClean="0"/>
              <a:t>Mental subtraction of positive events (Koo et al 2008)</a:t>
            </a:r>
          </a:p>
          <a:p>
            <a:r>
              <a:rPr lang="en-US" sz="2800" dirty="0"/>
              <a:t>Gratitude letters (Seligman et al 2005)</a:t>
            </a:r>
          </a:p>
          <a:p>
            <a:r>
              <a:rPr lang="en-US" sz="2800" dirty="0"/>
              <a:t>Gratitude surprise sticky notes (Campbell 2016) </a:t>
            </a:r>
          </a:p>
          <a:p>
            <a:endParaRPr lang="en-GB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an </a:t>
            </a:r>
            <a:r>
              <a:rPr lang="en-US" dirty="0" err="1" smtClean="0"/>
              <a:t>ifp</a:t>
            </a:r>
            <a:r>
              <a:rPr lang="en-US" dirty="0" smtClean="0"/>
              <a:t> can gratitude be integrated?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7" y="2638045"/>
            <a:ext cx="7128792" cy="3101983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At start of programme (e.g. induction session)</a:t>
            </a:r>
          </a:p>
          <a:p>
            <a:r>
              <a:rPr lang="en-US" sz="3200" dirty="0" smtClean="0"/>
              <a:t>At start of module/course</a:t>
            </a:r>
          </a:p>
          <a:p>
            <a:r>
              <a:rPr lang="en-US" sz="3200" dirty="0" smtClean="0"/>
              <a:t>During personal tutorials</a:t>
            </a:r>
            <a:endParaRPr lang="en-US" sz="3200" dirty="0"/>
          </a:p>
          <a:p>
            <a:r>
              <a:rPr lang="en-US" sz="3200" dirty="0" smtClean="0"/>
              <a:t>In counseling sessions</a:t>
            </a:r>
          </a:p>
          <a:p>
            <a:r>
              <a:rPr lang="en-US" sz="3200" dirty="0" smtClean="0"/>
              <a:t>As an integrated in-sessional ‘giving back’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(e.g. NEEDS at UNMC)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45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D6F7F27161B94F91AF6E267939BAFA" ma:contentTypeVersion="0" ma:contentTypeDescription="Create a new document." ma:contentTypeScope="" ma:versionID="5faace073a48f9b8a57560c62c64c0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1CBF0B-7B79-4BA3-B2C6-1F3C4455C590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04770E-9334-4639-9FC7-0564D3988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A50A7E-0BA9-4F19-B02C-999E847EB4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2542</TotalTime>
  <Words>719</Words>
  <Application>Microsoft Office PowerPoint</Application>
  <PresentationFormat>On-screen Show (4:3)</PresentationFormat>
  <Paragraphs>96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Parcel</vt:lpstr>
      <vt:lpstr>Low-tech for high engagement: Gratitude practices to enhance autonomous learning </vt:lpstr>
      <vt:lpstr>Gratitude in education</vt:lpstr>
      <vt:lpstr>PRESENTATION AIMS</vt:lpstr>
      <vt:lpstr>What gratitude is not</vt:lpstr>
      <vt:lpstr>What gratitude is</vt:lpstr>
      <vt:lpstr>Gratitude &amp; wellbeing </vt:lpstr>
      <vt:lpstr>Gratitude &amp; learning</vt:lpstr>
      <vt:lpstr>Developing gratitude</vt:lpstr>
      <vt:lpstr>Where in an ifp can gratitude be integrated?</vt:lpstr>
      <vt:lpstr>N.E.E.D.S.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FEEDBACK FROM THE STUDENTS </vt:lpstr>
      <vt:lpstr>Some real concerns</vt:lpstr>
      <vt:lpstr>Further reading &amp; resource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Programme in Arts</dc:title>
  <dc:creator>Mike Groves</dc:creator>
  <cp:lastModifiedBy>SALEHA ABDUL RAHMAN</cp:lastModifiedBy>
  <cp:revision>229</cp:revision>
  <dcterms:created xsi:type="dcterms:W3CDTF">2009-09-11T05:36:43Z</dcterms:created>
  <dcterms:modified xsi:type="dcterms:W3CDTF">2017-07-19T08:56:24Z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0x010100B3D6F7F27161B94F91AF6E267939BAFA</vt:lpwstr>
  </property>
</Properties>
</file>