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4" r:id="rId17"/>
    <p:sldId id="266"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328510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74E78-D43B-4BFD-9963-9546A53546D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159336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263733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67761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41364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5374E78-D43B-4BFD-9963-9546A53546D0}" type="datetimeFigureOut">
              <a:rPr lang="en-US" smtClean="0"/>
              <a:t>7/24/2017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1693849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5374E78-D43B-4BFD-9963-9546A53546D0}" type="datetimeFigureOut">
              <a:rPr lang="en-US" smtClean="0"/>
              <a:t>7/24/2017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415335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3253368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283122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220582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374E78-D43B-4BFD-9963-9546A53546D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97760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374E78-D43B-4BFD-9963-9546A53546D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191249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374E78-D43B-4BFD-9963-9546A53546D0}" type="datetimeFigureOut">
              <a:rPr lang="en-US" smtClean="0"/>
              <a:t>7/24/2017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61539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374E78-D43B-4BFD-9963-9546A53546D0}" type="datetimeFigureOut">
              <a:rPr lang="en-US" smtClean="0"/>
              <a:t>7/24/2017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314088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74E78-D43B-4BFD-9963-9546A53546D0}" type="datetimeFigureOut">
              <a:rPr lang="en-US" smtClean="0"/>
              <a:t>7/24/2017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12518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74E78-D43B-4BFD-9963-9546A53546D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227860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374E78-D43B-4BFD-9963-9546A53546D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70869A2-2388-4368-A71F-1804326D3118}" type="slidenum">
              <a:rPr lang="en-US" smtClean="0"/>
              <a:t>‹#›</a:t>
            </a:fld>
            <a:endParaRPr lang="en-US"/>
          </a:p>
        </p:txBody>
      </p:sp>
    </p:spTree>
    <p:extLst>
      <p:ext uri="{BB962C8B-B14F-4D97-AF65-F5344CB8AC3E}">
        <p14:creationId xmlns:p14="http://schemas.microsoft.com/office/powerpoint/2010/main" val="50218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5374E78-D43B-4BFD-9963-9546A53546D0}" type="datetimeFigureOut">
              <a:rPr lang="en-US" smtClean="0"/>
              <a:t>7/24/2017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70869A2-2388-4368-A71F-1804326D3118}" type="slidenum">
              <a:rPr lang="en-US" smtClean="0"/>
              <a:t>‹#›</a:t>
            </a:fld>
            <a:endParaRPr lang="en-US"/>
          </a:p>
        </p:txBody>
      </p:sp>
    </p:spTree>
    <p:extLst>
      <p:ext uri="{BB962C8B-B14F-4D97-AF65-F5344CB8AC3E}">
        <p14:creationId xmlns:p14="http://schemas.microsoft.com/office/powerpoint/2010/main" val="2934735572"/>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2.warwick.ac.uk/fac/soc/al/globalpad/interculturalskill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97390" y="1191593"/>
            <a:ext cx="9144000" cy="3007687"/>
          </a:xfrm>
        </p:spPr>
        <p:txBody>
          <a:bodyPr>
            <a:normAutofit fontScale="90000"/>
          </a:bodyPr>
          <a:lstStyle/>
          <a:p>
            <a:r>
              <a:rPr lang="en-US" b="1" dirty="0" smtClean="0"/>
              <a:t/>
            </a:r>
            <a:br>
              <a:rPr lang="en-US" b="1" dirty="0" smtClean="0"/>
            </a:br>
            <a:r>
              <a:rPr lang="en-US" b="1" dirty="0" smtClean="0"/>
              <a:t>Positive student engagement through workshops centered on developing intercultural awareness</a:t>
            </a:r>
            <a:endParaRPr lang="en-US" b="1" dirty="0"/>
          </a:p>
        </p:txBody>
      </p:sp>
      <p:sp>
        <p:nvSpPr>
          <p:cNvPr id="3" name="Subtitle 2"/>
          <p:cNvSpPr>
            <a:spLocks noGrp="1"/>
          </p:cNvSpPr>
          <p:nvPr>
            <p:ph type="subTitle" idx="1"/>
          </p:nvPr>
        </p:nvSpPr>
        <p:spPr/>
        <p:txBody>
          <a:bodyPr/>
          <a:lstStyle/>
          <a:p>
            <a:endParaRPr lang="en-US" dirty="0" smtClean="0"/>
          </a:p>
          <a:p>
            <a:r>
              <a:rPr lang="en-US" b="1" dirty="0" smtClean="0"/>
              <a:t>Nabila Shariff, University of Nottingham Malaysia Campus</a:t>
            </a:r>
            <a:endParaRPr lang="en-US" b="1" dirty="0"/>
          </a:p>
        </p:txBody>
      </p:sp>
    </p:spTree>
    <p:extLst>
      <p:ext uri="{BB962C8B-B14F-4D97-AF65-F5344CB8AC3E}">
        <p14:creationId xmlns:p14="http://schemas.microsoft.com/office/powerpoint/2010/main" val="3950440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534572"/>
            <a:ext cx="10155471" cy="5866228"/>
          </a:xfrm>
        </p:spPr>
        <p:txBody>
          <a:bodyPr>
            <a:normAutofit/>
          </a:bodyPr>
          <a:lstStyle/>
          <a:p>
            <a:pPr marL="0" indent="0" algn="ctr">
              <a:buNone/>
            </a:pPr>
            <a:r>
              <a:rPr lang="en-US" dirty="0" smtClean="0">
                <a:solidFill>
                  <a:schemeClr val="bg1"/>
                </a:solidFill>
              </a:rPr>
              <a:t> </a:t>
            </a:r>
          </a:p>
          <a:p>
            <a:pPr marL="0" indent="0" algn="ctr">
              <a:buNone/>
            </a:pPr>
            <a:r>
              <a:rPr lang="en-US" sz="3600" b="1" dirty="0" smtClean="0">
                <a:solidFill>
                  <a:schemeClr val="bg1"/>
                </a:solidFill>
              </a:rPr>
              <a:t>Universalist</a:t>
            </a:r>
          </a:p>
          <a:p>
            <a:pPr marL="0" indent="0" algn="ctr">
              <a:buNone/>
            </a:pPr>
            <a:endParaRPr lang="en-US" b="1" dirty="0" smtClean="0">
              <a:solidFill>
                <a:schemeClr val="bg1"/>
              </a:solidFill>
            </a:endParaRPr>
          </a:p>
          <a:p>
            <a:pPr marL="0" indent="0" algn="ctr">
              <a:buNone/>
            </a:pPr>
            <a:endParaRPr lang="en-US" b="1" dirty="0" smtClean="0">
              <a:solidFill>
                <a:schemeClr val="bg1"/>
              </a:solidFill>
            </a:endParaRPr>
          </a:p>
          <a:p>
            <a:r>
              <a:rPr lang="en-US" sz="2400" b="1" dirty="0" smtClean="0">
                <a:solidFill>
                  <a:schemeClr val="tx1"/>
                </a:solidFill>
              </a:rPr>
              <a:t>Focus </a:t>
            </a:r>
            <a:r>
              <a:rPr lang="en-US" sz="2400" b="1" dirty="0">
                <a:solidFill>
                  <a:schemeClr val="tx1"/>
                </a:solidFill>
              </a:rPr>
              <a:t>is more on rules than </a:t>
            </a:r>
            <a:r>
              <a:rPr lang="en-US" sz="2400" b="1" dirty="0" smtClean="0">
                <a:solidFill>
                  <a:schemeClr val="tx1"/>
                </a:solidFill>
              </a:rPr>
              <a:t>relationships</a:t>
            </a:r>
          </a:p>
          <a:p>
            <a:r>
              <a:rPr lang="en-US" sz="2400" b="1" dirty="0" smtClean="0">
                <a:solidFill>
                  <a:schemeClr val="tx1"/>
                </a:solidFill>
              </a:rPr>
              <a:t> </a:t>
            </a:r>
            <a:r>
              <a:rPr lang="en-US" sz="2400" b="1" dirty="0">
                <a:solidFill>
                  <a:schemeClr val="tx1"/>
                </a:solidFill>
              </a:rPr>
              <a:t>Legal contracts are readily drawn </a:t>
            </a:r>
            <a:r>
              <a:rPr lang="en-US" sz="2400" b="1" dirty="0" smtClean="0">
                <a:solidFill>
                  <a:schemeClr val="tx1"/>
                </a:solidFill>
              </a:rPr>
              <a:t>up</a:t>
            </a:r>
          </a:p>
          <a:p>
            <a:r>
              <a:rPr lang="en-US" sz="2400" b="1" dirty="0" smtClean="0">
                <a:solidFill>
                  <a:schemeClr val="tx1"/>
                </a:solidFill>
              </a:rPr>
              <a:t> </a:t>
            </a:r>
            <a:r>
              <a:rPr lang="en-US" sz="2400" b="1" dirty="0">
                <a:solidFill>
                  <a:schemeClr val="tx1"/>
                </a:solidFill>
              </a:rPr>
              <a:t>A trustworthy person is the one who </a:t>
            </a:r>
            <a:r>
              <a:rPr lang="en-US" sz="2400" b="1" dirty="0" smtClean="0">
                <a:solidFill>
                  <a:schemeClr val="tx1"/>
                </a:solidFill>
              </a:rPr>
              <a:t>honors </a:t>
            </a:r>
            <a:r>
              <a:rPr lang="en-US" sz="2400" b="1" dirty="0">
                <a:solidFill>
                  <a:schemeClr val="tx1"/>
                </a:solidFill>
              </a:rPr>
              <a:t>his or her word or contract </a:t>
            </a:r>
            <a:endParaRPr lang="en-US" sz="2400" b="1" dirty="0" smtClean="0">
              <a:solidFill>
                <a:schemeClr val="tx1"/>
              </a:solidFill>
            </a:endParaRPr>
          </a:p>
          <a:p>
            <a:r>
              <a:rPr lang="en-US" sz="2400" b="1" dirty="0" smtClean="0">
                <a:solidFill>
                  <a:schemeClr val="tx1"/>
                </a:solidFill>
              </a:rPr>
              <a:t>There </a:t>
            </a:r>
            <a:r>
              <a:rPr lang="en-US" sz="2400" b="1" dirty="0">
                <a:solidFill>
                  <a:schemeClr val="tx1"/>
                </a:solidFill>
              </a:rPr>
              <a:t>is only one truth or reality which has been agreed </a:t>
            </a:r>
            <a:r>
              <a:rPr lang="en-US" sz="2400" b="1" dirty="0" smtClean="0">
                <a:solidFill>
                  <a:schemeClr val="tx1"/>
                </a:solidFill>
              </a:rPr>
              <a:t>to</a:t>
            </a:r>
          </a:p>
          <a:p>
            <a:r>
              <a:rPr lang="en-US" sz="2400" b="1" dirty="0" smtClean="0">
                <a:solidFill>
                  <a:schemeClr val="tx1"/>
                </a:solidFill>
              </a:rPr>
              <a:t> </a:t>
            </a:r>
            <a:r>
              <a:rPr lang="en-US" sz="2400" b="1" dirty="0">
                <a:solidFill>
                  <a:schemeClr val="tx1"/>
                </a:solidFill>
              </a:rPr>
              <a:t>A deal is a deal </a:t>
            </a:r>
            <a:endParaRPr lang="en-US" sz="2400" b="1" dirty="0" smtClean="0">
              <a:solidFill>
                <a:schemeClr val="tx1"/>
              </a:solidFill>
            </a:endParaRPr>
          </a:p>
          <a:p>
            <a:r>
              <a:rPr lang="en-US" sz="2400" b="1" dirty="0" smtClean="0">
                <a:solidFill>
                  <a:schemeClr val="tx1"/>
                </a:solidFill>
              </a:rPr>
              <a:t>“You </a:t>
            </a:r>
            <a:r>
              <a:rPr lang="en-US" sz="2400" b="1" dirty="0">
                <a:solidFill>
                  <a:schemeClr val="tx1"/>
                </a:solidFill>
              </a:rPr>
              <a:t>cannot trust a </a:t>
            </a:r>
            <a:r>
              <a:rPr lang="en-US" sz="2400" b="1" dirty="0" err="1" smtClean="0">
                <a:solidFill>
                  <a:schemeClr val="tx1"/>
                </a:solidFill>
              </a:rPr>
              <a:t>particularist</a:t>
            </a:r>
            <a:r>
              <a:rPr lang="en-US" sz="2400" b="1" dirty="0" smtClean="0">
                <a:solidFill>
                  <a:schemeClr val="tx1"/>
                </a:solidFill>
              </a:rPr>
              <a:t>, </a:t>
            </a:r>
            <a:r>
              <a:rPr lang="en-US" sz="2400" b="1" dirty="0">
                <a:solidFill>
                  <a:schemeClr val="tx1"/>
                </a:solidFill>
              </a:rPr>
              <a:t>they </a:t>
            </a:r>
            <a:r>
              <a:rPr lang="en-US" sz="2400" b="1" dirty="0" smtClean="0">
                <a:solidFill>
                  <a:schemeClr val="tx1"/>
                </a:solidFill>
              </a:rPr>
              <a:t>only </a:t>
            </a:r>
            <a:r>
              <a:rPr lang="en-US" sz="2400" b="1" dirty="0">
                <a:solidFill>
                  <a:schemeClr val="tx1"/>
                </a:solidFill>
              </a:rPr>
              <a:t>help </a:t>
            </a:r>
            <a:r>
              <a:rPr lang="en-US" sz="2400" b="1" dirty="0" smtClean="0">
                <a:solidFill>
                  <a:schemeClr val="tx1"/>
                </a:solidFill>
              </a:rPr>
              <a:t>their friends”</a:t>
            </a:r>
            <a:endParaRPr lang="en-US" sz="2400" b="1" dirty="0">
              <a:solidFill>
                <a:schemeClr val="tx1"/>
              </a:solidFill>
            </a:endParaRPr>
          </a:p>
          <a:p>
            <a:endParaRPr lang="en-US" dirty="0" smtClean="0"/>
          </a:p>
          <a:p>
            <a:pPr marL="0" indent="0">
              <a:buNone/>
            </a:pPr>
            <a:endParaRPr lang="en-US" dirty="0"/>
          </a:p>
        </p:txBody>
      </p:sp>
    </p:spTree>
    <p:extLst>
      <p:ext uri="{BB962C8B-B14F-4D97-AF65-F5344CB8AC3E}">
        <p14:creationId xmlns:p14="http://schemas.microsoft.com/office/powerpoint/2010/main" val="1822377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Particularist</a:t>
            </a:r>
            <a:endParaRPr lang="en-US" b="1" dirty="0"/>
          </a:p>
        </p:txBody>
      </p:sp>
      <p:sp>
        <p:nvSpPr>
          <p:cNvPr id="3" name="Content Placeholder 2"/>
          <p:cNvSpPr>
            <a:spLocks noGrp="1"/>
          </p:cNvSpPr>
          <p:nvPr>
            <p:ph idx="1"/>
          </p:nvPr>
        </p:nvSpPr>
        <p:spPr>
          <a:xfrm>
            <a:off x="1154954" y="2264897"/>
            <a:ext cx="8825659" cy="4079631"/>
          </a:xfrm>
        </p:spPr>
        <p:txBody>
          <a:bodyPr>
            <a:noAutofit/>
          </a:bodyPr>
          <a:lstStyle/>
          <a:p>
            <a:r>
              <a:rPr lang="en-US" sz="2400" b="1" dirty="0">
                <a:solidFill>
                  <a:schemeClr val="tx1"/>
                </a:solidFill>
              </a:rPr>
              <a:t>Focus is more on relationships than on rules </a:t>
            </a:r>
            <a:endParaRPr lang="en-US" sz="2400" b="1" dirty="0" smtClean="0">
              <a:solidFill>
                <a:schemeClr val="tx1"/>
              </a:solidFill>
            </a:endParaRPr>
          </a:p>
          <a:p>
            <a:r>
              <a:rPr lang="en-US" sz="2400" b="1" dirty="0" smtClean="0">
                <a:solidFill>
                  <a:schemeClr val="tx1"/>
                </a:solidFill>
              </a:rPr>
              <a:t>Legal </a:t>
            </a:r>
            <a:r>
              <a:rPr lang="en-US" sz="2400" b="1" dirty="0">
                <a:solidFill>
                  <a:schemeClr val="tx1"/>
                </a:solidFill>
              </a:rPr>
              <a:t>contracts are readily modified </a:t>
            </a:r>
            <a:endParaRPr lang="en-US" sz="2400" b="1" dirty="0" smtClean="0">
              <a:solidFill>
                <a:schemeClr val="tx1"/>
              </a:solidFill>
            </a:endParaRPr>
          </a:p>
          <a:p>
            <a:r>
              <a:rPr lang="en-US" sz="2400" b="1" dirty="0" smtClean="0">
                <a:solidFill>
                  <a:schemeClr val="tx1"/>
                </a:solidFill>
              </a:rPr>
              <a:t>A </a:t>
            </a:r>
            <a:r>
              <a:rPr lang="en-US" sz="2400" b="1" dirty="0">
                <a:solidFill>
                  <a:schemeClr val="tx1"/>
                </a:solidFill>
              </a:rPr>
              <a:t>trustworthy person is the one who </a:t>
            </a:r>
            <a:r>
              <a:rPr lang="en-US" sz="2400" b="1" dirty="0" smtClean="0">
                <a:solidFill>
                  <a:schemeClr val="tx1"/>
                </a:solidFill>
              </a:rPr>
              <a:t>honors </a:t>
            </a:r>
            <a:r>
              <a:rPr lang="en-US" sz="2400" b="1" dirty="0">
                <a:solidFill>
                  <a:schemeClr val="tx1"/>
                </a:solidFill>
              </a:rPr>
              <a:t>changing mutualities </a:t>
            </a:r>
            <a:endParaRPr lang="en-US" sz="2400" b="1" dirty="0" smtClean="0">
              <a:solidFill>
                <a:schemeClr val="tx1"/>
              </a:solidFill>
            </a:endParaRPr>
          </a:p>
          <a:p>
            <a:r>
              <a:rPr lang="en-US" sz="2400" b="1" dirty="0" smtClean="0">
                <a:solidFill>
                  <a:schemeClr val="tx1"/>
                </a:solidFill>
              </a:rPr>
              <a:t>There </a:t>
            </a:r>
            <a:r>
              <a:rPr lang="en-US" sz="2400" b="1" dirty="0">
                <a:solidFill>
                  <a:schemeClr val="tx1"/>
                </a:solidFill>
              </a:rPr>
              <a:t>are several perspectives on reality relative to each participant </a:t>
            </a:r>
            <a:endParaRPr lang="en-US" sz="2400" b="1" dirty="0" smtClean="0">
              <a:solidFill>
                <a:schemeClr val="tx1"/>
              </a:solidFill>
            </a:endParaRPr>
          </a:p>
          <a:p>
            <a:r>
              <a:rPr lang="en-US" sz="2400" b="1" dirty="0" smtClean="0">
                <a:solidFill>
                  <a:schemeClr val="tx1"/>
                </a:solidFill>
              </a:rPr>
              <a:t>Relationships </a:t>
            </a:r>
            <a:r>
              <a:rPr lang="en-US" sz="2400" b="1" dirty="0">
                <a:solidFill>
                  <a:schemeClr val="tx1"/>
                </a:solidFill>
              </a:rPr>
              <a:t>evolve </a:t>
            </a:r>
            <a:endParaRPr lang="en-US" sz="2400" b="1" dirty="0" smtClean="0">
              <a:solidFill>
                <a:schemeClr val="tx1"/>
              </a:solidFill>
            </a:endParaRPr>
          </a:p>
          <a:p>
            <a:r>
              <a:rPr lang="en-US" sz="2400" b="1" dirty="0" smtClean="0">
                <a:solidFill>
                  <a:schemeClr val="tx1"/>
                </a:solidFill>
              </a:rPr>
              <a:t>“You </a:t>
            </a:r>
            <a:r>
              <a:rPr lang="en-US" sz="2400" b="1" dirty="0">
                <a:solidFill>
                  <a:schemeClr val="tx1"/>
                </a:solidFill>
              </a:rPr>
              <a:t>cannot trust a </a:t>
            </a:r>
            <a:r>
              <a:rPr lang="en-US" sz="2400" b="1" dirty="0" smtClean="0">
                <a:solidFill>
                  <a:schemeClr val="tx1"/>
                </a:solidFill>
              </a:rPr>
              <a:t>universalist</a:t>
            </a:r>
            <a:r>
              <a:rPr lang="en-US" sz="2400" b="1" dirty="0">
                <a:solidFill>
                  <a:schemeClr val="tx1"/>
                </a:solidFill>
              </a:rPr>
              <a:t>, they </a:t>
            </a:r>
            <a:r>
              <a:rPr lang="en-US" sz="2400" b="1" dirty="0" smtClean="0">
                <a:solidFill>
                  <a:schemeClr val="tx1"/>
                </a:solidFill>
              </a:rPr>
              <a:t>wouldn’t even </a:t>
            </a:r>
            <a:r>
              <a:rPr lang="en-US" sz="2400" b="1" dirty="0">
                <a:solidFill>
                  <a:schemeClr val="tx1"/>
                </a:solidFill>
              </a:rPr>
              <a:t>help a </a:t>
            </a:r>
            <a:r>
              <a:rPr lang="en-US" sz="2400" b="1" dirty="0" smtClean="0">
                <a:solidFill>
                  <a:schemeClr val="tx1"/>
                </a:solidFill>
              </a:rPr>
              <a:t>friend”</a:t>
            </a:r>
            <a:endParaRPr lang="en-US" sz="2400" b="1" dirty="0">
              <a:solidFill>
                <a:schemeClr val="tx1"/>
              </a:solidFill>
            </a:endParaRPr>
          </a:p>
        </p:txBody>
      </p:sp>
    </p:spTree>
    <p:extLst>
      <p:ext uri="{BB962C8B-B14F-4D97-AF65-F5344CB8AC3E}">
        <p14:creationId xmlns:p14="http://schemas.microsoft.com/office/powerpoint/2010/main" val="2318828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 Reflective logs</a:t>
            </a:r>
            <a:endParaRPr lang="en-US" dirty="0"/>
          </a:p>
        </p:txBody>
      </p:sp>
      <p:sp>
        <p:nvSpPr>
          <p:cNvPr id="3" name="Content Placeholder 2"/>
          <p:cNvSpPr>
            <a:spLocks noGrp="1"/>
          </p:cNvSpPr>
          <p:nvPr>
            <p:ph idx="1"/>
          </p:nvPr>
        </p:nvSpPr>
        <p:spPr>
          <a:xfrm>
            <a:off x="492369" y="2166423"/>
            <a:ext cx="11338560" cy="4536832"/>
          </a:xfrm>
        </p:spPr>
        <p:txBody>
          <a:bodyPr>
            <a:noAutofit/>
          </a:bodyPr>
          <a:lstStyle/>
          <a:p>
            <a:pPr marL="0" indent="0">
              <a:buNone/>
            </a:pPr>
            <a:r>
              <a:rPr lang="en-US" sz="2400" b="1" dirty="0" smtClean="0">
                <a:solidFill>
                  <a:schemeClr val="tx1"/>
                </a:solidFill>
              </a:rPr>
              <a:t>Each stage of the reflective log required them to answer questions:</a:t>
            </a:r>
          </a:p>
          <a:p>
            <a:pPr marL="0" indent="0">
              <a:buNone/>
            </a:pPr>
            <a:r>
              <a:rPr lang="en-US" sz="2400" b="1" u="sng" dirty="0" smtClean="0">
                <a:solidFill>
                  <a:schemeClr val="tx1"/>
                </a:solidFill>
              </a:rPr>
              <a:t>Pre-workshop</a:t>
            </a:r>
            <a:r>
              <a:rPr lang="en-US" sz="2400" b="1" dirty="0" smtClean="0">
                <a:solidFill>
                  <a:schemeClr val="tx1"/>
                </a:solidFill>
              </a:rPr>
              <a:t>:</a:t>
            </a:r>
          </a:p>
          <a:p>
            <a:pPr>
              <a:buFontTx/>
              <a:buChar char="-"/>
            </a:pPr>
            <a:r>
              <a:rPr lang="en-US" sz="2400" b="1" dirty="0" smtClean="0">
                <a:solidFill>
                  <a:schemeClr val="tx1"/>
                </a:solidFill>
              </a:rPr>
              <a:t>What did you expect to learn? </a:t>
            </a:r>
          </a:p>
          <a:p>
            <a:pPr marL="0" indent="0">
              <a:buNone/>
            </a:pPr>
            <a:r>
              <a:rPr lang="en-US" sz="2400" b="1" u="sng" dirty="0" smtClean="0">
                <a:solidFill>
                  <a:schemeClr val="tx1"/>
                </a:solidFill>
              </a:rPr>
              <a:t>Workshop 1, 2, 3, 4</a:t>
            </a:r>
            <a:r>
              <a:rPr lang="en-US" sz="2400" b="1" dirty="0" smtClean="0">
                <a:solidFill>
                  <a:schemeClr val="tx1"/>
                </a:solidFill>
              </a:rPr>
              <a:t>:</a:t>
            </a:r>
          </a:p>
          <a:p>
            <a:pPr>
              <a:buFontTx/>
              <a:buChar char="-"/>
            </a:pPr>
            <a:r>
              <a:rPr lang="en-US" sz="2400" b="1" dirty="0" smtClean="0">
                <a:solidFill>
                  <a:schemeClr val="tx1"/>
                </a:solidFill>
              </a:rPr>
              <a:t>What did you learn and how does this change the way you perceive yourself and those around you? In terms of cultural perception?</a:t>
            </a:r>
          </a:p>
          <a:p>
            <a:pPr marL="0" indent="0">
              <a:buNone/>
            </a:pPr>
            <a:r>
              <a:rPr lang="en-US" sz="2400" b="1" u="sng" dirty="0" smtClean="0">
                <a:solidFill>
                  <a:schemeClr val="tx1"/>
                </a:solidFill>
              </a:rPr>
              <a:t>Post- Workshops</a:t>
            </a:r>
            <a:r>
              <a:rPr lang="en-US" sz="2400" b="1" dirty="0" smtClean="0">
                <a:solidFill>
                  <a:schemeClr val="tx1"/>
                </a:solidFill>
              </a:rPr>
              <a:t>:</a:t>
            </a:r>
          </a:p>
          <a:p>
            <a:pPr>
              <a:buFontTx/>
              <a:buChar char="-"/>
            </a:pPr>
            <a:r>
              <a:rPr lang="en-US" sz="2400" b="1" dirty="0" smtClean="0">
                <a:solidFill>
                  <a:schemeClr val="tx1"/>
                </a:solidFill>
              </a:rPr>
              <a:t>What was most challenging/least challenging and</a:t>
            </a:r>
          </a:p>
          <a:p>
            <a:pPr>
              <a:buFontTx/>
              <a:buChar char="-"/>
            </a:pPr>
            <a:r>
              <a:rPr lang="en-US" sz="2400" b="1" dirty="0" smtClean="0">
                <a:solidFill>
                  <a:schemeClr val="tx1"/>
                </a:solidFill>
              </a:rPr>
              <a:t>Feedback you want to give/comments on the module/recommendations for those who want to take this in the future</a:t>
            </a:r>
          </a:p>
        </p:txBody>
      </p:sp>
    </p:spTree>
    <p:extLst>
      <p:ext uri="{BB962C8B-B14F-4D97-AF65-F5344CB8AC3E}">
        <p14:creationId xmlns:p14="http://schemas.microsoft.com/office/powerpoint/2010/main" val="157872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75249"/>
            <a:ext cx="8761413" cy="1744393"/>
          </a:xfrm>
        </p:spPr>
        <p:txBody>
          <a:bodyPr/>
          <a:lstStyle/>
          <a:p>
            <a:r>
              <a:rPr lang="en-US" sz="2800" b="1" dirty="0" smtClean="0"/>
              <a:t>What has kept the majority engaged (3 years, 80+ students and still going </a:t>
            </a:r>
            <a:r>
              <a:rPr lang="en-US" sz="2800" b="1" dirty="0" smtClean="0">
                <a:solidFill>
                  <a:schemeClr val="bg1"/>
                </a:solidFill>
              </a:rPr>
              <a:t>strong)? </a:t>
            </a:r>
            <a:endParaRPr lang="en-US" sz="2800" b="1" dirty="0">
              <a:solidFill>
                <a:schemeClr val="bg1"/>
              </a:solidFill>
            </a:endParaRPr>
          </a:p>
        </p:txBody>
      </p:sp>
      <p:sp>
        <p:nvSpPr>
          <p:cNvPr id="3" name="Content Placeholder 2"/>
          <p:cNvSpPr>
            <a:spLocks noGrp="1"/>
          </p:cNvSpPr>
          <p:nvPr>
            <p:ph idx="1"/>
          </p:nvPr>
        </p:nvSpPr>
        <p:spPr/>
        <p:txBody>
          <a:bodyPr/>
          <a:lstStyle/>
          <a:p>
            <a:pPr>
              <a:buAutoNum type="arabicParenR"/>
            </a:pPr>
            <a:r>
              <a:rPr lang="en-US" sz="3200" b="1" dirty="0" smtClean="0">
                <a:solidFill>
                  <a:schemeClr val="tx1"/>
                </a:solidFill>
              </a:rPr>
              <a:t>Freedom to be able to explore themselves as people/entities without the feeling of being ‘judged’</a:t>
            </a:r>
          </a:p>
          <a:p>
            <a:pPr>
              <a:buAutoNum type="arabicParenR"/>
            </a:pPr>
            <a:r>
              <a:rPr lang="en-US" sz="3200" b="1" dirty="0" smtClean="0">
                <a:solidFill>
                  <a:schemeClr val="tx1"/>
                </a:solidFill>
              </a:rPr>
              <a:t>The freedom to express tolerance/doubt</a:t>
            </a:r>
          </a:p>
          <a:p>
            <a:pPr>
              <a:buAutoNum type="arabicParenR"/>
            </a:pPr>
            <a:endParaRPr lang="en-US" dirty="0" smtClean="0"/>
          </a:p>
          <a:p>
            <a:pPr>
              <a:buAutoNum type="arabicParenR"/>
            </a:pPr>
            <a:endParaRPr lang="en-US" dirty="0" smtClean="0"/>
          </a:p>
          <a:p>
            <a:pPr marL="0" indent="0">
              <a:buNone/>
            </a:pPr>
            <a:endParaRPr lang="en-US" dirty="0" smtClean="0"/>
          </a:p>
          <a:p>
            <a:pPr>
              <a:buAutoNum type="arabicParenR"/>
            </a:pPr>
            <a:endParaRPr lang="en-US" dirty="0"/>
          </a:p>
        </p:txBody>
      </p:sp>
    </p:spTree>
    <p:extLst>
      <p:ext uri="{BB962C8B-B14F-4D97-AF65-F5344CB8AC3E}">
        <p14:creationId xmlns:p14="http://schemas.microsoft.com/office/powerpoint/2010/main" val="263368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Reflective Log feedback excerpts</a:t>
            </a:r>
            <a:endParaRPr lang="en-US" b="1" dirty="0">
              <a:solidFill>
                <a:schemeClr val="bg1"/>
              </a:solidFill>
            </a:endParaRPr>
          </a:p>
        </p:txBody>
      </p:sp>
      <p:sp>
        <p:nvSpPr>
          <p:cNvPr id="3" name="Content Placeholder 2"/>
          <p:cNvSpPr>
            <a:spLocks noGrp="1"/>
          </p:cNvSpPr>
          <p:nvPr>
            <p:ph idx="1"/>
          </p:nvPr>
        </p:nvSpPr>
        <p:spPr>
          <a:xfrm>
            <a:off x="1154953" y="2603499"/>
            <a:ext cx="10394621" cy="3825436"/>
          </a:xfrm>
        </p:spPr>
        <p:txBody>
          <a:bodyPr/>
          <a:lstStyle/>
          <a:p>
            <a:pPr marL="0" indent="0">
              <a:buNone/>
            </a:pPr>
            <a:r>
              <a:rPr lang="en-GB" sz="2000" b="1" dirty="0" smtClean="0">
                <a:solidFill>
                  <a:schemeClr val="tx1"/>
                </a:solidFill>
              </a:rPr>
              <a:t>“One </a:t>
            </a:r>
            <a:r>
              <a:rPr lang="en-GB" sz="2000" b="1" dirty="0">
                <a:solidFill>
                  <a:schemeClr val="tx1"/>
                </a:solidFill>
              </a:rPr>
              <a:t>of the key benefits of learning about cultures is that it really open our minds about other people’s preference, responses and behaviours</a:t>
            </a:r>
            <a:r>
              <a:rPr lang="en-GB" sz="2000" b="1" dirty="0" smtClean="0">
                <a:solidFill>
                  <a:schemeClr val="tx1"/>
                </a:solidFill>
              </a:rPr>
              <a:t>.”</a:t>
            </a:r>
          </a:p>
          <a:p>
            <a:pPr marL="0" indent="0">
              <a:buNone/>
            </a:pPr>
            <a:endParaRPr lang="en-GB" sz="2000" b="1" dirty="0">
              <a:solidFill>
                <a:schemeClr val="tx1"/>
              </a:solidFill>
            </a:endParaRPr>
          </a:p>
          <a:p>
            <a:pPr marL="0" indent="0">
              <a:buNone/>
            </a:pPr>
            <a:r>
              <a:rPr lang="en-GB" sz="2000" b="1" dirty="0" smtClean="0">
                <a:solidFill>
                  <a:schemeClr val="tx1"/>
                </a:solidFill>
              </a:rPr>
              <a:t>“</a:t>
            </a:r>
            <a:r>
              <a:rPr lang="en-MY" sz="2000" b="1" dirty="0">
                <a:solidFill>
                  <a:schemeClr val="tx1"/>
                </a:solidFill>
              </a:rPr>
              <a:t>My advice is simple, keep an open mind and participate in the discussions with fellow students in this course. Although it might be uncomfortable sharing your thoughts on a certain topic, this is how one engages in a healthy discussion. Apart from expanding ones </a:t>
            </a:r>
            <a:r>
              <a:rPr lang="en-MY" sz="2000" b="1" dirty="0" err="1">
                <a:solidFill>
                  <a:schemeClr val="tx1"/>
                </a:solidFill>
              </a:rPr>
              <a:t>mindset</a:t>
            </a:r>
            <a:r>
              <a:rPr lang="en-MY" sz="2000" b="1" dirty="0">
                <a:solidFill>
                  <a:schemeClr val="tx1"/>
                </a:solidFill>
              </a:rPr>
              <a:t> on a certain topic of discussion, one could also learn and experience views that may vary depending on the cultural background and upbringing of the participating </a:t>
            </a:r>
            <a:r>
              <a:rPr lang="en-MY" sz="2000" b="1" dirty="0" smtClean="0">
                <a:solidFill>
                  <a:schemeClr val="tx1"/>
                </a:solidFill>
              </a:rPr>
              <a:t>students.”</a:t>
            </a:r>
            <a:endParaRPr lang="en-GB" sz="2000" b="1" dirty="0" smtClean="0">
              <a:solidFill>
                <a:schemeClr val="tx1"/>
              </a:solidFill>
            </a:endParaRPr>
          </a:p>
          <a:p>
            <a:pPr marL="0" indent="0">
              <a:buNone/>
            </a:pPr>
            <a:endParaRPr lang="en-GB" dirty="0"/>
          </a:p>
          <a:p>
            <a:pPr marL="0" indent="0">
              <a:buNone/>
            </a:pPr>
            <a:endParaRPr lang="en-US" dirty="0"/>
          </a:p>
        </p:txBody>
      </p:sp>
    </p:spTree>
    <p:extLst>
      <p:ext uri="{BB962C8B-B14F-4D97-AF65-F5344CB8AC3E}">
        <p14:creationId xmlns:p14="http://schemas.microsoft.com/office/powerpoint/2010/main" val="416318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499"/>
            <a:ext cx="10169538" cy="3937977"/>
          </a:xfrm>
        </p:spPr>
        <p:txBody>
          <a:bodyPr>
            <a:normAutofit/>
          </a:bodyPr>
          <a:lstStyle/>
          <a:p>
            <a:pPr marL="0" indent="0">
              <a:buNone/>
            </a:pPr>
            <a:r>
              <a:rPr lang="en-US" b="1" dirty="0" smtClean="0"/>
              <a:t>“</a:t>
            </a:r>
            <a:r>
              <a:rPr lang="en-GB" b="1" dirty="0">
                <a:solidFill>
                  <a:schemeClr val="tx1"/>
                </a:solidFill>
              </a:rPr>
              <a:t>I would advise anyone planning to take this module to come with an open mind</a:t>
            </a:r>
            <a:r>
              <a:rPr lang="en-GB" b="1" dirty="0" smtClean="0">
                <a:solidFill>
                  <a:schemeClr val="tx1"/>
                </a:solidFill>
              </a:rPr>
              <a:t>.”</a:t>
            </a:r>
          </a:p>
          <a:p>
            <a:pPr marL="0" indent="0">
              <a:buNone/>
            </a:pPr>
            <a:endParaRPr lang="en-GB" dirty="0"/>
          </a:p>
          <a:p>
            <a:pPr marL="0" indent="0">
              <a:buNone/>
            </a:pPr>
            <a:r>
              <a:rPr lang="en-GB" b="1" dirty="0" smtClean="0">
                <a:solidFill>
                  <a:schemeClr val="tx1"/>
                </a:solidFill>
              </a:rPr>
              <a:t>“</a:t>
            </a:r>
            <a:r>
              <a:rPr lang="en-US" b="1" dirty="0">
                <a:solidFill>
                  <a:schemeClr val="tx1"/>
                </a:solidFill>
              </a:rPr>
              <a:t>Come with an open mind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“….you can share your views without being judged.”</a:t>
            </a:r>
          </a:p>
          <a:p>
            <a:pPr marL="0" indent="0">
              <a:buNone/>
            </a:pPr>
            <a:endParaRPr lang="en-US" b="1" dirty="0">
              <a:solidFill>
                <a:schemeClr val="tx1"/>
              </a:solidFill>
            </a:endParaRPr>
          </a:p>
          <a:p>
            <a:pPr marL="0" indent="0">
              <a:buNone/>
            </a:pPr>
            <a:r>
              <a:rPr lang="en-US" b="1" dirty="0" smtClean="0">
                <a:solidFill>
                  <a:schemeClr val="tx1"/>
                </a:solidFill>
              </a:rPr>
              <a:t>“</a:t>
            </a:r>
            <a:r>
              <a:rPr lang="en-US" b="1" dirty="0">
                <a:solidFill>
                  <a:schemeClr val="tx1"/>
                </a:solidFill>
              </a:rPr>
              <a:t>I would advise the future students to come into the workshops with an open mind, be ready to speak out and not be afraid</a:t>
            </a:r>
            <a:r>
              <a:rPr lang="en-US" b="1" dirty="0" smtClean="0">
                <a:solidFill>
                  <a:schemeClr val="tx1"/>
                </a:solidFill>
              </a:rPr>
              <a:t>. </a:t>
            </a:r>
            <a:r>
              <a:rPr lang="en-US" b="1" dirty="0">
                <a:solidFill>
                  <a:schemeClr val="tx1"/>
                </a:solidFill>
              </a:rPr>
              <a:t>No opinion will be judged and there is so much to learn from everything everyone says</a:t>
            </a:r>
            <a:r>
              <a:rPr lang="en-US" b="1" dirty="0" smtClean="0">
                <a:solidFill>
                  <a:schemeClr val="tx1"/>
                </a:solidFill>
              </a:rPr>
              <a:t>.”</a:t>
            </a:r>
            <a:endParaRPr lang="en-US" b="1" dirty="0">
              <a:solidFill>
                <a:schemeClr val="tx1"/>
              </a:solidFill>
            </a:endParaRPr>
          </a:p>
          <a:p>
            <a:pPr marL="0" indent="0">
              <a:buNone/>
            </a:pPr>
            <a:endParaRPr lang="en-US" b="1" dirty="0">
              <a:solidFill>
                <a:schemeClr val="tx1"/>
              </a:solidFill>
            </a:endParaRPr>
          </a:p>
          <a:p>
            <a:pPr marL="0" indent="0">
              <a:buNone/>
            </a:pPr>
            <a:endParaRPr lang="en-US" dirty="0"/>
          </a:p>
        </p:txBody>
      </p:sp>
    </p:spTree>
    <p:extLst>
      <p:ext uri="{BB962C8B-B14F-4D97-AF65-F5344CB8AC3E}">
        <p14:creationId xmlns:p14="http://schemas.microsoft.com/office/powerpoint/2010/main" val="2487653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challenges (among others)</a:t>
            </a:r>
            <a:endParaRPr lang="en-US" b="1" dirty="0"/>
          </a:p>
        </p:txBody>
      </p:sp>
      <p:sp>
        <p:nvSpPr>
          <p:cNvPr id="3" name="Content Placeholder 2"/>
          <p:cNvSpPr>
            <a:spLocks noGrp="1"/>
          </p:cNvSpPr>
          <p:nvPr>
            <p:ph idx="1"/>
          </p:nvPr>
        </p:nvSpPr>
        <p:spPr/>
        <p:txBody>
          <a:bodyPr/>
          <a:lstStyle/>
          <a:p>
            <a:r>
              <a:rPr lang="en-US" sz="2800" b="1" dirty="0" smtClean="0">
                <a:solidFill>
                  <a:schemeClr val="tx1"/>
                </a:solidFill>
              </a:rPr>
              <a:t>Time </a:t>
            </a:r>
          </a:p>
          <a:p>
            <a:r>
              <a:rPr lang="en-US" sz="2800" b="1" dirty="0" smtClean="0">
                <a:solidFill>
                  <a:schemeClr val="tx1"/>
                </a:solidFill>
              </a:rPr>
              <a:t>Group size (in terms of discussions)</a:t>
            </a:r>
          </a:p>
          <a:p>
            <a:r>
              <a:rPr lang="en-US" sz="2800" b="1" dirty="0" smtClean="0">
                <a:solidFill>
                  <a:schemeClr val="tx1"/>
                </a:solidFill>
              </a:rPr>
              <a:t>Scheduling of workshops</a:t>
            </a:r>
          </a:p>
          <a:p>
            <a:endParaRPr lang="en-US" dirty="0"/>
          </a:p>
        </p:txBody>
      </p:sp>
    </p:spTree>
    <p:extLst>
      <p:ext uri="{BB962C8B-B14F-4D97-AF65-F5344CB8AC3E}">
        <p14:creationId xmlns:p14="http://schemas.microsoft.com/office/powerpoint/2010/main" val="170331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661391" y="2296392"/>
            <a:ext cx="9436100" cy="4218708"/>
          </a:xfrm>
        </p:spPr>
        <p:txBody>
          <a:bodyPr/>
          <a:lstStyle/>
          <a:p>
            <a:r>
              <a:rPr lang="en-US" sz="2000" b="1" dirty="0">
                <a:solidFill>
                  <a:schemeClr val="tx1"/>
                </a:solidFill>
              </a:rPr>
              <a:t>Hofstede, G. (1997). Cultures and Organizations: Software of the mind. New York: McGraw Hill</a:t>
            </a:r>
            <a:r>
              <a:rPr lang="en-US" sz="2000" b="1" dirty="0" smtClean="0">
                <a:solidFill>
                  <a:schemeClr val="tx1"/>
                </a:solidFill>
              </a:rPr>
              <a:t>.</a:t>
            </a:r>
          </a:p>
          <a:p>
            <a:r>
              <a:rPr lang="en-US" sz="2000" b="1" dirty="0">
                <a:solidFill>
                  <a:schemeClr val="tx1"/>
                </a:solidFill>
              </a:rPr>
              <a:t>Spencer-</a:t>
            </a:r>
            <a:r>
              <a:rPr lang="en-US" sz="2000" b="1" dirty="0" err="1">
                <a:solidFill>
                  <a:schemeClr val="tx1"/>
                </a:solidFill>
              </a:rPr>
              <a:t>Oatey</a:t>
            </a:r>
            <a:r>
              <a:rPr lang="en-US" sz="2000" b="1" dirty="0">
                <a:solidFill>
                  <a:schemeClr val="tx1"/>
                </a:solidFill>
              </a:rPr>
              <a:t>, H. (2012) What is culture? A compilation of quotations. </a:t>
            </a:r>
            <a:r>
              <a:rPr lang="en-US" sz="2000" b="1" dirty="0" err="1">
                <a:solidFill>
                  <a:schemeClr val="tx1"/>
                </a:solidFill>
              </a:rPr>
              <a:t>GlobalPAD</a:t>
            </a:r>
            <a:r>
              <a:rPr lang="en-US" sz="2000" b="1" dirty="0">
                <a:solidFill>
                  <a:schemeClr val="tx1"/>
                </a:solidFill>
              </a:rPr>
              <a:t> Core Concepts. Available at </a:t>
            </a:r>
            <a:r>
              <a:rPr lang="en-US" sz="2000" b="1" dirty="0" err="1">
                <a:solidFill>
                  <a:schemeClr val="tx1"/>
                </a:solidFill>
              </a:rPr>
              <a:t>GlobalPAD</a:t>
            </a:r>
            <a:r>
              <a:rPr lang="en-US" sz="2000" b="1" dirty="0">
                <a:solidFill>
                  <a:schemeClr val="tx1"/>
                </a:solidFill>
              </a:rPr>
              <a:t> Open House </a:t>
            </a:r>
            <a:r>
              <a:rPr lang="en-US" sz="2000" b="1" dirty="0">
                <a:solidFill>
                  <a:schemeClr val="tx1"/>
                </a:solidFill>
                <a:hlinkClick r:id="rId2"/>
              </a:rPr>
              <a:t>http://www2.warwick.ac.uk/fac/soc/al/globalpad/interculturalskills</a:t>
            </a:r>
            <a:r>
              <a:rPr lang="en-US" sz="2000" b="1" dirty="0" smtClean="0">
                <a:solidFill>
                  <a:schemeClr val="tx1"/>
                </a:solidFill>
                <a:hlinkClick r:id="rId2"/>
              </a:rPr>
              <a:t>/</a:t>
            </a:r>
            <a:r>
              <a:rPr lang="en-US" sz="2000" b="1" dirty="0" smtClean="0">
                <a:solidFill>
                  <a:schemeClr val="tx1"/>
                </a:solidFill>
              </a:rPr>
              <a:t> </a:t>
            </a:r>
          </a:p>
          <a:p>
            <a:r>
              <a:rPr lang="en-US" sz="2000" b="1" dirty="0">
                <a:solidFill>
                  <a:schemeClr val="tx1"/>
                </a:solidFill>
              </a:rPr>
              <a:t>Hampden-Turner, Charles and </a:t>
            </a:r>
            <a:r>
              <a:rPr lang="en-US" sz="2000" b="1" dirty="0" err="1">
                <a:solidFill>
                  <a:schemeClr val="tx1"/>
                </a:solidFill>
              </a:rPr>
              <a:t>Fons</a:t>
            </a:r>
            <a:r>
              <a:rPr lang="en-US" sz="2000" b="1" dirty="0">
                <a:solidFill>
                  <a:schemeClr val="tx1"/>
                </a:solidFill>
              </a:rPr>
              <a:t> </a:t>
            </a:r>
            <a:r>
              <a:rPr lang="en-US" sz="2000" b="1" dirty="0" err="1">
                <a:solidFill>
                  <a:schemeClr val="tx1"/>
                </a:solidFill>
              </a:rPr>
              <a:t>Trompenaars</a:t>
            </a:r>
            <a:r>
              <a:rPr lang="en-US" sz="2000" b="1" dirty="0">
                <a:solidFill>
                  <a:schemeClr val="tx1"/>
                </a:solidFill>
              </a:rPr>
              <a:t>. </a:t>
            </a:r>
            <a:r>
              <a:rPr lang="en-US" sz="2000" b="1" dirty="0" smtClean="0">
                <a:solidFill>
                  <a:schemeClr val="tx1"/>
                </a:solidFill>
              </a:rPr>
              <a:t>(2002). </a:t>
            </a:r>
            <a:r>
              <a:rPr lang="en-US" sz="2000" b="1" dirty="0">
                <a:solidFill>
                  <a:schemeClr val="tx1"/>
                </a:solidFill>
              </a:rPr>
              <a:t>Building Cross-Cultural Competence: How to Create Wealth from Conflicting Values. New Haven &amp; London: Yale University Press</a:t>
            </a:r>
            <a:r>
              <a:rPr lang="en-US" sz="2000" b="1" dirty="0" smtClean="0">
                <a:solidFill>
                  <a:schemeClr val="tx1"/>
                </a:solidFill>
              </a:rPr>
              <a:t>. </a:t>
            </a:r>
            <a:endParaRPr lang="en-US" sz="2000" b="1" dirty="0" smtClean="0">
              <a:solidFill>
                <a:schemeClr val="tx1"/>
              </a:solidFill>
            </a:endParaRPr>
          </a:p>
          <a:p>
            <a:r>
              <a:rPr lang="en-US" sz="2000" b="1" dirty="0" smtClean="0">
                <a:solidFill>
                  <a:schemeClr val="tx1"/>
                </a:solidFill>
              </a:rPr>
              <a:t>Belbin, M., Covey, S et al. (2012). Cross-Cultural Management Textbook. Great Britain: Amazon.co.uk</a:t>
            </a:r>
          </a:p>
          <a:p>
            <a:endParaRPr lang="en-US" sz="2000" b="1" dirty="0" smtClean="0">
              <a:solidFill>
                <a:schemeClr val="tx1"/>
              </a:solidFill>
            </a:endParaRPr>
          </a:p>
          <a:p>
            <a:endParaRPr lang="en-US" sz="2000" dirty="0" smtClean="0"/>
          </a:p>
          <a:p>
            <a:endParaRPr lang="en-US" dirty="0"/>
          </a:p>
        </p:txBody>
      </p:sp>
    </p:spTree>
    <p:extLst>
      <p:ext uri="{BB962C8B-B14F-4D97-AF65-F5344CB8AC3E}">
        <p14:creationId xmlns:p14="http://schemas.microsoft.com/office/powerpoint/2010/main" val="3593090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smtClean="0">
                <a:solidFill>
                  <a:schemeClr val="tx1"/>
                </a:solidFill>
              </a:rPr>
              <a:t>Questions?</a:t>
            </a:r>
            <a:endParaRPr lang="en-US" sz="6000" dirty="0">
              <a:solidFill>
                <a:schemeClr val="tx1"/>
              </a:solidFill>
            </a:endParaRPr>
          </a:p>
        </p:txBody>
      </p:sp>
    </p:spTree>
    <p:extLst>
      <p:ext uri="{BB962C8B-B14F-4D97-AF65-F5344CB8AC3E}">
        <p14:creationId xmlns:p14="http://schemas.microsoft.com/office/powerpoint/2010/main" val="148825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sz="3200" dirty="0" smtClean="0">
                <a:solidFill>
                  <a:schemeClr val="tx1"/>
                </a:solidFill>
              </a:rPr>
              <a:t>Working definition(s) of culture</a:t>
            </a:r>
          </a:p>
          <a:p>
            <a:r>
              <a:rPr lang="en-US" sz="3200" dirty="0" smtClean="0">
                <a:solidFill>
                  <a:schemeClr val="tx1"/>
                </a:solidFill>
              </a:rPr>
              <a:t>Intercultural Awareness (module of sorts)</a:t>
            </a:r>
          </a:p>
          <a:p>
            <a:r>
              <a:rPr lang="en-US" sz="3200" dirty="0" smtClean="0">
                <a:solidFill>
                  <a:schemeClr val="tx1"/>
                </a:solidFill>
              </a:rPr>
              <a:t>General perception of module workshops and content</a:t>
            </a:r>
          </a:p>
          <a:p>
            <a:pPr marL="0" indent="0">
              <a:buNone/>
            </a:pPr>
            <a:r>
              <a:rPr lang="en-US" sz="3200" dirty="0" smtClean="0">
                <a:solidFill>
                  <a:schemeClr val="tx1"/>
                </a:solidFill>
              </a:rPr>
              <a:t>(pre- &amp; post workshop, based on student feedback)</a:t>
            </a:r>
            <a:endParaRPr lang="en-US" sz="3200" dirty="0">
              <a:solidFill>
                <a:schemeClr val="tx1"/>
              </a:solidFill>
            </a:endParaRPr>
          </a:p>
        </p:txBody>
      </p:sp>
    </p:spTree>
    <p:extLst>
      <p:ext uri="{BB962C8B-B14F-4D97-AF65-F5344CB8AC3E}">
        <p14:creationId xmlns:p14="http://schemas.microsoft.com/office/powerpoint/2010/main" val="292487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smtClean="0">
                <a:solidFill>
                  <a:schemeClr val="tx1"/>
                </a:solidFill>
              </a:rPr>
              <a:t>So what is culture?</a:t>
            </a:r>
            <a:endParaRPr lang="en-US" sz="5400" b="1" dirty="0">
              <a:solidFill>
                <a:schemeClr val="tx1"/>
              </a:solidFill>
            </a:endParaRPr>
          </a:p>
        </p:txBody>
      </p:sp>
    </p:spTree>
    <p:extLst>
      <p:ext uri="{BB962C8B-B14F-4D97-AF65-F5344CB8AC3E}">
        <p14:creationId xmlns:p14="http://schemas.microsoft.com/office/powerpoint/2010/main" val="150732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smtClean="0">
                <a:solidFill>
                  <a:schemeClr val="tx1"/>
                </a:solidFill>
              </a:rPr>
              <a:t>The Grocery Store</a:t>
            </a:r>
            <a:endParaRPr lang="en-US" sz="5400" b="1" dirty="0">
              <a:solidFill>
                <a:schemeClr val="tx1"/>
              </a:solidFill>
            </a:endParaRPr>
          </a:p>
        </p:txBody>
      </p:sp>
    </p:spTree>
    <p:extLst>
      <p:ext uri="{BB962C8B-B14F-4D97-AF65-F5344CB8AC3E}">
        <p14:creationId xmlns:p14="http://schemas.microsoft.com/office/powerpoint/2010/main" val="39213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Students were expected to…</a:t>
            </a:r>
            <a:endParaRPr lang="en-US" b="1" dirty="0"/>
          </a:p>
        </p:txBody>
      </p:sp>
      <p:sp>
        <p:nvSpPr>
          <p:cNvPr id="3" name="Content Placeholder 2"/>
          <p:cNvSpPr>
            <a:spLocks noGrp="1"/>
          </p:cNvSpPr>
          <p:nvPr>
            <p:ph idx="1"/>
          </p:nvPr>
        </p:nvSpPr>
        <p:spPr>
          <a:xfrm>
            <a:off x="1154954" y="2391508"/>
            <a:ext cx="8825659" cy="3628292"/>
          </a:xfrm>
        </p:spPr>
        <p:txBody>
          <a:bodyPr>
            <a:normAutofit/>
          </a:bodyPr>
          <a:lstStyle/>
          <a:p>
            <a:pPr marL="0" indent="0">
              <a:buNone/>
            </a:pPr>
            <a:r>
              <a:rPr lang="en-US" sz="2400" b="1" dirty="0" smtClean="0">
                <a:solidFill>
                  <a:schemeClr val="tx1"/>
                </a:solidFill>
              </a:rPr>
              <a:t>…rank </a:t>
            </a:r>
            <a:r>
              <a:rPr lang="en-US" sz="2400" b="1" dirty="0">
                <a:solidFill>
                  <a:schemeClr val="tx1"/>
                </a:solidFill>
              </a:rPr>
              <a:t>from 1-5 (1 most likely, 5 least likely to happen) </a:t>
            </a:r>
            <a:endParaRPr lang="en-US" sz="2400" b="1" dirty="0" smtClean="0">
              <a:solidFill>
                <a:schemeClr val="tx1"/>
              </a:solidFill>
            </a:endParaRPr>
          </a:p>
          <a:p>
            <a:pPr marL="0" indent="0">
              <a:buNone/>
            </a:pPr>
            <a:r>
              <a:rPr lang="en-US" sz="2400" b="1" dirty="0" smtClean="0">
                <a:solidFill>
                  <a:schemeClr val="tx1"/>
                </a:solidFill>
              </a:rPr>
              <a:t>You </a:t>
            </a:r>
            <a:r>
              <a:rPr lang="en-US" sz="2400" b="1" dirty="0">
                <a:solidFill>
                  <a:schemeClr val="tx1"/>
                </a:solidFill>
              </a:rPr>
              <a:t>will be: </a:t>
            </a:r>
            <a:endParaRPr lang="en-US" sz="2400" b="1" dirty="0" smtClean="0">
              <a:solidFill>
                <a:schemeClr val="tx1"/>
              </a:solidFill>
            </a:endParaRPr>
          </a:p>
          <a:p>
            <a:r>
              <a:rPr lang="en-US" sz="2400" b="1" dirty="0" smtClean="0">
                <a:solidFill>
                  <a:schemeClr val="tx1"/>
                </a:solidFill>
              </a:rPr>
              <a:t>a</a:t>
            </a:r>
            <a:r>
              <a:rPr lang="en-US" sz="2400" b="1" dirty="0">
                <a:solidFill>
                  <a:schemeClr val="tx1"/>
                </a:solidFill>
              </a:rPr>
              <a:t>) Ignored </a:t>
            </a:r>
            <a:endParaRPr lang="en-US" sz="2400" b="1" dirty="0" smtClean="0">
              <a:solidFill>
                <a:schemeClr val="tx1"/>
              </a:solidFill>
            </a:endParaRPr>
          </a:p>
          <a:p>
            <a:r>
              <a:rPr lang="en-US" sz="2400" b="1" dirty="0" smtClean="0">
                <a:solidFill>
                  <a:schemeClr val="tx1"/>
                </a:solidFill>
              </a:rPr>
              <a:t>b</a:t>
            </a:r>
            <a:r>
              <a:rPr lang="en-US" sz="2400" b="1" dirty="0">
                <a:solidFill>
                  <a:schemeClr val="tx1"/>
                </a:solidFill>
              </a:rPr>
              <a:t>) The item of desire bought for you </a:t>
            </a:r>
            <a:endParaRPr lang="en-US" sz="2400" b="1" dirty="0" smtClean="0">
              <a:solidFill>
                <a:schemeClr val="tx1"/>
              </a:solidFill>
            </a:endParaRPr>
          </a:p>
          <a:p>
            <a:r>
              <a:rPr lang="en-US" sz="2400" b="1" dirty="0" smtClean="0">
                <a:solidFill>
                  <a:schemeClr val="tx1"/>
                </a:solidFill>
              </a:rPr>
              <a:t>c</a:t>
            </a:r>
            <a:r>
              <a:rPr lang="en-US" sz="2400" b="1" dirty="0">
                <a:solidFill>
                  <a:schemeClr val="tx1"/>
                </a:solidFill>
              </a:rPr>
              <a:t>) You and your parent/guardian will leave the shop </a:t>
            </a:r>
            <a:endParaRPr lang="en-US" sz="2400" b="1" dirty="0" smtClean="0">
              <a:solidFill>
                <a:schemeClr val="tx1"/>
              </a:solidFill>
            </a:endParaRPr>
          </a:p>
          <a:p>
            <a:r>
              <a:rPr lang="en-US" sz="2400" b="1" dirty="0" smtClean="0">
                <a:solidFill>
                  <a:schemeClr val="tx1"/>
                </a:solidFill>
              </a:rPr>
              <a:t>d</a:t>
            </a:r>
            <a:r>
              <a:rPr lang="en-US" sz="2400" b="1" dirty="0">
                <a:solidFill>
                  <a:schemeClr val="tx1"/>
                </a:solidFill>
              </a:rPr>
              <a:t>) You will be </a:t>
            </a:r>
            <a:r>
              <a:rPr lang="en-US" sz="2400" b="1" dirty="0" smtClean="0">
                <a:solidFill>
                  <a:schemeClr val="tx1"/>
                </a:solidFill>
              </a:rPr>
              <a:t>disciplined</a:t>
            </a:r>
          </a:p>
          <a:p>
            <a:r>
              <a:rPr lang="en-US" sz="2400" b="1" dirty="0" smtClean="0">
                <a:solidFill>
                  <a:schemeClr val="tx1"/>
                </a:solidFill>
              </a:rPr>
              <a:t>e</a:t>
            </a:r>
            <a:r>
              <a:rPr lang="en-US" sz="2400" b="1" dirty="0">
                <a:solidFill>
                  <a:schemeClr val="tx1"/>
                </a:solidFill>
              </a:rPr>
              <a:t>) </a:t>
            </a:r>
            <a:r>
              <a:rPr lang="en-US" sz="2400" b="1" dirty="0" smtClean="0">
                <a:solidFill>
                  <a:schemeClr val="tx1"/>
                </a:solidFill>
              </a:rPr>
              <a:t>….(own option)</a:t>
            </a:r>
            <a:endParaRPr lang="en-US" sz="2400" b="1" dirty="0">
              <a:solidFill>
                <a:schemeClr val="tx1"/>
              </a:solidFill>
            </a:endParaRPr>
          </a:p>
        </p:txBody>
      </p:sp>
    </p:spTree>
    <p:extLst>
      <p:ext uri="{BB962C8B-B14F-4D97-AF65-F5344CB8AC3E}">
        <p14:creationId xmlns:p14="http://schemas.microsoft.com/office/powerpoint/2010/main" val="304333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278965"/>
            <a:ext cx="10310215" cy="3896751"/>
          </a:xfrm>
        </p:spPr>
        <p:txBody>
          <a:bodyPr>
            <a:normAutofit fontScale="92500"/>
          </a:bodyPr>
          <a:lstStyle/>
          <a:p>
            <a:pPr>
              <a:buFont typeface="Wingdings" panose="05000000000000000000" pitchFamily="2" charset="2"/>
              <a:buChar char="Ø"/>
            </a:pPr>
            <a:r>
              <a:rPr lang="en-US" sz="4400" dirty="0" smtClean="0">
                <a:solidFill>
                  <a:schemeClr val="tx1"/>
                </a:solidFill>
              </a:rPr>
              <a:t>All the </a:t>
            </a:r>
            <a:r>
              <a:rPr lang="en-US" sz="4400" dirty="0">
                <a:solidFill>
                  <a:schemeClr val="tx1"/>
                </a:solidFill>
              </a:rPr>
              <a:t>factors that come into play (upbringing, personalities, and cultures are </a:t>
            </a:r>
            <a:r>
              <a:rPr lang="en-US" sz="4400" dirty="0" smtClean="0">
                <a:solidFill>
                  <a:schemeClr val="tx1"/>
                </a:solidFill>
              </a:rPr>
              <a:t>what may </a:t>
            </a:r>
            <a:r>
              <a:rPr lang="en-US" sz="4400" dirty="0">
                <a:solidFill>
                  <a:schemeClr val="tx1"/>
                </a:solidFill>
              </a:rPr>
              <a:t>determine the outcome of many of these situations. </a:t>
            </a:r>
            <a:r>
              <a:rPr lang="en-US" sz="4400" b="1" dirty="0" smtClean="0">
                <a:solidFill>
                  <a:schemeClr val="tx1"/>
                </a:solidFill>
              </a:rPr>
              <a:t>Culture is the way in which we may attempt to solve problems/conflicts.</a:t>
            </a:r>
            <a:endParaRPr lang="en-US" sz="4400" b="1" dirty="0">
              <a:solidFill>
                <a:schemeClr val="tx1"/>
              </a:solidFill>
            </a:endParaRPr>
          </a:p>
        </p:txBody>
      </p:sp>
    </p:spTree>
    <p:extLst>
      <p:ext uri="{BB962C8B-B14F-4D97-AF65-F5344CB8AC3E}">
        <p14:creationId xmlns:p14="http://schemas.microsoft.com/office/powerpoint/2010/main" val="11838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4228" y="2278965"/>
            <a:ext cx="9889587" cy="4164037"/>
          </a:xfrm>
        </p:spPr>
        <p:txBody>
          <a:bodyPr>
            <a:normAutofit/>
          </a:bodyPr>
          <a:lstStyle/>
          <a:p>
            <a:pPr marL="0" indent="0">
              <a:buNone/>
            </a:pPr>
            <a:r>
              <a:rPr lang="en-US" sz="3200" b="1" dirty="0" smtClean="0"/>
              <a:t>“</a:t>
            </a:r>
            <a:r>
              <a:rPr lang="en-US" sz="3200" b="1" dirty="0" smtClean="0">
                <a:solidFill>
                  <a:schemeClr val="tx1"/>
                </a:solidFill>
              </a:rPr>
              <a:t>Culture </a:t>
            </a:r>
            <a:r>
              <a:rPr lang="en-US" sz="3200" b="1" dirty="0">
                <a:solidFill>
                  <a:schemeClr val="tx1"/>
                </a:solidFill>
              </a:rPr>
              <a:t>refers to the cumulative deposit of knowledge, experience, beliefs, values, attitudes, meanings, hierarchies, religion, notions of time, roles, spatial relations, concepts of the universe, and material objects and possessions acquired by a group of people in the course of generations through individual and group </a:t>
            </a:r>
            <a:r>
              <a:rPr lang="en-US" sz="3200" b="1" dirty="0" smtClean="0">
                <a:solidFill>
                  <a:schemeClr val="tx1"/>
                </a:solidFill>
              </a:rPr>
              <a:t>striving” (Hofstede1997)</a:t>
            </a:r>
            <a:endParaRPr lang="en-US" sz="3200" b="1" dirty="0">
              <a:solidFill>
                <a:schemeClr val="tx1"/>
              </a:solidFill>
            </a:endParaRPr>
          </a:p>
        </p:txBody>
      </p:sp>
    </p:spTree>
    <p:extLst>
      <p:ext uri="{BB962C8B-B14F-4D97-AF65-F5344CB8AC3E}">
        <p14:creationId xmlns:p14="http://schemas.microsoft.com/office/powerpoint/2010/main" val="111017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themes of the workshops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smtClean="0">
                <a:solidFill>
                  <a:schemeClr val="tx1"/>
                </a:solidFill>
              </a:rPr>
              <a:t>Started as 3 workshops but then divided into 4 </a:t>
            </a:r>
          </a:p>
          <a:p>
            <a:pPr marL="0" indent="0">
              <a:buNone/>
            </a:pPr>
            <a:r>
              <a:rPr lang="en-US" sz="2800" b="1" dirty="0" smtClean="0">
                <a:solidFill>
                  <a:schemeClr val="tx1"/>
                </a:solidFill>
              </a:rPr>
              <a:t>Each 2 hour workshop included different kinds of activities and the main themes centered around:</a:t>
            </a:r>
          </a:p>
          <a:p>
            <a:pPr>
              <a:buFontTx/>
              <a:buChar char="-"/>
            </a:pPr>
            <a:r>
              <a:rPr lang="en-US" sz="2800" b="1" dirty="0" smtClean="0">
                <a:solidFill>
                  <a:schemeClr val="tx1"/>
                </a:solidFill>
              </a:rPr>
              <a:t>Morality (human behavior in certain situations) &amp; dichotomies</a:t>
            </a:r>
          </a:p>
          <a:p>
            <a:pPr>
              <a:buFontTx/>
              <a:buChar char="-"/>
            </a:pPr>
            <a:r>
              <a:rPr lang="en-US" sz="2800" b="1" dirty="0" smtClean="0">
                <a:solidFill>
                  <a:schemeClr val="tx1"/>
                </a:solidFill>
              </a:rPr>
              <a:t>Perception of time and its flexibility (sequential vs synchronic)</a:t>
            </a:r>
          </a:p>
          <a:p>
            <a:pPr>
              <a:buFontTx/>
              <a:buChar char="-"/>
            </a:pPr>
            <a:r>
              <a:rPr lang="en-US" sz="2800" b="1" dirty="0" smtClean="0">
                <a:solidFill>
                  <a:schemeClr val="tx1"/>
                </a:solidFill>
              </a:rPr>
              <a:t>Culture shock</a:t>
            </a:r>
          </a:p>
          <a:p>
            <a:pPr marL="0" indent="0">
              <a:buNone/>
            </a:pPr>
            <a:endParaRPr lang="en-US" sz="2800" b="1" dirty="0" smtClean="0">
              <a:solidFill>
                <a:schemeClr val="tx1"/>
              </a:solidFill>
            </a:endParaRPr>
          </a:p>
          <a:p>
            <a:pPr>
              <a:buFontTx/>
              <a:buChar char="-"/>
            </a:pPr>
            <a:endParaRPr lang="en-US" dirty="0"/>
          </a:p>
        </p:txBody>
      </p:sp>
    </p:spTree>
    <p:extLst>
      <p:ext uri="{BB962C8B-B14F-4D97-AF65-F5344CB8AC3E}">
        <p14:creationId xmlns:p14="http://schemas.microsoft.com/office/powerpoint/2010/main" val="397728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b="1" dirty="0" smtClean="0">
                <a:solidFill>
                  <a:schemeClr val="tx1"/>
                </a:solidFill>
              </a:rPr>
              <a:t>The Car Accident</a:t>
            </a:r>
          </a:p>
          <a:p>
            <a:pPr marL="0" indent="0" algn="ctr">
              <a:buNone/>
            </a:pPr>
            <a:r>
              <a:rPr lang="en-US" sz="3300" b="1" dirty="0" smtClean="0">
                <a:solidFill>
                  <a:schemeClr val="tx1"/>
                </a:solidFill>
              </a:rPr>
              <a:t>Students were given a situation (like this one) and asked to discuss where they would put ‘rate’, with an X, their acceptance</a:t>
            </a:r>
            <a:endParaRPr lang="en-US" sz="3300" b="1" dirty="0">
              <a:solidFill>
                <a:schemeClr val="tx1"/>
              </a:solidFill>
            </a:endParaRPr>
          </a:p>
        </p:txBody>
      </p:sp>
    </p:spTree>
    <p:extLst>
      <p:ext uri="{BB962C8B-B14F-4D97-AF65-F5344CB8AC3E}">
        <p14:creationId xmlns:p14="http://schemas.microsoft.com/office/powerpoint/2010/main" val="23583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208</TotalTime>
  <Words>839</Words>
  <Application>Microsoft Office PowerPoint</Application>
  <PresentationFormat>Custom</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Ion Boardroom</vt:lpstr>
      <vt:lpstr> Positive student engagement through workshops centered on developing intercultural awareness</vt:lpstr>
      <vt:lpstr>OUTLINE</vt:lpstr>
      <vt:lpstr>PowerPoint Presentation</vt:lpstr>
      <vt:lpstr>PowerPoint Presentation</vt:lpstr>
      <vt:lpstr>Students were expected to…</vt:lpstr>
      <vt:lpstr>PowerPoint Presentation</vt:lpstr>
      <vt:lpstr>PowerPoint Presentation</vt:lpstr>
      <vt:lpstr>Main themes of the workshops</vt:lpstr>
      <vt:lpstr>PowerPoint Presentation</vt:lpstr>
      <vt:lpstr>PowerPoint Presentation</vt:lpstr>
      <vt:lpstr>Particularist</vt:lpstr>
      <vt:lpstr>Assessment – Reflective logs</vt:lpstr>
      <vt:lpstr>What has kept the majority engaged (3 years, 80+ students and still going strong)? </vt:lpstr>
      <vt:lpstr>Reflective Log feedback excerpts</vt:lpstr>
      <vt:lpstr>PowerPoint Presentation</vt:lpstr>
      <vt:lpstr>Main challenges (among others)</vt:lpstr>
      <vt:lpstr>References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student engagement through workshops centered on developing intercultural awareness</dc:title>
  <dc:creator>Nabila Al-baiti</dc:creator>
  <cp:lastModifiedBy>NABILA SHARIFF AL-BAITI</cp:lastModifiedBy>
  <cp:revision>23</cp:revision>
  <dcterms:created xsi:type="dcterms:W3CDTF">2017-07-14T12:26:41Z</dcterms:created>
  <dcterms:modified xsi:type="dcterms:W3CDTF">2017-07-24T03:09:02Z</dcterms:modified>
</cp:coreProperties>
</file>