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42"/>
  </p:notesMasterIdLst>
  <p:sldIdLst>
    <p:sldId id="256" r:id="rId2"/>
    <p:sldId id="257" r:id="rId3"/>
    <p:sldId id="295" r:id="rId4"/>
    <p:sldId id="298" r:id="rId5"/>
    <p:sldId id="299" r:id="rId6"/>
    <p:sldId id="300" r:id="rId7"/>
    <p:sldId id="301" r:id="rId8"/>
    <p:sldId id="302" r:id="rId9"/>
    <p:sldId id="304" r:id="rId10"/>
    <p:sldId id="305" r:id="rId11"/>
    <p:sldId id="296" r:id="rId12"/>
    <p:sldId id="259" r:id="rId13"/>
    <p:sldId id="266" r:id="rId14"/>
    <p:sldId id="278" r:id="rId15"/>
    <p:sldId id="267" r:id="rId16"/>
    <p:sldId id="268" r:id="rId17"/>
    <p:sldId id="277" r:id="rId18"/>
    <p:sldId id="269" r:id="rId19"/>
    <p:sldId id="260" r:id="rId20"/>
    <p:sldId id="270" r:id="rId21"/>
    <p:sldId id="306" r:id="rId22"/>
    <p:sldId id="307" r:id="rId23"/>
    <p:sldId id="308" r:id="rId24"/>
    <p:sldId id="311" r:id="rId25"/>
    <p:sldId id="261" r:id="rId26"/>
    <p:sldId id="286" r:id="rId27"/>
    <p:sldId id="288" r:id="rId28"/>
    <p:sldId id="271" r:id="rId29"/>
    <p:sldId id="274" r:id="rId30"/>
    <p:sldId id="313" r:id="rId31"/>
    <p:sldId id="272" r:id="rId32"/>
    <p:sldId id="315" r:id="rId33"/>
    <p:sldId id="282" r:id="rId34"/>
    <p:sldId id="273" r:id="rId35"/>
    <p:sldId id="289" r:id="rId36"/>
    <p:sldId id="290" r:id="rId37"/>
    <p:sldId id="293" r:id="rId38"/>
    <p:sldId id="291" r:id="rId39"/>
    <p:sldId id="314" r:id="rId40"/>
    <p:sldId id="316" r:id="rId41"/>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D0D0"/>
    <a:srgbClr val="6C4C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94660"/>
  </p:normalViewPr>
  <p:slideViewPr>
    <p:cSldViewPr snapToGrid="0">
      <p:cViewPr varScale="1">
        <p:scale>
          <a:sx n="94" d="100"/>
          <a:sy n="94" d="100"/>
        </p:scale>
        <p:origin x="-690" y="-90"/>
      </p:cViewPr>
      <p:guideLst>
        <p:guide orient="horz" pos="2160"/>
        <p:guide pos="2880"/>
      </p:guideLst>
    </p:cSldViewPr>
  </p:slideViewPr>
  <p:notesTextViewPr>
    <p:cViewPr>
      <p:scale>
        <a:sx n="1" d="1"/>
        <a:sy n="1" d="1"/>
      </p:scale>
      <p:origin x="0" y="0"/>
    </p:cViewPr>
  </p:notesTextViewPr>
  <p:notesViewPr>
    <p:cSldViewPr snapToGrid="0">
      <p:cViewPr varScale="1">
        <p:scale>
          <a:sx n="65" d="100"/>
          <a:sy n="65" d="100"/>
        </p:scale>
        <p:origin x="-2892" y="-11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1D708-6442-4D33-85F9-74F35F58DDC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FBAB078F-2531-4B88-B139-ADE6696B664F}">
      <dgm:prSet phldrT="[Text]"/>
      <dgm:spPr/>
      <dgm:t>
        <a:bodyPr/>
        <a:lstStyle/>
        <a:p>
          <a:r>
            <a:rPr lang="en-GB" dirty="0" smtClean="0"/>
            <a:t>Student</a:t>
          </a:r>
          <a:endParaRPr lang="en-GB" dirty="0"/>
        </a:p>
      </dgm:t>
    </dgm:pt>
    <dgm:pt modelId="{D9271AC5-5306-4DD3-ABC6-DD7509F29064}" type="parTrans" cxnId="{4C86ADA5-DE4A-40C2-8BC2-5C042EB95419}">
      <dgm:prSet/>
      <dgm:spPr/>
      <dgm:t>
        <a:bodyPr/>
        <a:lstStyle/>
        <a:p>
          <a:endParaRPr lang="en-GB"/>
        </a:p>
      </dgm:t>
    </dgm:pt>
    <dgm:pt modelId="{E189A312-6FC8-4986-A1DD-88CFEDBF9BF7}" type="sibTrans" cxnId="{4C86ADA5-DE4A-40C2-8BC2-5C042EB95419}">
      <dgm:prSet/>
      <dgm:spPr/>
      <dgm:t>
        <a:bodyPr/>
        <a:lstStyle/>
        <a:p>
          <a:endParaRPr lang="en-GB"/>
        </a:p>
      </dgm:t>
    </dgm:pt>
    <dgm:pt modelId="{1A534A79-0C5E-4A04-BA2F-F9F43FE07994}">
      <dgm:prSet phldrT="[Text]"/>
      <dgm:spPr/>
      <dgm:t>
        <a:bodyPr/>
        <a:lstStyle/>
        <a:p>
          <a:r>
            <a:rPr lang="en-GB" dirty="0" smtClean="0"/>
            <a:t>Student</a:t>
          </a:r>
          <a:endParaRPr lang="en-GB" dirty="0"/>
        </a:p>
      </dgm:t>
    </dgm:pt>
    <dgm:pt modelId="{92EA9424-A240-4618-9044-E0029180D3BF}" type="parTrans" cxnId="{CC80BA8D-E770-4712-AD97-39D7505E0D4E}">
      <dgm:prSet/>
      <dgm:spPr/>
      <dgm:t>
        <a:bodyPr/>
        <a:lstStyle/>
        <a:p>
          <a:endParaRPr lang="en-GB"/>
        </a:p>
      </dgm:t>
    </dgm:pt>
    <dgm:pt modelId="{2A975444-1138-45E2-9CD6-E52FBD259661}" type="sibTrans" cxnId="{CC80BA8D-E770-4712-AD97-39D7505E0D4E}">
      <dgm:prSet/>
      <dgm:spPr/>
      <dgm:t>
        <a:bodyPr/>
        <a:lstStyle/>
        <a:p>
          <a:endParaRPr lang="en-GB"/>
        </a:p>
      </dgm:t>
    </dgm:pt>
    <dgm:pt modelId="{FF12D5AA-5B05-41C3-8EB9-70D2889B2055}">
      <dgm:prSet phldrT="[Text]"/>
      <dgm:spPr/>
      <dgm:t>
        <a:bodyPr/>
        <a:lstStyle/>
        <a:p>
          <a:r>
            <a:rPr lang="en-GB" dirty="0" smtClean="0"/>
            <a:t>Staff</a:t>
          </a:r>
          <a:endParaRPr lang="en-GB" dirty="0"/>
        </a:p>
      </dgm:t>
    </dgm:pt>
    <dgm:pt modelId="{C67C6DB9-BF42-402B-A49A-882F109F43B6}" type="parTrans" cxnId="{601CC9B0-C34E-4D91-9D19-3ACB41D24AB9}">
      <dgm:prSet/>
      <dgm:spPr/>
      <dgm:t>
        <a:bodyPr/>
        <a:lstStyle/>
        <a:p>
          <a:endParaRPr lang="en-GB"/>
        </a:p>
      </dgm:t>
    </dgm:pt>
    <dgm:pt modelId="{67131662-3B72-4874-8511-A80356F1A7DE}" type="sibTrans" cxnId="{601CC9B0-C34E-4D91-9D19-3ACB41D24AB9}">
      <dgm:prSet/>
      <dgm:spPr/>
      <dgm:t>
        <a:bodyPr/>
        <a:lstStyle/>
        <a:p>
          <a:endParaRPr lang="en-GB"/>
        </a:p>
      </dgm:t>
    </dgm:pt>
    <dgm:pt modelId="{CB1206EE-DAC5-4806-B07B-72B1697353BA}">
      <dgm:prSet phldrT="[Text]"/>
      <dgm:spPr/>
      <dgm:t>
        <a:bodyPr/>
        <a:lstStyle/>
        <a:p>
          <a:r>
            <a:rPr lang="en-GB" dirty="0" smtClean="0"/>
            <a:t>University </a:t>
          </a:r>
          <a:endParaRPr lang="en-GB" dirty="0"/>
        </a:p>
      </dgm:t>
    </dgm:pt>
    <dgm:pt modelId="{6B43E592-A70E-4D50-A72F-9F095D767F8B}" type="parTrans" cxnId="{A9B65D57-E67F-4904-BB2F-04F3D570E9B3}">
      <dgm:prSet/>
      <dgm:spPr/>
      <dgm:t>
        <a:bodyPr/>
        <a:lstStyle/>
        <a:p>
          <a:endParaRPr lang="en-GB"/>
        </a:p>
      </dgm:t>
    </dgm:pt>
    <dgm:pt modelId="{2D67626B-B800-4B27-A429-AFC31FA15FFB}" type="sibTrans" cxnId="{A9B65D57-E67F-4904-BB2F-04F3D570E9B3}">
      <dgm:prSet/>
      <dgm:spPr/>
      <dgm:t>
        <a:bodyPr/>
        <a:lstStyle/>
        <a:p>
          <a:endParaRPr lang="en-GB"/>
        </a:p>
      </dgm:t>
    </dgm:pt>
    <dgm:pt modelId="{A337BA9C-86C1-4B52-9600-EDE5A46515D3}">
      <dgm:prSet phldrT="[Text]"/>
      <dgm:spPr/>
      <dgm:t>
        <a:bodyPr/>
        <a:lstStyle/>
        <a:p>
          <a:r>
            <a:rPr lang="en-GB" dirty="0" smtClean="0"/>
            <a:t>Country</a:t>
          </a:r>
          <a:endParaRPr lang="en-GB" dirty="0"/>
        </a:p>
      </dgm:t>
    </dgm:pt>
    <dgm:pt modelId="{4C957DE1-5E06-45F1-BA36-2A4ACAFF9E48}" type="parTrans" cxnId="{81EC15D1-247A-4B06-8B05-0B21BADDD24B}">
      <dgm:prSet/>
      <dgm:spPr/>
      <dgm:t>
        <a:bodyPr/>
        <a:lstStyle/>
        <a:p>
          <a:endParaRPr lang="en-GB"/>
        </a:p>
      </dgm:t>
    </dgm:pt>
    <dgm:pt modelId="{B9D8AB98-779C-4AF8-A16E-8BEF7ACDAB6C}" type="sibTrans" cxnId="{81EC15D1-247A-4B06-8B05-0B21BADDD24B}">
      <dgm:prSet/>
      <dgm:spPr/>
      <dgm:t>
        <a:bodyPr/>
        <a:lstStyle/>
        <a:p>
          <a:endParaRPr lang="en-GB"/>
        </a:p>
      </dgm:t>
    </dgm:pt>
    <dgm:pt modelId="{6883D626-9527-44EF-A9A8-0985BA2915BE}" type="pres">
      <dgm:prSet presAssocID="{B9B1D708-6442-4D33-85F9-74F35F58DDCC}" presName="cycle" presStyleCnt="0">
        <dgm:presLayoutVars>
          <dgm:chMax val="1"/>
          <dgm:dir/>
          <dgm:animLvl val="ctr"/>
          <dgm:resizeHandles val="exact"/>
        </dgm:presLayoutVars>
      </dgm:prSet>
      <dgm:spPr/>
      <dgm:t>
        <a:bodyPr/>
        <a:lstStyle/>
        <a:p>
          <a:endParaRPr lang="en-GB"/>
        </a:p>
      </dgm:t>
    </dgm:pt>
    <dgm:pt modelId="{6356A61E-299B-4FA6-8016-26BE1803E8E7}" type="pres">
      <dgm:prSet presAssocID="{FBAB078F-2531-4B88-B139-ADE6696B664F}" presName="centerShape" presStyleLbl="node0" presStyleIdx="0" presStyleCnt="1"/>
      <dgm:spPr/>
      <dgm:t>
        <a:bodyPr/>
        <a:lstStyle/>
        <a:p>
          <a:endParaRPr lang="en-GB"/>
        </a:p>
      </dgm:t>
    </dgm:pt>
    <dgm:pt modelId="{A8F4461D-F397-4F17-90E5-664E1C7C71A9}" type="pres">
      <dgm:prSet presAssocID="{92EA9424-A240-4618-9044-E0029180D3BF}" presName="Name9" presStyleLbl="parChTrans1D2" presStyleIdx="0" presStyleCnt="4"/>
      <dgm:spPr/>
      <dgm:t>
        <a:bodyPr/>
        <a:lstStyle/>
        <a:p>
          <a:endParaRPr lang="en-GB"/>
        </a:p>
      </dgm:t>
    </dgm:pt>
    <dgm:pt modelId="{DB0B96B2-5922-4AFE-89C9-6F8B1AE1327B}" type="pres">
      <dgm:prSet presAssocID="{92EA9424-A240-4618-9044-E0029180D3BF}" presName="connTx" presStyleLbl="parChTrans1D2" presStyleIdx="0" presStyleCnt="4"/>
      <dgm:spPr/>
      <dgm:t>
        <a:bodyPr/>
        <a:lstStyle/>
        <a:p>
          <a:endParaRPr lang="en-GB"/>
        </a:p>
      </dgm:t>
    </dgm:pt>
    <dgm:pt modelId="{2688C123-95C5-4327-81C6-D10A836F75B3}" type="pres">
      <dgm:prSet presAssocID="{1A534A79-0C5E-4A04-BA2F-F9F43FE07994}" presName="node" presStyleLbl="node1" presStyleIdx="0" presStyleCnt="4">
        <dgm:presLayoutVars>
          <dgm:bulletEnabled val="1"/>
        </dgm:presLayoutVars>
      </dgm:prSet>
      <dgm:spPr/>
      <dgm:t>
        <a:bodyPr/>
        <a:lstStyle/>
        <a:p>
          <a:endParaRPr lang="en-GB"/>
        </a:p>
      </dgm:t>
    </dgm:pt>
    <dgm:pt modelId="{0F91EC3C-7723-4B2A-81F3-EE32C1A3CE23}" type="pres">
      <dgm:prSet presAssocID="{C67C6DB9-BF42-402B-A49A-882F109F43B6}" presName="Name9" presStyleLbl="parChTrans1D2" presStyleIdx="1" presStyleCnt="4"/>
      <dgm:spPr/>
      <dgm:t>
        <a:bodyPr/>
        <a:lstStyle/>
        <a:p>
          <a:endParaRPr lang="en-GB"/>
        </a:p>
      </dgm:t>
    </dgm:pt>
    <dgm:pt modelId="{83E9CB15-ECD9-4E29-A224-35380CC5162C}" type="pres">
      <dgm:prSet presAssocID="{C67C6DB9-BF42-402B-A49A-882F109F43B6}" presName="connTx" presStyleLbl="parChTrans1D2" presStyleIdx="1" presStyleCnt="4"/>
      <dgm:spPr/>
      <dgm:t>
        <a:bodyPr/>
        <a:lstStyle/>
        <a:p>
          <a:endParaRPr lang="en-GB"/>
        </a:p>
      </dgm:t>
    </dgm:pt>
    <dgm:pt modelId="{78383512-20BF-4AA7-9976-F38DC45E8DDA}" type="pres">
      <dgm:prSet presAssocID="{FF12D5AA-5B05-41C3-8EB9-70D2889B2055}" presName="node" presStyleLbl="node1" presStyleIdx="1" presStyleCnt="4">
        <dgm:presLayoutVars>
          <dgm:bulletEnabled val="1"/>
        </dgm:presLayoutVars>
      </dgm:prSet>
      <dgm:spPr/>
      <dgm:t>
        <a:bodyPr/>
        <a:lstStyle/>
        <a:p>
          <a:endParaRPr lang="en-GB"/>
        </a:p>
      </dgm:t>
    </dgm:pt>
    <dgm:pt modelId="{2D620E65-D35D-4CD6-B673-563BF3DEF762}" type="pres">
      <dgm:prSet presAssocID="{6B43E592-A70E-4D50-A72F-9F095D767F8B}" presName="Name9" presStyleLbl="parChTrans1D2" presStyleIdx="2" presStyleCnt="4"/>
      <dgm:spPr/>
      <dgm:t>
        <a:bodyPr/>
        <a:lstStyle/>
        <a:p>
          <a:endParaRPr lang="en-GB"/>
        </a:p>
      </dgm:t>
    </dgm:pt>
    <dgm:pt modelId="{15F11D64-15EE-4744-9621-FE46E57D61DF}" type="pres">
      <dgm:prSet presAssocID="{6B43E592-A70E-4D50-A72F-9F095D767F8B}" presName="connTx" presStyleLbl="parChTrans1D2" presStyleIdx="2" presStyleCnt="4"/>
      <dgm:spPr/>
      <dgm:t>
        <a:bodyPr/>
        <a:lstStyle/>
        <a:p>
          <a:endParaRPr lang="en-GB"/>
        </a:p>
      </dgm:t>
    </dgm:pt>
    <dgm:pt modelId="{86CB89EA-63B0-4598-AC3C-9D9BA430BDB5}" type="pres">
      <dgm:prSet presAssocID="{CB1206EE-DAC5-4806-B07B-72B1697353BA}" presName="node" presStyleLbl="node1" presStyleIdx="2" presStyleCnt="4">
        <dgm:presLayoutVars>
          <dgm:bulletEnabled val="1"/>
        </dgm:presLayoutVars>
      </dgm:prSet>
      <dgm:spPr/>
      <dgm:t>
        <a:bodyPr/>
        <a:lstStyle/>
        <a:p>
          <a:endParaRPr lang="en-GB"/>
        </a:p>
      </dgm:t>
    </dgm:pt>
    <dgm:pt modelId="{F57864E5-BDB5-4BF7-A1A6-55BD59E64DF2}" type="pres">
      <dgm:prSet presAssocID="{4C957DE1-5E06-45F1-BA36-2A4ACAFF9E48}" presName="Name9" presStyleLbl="parChTrans1D2" presStyleIdx="3" presStyleCnt="4"/>
      <dgm:spPr/>
      <dgm:t>
        <a:bodyPr/>
        <a:lstStyle/>
        <a:p>
          <a:endParaRPr lang="en-GB"/>
        </a:p>
      </dgm:t>
    </dgm:pt>
    <dgm:pt modelId="{33CDC8B7-052E-4643-98C2-6A9C3CF2C946}" type="pres">
      <dgm:prSet presAssocID="{4C957DE1-5E06-45F1-BA36-2A4ACAFF9E48}" presName="connTx" presStyleLbl="parChTrans1D2" presStyleIdx="3" presStyleCnt="4"/>
      <dgm:spPr/>
      <dgm:t>
        <a:bodyPr/>
        <a:lstStyle/>
        <a:p>
          <a:endParaRPr lang="en-GB"/>
        </a:p>
      </dgm:t>
    </dgm:pt>
    <dgm:pt modelId="{54EC3015-94F3-40A4-B5FD-07E18E137C3E}" type="pres">
      <dgm:prSet presAssocID="{A337BA9C-86C1-4B52-9600-EDE5A46515D3}" presName="node" presStyleLbl="node1" presStyleIdx="3" presStyleCnt="4">
        <dgm:presLayoutVars>
          <dgm:bulletEnabled val="1"/>
        </dgm:presLayoutVars>
      </dgm:prSet>
      <dgm:spPr/>
      <dgm:t>
        <a:bodyPr/>
        <a:lstStyle/>
        <a:p>
          <a:endParaRPr lang="en-GB"/>
        </a:p>
      </dgm:t>
    </dgm:pt>
  </dgm:ptLst>
  <dgm:cxnLst>
    <dgm:cxn modelId="{D4A072FE-51B1-42F5-95C3-E41C29AE6391}" type="presOf" srcId="{C67C6DB9-BF42-402B-A49A-882F109F43B6}" destId="{0F91EC3C-7723-4B2A-81F3-EE32C1A3CE23}" srcOrd="0" destOrd="0" presId="urn:microsoft.com/office/officeart/2005/8/layout/radial1"/>
    <dgm:cxn modelId="{F588B569-3AB4-4AE7-8478-51C43EE3FB68}" type="presOf" srcId="{C67C6DB9-BF42-402B-A49A-882F109F43B6}" destId="{83E9CB15-ECD9-4E29-A224-35380CC5162C}" srcOrd="1" destOrd="0" presId="urn:microsoft.com/office/officeart/2005/8/layout/radial1"/>
    <dgm:cxn modelId="{4C86ADA5-DE4A-40C2-8BC2-5C042EB95419}" srcId="{B9B1D708-6442-4D33-85F9-74F35F58DDCC}" destId="{FBAB078F-2531-4B88-B139-ADE6696B664F}" srcOrd="0" destOrd="0" parTransId="{D9271AC5-5306-4DD3-ABC6-DD7509F29064}" sibTransId="{E189A312-6FC8-4986-A1DD-88CFEDBF9BF7}"/>
    <dgm:cxn modelId="{364E1E3B-F65E-420B-83DF-84A9538F6A4C}" type="presOf" srcId="{6B43E592-A70E-4D50-A72F-9F095D767F8B}" destId="{2D620E65-D35D-4CD6-B673-563BF3DEF762}" srcOrd="0" destOrd="0" presId="urn:microsoft.com/office/officeart/2005/8/layout/radial1"/>
    <dgm:cxn modelId="{A9B65D57-E67F-4904-BB2F-04F3D570E9B3}" srcId="{FBAB078F-2531-4B88-B139-ADE6696B664F}" destId="{CB1206EE-DAC5-4806-B07B-72B1697353BA}" srcOrd="2" destOrd="0" parTransId="{6B43E592-A70E-4D50-A72F-9F095D767F8B}" sibTransId="{2D67626B-B800-4B27-A429-AFC31FA15FFB}"/>
    <dgm:cxn modelId="{9DD296D1-4FDE-4E05-9ED6-8D05D3950F45}" type="presOf" srcId="{92EA9424-A240-4618-9044-E0029180D3BF}" destId="{A8F4461D-F397-4F17-90E5-664E1C7C71A9}" srcOrd="0" destOrd="0" presId="urn:microsoft.com/office/officeart/2005/8/layout/radial1"/>
    <dgm:cxn modelId="{13668ED3-F699-4978-A027-2AACE5558731}" type="presOf" srcId="{FBAB078F-2531-4B88-B139-ADE6696B664F}" destId="{6356A61E-299B-4FA6-8016-26BE1803E8E7}" srcOrd="0" destOrd="0" presId="urn:microsoft.com/office/officeart/2005/8/layout/radial1"/>
    <dgm:cxn modelId="{601CC9B0-C34E-4D91-9D19-3ACB41D24AB9}" srcId="{FBAB078F-2531-4B88-B139-ADE6696B664F}" destId="{FF12D5AA-5B05-41C3-8EB9-70D2889B2055}" srcOrd="1" destOrd="0" parTransId="{C67C6DB9-BF42-402B-A49A-882F109F43B6}" sibTransId="{67131662-3B72-4874-8511-A80356F1A7DE}"/>
    <dgm:cxn modelId="{D5C9D2E2-550B-4D5E-92C0-5F79C53B1E08}" type="presOf" srcId="{A337BA9C-86C1-4B52-9600-EDE5A46515D3}" destId="{54EC3015-94F3-40A4-B5FD-07E18E137C3E}" srcOrd="0" destOrd="0" presId="urn:microsoft.com/office/officeart/2005/8/layout/radial1"/>
    <dgm:cxn modelId="{D4A2E8CB-4F05-4D78-8D30-03F403154D0E}" type="presOf" srcId="{4C957DE1-5E06-45F1-BA36-2A4ACAFF9E48}" destId="{F57864E5-BDB5-4BF7-A1A6-55BD59E64DF2}" srcOrd="0" destOrd="0" presId="urn:microsoft.com/office/officeart/2005/8/layout/radial1"/>
    <dgm:cxn modelId="{CC80BA8D-E770-4712-AD97-39D7505E0D4E}" srcId="{FBAB078F-2531-4B88-B139-ADE6696B664F}" destId="{1A534A79-0C5E-4A04-BA2F-F9F43FE07994}" srcOrd="0" destOrd="0" parTransId="{92EA9424-A240-4618-9044-E0029180D3BF}" sibTransId="{2A975444-1138-45E2-9CD6-E52FBD259661}"/>
    <dgm:cxn modelId="{3A2772DC-AEC4-464C-856F-D5E63DF7917E}" type="presOf" srcId="{92EA9424-A240-4618-9044-E0029180D3BF}" destId="{DB0B96B2-5922-4AFE-89C9-6F8B1AE1327B}" srcOrd="1" destOrd="0" presId="urn:microsoft.com/office/officeart/2005/8/layout/radial1"/>
    <dgm:cxn modelId="{6F95EA3B-35A7-4FA1-B1E7-771E275F03AF}" type="presOf" srcId="{FF12D5AA-5B05-41C3-8EB9-70D2889B2055}" destId="{78383512-20BF-4AA7-9976-F38DC45E8DDA}" srcOrd="0" destOrd="0" presId="urn:microsoft.com/office/officeart/2005/8/layout/radial1"/>
    <dgm:cxn modelId="{295BE291-F17D-494A-AC13-BF058AC4AC10}" type="presOf" srcId="{6B43E592-A70E-4D50-A72F-9F095D767F8B}" destId="{15F11D64-15EE-4744-9621-FE46E57D61DF}" srcOrd="1" destOrd="0" presId="urn:microsoft.com/office/officeart/2005/8/layout/radial1"/>
    <dgm:cxn modelId="{027150E4-4622-438E-884C-AB6F713D6034}" type="presOf" srcId="{CB1206EE-DAC5-4806-B07B-72B1697353BA}" destId="{86CB89EA-63B0-4598-AC3C-9D9BA430BDB5}" srcOrd="0" destOrd="0" presId="urn:microsoft.com/office/officeart/2005/8/layout/radial1"/>
    <dgm:cxn modelId="{AFADF822-B5A2-4071-A1A7-75A4887B356A}" type="presOf" srcId="{B9B1D708-6442-4D33-85F9-74F35F58DDCC}" destId="{6883D626-9527-44EF-A9A8-0985BA2915BE}" srcOrd="0" destOrd="0" presId="urn:microsoft.com/office/officeart/2005/8/layout/radial1"/>
    <dgm:cxn modelId="{81EC15D1-247A-4B06-8B05-0B21BADDD24B}" srcId="{FBAB078F-2531-4B88-B139-ADE6696B664F}" destId="{A337BA9C-86C1-4B52-9600-EDE5A46515D3}" srcOrd="3" destOrd="0" parTransId="{4C957DE1-5E06-45F1-BA36-2A4ACAFF9E48}" sibTransId="{B9D8AB98-779C-4AF8-A16E-8BEF7ACDAB6C}"/>
    <dgm:cxn modelId="{2AF8E307-2F72-473C-B6F0-15505CBC291F}" type="presOf" srcId="{1A534A79-0C5E-4A04-BA2F-F9F43FE07994}" destId="{2688C123-95C5-4327-81C6-D10A836F75B3}" srcOrd="0" destOrd="0" presId="urn:microsoft.com/office/officeart/2005/8/layout/radial1"/>
    <dgm:cxn modelId="{067121DB-3D75-44DD-872A-4E16706CDEC1}" type="presOf" srcId="{4C957DE1-5E06-45F1-BA36-2A4ACAFF9E48}" destId="{33CDC8B7-052E-4643-98C2-6A9C3CF2C946}" srcOrd="1" destOrd="0" presId="urn:microsoft.com/office/officeart/2005/8/layout/radial1"/>
    <dgm:cxn modelId="{8CF2AF2C-7ACE-4BA9-83B6-58304F536A74}" type="presParOf" srcId="{6883D626-9527-44EF-A9A8-0985BA2915BE}" destId="{6356A61E-299B-4FA6-8016-26BE1803E8E7}" srcOrd="0" destOrd="0" presId="urn:microsoft.com/office/officeart/2005/8/layout/radial1"/>
    <dgm:cxn modelId="{4742661B-0672-4740-B7D2-DF966EACD463}" type="presParOf" srcId="{6883D626-9527-44EF-A9A8-0985BA2915BE}" destId="{A8F4461D-F397-4F17-90E5-664E1C7C71A9}" srcOrd="1" destOrd="0" presId="urn:microsoft.com/office/officeart/2005/8/layout/radial1"/>
    <dgm:cxn modelId="{6CB8E3DE-61B8-4DE7-ADE4-CAB1017AA8AA}" type="presParOf" srcId="{A8F4461D-F397-4F17-90E5-664E1C7C71A9}" destId="{DB0B96B2-5922-4AFE-89C9-6F8B1AE1327B}" srcOrd="0" destOrd="0" presId="urn:microsoft.com/office/officeart/2005/8/layout/radial1"/>
    <dgm:cxn modelId="{37BCA3DF-2FDD-4903-B2CD-FAEEC856092B}" type="presParOf" srcId="{6883D626-9527-44EF-A9A8-0985BA2915BE}" destId="{2688C123-95C5-4327-81C6-D10A836F75B3}" srcOrd="2" destOrd="0" presId="urn:microsoft.com/office/officeart/2005/8/layout/radial1"/>
    <dgm:cxn modelId="{8F58B88A-977B-4E2F-A7D5-AA7263BA0BD4}" type="presParOf" srcId="{6883D626-9527-44EF-A9A8-0985BA2915BE}" destId="{0F91EC3C-7723-4B2A-81F3-EE32C1A3CE23}" srcOrd="3" destOrd="0" presId="urn:microsoft.com/office/officeart/2005/8/layout/radial1"/>
    <dgm:cxn modelId="{B555E48D-6619-47F4-953D-6BD3BBD8FC51}" type="presParOf" srcId="{0F91EC3C-7723-4B2A-81F3-EE32C1A3CE23}" destId="{83E9CB15-ECD9-4E29-A224-35380CC5162C}" srcOrd="0" destOrd="0" presId="urn:microsoft.com/office/officeart/2005/8/layout/radial1"/>
    <dgm:cxn modelId="{FF4A7216-C476-4E8A-8B16-86ED58011E66}" type="presParOf" srcId="{6883D626-9527-44EF-A9A8-0985BA2915BE}" destId="{78383512-20BF-4AA7-9976-F38DC45E8DDA}" srcOrd="4" destOrd="0" presId="urn:microsoft.com/office/officeart/2005/8/layout/radial1"/>
    <dgm:cxn modelId="{E0312837-6278-444E-8D2E-3DD7D9F71634}" type="presParOf" srcId="{6883D626-9527-44EF-A9A8-0985BA2915BE}" destId="{2D620E65-D35D-4CD6-B673-563BF3DEF762}" srcOrd="5" destOrd="0" presId="urn:microsoft.com/office/officeart/2005/8/layout/radial1"/>
    <dgm:cxn modelId="{0B800857-588A-4CAB-A171-5DEBD2929537}" type="presParOf" srcId="{2D620E65-D35D-4CD6-B673-563BF3DEF762}" destId="{15F11D64-15EE-4744-9621-FE46E57D61DF}" srcOrd="0" destOrd="0" presId="urn:microsoft.com/office/officeart/2005/8/layout/radial1"/>
    <dgm:cxn modelId="{D9C55C23-B726-412C-9780-D89283CAF32C}" type="presParOf" srcId="{6883D626-9527-44EF-A9A8-0985BA2915BE}" destId="{86CB89EA-63B0-4598-AC3C-9D9BA430BDB5}" srcOrd="6" destOrd="0" presId="urn:microsoft.com/office/officeart/2005/8/layout/radial1"/>
    <dgm:cxn modelId="{4BFB9E0A-382A-4415-9BCF-64D1C24EFE33}" type="presParOf" srcId="{6883D626-9527-44EF-A9A8-0985BA2915BE}" destId="{F57864E5-BDB5-4BF7-A1A6-55BD59E64DF2}" srcOrd="7" destOrd="0" presId="urn:microsoft.com/office/officeart/2005/8/layout/radial1"/>
    <dgm:cxn modelId="{D2606848-52AC-4329-9085-7CC3436463BB}" type="presParOf" srcId="{F57864E5-BDB5-4BF7-A1A6-55BD59E64DF2}" destId="{33CDC8B7-052E-4643-98C2-6A9C3CF2C946}" srcOrd="0" destOrd="0" presId="urn:microsoft.com/office/officeart/2005/8/layout/radial1"/>
    <dgm:cxn modelId="{3AD34EAC-C3FB-43B5-8A9B-A26C24629117}" type="presParOf" srcId="{6883D626-9527-44EF-A9A8-0985BA2915BE}" destId="{54EC3015-94F3-40A4-B5FD-07E18E137C3E}"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C80B2-6933-4BB3-BDF7-69EE37C2E2B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D814674D-00FE-4BA9-8F30-B05A22791A9D}">
      <dgm:prSet phldrT="[Text]"/>
      <dgm:spPr/>
      <dgm:t>
        <a:bodyPr/>
        <a:lstStyle/>
        <a:p>
          <a:r>
            <a:rPr lang="en-GB" dirty="0" smtClean="0"/>
            <a:t>Home students</a:t>
          </a:r>
          <a:endParaRPr lang="en-GB" dirty="0"/>
        </a:p>
      </dgm:t>
    </dgm:pt>
    <dgm:pt modelId="{6FA80D70-1082-4F7D-81E9-2AF594C46B43}" type="parTrans" cxnId="{EAF4767F-858D-4B47-B73A-CE1F37E092BC}">
      <dgm:prSet/>
      <dgm:spPr/>
      <dgm:t>
        <a:bodyPr/>
        <a:lstStyle/>
        <a:p>
          <a:endParaRPr lang="en-GB"/>
        </a:p>
      </dgm:t>
    </dgm:pt>
    <dgm:pt modelId="{8A007056-3A34-4833-A44F-25AB6CBCCBE2}" type="sibTrans" cxnId="{EAF4767F-858D-4B47-B73A-CE1F37E092BC}">
      <dgm:prSet/>
      <dgm:spPr/>
      <dgm:t>
        <a:bodyPr/>
        <a:lstStyle/>
        <a:p>
          <a:endParaRPr lang="en-GB"/>
        </a:p>
      </dgm:t>
    </dgm:pt>
    <dgm:pt modelId="{2D4787C0-777F-4595-A17D-95893CF1FBD7}">
      <dgm:prSet phldrT="[Text]"/>
      <dgm:spPr/>
      <dgm:t>
        <a:bodyPr/>
        <a:lstStyle/>
        <a:p>
          <a:r>
            <a:rPr lang="en-GB" dirty="0" smtClean="0"/>
            <a:t>Widening participation students</a:t>
          </a:r>
          <a:endParaRPr lang="en-GB" dirty="0"/>
        </a:p>
      </dgm:t>
    </dgm:pt>
    <dgm:pt modelId="{A55A4F49-036D-457F-985D-674DC6A5F2EF}" type="parTrans" cxnId="{670C09EB-3759-4C63-BDFC-41D5BFA68990}">
      <dgm:prSet/>
      <dgm:spPr/>
      <dgm:t>
        <a:bodyPr/>
        <a:lstStyle/>
        <a:p>
          <a:endParaRPr lang="en-GB"/>
        </a:p>
      </dgm:t>
    </dgm:pt>
    <dgm:pt modelId="{427F207E-997A-49D8-9EB0-246C95926876}" type="sibTrans" cxnId="{670C09EB-3759-4C63-BDFC-41D5BFA68990}">
      <dgm:prSet/>
      <dgm:spPr/>
      <dgm:t>
        <a:bodyPr/>
        <a:lstStyle/>
        <a:p>
          <a:endParaRPr lang="en-GB"/>
        </a:p>
      </dgm:t>
    </dgm:pt>
    <dgm:pt modelId="{6C254FDE-F29C-40CA-BF50-21F27737EEE3}">
      <dgm:prSet phldrT="[Text]"/>
      <dgm:spPr/>
      <dgm:t>
        <a:bodyPr/>
        <a:lstStyle/>
        <a:p>
          <a:r>
            <a:rPr lang="en-GB" dirty="0" smtClean="0"/>
            <a:t>International students</a:t>
          </a:r>
          <a:endParaRPr lang="en-GB" dirty="0"/>
        </a:p>
      </dgm:t>
    </dgm:pt>
    <dgm:pt modelId="{986C1379-C7B8-4F26-BE47-46F167E4AA5B}" type="parTrans" cxnId="{D54A44B7-91F0-4D74-8C52-B7B9EFCB7C1B}">
      <dgm:prSet/>
      <dgm:spPr/>
      <dgm:t>
        <a:bodyPr/>
        <a:lstStyle/>
        <a:p>
          <a:endParaRPr lang="en-GB"/>
        </a:p>
      </dgm:t>
    </dgm:pt>
    <dgm:pt modelId="{BA676C37-5110-486C-8D3E-F074CBE2672C}" type="sibTrans" cxnId="{D54A44B7-91F0-4D74-8C52-B7B9EFCB7C1B}">
      <dgm:prSet/>
      <dgm:spPr/>
      <dgm:t>
        <a:bodyPr/>
        <a:lstStyle/>
        <a:p>
          <a:endParaRPr lang="en-GB"/>
        </a:p>
      </dgm:t>
    </dgm:pt>
    <dgm:pt modelId="{0914E64C-E335-48F5-9E75-59ABF3BCF4E7}">
      <dgm:prSet phldrT="[Text]"/>
      <dgm:spPr/>
      <dgm:t>
        <a:bodyPr/>
        <a:lstStyle/>
        <a:p>
          <a:r>
            <a:rPr lang="en-GB" dirty="0" smtClean="0"/>
            <a:t>Mature/Part time </a:t>
          </a:r>
          <a:endParaRPr lang="en-GB" dirty="0"/>
        </a:p>
      </dgm:t>
    </dgm:pt>
    <dgm:pt modelId="{881D58FD-17A6-48F7-8A71-E5CCEBC668B7}" type="parTrans" cxnId="{A8627C82-8CCA-4A95-B3BD-08D434AF65AE}">
      <dgm:prSet/>
      <dgm:spPr/>
      <dgm:t>
        <a:bodyPr/>
        <a:lstStyle/>
        <a:p>
          <a:endParaRPr lang="en-GB"/>
        </a:p>
      </dgm:t>
    </dgm:pt>
    <dgm:pt modelId="{C1C64095-FF5D-4E07-A4AD-83004A0E91BD}" type="sibTrans" cxnId="{A8627C82-8CCA-4A95-B3BD-08D434AF65AE}">
      <dgm:prSet/>
      <dgm:spPr/>
      <dgm:t>
        <a:bodyPr/>
        <a:lstStyle/>
        <a:p>
          <a:endParaRPr lang="en-GB"/>
        </a:p>
      </dgm:t>
    </dgm:pt>
    <dgm:pt modelId="{420965BA-7EE8-46D6-B1A7-A5456C0C1815}" type="pres">
      <dgm:prSet presAssocID="{94BC80B2-6933-4BB3-BDF7-69EE37C2E2B6}" presName="compositeShape" presStyleCnt="0">
        <dgm:presLayoutVars>
          <dgm:chMax val="7"/>
          <dgm:dir/>
          <dgm:resizeHandles val="exact"/>
        </dgm:presLayoutVars>
      </dgm:prSet>
      <dgm:spPr/>
    </dgm:pt>
    <dgm:pt modelId="{4EA8A536-710A-497D-99FB-9CB0518C2FB9}" type="pres">
      <dgm:prSet presAssocID="{D814674D-00FE-4BA9-8F30-B05A22791A9D}" presName="circ1" presStyleLbl="vennNode1" presStyleIdx="0" presStyleCnt="4"/>
      <dgm:spPr/>
      <dgm:t>
        <a:bodyPr/>
        <a:lstStyle/>
        <a:p>
          <a:endParaRPr lang="en-GB"/>
        </a:p>
      </dgm:t>
    </dgm:pt>
    <dgm:pt modelId="{51585195-887B-4ECA-BD29-4F4A1541BA59}" type="pres">
      <dgm:prSet presAssocID="{D814674D-00FE-4BA9-8F30-B05A22791A9D}" presName="circ1Tx" presStyleLbl="revTx" presStyleIdx="0" presStyleCnt="0">
        <dgm:presLayoutVars>
          <dgm:chMax val="0"/>
          <dgm:chPref val="0"/>
          <dgm:bulletEnabled val="1"/>
        </dgm:presLayoutVars>
      </dgm:prSet>
      <dgm:spPr/>
      <dgm:t>
        <a:bodyPr/>
        <a:lstStyle/>
        <a:p>
          <a:endParaRPr lang="en-GB"/>
        </a:p>
      </dgm:t>
    </dgm:pt>
    <dgm:pt modelId="{6DEDB5FE-3A3F-4786-926E-F2C9D0ADD01B}" type="pres">
      <dgm:prSet presAssocID="{2D4787C0-777F-4595-A17D-95893CF1FBD7}" presName="circ2" presStyleLbl="vennNode1" presStyleIdx="1" presStyleCnt="4"/>
      <dgm:spPr/>
      <dgm:t>
        <a:bodyPr/>
        <a:lstStyle/>
        <a:p>
          <a:endParaRPr lang="en-GB"/>
        </a:p>
      </dgm:t>
    </dgm:pt>
    <dgm:pt modelId="{2690840F-E110-4EF8-BC8B-31470FA4514D}" type="pres">
      <dgm:prSet presAssocID="{2D4787C0-777F-4595-A17D-95893CF1FBD7}" presName="circ2Tx" presStyleLbl="revTx" presStyleIdx="0" presStyleCnt="0">
        <dgm:presLayoutVars>
          <dgm:chMax val="0"/>
          <dgm:chPref val="0"/>
          <dgm:bulletEnabled val="1"/>
        </dgm:presLayoutVars>
      </dgm:prSet>
      <dgm:spPr/>
      <dgm:t>
        <a:bodyPr/>
        <a:lstStyle/>
        <a:p>
          <a:endParaRPr lang="en-GB"/>
        </a:p>
      </dgm:t>
    </dgm:pt>
    <dgm:pt modelId="{D623BE0F-7A25-4042-818F-01D813E6555F}" type="pres">
      <dgm:prSet presAssocID="{6C254FDE-F29C-40CA-BF50-21F27737EEE3}" presName="circ3" presStyleLbl="vennNode1" presStyleIdx="2" presStyleCnt="4"/>
      <dgm:spPr/>
      <dgm:t>
        <a:bodyPr/>
        <a:lstStyle/>
        <a:p>
          <a:endParaRPr lang="en-GB"/>
        </a:p>
      </dgm:t>
    </dgm:pt>
    <dgm:pt modelId="{E8B135E2-2085-4DB9-B970-43AF4F24A967}" type="pres">
      <dgm:prSet presAssocID="{6C254FDE-F29C-40CA-BF50-21F27737EEE3}" presName="circ3Tx" presStyleLbl="revTx" presStyleIdx="0" presStyleCnt="0">
        <dgm:presLayoutVars>
          <dgm:chMax val="0"/>
          <dgm:chPref val="0"/>
          <dgm:bulletEnabled val="1"/>
        </dgm:presLayoutVars>
      </dgm:prSet>
      <dgm:spPr/>
      <dgm:t>
        <a:bodyPr/>
        <a:lstStyle/>
        <a:p>
          <a:endParaRPr lang="en-GB"/>
        </a:p>
      </dgm:t>
    </dgm:pt>
    <dgm:pt modelId="{D3A317E8-6E43-44BC-B34C-5489A91279B3}" type="pres">
      <dgm:prSet presAssocID="{0914E64C-E335-48F5-9E75-59ABF3BCF4E7}" presName="circ4" presStyleLbl="vennNode1" presStyleIdx="3" presStyleCnt="4"/>
      <dgm:spPr/>
      <dgm:t>
        <a:bodyPr/>
        <a:lstStyle/>
        <a:p>
          <a:endParaRPr lang="en-GB"/>
        </a:p>
      </dgm:t>
    </dgm:pt>
    <dgm:pt modelId="{556C6DDC-DA79-4F9C-A670-10B15BD0C35A}" type="pres">
      <dgm:prSet presAssocID="{0914E64C-E335-48F5-9E75-59ABF3BCF4E7}" presName="circ4Tx" presStyleLbl="revTx" presStyleIdx="0" presStyleCnt="0">
        <dgm:presLayoutVars>
          <dgm:chMax val="0"/>
          <dgm:chPref val="0"/>
          <dgm:bulletEnabled val="1"/>
        </dgm:presLayoutVars>
      </dgm:prSet>
      <dgm:spPr/>
      <dgm:t>
        <a:bodyPr/>
        <a:lstStyle/>
        <a:p>
          <a:endParaRPr lang="en-GB"/>
        </a:p>
      </dgm:t>
    </dgm:pt>
  </dgm:ptLst>
  <dgm:cxnLst>
    <dgm:cxn modelId="{3B09C087-4EAA-418D-BE6E-45DDB8975E38}" type="presOf" srcId="{D814674D-00FE-4BA9-8F30-B05A22791A9D}" destId="{51585195-887B-4ECA-BD29-4F4A1541BA59}" srcOrd="1" destOrd="0" presId="urn:microsoft.com/office/officeart/2005/8/layout/venn1"/>
    <dgm:cxn modelId="{140CDE7E-6C08-4D67-9B68-295D26F51039}" type="presOf" srcId="{0914E64C-E335-48F5-9E75-59ABF3BCF4E7}" destId="{D3A317E8-6E43-44BC-B34C-5489A91279B3}" srcOrd="0" destOrd="0" presId="urn:microsoft.com/office/officeart/2005/8/layout/venn1"/>
    <dgm:cxn modelId="{D54A44B7-91F0-4D74-8C52-B7B9EFCB7C1B}" srcId="{94BC80B2-6933-4BB3-BDF7-69EE37C2E2B6}" destId="{6C254FDE-F29C-40CA-BF50-21F27737EEE3}" srcOrd="2" destOrd="0" parTransId="{986C1379-C7B8-4F26-BE47-46F167E4AA5B}" sibTransId="{BA676C37-5110-486C-8D3E-F074CBE2672C}"/>
    <dgm:cxn modelId="{8689FC5F-EC15-4324-B888-FEAABBC4CCBD}" type="presOf" srcId="{94BC80B2-6933-4BB3-BDF7-69EE37C2E2B6}" destId="{420965BA-7EE8-46D6-B1A7-A5456C0C1815}" srcOrd="0" destOrd="0" presId="urn:microsoft.com/office/officeart/2005/8/layout/venn1"/>
    <dgm:cxn modelId="{A8627C82-8CCA-4A95-B3BD-08D434AF65AE}" srcId="{94BC80B2-6933-4BB3-BDF7-69EE37C2E2B6}" destId="{0914E64C-E335-48F5-9E75-59ABF3BCF4E7}" srcOrd="3" destOrd="0" parTransId="{881D58FD-17A6-48F7-8A71-E5CCEBC668B7}" sibTransId="{C1C64095-FF5D-4E07-A4AD-83004A0E91BD}"/>
    <dgm:cxn modelId="{D6460B82-9310-4048-89FD-191CD81EBDDE}" type="presOf" srcId="{6C254FDE-F29C-40CA-BF50-21F27737EEE3}" destId="{E8B135E2-2085-4DB9-B970-43AF4F24A967}" srcOrd="1" destOrd="0" presId="urn:microsoft.com/office/officeart/2005/8/layout/venn1"/>
    <dgm:cxn modelId="{B816C9B8-6F3D-4B3C-B008-EEB50929A994}" type="presOf" srcId="{6C254FDE-F29C-40CA-BF50-21F27737EEE3}" destId="{D623BE0F-7A25-4042-818F-01D813E6555F}" srcOrd="0" destOrd="0" presId="urn:microsoft.com/office/officeart/2005/8/layout/venn1"/>
    <dgm:cxn modelId="{CFA4FA68-14E5-4971-882D-8FA4D8F744DB}" type="presOf" srcId="{2D4787C0-777F-4595-A17D-95893CF1FBD7}" destId="{6DEDB5FE-3A3F-4786-926E-F2C9D0ADD01B}" srcOrd="0" destOrd="0" presId="urn:microsoft.com/office/officeart/2005/8/layout/venn1"/>
    <dgm:cxn modelId="{175A6943-C4CD-4437-B6F1-8B54EBBA5690}" type="presOf" srcId="{D814674D-00FE-4BA9-8F30-B05A22791A9D}" destId="{4EA8A536-710A-497D-99FB-9CB0518C2FB9}" srcOrd="0" destOrd="0" presId="urn:microsoft.com/office/officeart/2005/8/layout/venn1"/>
    <dgm:cxn modelId="{C6AD68AC-4610-4156-A9C9-B6DF7146FC49}" type="presOf" srcId="{0914E64C-E335-48F5-9E75-59ABF3BCF4E7}" destId="{556C6DDC-DA79-4F9C-A670-10B15BD0C35A}" srcOrd="1" destOrd="0" presId="urn:microsoft.com/office/officeart/2005/8/layout/venn1"/>
    <dgm:cxn modelId="{EAF4767F-858D-4B47-B73A-CE1F37E092BC}" srcId="{94BC80B2-6933-4BB3-BDF7-69EE37C2E2B6}" destId="{D814674D-00FE-4BA9-8F30-B05A22791A9D}" srcOrd="0" destOrd="0" parTransId="{6FA80D70-1082-4F7D-81E9-2AF594C46B43}" sibTransId="{8A007056-3A34-4833-A44F-25AB6CBCCBE2}"/>
    <dgm:cxn modelId="{0FC7B007-2FAB-4D8F-B7CF-220E493F32E4}" type="presOf" srcId="{2D4787C0-777F-4595-A17D-95893CF1FBD7}" destId="{2690840F-E110-4EF8-BC8B-31470FA4514D}" srcOrd="1" destOrd="0" presId="urn:microsoft.com/office/officeart/2005/8/layout/venn1"/>
    <dgm:cxn modelId="{670C09EB-3759-4C63-BDFC-41D5BFA68990}" srcId="{94BC80B2-6933-4BB3-BDF7-69EE37C2E2B6}" destId="{2D4787C0-777F-4595-A17D-95893CF1FBD7}" srcOrd="1" destOrd="0" parTransId="{A55A4F49-036D-457F-985D-674DC6A5F2EF}" sibTransId="{427F207E-997A-49D8-9EB0-246C95926876}"/>
    <dgm:cxn modelId="{89DD6B4F-24E5-4C63-9CA9-485E9B067996}" type="presParOf" srcId="{420965BA-7EE8-46D6-B1A7-A5456C0C1815}" destId="{4EA8A536-710A-497D-99FB-9CB0518C2FB9}" srcOrd="0" destOrd="0" presId="urn:microsoft.com/office/officeart/2005/8/layout/venn1"/>
    <dgm:cxn modelId="{D667E1A7-038F-44C4-8A36-12A7331EE0E9}" type="presParOf" srcId="{420965BA-7EE8-46D6-B1A7-A5456C0C1815}" destId="{51585195-887B-4ECA-BD29-4F4A1541BA59}" srcOrd="1" destOrd="0" presId="urn:microsoft.com/office/officeart/2005/8/layout/venn1"/>
    <dgm:cxn modelId="{A34E4098-31AD-45C7-B7FD-12464726165C}" type="presParOf" srcId="{420965BA-7EE8-46D6-B1A7-A5456C0C1815}" destId="{6DEDB5FE-3A3F-4786-926E-F2C9D0ADD01B}" srcOrd="2" destOrd="0" presId="urn:microsoft.com/office/officeart/2005/8/layout/venn1"/>
    <dgm:cxn modelId="{E1AE537E-ECB8-4C57-8615-B1FC2231BEE8}" type="presParOf" srcId="{420965BA-7EE8-46D6-B1A7-A5456C0C1815}" destId="{2690840F-E110-4EF8-BC8B-31470FA4514D}" srcOrd="3" destOrd="0" presId="urn:microsoft.com/office/officeart/2005/8/layout/venn1"/>
    <dgm:cxn modelId="{4DE215DC-E329-4316-B340-6B54D61732BF}" type="presParOf" srcId="{420965BA-7EE8-46D6-B1A7-A5456C0C1815}" destId="{D623BE0F-7A25-4042-818F-01D813E6555F}" srcOrd="4" destOrd="0" presId="urn:microsoft.com/office/officeart/2005/8/layout/venn1"/>
    <dgm:cxn modelId="{C11B6145-5A04-41A2-9454-C61BEE860A78}" type="presParOf" srcId="{420965BA-7EE8-46D6-B1A7-A5456C0C1815}" destId="{E8B135E2-2085-4DB9-B970-43AF4F24A967}" srcOrd="5" destOrd="0" presId="urn:microsoft.com/office/officeart/2005/8/layout/venn1"/>
    <dgm:cxn modelId="{30B76A66-F1E1-44EB-815D-DE7A49A520CF}" type="presParOf" srcId="{420965BA-7EE8-46D6-B1A7-A5456C0C1815}" destId="{D3A317E8-6E43-44BC-B34C-5489A91279B3}" srcOrd="6" destOrd="0" presId="urn:microsoft.com/office/officeart/2005/8/layout/venn1"/>
    <dgm:cxn modelId="{1583FBF9-B6E6-448F-8759-5770710AC923}" type="presParOf" srcId="{420965BA-7EE8-46D6-B1A7-A5456C0C1815}" destId="{556C6DDC-DA79-4F9C-A670-10B15BD0C35A}"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6EF53E-187D-4CF7-BD64-CD7AC77E06B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D985E1D0-EF2A-4654-B618-3A05269D7D5A}">
      <dgm:prSet phldrT="[Text]"/>
      <dgm:spPr/>
      <dgm:t>
        <a:bodyPr/>
        <a:lstStyle/>
        <a:p>
          <a:r>
            <a:rPr lang="en-GB" dirty="0" smtClean="0"/>
            <a:t>Staff</a:t>
          </a:r>
          <a:endParaRPr lang="en-GB" dirty="0"/>
        </a:p>
      </dgm:t>
    </dgm:pt>
    <dgm:pt modelId="{A78B9123-E568-4DBC-A9FD-CF94955EDB81}" type="parTrans" cxnId="{3C4D2C1A-3B1F-4946-A086-D44BFA702C81}">
      <dgm:prSet/>
      <dgm:spPr/>
      <dgm:t>
        <a:bodyPr/>
        <a:lstStyle/>
        <a:p>
          <a:endParaRPr lang="en-GB"/>
        </a:p>
      </dgm:t>
    </dgm:pt>
    <dgm:pt modelId="{4B23865C-A949-4AC2-9C56-4CB977E05ACB}" type="sibTrans" cxnId="{3C4D2C1A-3B1F-4946-A086-D44BFA702C81}">
      <dgm:prSet/>
      <dgm:spPr/>
      <dgm:t>
        <a:bodyPr/>
        <a:lstStyle/>
        <a:p>
          <a:endParaRPr lang="en-GB"/>
        </a:p>
      </dgm:t>
    </dgm:pt>
    <dgm:pt modelId="{53973EBD-64EE-4664-B753-A75CE3160708}">
      <dgm:prSet phldrT="[Text]"/>
      <dgm:spPr/>
      <dgm:t>
        <a:bodyPr/>
        <a:lstStyle/>
        <a:p>
          <a:r>
            <a:rPr lang="en-GB" dirty="0" smtClean="0"/>
            <a:t>Academics</a:t>
          </a:r>
          <a:endParaRPr lang="en-GB" dirty="0"/>
        </a:p>
      </dgm:t>
    </dgm:pt>
    <dgm:pt modelId="{863B9FA8-1A38-484F-818A-41EE244BE0E0}" type="parTrans" cxnId="{C87EEBDB-F3E9-4151-BC41-4BC7DBFB181E}">
      <dgm:prSet/>
      <dgm:spPr/>
      <dgm:t>
        <a:bodyPr/>
        <a:lstStyle/>
        <a:p>
          <a:endParaRPr lang="en-GB"/>
        </a:p>
      </dgm:t>
    </dgm:pt>
    <dgm:pt modelId="{4417AF1E-B55D-4ADF-A1D5-359EA1DCE57D}" type="sibTrans" cxnId="{C87EEBDB-F3E9-4151-BC41-4BC7DBFB181E}">
      <dgm:prSet/>
      <dgm:spPr/>
      <dgm:t>
        <a:bodyPr/>
        <a:lstStyle/>
        <a:p>
          <a:endParaRPr lang="en-GB"/>
        </a:p>
      </dgm:t>
    </dgm:pt>
    <dgm:pt modelId="{B76D3EA8-9556-4A89-AEE2-BCE150ADF055}">
      <dgm:prSet phldrT="[Text]"/>
      <dgm:spPr/>
      <dgm:t>
        <a:bodyPr/>
        <a:lstStyle/>
        <a:p>
          <a:r>
            <a:rPr lang="en-GB" dirty="0" smtClean="0"/>
            <a:t>Administrators</a:t>
          </a:r>
          <a:endParaRPr lang="en-GB" dirty="0"/>
        </a:p>
      </dgm:t>
    </dgm:pt>
    <dgm:pt modelId="{9D0C08B1-A076-43C8-9BC8-FBE6DB226C85}" type="parTrans" cxnId="{7AC7441E-EC56-4A65-ADD1-E0177F4A533C}">
      <dgm:prSet/>
      <dgm:spPr/>
      <dgm:t>
        <a:bodyPr/>
        <a:lstStyle/>
        <a:p>
          <a:endParaRPr lang="en-GB"/>
        </a:p>
      </dgm:t>
    </dgm:pt>
    <dgm:pt modelId="{3AF362FF-7D7B-4ED0-B401-FCC0761A43A2}" type="sibTrans" cxnId="{7AC7441E-EC56-4A65-ADD1-E0177F4A533C}">
      <dgm:prSet/>
      <dgm:spPr/>
      <dgm:t>
        <a:bodyPr/>
        <a:lstStyle/>
        <a:p>
          <a:endParaRPr lang="en-GB"/>
        </a:p>
      </dgm:t>
    </dgm:pt>
    <dgm:pt modelId="{5648F24F-351B-43F7-B512-0B2E90615DBC}">
      <dgm:prSet phldrT="[Text]"/>
      <dgm:spPr/>
      <dgm:t>
        <a:bodyPr/>
        <a:lstStyle/>
        <a:p>
          <a:r>
            <a:rPr lang="en-GB" dirty="0" smtClean="0"/>
            <a:t>Student Affairs Personnel </a:t>
          </a:r>
          <a:endParaRPr lang="en-GB" dirty="0"/>
        </a:p>
      </dgm:t>
    </dgm:pt>
    <dgm:pt modelId="{6693D59A-DE14-46FC-8A14-1656783E7FC2}" type="parTrans" cxnId="{0EC52479-51DC-4E0A-AC77-578F8DEDBBD1}">
      <dgm:prSet/>
      <dgm:spPr/>
      <dgm:t>
        <a:bodyPr/>
        <a:lstStyle/>
        <a:p>
          <a:endParaRPr lang="en-GB"/>
        </a:p>
      </dgm:t>
    </dgm:pt>
    <dgm:pt modelId="{AEBE6E24-EE53-44A6-BE09-66227CF7132B}" type="sibTrans" cxnId="{0EC52479-51DC-4E0A-AC77-578F8DEDBBD1}">
      <dgm:prSet/>
      <dgm:spPr/>
      <dgm:t>
        <a:bodyPr/>
        <a:lstStyle/>
        <a:p>
          <a:endParaRPr lang="en-GB"/>
        </a:p>
      </dgm:t>
    </dgm:pt>
    <dgm:pt modelId="{B2479A14-8E0D-44E9-B7FF-5A9A8EB40662}" type="pres">
      <dgm:prSet presAssocID="{B96EF53E-187D-4CF7-BD64-CD7AC77E06BB}" presName="Name0" presStyleCnt="0">
        <dgm:presLayoutVars>
          <dgm:chPref val="1"/>
          <dgm:dir/>
          <dgm:animOne val="branch"/>
          <dgm:animLvl val="lvl"/>
          <dgm:resizeHandles val="exact"/>
        </dgm:presLayoutVars>
      </dgm:prSet>
      <dgm:spPr/>
      <dgm:t>
        <a:bodyPr/>
        <a:lstStyle/>
        <a:p>
          <a:endParaRPr lang="en-GB"/>
        </a:p>
      </dgm:t>
    </dgm:pt>
    <dgm:pt modelId="{A23638DD-C9E3-43FC-8B62-9092B70A2514}" type="pres">
      <dgm:prSet presAssocID="{D985E1D0-EF2A-4654-B618-3A05269D7D5A}" presName="root1" presStyleCnt="0"/>
      <dgm:spPr/>
    </dgm:pt>
    <dgm:pt modelId="{848BB3AF-EF61-4DD7-B23E-1F54D67FAF98}" type="pres">
      <dgm:prSet presAssocID="{D985E1D0-EF2A-4654-B618-3A05269D7D5A}" presName="LevelOneTextNode" presStyleLbl="node0" presStyleIdx="0" presStyleCnt="1">
        <dgm:presLayoutVars>
          <dgm:chPref val="3"/>
        </dgm:presLayoutVars>
      </dgm:prSet>
      <dgm:spPr/>
      <dgm:t>
        <a:bodyPr/>
        <a:lstStyle/>
        <a:p>
          <a:endParaRPr lang="en-GB"/>
        </a:p>
      </dgm:t>
    </dgm:pt>
    <dgm:pt modelId="{259484F7-B05D-4F87-9376-AF305E27D688}" type="pres">
      <dgm:prSet presAssocID="{D985E1D0-EF2A-4654-B618-3A05269D7D5A}" presName="level2hierChild" presStyleCnt="0"/>
      <dgm:spPr/>
    </dgm:pt>
    <dgm:pt modelId="{D5B80847-35C9-4278-A00D-1B87A50A6258}" type="pres">
      <dgm:prSet presAssocID="{863B9FA8-1A38-484F-818A-41EE244BE0E0}" presName="conn2-1" presStyleLbl="parChTrans1D2" presStyleIdx="0" presStyleCnt="3"/>
      <dgm:spPr/>
      <dgm:t>
        <a:bodyPr/>
        <a:lstStyle/>
        <a:p>
          <a:endParaRPr lang="en-GB"/>
        </a:p>
      </dgm:t>
    </dgm:pt>
    <dgm:pt modelId="{F1E98550-61C7-4EBF-B265-83F1A5829A39}" type="pres">
      <dgm:prSet presAssocID="{863B9FA8-1A38-484F-818A-41EE244BE0E0}" presName="connTx" presStyleLbl="parChTrans1D2" presStyleIdx="0" presStyleCnt="3"/>
      <dgm:spPr/>
      <dgm:t>
        <a:bodyPr/>
        <a:lstStyle/>
        <a:p>
          <a:endParaRPr lang="en-GB"/>
        </a:p>
      </dgm:t>
    </dgm:pt>
    <dgm:pt modelId="{234F9259-7437-4701-9DF1-2D434D5AC803}" type="pres">
      <dgm:prSet presAssocID="{53973EBD-64EE-4664-B753-A75CE3160708}" presName="root2" presStyleCnt="0"/>
      <dgm:spPr/>
    </dgm:pt>
    <dgm:pt modelId="{FD229508-F7E4-4FEC-B0DA-D430AD42AEEB}" type="pres">
      <dgm:prSet presAssocID="{53973EBD-64EE-4664-B753-A75CE3160708}" presName="LevelTwoTextNode" presStyleLbl="node2" presStyleIdx="0" presStyleCnt="3">
        <dgm:presLayoutVars>
          <dgm:chPref val="3"/>
        </dgm:presLayoutVars>
      </dgm:prSet>
      <dgm:spPr/>
      <dgm:t>
        <a:bodyPr/>
        <a:lstStyle/>
        <a:p>
          <a:endParaRPr lang="en-GB"/>
        </a:p>
      </dgm:t>
    </dgm:pt>
    <dgm:pt modelId="{3B5A0028-5926-4FFD-9513-180457C2886F}" type="pres">
      <dgm:prSet presAssocID="{53973EBD-64EE-4664-B753-A75CE3160708}" presName="level3hierChild" presStyleCnt="0"/>
      <dgm:spPr/>
    </dgm:pt>
    <dgm:pt modelId="{9DF85393-4460-44E6-951A-F6CE8D09BBDF}" type="pres">
      <dgm:prSet presAssocID="{9D0C08B1-A076-43C8-9BC8-FBE6DB226C85}" presName="conn2-1" presStyleLbl="parChTrans1D2" presStyleIdx="1" presStyleCnt="3"/>
      <dgm:spPr/>
      <dgm:t>
        <a:bodyPr/>
        <a:lstStyle/>
        <a:p>
          <a:endParaRPr lang="en-GB"/>
        </a:p>
      </dgm:t>
    </dgm:pt>
    <dgm:pt modelId="{08C6135E-2D97-48EE-92F2-4BE03B428500}" type="pres">
      <dgm:prSet presAssocID="{9D0C08B1-A076-43C8-9BC8-FBE6DB226C85}" presName="connTx" presStyleLbl="parChTrans1D2" presStyleIdx="1" presStyleCnt="3"/>
      <dgm:spPr/>
      <dgm:t>
        <a:bodyPr/>
        <a:lstStyle/>
        <a:p>
          <a:endParaRPr lang="en-GB"/>
        </a:p>
      </dgm:t>
    </dgm:pt>
    <dgm:pt modelId="{FEA187AE-4EC2-43B3-939B-922FB5C3603E}" type="pres">
      <dgm:prSet presAssocID="{B76D3EA8-9556-4A89-AEE2-BCE150ADF055}" presName="root2" presStyleCnt="0"/>
      <dgm:spPr/>
    </dgm:pt>
    <dgm:pt modelId="{6911CF1C-AFB2-4EBF-8F34-450BF5D574CA}" type="pres">
      <dgm:prSet presAssocID="{B76D3EA8-9556-4A89-AEE2-BCE150ADF055}" presName="LevelTwoTextNode" presStyleLbl="node2" presStyleIdx="1" presStyleCnt="3">
        <dgm:presLayoutVars>
          <dgm:chPref val="3"/>
        </dgm:presLayoutVars>
      </dgm:prSet>
      <dgm:spPr/>
      <dgm:t>
        <a:bodyPr/>
        <a:lstStyle/>
        <a:p>
          <a:endParaRPr lang="en-GB"/>
        </a:p>
      </dgm:t>
    </dgm:pt>
    <dgm:pt modelId="{066173AA-C6CC-418E-85B9-64951A043728}" type="pres">
      <dgm:prSet presAssocID="{B76D3EA8-9556-4A89-AEE2-BCE150ADF055}" presName="level3hierChild" presStyleCnt="0"/>
      <dgm:spPr/>
    </dgm:pt>
    <dgm:pt modelId="{31C3FD9F-F42A-4CF2-A4B7-4C35F67043BC}" type="pres">
      <dgm:prSet presAssocID="{6693D59A-DE14-46FC-8A14-1656783E7FC2}" presName="conn2-1" presStyleLbl="parChTrans1D2" presStyleIdx="2" presStyleCnt="3"/>
      <dgm:spPr/>
      <dgm:t>
        <a:bodyPr/>
        <a:lstStyle/>
        <a:p>
          <a:endParaRPr lang="en-GB"/>
        </a:p>
      </dgm:t>
    </dgm:pt>
    <dgm:pt modelId="{29F84DFA-2EF5-40C0-85A2-D95A037CF41B}" type="pres">
      <dgm:prSet presAssocID="{6693D59A-DE14-46FC-8A14-1656783E7FC2}" presName="connTx" presStyleLbl="parChTrans1D2" presStyleIdx="2" presStyleCnt="3"/>
      <dgm:spPr/>
      <dgm:t>
        <a:bodyPr/>
        <a:lstStyle/>
        <a:p>
          <a:endParaRPr lang="en-GB"/>
        </a:p>
      </dgm:t>
    </dgm:pt>
    <dgm:pt modelId="{7FF62A70-B555-4223-B020-B92912EA9697}" type="pres">
      <dgm:prSet presAssocID="{5648F24F-351B-43F7-B512-0B2E90615DBC}" presName="root2" presStyleCnt="0"/>
      <dgm:spPr/>
    </dgm:pt>
    <dgm:pt modelId="{EF96D7EC-4DEF-4A4D-9DE2-26C78FDF241E}" type="pres">
      <dgm:prSet presAssocID="{5648F24F-351B-43F7-B512-0B2E90615DBC}" presName="LevelTwoTextNode" presStyleLbl="node2" presStyleIdx="2" presStyleCnt="3">
        <dgm:presLayoutVars>
          <dgm:chPref val="3"/>
        </dgm:presLayoutVars>
      </dgm:prSet>
      <dgm:spPr/>
      <dgm:t>
        <a:bodyPr/>
        <a:lstStyle/>
        <a:p>
          <a:endParaRPr lang="en-GB"/>
        </a:p>
      </dgm:t>
    </dgm:pt>
    <dgm:pt modelId="{01A340B3-6B36-40DF-B22A-23BA967BA7EC}" type="pres">
      <dgm:prSet presAssocID="{5648F24F-351B-43F7-B512-0B2E90615DBC}" presName="level3hierChild" presStyleCnt="0"/>
      <dgm:spPr/>
    </dgm:pt>
  </dgm:ptLst>
  <dgm:cxnLst>
    <dgm:cxn modelId="{7AC7441E-EC56-4A65-ADD1-E0177F4A533C}" srcId="{D985E1D0-EF2A-4654-B618-3A05269D7D5A}" destId="{B76D3EA8-9556-4A89-AEE2-BCE150ADF055}" srcOrd="1" destOrd="0" parTransId="{9D0C08B1-A076-43C8-9BC8-FBE6DB226C85}" sibTransId="{3AF362FF-7D7B-4ED0-B401-FCC0761A43A2}"/>
    <dgm:cxn modelId="{FC26F352-8A04-4064-8ADA-724EB00780A4}" type="presOf" srcId="{53973EBD-64EE-4664-B753-A75CE3160708}" destId="{FD229508-F7E4-4FEC-B0DA-D430AD42AEEB}" srcOrd="0" destOrd="0" presId="urn:microsoft.com/office/officeart/2008/layout/HorizontalMultiLevelHierarchy"/>
    <dgm:cxn modelId="{6B309CA6-8B38-4221-98A0-EED85189FBF3}" type="presOf" srcId="{D985E1D0-EF2A-4654-B618-3A05269D7D5A}" destId="{848BB3AF-EF61-4DD7-B23E-1F54D67FAF98}" srcOrd="0" destOrd="0" presId="urn:microsoft.com/office/officeart/2008/layout/HorizontalMultiLevelHierarchy"/>
    <dgm:cxn modelId="{6065C005-13C1-47A3-9961-C208AA867F36}" type="presOf" srcId="{B76D3EA8-9556-4A89-AEE2-BCE150ADF055}" destId="{6911CF1C-AFB2-4EBF-8F34-450BF5D574CA}" srcOrd="0" destOrd="0" presId="urn:microsoft.com/office/officeart/2008/layout/HorizontalMultiLevelHierarchy"/>
    <dgm:cxn modelId="{3C4D2C1A-3B1F-4946-A086-D44BFA702C81}" srcId="{B96EF53E-187D-4CF7-BD64-CD7AC77E06BB}" destId="{D985E1D0-EF2A-4654-B618-3A05269D7D5A}" srcOrd="0" destOrd="0" parTransId="{A78B9123-E568-4DBC-A9FD-CF94955EDB81}" sibTransId="{4B23865C-A949-4AC2-9C56-4CB977E05ACB}"/>
    <dgm:cxn modelId="{F4539BA9-CB77-4B51-853E-47DB217C1D12}" type="presOf" srcId="{9D0C08B1-A076-43C8-9BC8-FBE6DB226C85}" destId="{08C6135E-2D97-48EE-92F2-4BE03B428500}" srcOrd="1" destOrd="0" presId="urn:microsoft.com/office/officeart/2008/layout/HorizontalMultiLevelHierarchy"/>
    <dgm:cxn modelId="{A1239FC2-EFD2-4C09-8768-D1D8625A510E}" type="presOf" srcId="{5648F24F-351B-43F7-B512-0B2E90615DBC}" destId="{EF96D7EC-4DEF-4A4D-9DE2-26C78FDF241E}" srcOrd="0" destOrd="0" presId="urn:microsoft.com/office/officeart/2008/layout/HorizontalMultiLevelHierarchy"/>
    <dgm:cxn modelId="{0EC52479-51DC-4E0A-AC77-578F8DEDBBD1}" srcId="{D985E1D0-EF2A-4654-B618-3A05269D7D5A}" destId="{5648F24F-351B-43F7-B512-0B2E90615DBC}" srcOrd="2" destOrd="0" parTransId="{6693D59A-DE14-46FC-8A14-1656783E7FC2}" sibTransId="{AEBE6E24-EE53-44A6-BE09-66227CF7132B}"/>
    <dgm:cxn modelId="{6DED7EA6-7AC1-4038-B5EA-31BB64AB2B5A}" type="presOf" srcId="{6693D59A-DE14-46FC-8A14-1656783E7FC2}" destId="{29F84DFA-2EF5-40C0-85A2-D95A037CF41B}" srcOrd="1" destOrd="0" presId="urn:microsoft.com/office/officeart/2008/layout/HorizontalMultiLevelHierarchy"/>
    <dgm:cxn modelId="{C8338512-ADE9-458E-958F-C1F0C723BB29}" type="presOf" srcId="{6693D59A-DE14-46FC-8A14-1656783E7FC2}" destId="{31C3FD9F-F42A-4CF2-A4B7-4C35F67043BC}" srcOrd="0" destOrd="0" presId="urn:microsoft.com/office/officeart/2008/layout/HorizontalMultiLevelHierarchy"/>
    <dgm:cxn modelId="{F0145DA7-2BEF-47E9-AD95-B77A447393B9}" type="presOf" srcId="{9D0C08B1-A076-43C8-9BC8-FBE6DB226C85}" destId="{9DF85393-4460-44E6-951A-F6CE8D09BBDF}" srcOrd="0" destOrd="0" presId="urn:microsoft.com/office/officeart/2008/layout/HorizontalMultiLevelHierarchy"/>
    <dgm:cxn modelId="{A40E3D52-C48E-4C67-A4C4-8D3FEC48399E}" type="presOf" srcId="{B96EF53E-187D-4CF7-BD64-CD7AC77E06BB}" destId="{B2479A14-8E0D-44E9-B7FF-5A9A8EB40662}" srcOrd="0" destOrd="0" presId="urn:microsoft.com/office/officeart/2008/layout/HorizontalMultiLevelHierarchy"/>
    <dgm:cxn modelId="{C87EEBDB-F3E9-4151-BC41-4BC7DBFB181E}" srcId="{D985E1D0-EF2A-4654-B618-3A05269D7D5A}" destId="{53973EBD-64EE-4664-B753-A75CE3160708}" srcOrd="0" destOrd="0" parTransId="{863B9FA8-1A38-484F-818A-41EE244BE0E0}" sibTransId="{4417AF1E-B55D-4ADF-A1D5-359EA1DCE57D}"/>
    <dgm:cxn modelId="{A310D9AF-7283-4BF6-9DDC-D54BABEE177D}" type="presOf" srcId="{863B9FA8-1A38-484F-818A-41EE244BE0E0}" destId="{F1E98550-61C7-4EBF-B265-83F1A5829A39}" srcOrd="1" destOrd="0" presId="urn:microsoft.com/office/officeart/2008/layout/HorizontalMultiLevelHierarchy"/>
    <dgm:cxn modelId="{3A39CC42-C980-4192-9FC5-154975BBC9E7}" type="presOf" srcId="{863B9FA8-1A38-484F-818A-41EE244BE0E0}" destId="{D5B80847-35C9-4278-A00D-1B87A50A6258}" srcOrd="0" destOrd="0" presId="urn:microsoft.com/office/officeart/2008/layout/HorizontalMultiLevelHierarchy"/>
    <dgm:cxn modelId="{E03935A2-B67D-4EAB-A098-DAB0B5019096}" type="presParOf" srcId="{B2479A14-8E0D-44E9-B7FF-5A9A8EB40662}" destId="{A23638DD-C9E3-43FC-8B62-9092B70A2514}" srcOrd="0" destOrd="0" presId="urn:microsoft.com/office/officeart/2008/layout/HorizontalMultiLevelHierarchy"/>
    <dgm:cxn modelId="{DE33FB57-22D5-4CB1-A17C-E70169BDA5F5}" type="presParOf" srcId="{A23638DD-C9E3-43FC-8B62-9092B70A2514}" destId="{848BB3AF-EF61-4DD7-B23E-1F54D67FAF98}" srcOrd="0" destOrd="0" presId="urn:microsoft.com/office/officeart/2008/layout/HorizontalMultiLevelHierarchy"/>
    <dgm:cxn modelId="{AD364F83-5758-4964-8EB1-9A6A9AC752FA}" type="presParOf" srcId="{A23638DD-C9E3-43FC-8B62-9092B70A2514}" destId="{259484F7-B05D-4F87-9376-AF305E27D688}" srcOrd="1" destOrd="0" presId="urn:microsoft.com/office/officeart/2008/layout/HorizontalMultiLevelHierarchy"/>
    <dgm:cxn modelId="{CF956E50-C783-4BAA-B444-6A4620E54EF8}" type="presParOf" srcId="{259484F7-B05D-4F87-9376-AF305E27D688}" destId="{D5B80847-35C9-4278-A00D-1B87A50A6258}" srcOrd="0" destOrd="0" presId="urn:microsoft.com/office/officeart/2008/layout/HorizontalMultiLevelHierarchy"/>
    <dgm:cxn modelId="{912291D8-F5A3-41C4-BABA-45E758676A29}" type="presParOf" srcId="{D5B80847-35C9-4278-A00D-1B87A50A6258}" destId="{F1E98550-61C7-4EBF-B265-83F1A5829A39}" srcOrd="0" destOrd="0" presId="urn:microsoft.com/office/officeart/2008/layout/HorizontalMultiLevelHierarchy"/>
    <dgm:cxn modelId="{0DF37263-1AB2-4011-807F-C50B34419F4C}" type="presParOf" srcId="{259484F7-B05D-4F87-9376-AF305E27D688}" destId="{234F9259-7437-4701-9DF1-2D434D5AC803}" srcOrd="1" destOrd="0" presId="urn:microsoft.com/office/officeart/2008/layout/HorizontalMultiLevelHierarchy"/>
    <dgm:cxn modelId="{465D795A-03B0-4B39-B784-EE69DC485B38}" type="presParOf" srcId="{234F9259-7437-4701-9DF1-2D434D5AC803}" destId="{FD229508-F7E4-4FEC-B0DA-D430AD42AEEB}" srcOrd="0" destOrd="0" presId="urn:microsoft.com/office/officeart/2008/layout/HorizontalMultiLevelHierarchy"/>
    <dgm:cxn modelId="{FC2CBB08-D5E8-4172-B96B-7ECEC0F7410B}" type="presParOf" srcId="{234F9259-7437-4701-9DF1-2D434D5AC803}" destId="{3B5A0028-5926-4FFD-9513-180457C2886F}" srcOrd="1" destOrd="0" presId="urn:microsoft.com/office/officeart/2008/layout/HorizontalMultiLevelHierarchy"/>
    <dgm:cxn modelId="{2B40E313-AA50-4F75-8899-271058CCBF3E}" type="presParOf" srcId="{259484F7-B05D-4F87-9376-AF305E27D688}" destId="{9DF85393-4460-44E6-951A-F6CE8D09BBDF}" srcOrd="2" destOrd="0" presId="urn:microsoft.com/office/officeart/2008/layout/HorizontalMultiLevelHierarchy"/>
    <dgm:cxn modelId="{BCD2F397-67E6-41C8-94AC-6A6943BBD9C7}" type="presParOf" srcId="{9DF85393-4460-44E6-951A-F6CE8D09BBDF}" destId="{08C6135E-2D97-48EE-92F2-4BE03B428500}" srcOrd="0" destOrd="0" presId="urn:microsoft.com/office/officeart/2008/layout/HorizontalMultiLevelHierarchy"/>
    <dgm:cxn modelId="{F98AA817-AFDF-44DF-851C-2BE4AB1DD85A}" type="presParOf" srcId="{259484F7-B05D-4F87-9376-AF305E27D688}" destId="{FEA187AE-4EC2-43B3-939B-922FB5C3603E}" srcOrd="3" destOrd="0" presId="urn:microsoft.com/office/officeart/2008/layout/HorizontalMultiLevelHierarchy"/>
    <dgm:cxn modelId="{ECA9C78A-F439-4C73-8799-7647EAD20E51}" type="presParOf" srcId="{FEA187AE-4EC2-43B3-939B-922FB5C3603E}" destId="{6911CF1C-AFB2-4EBF-8F34-450BF5D574CA}" srcOrd="0" destOrd="0" presId="urn:microsoft.com/office/officeart/2008/layout/HorizontalMultiLevelHierarchy"/>
    <dgm:cxn modelId="{4241A65C-96A4-4B22-A126-05388EB965BC}" type="presParOf" srcId="{FEA187AE-4EC2-43B3-939B-922FB5C3603E}" destId="{066173AA-C6CC-418E-85B9-64951A043728}" srcOrd="1" destOrd="0" presId="urn:microsoft.com/office/officeart/2008/layout/HorizontalMultiLevelHierarchy"/>
    <dgm:cxn modelId="{534F60AB-5B73-4657-89BB-13A2D279CD18}" type="presParOf" srcId="{259484F7-B05D-4F87-9376-AF305E27D688}" destId="{31C3FD9F-F42A-4CF2-A4B7-4C35F67043BC}" srcOrd="4" destOrd="0" presId="urn:microsoft.com/office/officeart/2008/layout/HorizontalMultiLevelHierarchy"/>
    <dgm:cxn modelId="{77DC03C3-2DA6-4A76-9CDD-D22CE2291C0B}" type="presParOf" srcId="{31C3FD9F-F42A-4CF2-A4B7-4C35F67043BC}" destId="{29F84DFA-2EF5-40C0-85A2-D95A037CF41B}" srcOrd="0" destOrd="0" presId="urn:microsoft.com/office/officeart/2008/layout/HorizontalMultiLevelHierarchy"/>
    <dgm:cxn modelId="{9255F82F-F4DF-41FD-B144-4EC6ACE03B55}" type="presParOf" srcId="{259484F7-B05D-4F87-9376-AF305E27D688}" destId="{7FF62A70-B555-4223-B020-B92912EA9697}" srcOrd="5" destOrd="0" presId="urn:microsoft.com/office/officeart/2008/layout/HorizontalMultiLevelHierarchy"/>
    <dgm:cxn modelId="{EA89811A-1B89-426C-BF0F-A130B0D21612}" type="presParOf" srcId="{7FF62A70-B555-4223-B020-B92912EA9697}" destId="{EF96D7EC-4DEF-4A4D-9DE2-26C78FDF241E}" srcOrd="0" destOrd="0" presId="urn:microsoft.com/office/officeart/2008/layout/HorizontalMultiLevelHierarchy"/>
    <dgm:cxn modelId="{E45579B9-8EAB-4B0B-B576-3C5B806B9C1A}" type="presParOf" srcId="{7FF62A70-B555-4223-B020-B92912EA9697}" destId="{01A340B3-6B36-40DF-B22A-23BA967BA7E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6A61E-299B-4FA6-8016-26BE1803E8E7}">
      <dsp:nvSpPr>
        <dsp:cNvPr id="0" name=""/>
        <dsp:cNvSpPr/>
      </dsp:nvSpPr>
      <dsp:spPr>
        <a:xfrm>
          <a:off x="3091311" y="1457774"/>
          <a:ext cx="1107176" cy="11071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Student</a:t>
          </a:r>
          <a:endParaRPr lang="en-GB" sz="2000" kern="1200" dirty="0"/>
        </a:p>
      </dsp:txBody>
      <dsp:txXfrm>
        <a:off x="3253453" y="1619916"/>
        <a:ext cx="782892" cy="782892"/>
      </dsp:txXfrm>
    </dsp:sp>
    <dsp:sp modelId="{A8F4461D-F397-4F17-90E5-664E1C7C71A9}">
      <dsp:nvSpPr>
        <dsp:cNvPr id="0" name=""/>
        <dsp:cNvSpPr/>
      </dsp:nvSpPr>
      <dsp:spPr>
        <a:xfrm rot="16200000">
          <a:off x="3477674" y="1276879"/>
          <a:ext cx="334450" cy="27338"/>
        </a:xfrm>
        <a:custGeom>
          <a:avLst/>
          <a:gdLst/>
          <a:ahLst/>
          <a:cxnLst/>
          <a:rect l="0" t="0" r="0" b="0"/>
          <a:pathLst>
            <a:path>
              <a:moveTo>
                <a:pt x="0" y="13669"/>
              </a:moveTo>
              <a:lnTo>
                <a:pt x="334450" y="136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36538" y="1282187"/>
        <a:ext cx="16722" cy="16722"/>
      </dsp:txXfrm>
    </dsp:sp>
    <dsp:sp modelId="{2688C123-95C5-4327-81C6-D10A836F75B3}">
      <dsp:nvSpPr>
        <dsp:cNvPr id="0" name=""/>
        <dsp:cNvSpPr/>
      </dsp:nvSpPr>
      <dsp:spPr>
        <a:xfrm>
          <a:off x="3091311" y="16146"/>
          <a:ext cx="1107176" cy="11071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Student</a:t>
          </a:r>
          <a:endParaRPr lang="en-GB" sz="1500" kern="1200" dirty="0"/>
        </a:p>
      </dsp:txBody>
      <dsp:txXfrm>
        <a:off x="3253453" y="178288"/>
        <a:ext cx="782892" cy="782892"/>
      </dsp:txXfrm>
    </dsp:sp>
    <dsp:sp modelId="{0F91EC3C-7723-4B2A-81F3-EE32C1A3CE23}">
      <dsp:nvSpPr>
        <dsp:cNvPr id="0" name=""/>
        <dsp:cNvSpPr/>
      </dsp:nvSpPr>
      <dsp:spPr>
        <a:xfrm>
          <a:off x="4198488" y="1997693"/>
          <a:ext cx="334450" cy="27338"/>
        </a:xfrm>
        <a:custGeom>
          <a:avLst/>
          <a:gdLst/>
          <a:ahLst/>
          <a:cxnLst/>
          <a:rect l="0" t="0" r="0" b="0"/>
          <a:pathLst>
            <a:path>
              <a:moveTo>
                <a:pt x="0" y="13669"/>
              </a:moveTo>
              <a:lnTo>
                <a:pt x="334450" y="136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57352" y="2003001"/>
        <a:ext cx="16722" cy="16722"/>
      </dsp:txXfrm>
    </dsp:sp>
    <dsp:sp modelId="{78383512-20BF-4AA7-9976-F38DC45E8DDA}">
      <dsp:nvSpPr>
        <dsp:cNvPr id="0" name=""/>
        <dsp:cNvSpPr/>
      </dsp:nvSpPr>
      <dsp:spPr>
        <a:xfrm>
          <a:off x="4532938" y="1457774"/>
          <a:ext cx="1107176" cy="11071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Staff</a:t>
          </a:r>
          <a:endParaRPr lang="en-GB" sz="1500" kern="1200" dirty="0"/>
        </a:p>
      </dsp:txBody>
      <dsp:txXfrm>
        <a:off x="4695080" y="1619916"/>
        <a:ext cx="782892" cy="782892"/>
      </dsp:txXfrm>
    </dsp:sp>
    <dsp:sp modelId="{2D620E65-D35D-4CD6-B673-563BF3DEF762}">
      <dsp:nvSpPr>
        <dsp:cNvPr id="0" name=""/>
        <dsp:cNvSpPr/>
      </dsp:nvSpPr>
      <dsp:spPr>
        <a:xfrm rot="5400000">
          <a:off x="3477674" y="2718506"/>
          <a:ext cx="334450" cy="27338"/>
        </a:xfrm>
        <a:custGeom>
          <a:avLst/>
          <a:gdLst/>
          <a:ahLst/>
          <a:cxnLst/>
          <a:rect l="0" t="0" r="0" b="0"/>
          <a:pathLst>
            <a:path>
              <a:moveTo>
                <a:pt x="0" y="13669"/>
              </a:moveTo>
              <a:lnTo>
                <a:pt x="334450" y="136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36538" y="2723814"/>
        <a:ext cx="16722" cy="16722"/>
      </dsp:txXfrm>
    </dsp:sp>
    <dsp:sp modelId="{86CB89EA-63B0-4598-AC3C-9D9BA430BDB5}">
      <dsp:nvSpPr>
        <dsp:cNvPr id="0" name=""/>
        <dsp:cNvSpPr/>
      </dsp:nvSpPr>
      <dsp:spPr>
        <a:xfrm>
          <a:off x="3091311" y="2899401"/>
          <a:ext cx="1107176" cy="11071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University </a:t>
          </a:r>
          <a:endParaRPr lang="en-GB" sz="1500" kern="1200" dirty="0"/>
        </a:p>
      </dsp:txBody>
      <dsp:txXfrm>
        <a:off x="3253453" y="3061543"/>
        <a:ext cx="782892" cy="782892"/>
      </dsp:txXfrm>
    </dsp:sp>
    <dsp:sp modelId="{F57864E5-BDB5-4BF7-A1A6-55BD59E64DF2}">
      <dsp:nvSpPr>
        <dsp:cNvPr id="0" name=""/>
        <dsp:cNvSpPr/>
      </dsp:nvSpPr>
      <dsp:spPr>
        <a:xfrm rot="10800000">
          <a:off x="2756861" y="1997693"/>
          <a:ext cx="334450" cy="27338"/>
        </a:xfrm>
        <a:custGeom>
          <a:avLst/>
          <a:gdLst/>
          <a:ahLst/>
          <a:cxnLst/>
          <a:rect l="0" t="0" r="0" b="0"/>
          <a:pathLst>
            <a:path>
              <a:moveTo>
                <a:pt x="0" y="13669"/>
              </a:moveTo>
              <a:lnTo>
                <a:pt x="334450" y="136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915725" y="2003001"/>
        <a:ext cx="16722" cy="16722"/>
      </dsp:txXfrm>
    </dsp:sp>
    <dsp:sp modelId="{54EC3015-94F3-40A4-B5FD-07E18E137C3E}">
      <dsp:nvSpPr>
        <dsp:cNvPr id="0" name=""/>
        <dsp:cNvSpPr/>
      </dsp:nvSpPr>
      <dsp:spPr>
        <a:xfrm>
          <a:off x="1649684" y="1457774"/>
          <a:ext cx="1107176" cy="110717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t>Country</a:t>
          </a:r>
          <a:endParaRPr lang="en-GB" sz="1500" kern="1200" dirty="0"/>
        </a:p>
      </dsp:txBody>
      <dsp:txXfrm>
        <a:off x="1811826" y="1619916"/>
        <a:ext cx="782892" cy="782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8A536-710A-497D-99FB-9CB0518C2FB9}">
      <dsp:nvSpPr>
        <dsp:cNvPr id="0" name=""/>
        <dsp:cNvSpPr/>
      </dsp:nvSpPr>
      <dsp:spPr>
        <a:xfrm>
          <a:off x="2598991" y="40227"/>
          <a:ext cx="2091817" cy="20918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Home students</a:t>
          </a:r>
          <a:endParaRPr lang="en-GB" sz="1200" kern="1200" dirty="0"/>
        </a:p>
      </dsp:txBody>
      <dsp:txXfrm>
        <a:off x="2840354" y="321817"/>
        <a:ext cx="1609090" cy="663749"/>
      </dsp:txXfrm>
    </dsp:sp>
    <dsp:sp modelId="{6DEDB5FE-3A3F-4786-926E-F2C9D0ADD01B}">
      <dsp:nvSpPr>
        <dsp:cNvPr id="0" name=""/>
        <dsp:cNvSpPr/>
      </dsp:nvSpPr>
      <dsp:spPr>
        <a:xfrm>
          <a:off x="3524218" y="965453"/>
          <a:ext cx="2091817" cy="20918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Widening participation students</a:t>
          </a:r>
          <a:endParaRPr lang="en-GB" sz="1200" kern="1200" dirty="0"/>
        </a:p>
      </dsp:txBody>
      <dsp:txXfrm>
        <a:off x="4650581" y="1206817"/>
        <a:ext cx="804545" cy="1609090"/>
      </dsp:txXfrm>
    </dsp:sp>
    <dsp:sp modelId="{D623BE0F-7A25-4042-818F-01D813E6555F}">
      <dsp:nvSpPr>
        <dsp:cNvPr id="0" name=""/>
        <dsp:cNvSpPr/>
      </dsp:nvSpPr>
      <dsp:spPr>
        <a:xfrm>
          <a:off x="2598991" y="1890680"/>
          <a:ext cx="2091817" cy="20918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International students</a:t>
          </a:r>
          <a:endParaRPr lang="en-GB" sz="1200" kern="1200" dirty="0"/>
        </a:p>
      </dsp:txBody>
      <dsp:txXfrm>
        <a:off x="2840354" y="3037157"/>
        <a:ext cx="1609090" cy="663749"/>
      </dsp:txXfrm>
    </dsp:sp>
    <dsp:sp modelId="{D3A317E8-6E43-44BC-B34C-5489A91279B3}">
      <dsp:nvSpPr>
        <dsp:cNvPr id="0" name=""/>
        <dsp:cNvSpPr/>
      </dsp:nvSpPr>
      <dsp:spPr>
        <a:xfrm>
          <a:off x="1673764" y="965453"/>
          <a:ext cx="2091817" cy="2091817"/>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Mature/Part time </a:t>
          </a:r>
          <a:endParaRPr lang="en-GB" sz="1200" kern="1200" dirty="0"/>
        </a:p>
      </dsp:txBody>
      <dsp:txXfrm>
        <a:off x="1834673" y="1206817"/>
        <a:ext cx="804545" cy="1609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FD9F-F42A-4CF2-A4B7-4C35F67043BC}">
      <dsp:nvSpPr>
        <dsp:cNvPr id="0" name=""/>
        <dsp:cNvSpPr/>
      </dsp:nvSpPr>
      <dsp:spPr>
        <a:xfrm>
          <a:off x="2423546" y="1684020"/>
          <a:ext cx="419792" cy="799909"/>
        </a:xfrm>
        <a:custGeom>
          <a:avLst/>
          <a:gdLst/>
          <a:ahLst/>
          <a:cxnLst/>
          <a:rect l="0" t="0" r="0" b="0"/>
          <a:pathLst>
            <a:path>
              <a:moveTo>
                <a:pt x="0" y="0"/>
              </a:moveTo>
              <a:lnTo>
                <a:pt x="209896" y="0"/>
              </a:lnTo>
              <a:lnTo>
                <a:pt x="209896" y="799909"/>
              </a:lnTo>
              <a:lnTo>
                <a:pt x="419792" y="799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610858" y="2061390"/>
        <a:ext cx="45168" cy="45168"/>
      </dsp:txXfrm>
    </dsp:sp>
    <dsp:sp modelId="{9DF85393-4460-44E6-951A-F6CE8D09BBDF}">
      <dsp:nvSpPr>
        <dsp:cNvPr id="0" name=""/>
        <dsp:cNvSpPr/>
      </dsp:nvSpPr>
      <dsp:spPr>
        <a:xfrm>
          <a:off x="2423546" y="1638300"/>
          <a:ext cx="419792" cy="91440"/>
        </a:xfrm>
        <a:custGeom>
          <a:avLst/>
          <a:gdLst/>
          <a:ahLst/>
          <a:cxnLst/>
          <a:rect l="0" t="0" r="0" b="0"/>
          <a:pathLst>
            <a:path>
              <a:moveTo>
                <a:pt x="0" y="45720"/>
              </a:moveTo>
              <a:lnTo>
                <a:pt x="419792"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622947" y="1673525"/>
        <a:ext cx="20989" cy="20989"/>
      </dsp:txXfrm>
    </dsp:sp>
    <dsp:sp modelId="{D5B80847-35C9-4278-A00D-1B87A50A6258}">
      <dsp:nvSpPr>
        <dsp:cNvPr id="0" name=""/>
        <dsp:cNvSpPr/>
      </dsp:nvSpPr>
      <dsp:spPr>
        <a:xfrm>
          <a:off x="2423546" y="884110"/>
          <a:ext cx="419792" cy="799909"/>
        </a:xfrm>
        <a:custGeom>
          <a:avLst/>
          <a:gdLst/>
          <a:ahLst/>
          <a:cxnLst/>
          <a:rect l="0" t="0" r="0" b="0"/>
          <a:pathLst>
            <a:path>
              <a:moveTo>
                <a:pt x="0" y="799909"/>
              </a:moveTo>
              <a:lnTo>
                <a:pt x="209896" y="799909"/>
              </a:lnTo>
              <a:lnTo>
                <a:pt x="209896" y="0"/>
              </a:lnTo>
              <a:lnTo>
                <a:pt x="41979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610858" y="1261480"/>
        <a:ext cx="45168" cy="45168"/>
      </dsp:txXfrm>
    </dsp:sp>
    <dsp:sp modelId="{848BB3AF-EF61-4DD7-B23E-1F54D67FAF98}">
      <dsp:nvSpPr>
        <dsp:cNvPr id="0" name=""/>
        <dsp:cNvSpPr/>
      </dsp:nvSpPr>
      <dsp:spPr>
        <a:xfrm rot="16200000">
          <a:off x="419562" y="1364056"/>
          <a:ext cx="3368040" cy="63992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GB" sz="4600" kern="1200" dirty="0" smtClean="0"/>
            <a:t>Staff</a:t>
          </a:r>
          <a:endParaRPr lang="en-GB" sz="4600" kern="1200" dirty="0"/>
        </a:p>
      </dsp:txBody>
      <dsp:txXfrm>
        <a:off x="419562" y="1364056"/>
        <a:ext cx="3368040" cy="639927"/>
      </dsp:txXfrm>
    </dsp:sp>
    <dsp:sp modelId="{FD229508-F7E4-4FEC-B0DA-D430AD42AEEB}">
      <dsp:nvSpPr>
        <dsp:cNvPr id="0" name=""/>
        <dsp:cNvSpPr/>
      </dsp:nvSpPr>
      <dsp:spPr>
        <a:xfrm>
          <a:off x="2843338" y="564146"/>
          <a:ext cx="2098962" cy="63992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Academics</a:t>
          </a:r>
          <a:endParaRPr lang="en-GB" sz="2400" kern="1200" dirty="0"/>
        </a:p>
      </dsp:txBody>
      <dsp:txXfrm>
        <a:off x="2843338" y="564146"/>
        <a:ext cx="2098962" cy="639927"/>
      </dsp:txXfrm>
    </dsp:sp>
    <dsp:sp modelId="{6911CF1C-AFB2-4EBF-8F34-450BF5D574CA}">
      <dsp:nvSpPr>
        <dsp:cNvPr id="0" name=""/>
        <dsp:cNvSpPr/>
      </dsp:nvSpPr>
      <dsp:spPr>
        <a:xfrm>
          <a:off x="2843338" y="1364056"/>
          <a:ext cx="2098962" cy="63992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Administrators</a:t>
          </a:r>
          <a:endParaRPr lang="en-GB" sz="2400" kern="1200" dirty="0"/>
        </a:p>
      </dsp:txBody>
      <dsp:txXfrm>
        <a:off x="2843338" y="1364056"/>
        <a:ext cx="2098962" cy="639927"/>
      </dsp:txXfrm>
    </dsp:sp>
    <dsp:sp modelId="{EF96D7EC-4DEF-4A4D-9DE2-26C78FDF241E}">
      <dsp:nvSpPr>
        <dsp:cNvPr id="0" name=""/>
        <dsp:cNvSpPr/>
      </dsp:nvSpPr>
      <dsp:spPr>
        <a:xfrm>
          <a:off x="2843338" y="2163965"/>
          <a:ext cx="2098962" cy="63992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Student Affairs Personnel </a:t>
          </a:r>
          <a:endParaRPr lang="en-GB" sz="2400" kern="1200" dirty="0"/>
        </a:p>
      </dsp:txBody>
      <dsp:txXfrm>
        <a:off x="2843338" y="2163965"/>
        <a:ext cx="2098962" cy="63992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7BFDB56A-BE57-4D73-95C5-8B3D3E6E4B3A}" type="datetimeFigureOut">
              <a:rPr lang="en-GB" smtClean="0"/>
              <a:t>14/07/2017</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251A1420-DAC4-4502-B00D-C479BE2F0570}" type="slidenum">
              <a:rPr lang="en-GB" smtClean="0"/>
              <a:t>‹#›</a:t>
            </a:fld>
            <a:endParaRPr lang="en-GB"/>
          </a:p>
        </p:txBody>
      </p:sp>
    </p:spTree>
    <p:extLst>
      <p:ext uri="{BB962C8B-B14F-4D97-AF65-F5344CB8AC3E}">
        <p14:creationId xmlns:p14="http://schemas.microsoft.com/office/powerpoint/2010/main" val="294743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1</a:t>
            </a:fld>
            <a:endParaRPr lang="en-GB"/>
          </a:p>
        </p:txBody>
      </p:sp>
    </p:spTree>
    <p:extLst>
      <p:ext uri="{BB962C8B-B14F-4D97-AF65-F5344CB8AC3E}">
        <p14:creationId xmlns:p14="http://schemas.microsoft.com/office/powerpoint/2010/main" val="51857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a:p>
            <a:r>
              <a:rPr lang="en-GB" dirty="0" smtClean="0"/>
              <a:t>Victoria’s comment re personal tutorials – have to get to know your students on a personal level before they will share with you how they are feeling  </a:t>
            </a:r>
          </a:p>
          <a:p>
            <a:r>
              <a:rPr lang="en-GB" dirty="0" smtClean="0"/>
              <a:t>Pebble- </a:t>
            </a:r>
          </a:p>
          <a:p>
            <a:r>
              <a:rPr lang="en-GB" dirty="0" smtClean="0"/>
              <a:t>How was your weekend?</a:t>
            </a:r>
          </a:p>
          <a:p>
            <a:r>
              <a:rPr lang="en-GB" dirty="0" smtClean="0"/>
              <a:t>What did you get up to during the holiday?.</a:t>
            </a:r>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10</a:t>
            </a:fld>
            <a:endParaRPr lang="en-GB"/>
          </a:p>
        </p:txBody>
      </p:sp>
    </p:spTree>
    <p:extLst>
      <p:ext uri="{BB962C8B-B14F-4D97-AF65-F5344CB8AC3E}">
        <p14:creationId xmlns:p14="http://schemas.microsoft.com/office/powerpoint/2010/main" val="1581330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3192" y="4705350"/>
            <a:ext cx="5435600" cy="4457700"/>
          </a:xfrm>
        </p:spPr>
        <p:txBody>
          <a:bodyPr/>
          <a:lstStyle/>
          <a:p>
            <a:endParaRPr lang="en-GB" dirty="0" smtClean="0"/>
          </a:p>
          <a:p>
            <a:r>
              <a:rPr lang="en-GB" dirty="0" smtClean="0"/>
              <a:t>Negative scenario probably least familiar to us </a:t>
            </a:r>
          </a:p>
          <a:p>
            <a:r>
              <a:rPr lang="en-GB" dirty="0" smtClean="0"/>
              <a:t>Note re OBU Business School re students not attending, not preparing for classes.  This emerged out of a university audit on classroom use!</a:t>
            </a:r>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11</a:t>
            </a:fld>
            <a:endParaRPr lang="en-GB"/>
          </a:p>
        </p:txBody>
      </p:sp>
    </p:spTree>
    <p:extLst>
      <p:ext uri="{BB962C8B-B14F-4D97-AF65-F5344CB8AC3E}">
        <p14:creationId xmlns:p14="http://schemas.microsoft.com/office/powerpoint/2010/main" val="48226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12</a:t>
            </a:fld>
            <a:endParaRPr lang="en-GB"/>
          </a:p>
        </p:txBody>
      </p:sp>
    </p:spTree>
    <p:extLst>
      <p:ext uri="{BB962C8B-B14F-4D97-AF65-F5344CB8AC3E}">
        <p14:creationId xmlns:p14="http://schemas.microsoft.com/office/powerpoint/2010/main" val="291937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13</a:t>
            </a:fld>
            <a:endParaRPr lang="en-GB"/>
          </a:p>
        </p:txBody>
      </p:sp>
    </p:spTree>
    <p:extLst>
      <p:ext uri="{BB962C8B-B14F-4D97-AF65-F5344CB8AC3E}">
        <p14:creationId xmlns:p14="http://schemas.microsoft.com/office/powerpoint/2010/main" val="131338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14</a:t>
            </a:fld>
            <a:endParaRPr lang="en-GB"/>
          </a:p>
        </p:txBody>
      </p:sp>
    </p:spTree>
    <p:extLst>
      <p:ext uri="{BB962C8B-B14F-4D97-AF65-F5344CB8AC3E}">
        <p14:creationId xmlns:p14="http://schemas.microsoft.com/office/powerpoint/2010/main" val="2816778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15</a:t>
            </a:fld>
            <a:endParaRPr lang="en-GB"/>
          </a:p>
        </p:txBody>
      </p:sp>
    </p:spTree>
    <p:extLst>
      <p:ext uri="{BB962C8B-B14F-4D97-AF65-F5344CB8AC3E}">
        <p14:creationId xmlns:p14="http://schemas.microsoft.com/office/powerpoint/2010/main" val="88050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16</a:t>
            </a:fld>
            <a:endParaRPr lang="en-GB"/>
          </a:p>
        </p:txBody>
      </p:sp>
    </p:spTree>
    <p:extLst>
      <p:ext uri="{BB962C8B-B14F-4D97-AF65-F5344CB8AC3E}">
        <p14:creationId xmlns:p14="http://schemas.microsoft.com/office/powerpoint/2010/main" val="1823041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17</a:t>
            </a:fld>
            <a:endParaRPr lang="en-GB"/>
          </a:p>
        </p:txBody>
      </p:sp>
    </p:spTree>
    <p:extLst>
      <p:ext uri="{BB962C8B-B14F-4D97-AF65-F5344CB8AC3E}">
        <p14:creationId xmlns:p14="http://schemas.microsoft.com/office/powerpoint/2010/main" val="1742722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18</a:t>
            </a:fld>
            <a:endParaRPr lang="en-GB"/>
          </a:p>
        </p:txBody>
      </p:sp>
    </p:spTree>
    <p:extLst>
      <p:ext uri="{BB962C8B-B14F-4D97-AF65-F5344CB8AC3E}">
        <p14:creationId xmlns:p14="http://schemas.microsoft.com/office/powerpoint/2010/main" val="1789276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19</a:t>
            </a:fld>
            <a:endParaRPr lang="en-GB"/>
          </a:p>
        </p:txBody>
      </p:sp>
    </p:spTree>
    <p:extLst>
      <p:ext uri="{BB962C8B-B14F-4D97-AF65-F5344CB8AC3E}">
        <p14:creationId xmlns:p14="http://schemas.microsoft.com/office/powerpoint/2010/main" val="239304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73113"/>
            <a:ext cx="4953000" cy="3714750"/>
          </a:xfrm>
        </p:spPr>
      </p:sp>
      <p:sp>
        <p:nvSpPr>
          <p:cNvPr id="3" name="Notes Placeholder 2"/>
          <p:cNvSpPr>
            <a:spLocks noGrp="1"/>
          </p:cNvSpPr>
          <p:nvPr>
            <p:ph type="body" idx="1"/>
          </p:nvPr>
        </p:nvSpPr>
        <p:spPr/>
        <p:txBody>
          <a:bodyPr/>
          <a:lstStyle/>
          <a:p>
            <a:r>
              <a:rPr lang="en-GB" dirty="0" smtClean="0"/>
              <a:t>Note that this  talk is not heavy on statistics and evidence and much of what I present will be anecdotal in nature.  Will begin by looking at what the literature has to say on the subject of engagement  </a:t>
            </a:r>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2</a:t>
            </a:fld>
            <a:endParaRPr lang="en-GB"/>
          </a:p>
        </p:txBody>
      </p:sp>
    </p:spTree>
    <p:extLst>
      <p:ext uri="{BB962C8B-B14F-4D97-AF65-F5344CB8AC3E}">
        <p14:creationId xmlns:p14="http://schemas.microsoft.com/office/powerpoint/2010/main" val="1631381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20</a:t>
            </a:fld>
            <a:endParaRPr lang="en-GB"/>
          </a:p>
        </p:txBody>
      </p:sp>
    </p:spTree>
    <p:extLst>
      <p:ext uri="{BB962C8B-B14F-4D97-AF65-F5344CB8AC3E}">
        <p14:creationId xmlns:p14="http://schemas.microsoft.com/office/powerpoint/2010/main" val="3312103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21</a:t>
            </a:fld>
            <a:endParaRPr lang="en-GB"/>
          </a:p>
        </p:txBody>
      </p:sp>
    </p:spTree>
    <p:extLst>
      <p:ext uri="{BB962C8B-B14F-4D97-AF65-F5344CB8AC3E}">
        <p14:creationId xmlns:p14="http://schemas.microsoft.com/office/powerpoint/2010/main" val="2241598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22</a:t>
            </a:fld>
            <a:endParaRPr lang="en-GB"/>
          </a:p>
        </p:txBody>
      </p:sp>
    </p:spTree>
    <p:extLst>
      <p:ext uri="{BB962C8B-B14F-4D97-AF65-F5344CB8AC3E}">
        <p14:creationId xmlns:p14="http://schemas.microsoft.com/office/powerpoint/2010/main" val="2052897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23</a:t>
            </a:fld>
            <a:endParaRPr lang="en-GB"/>
          </a:p>
        </p:txBody>
      </p:sp>
    </p:spTree>
    <p:extLst>
      <p:ext uri="{BB962C8B-B14F-4D97-AF65-F5344CB8AC3E}">
        <p14:creationId xmlns:p14="http://schemas.microsoft.com/office/powerpoint/2010/main" val="3197168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24</a:t>
            </a:fld>
            <a:endParaRPr lang="en-GB"/>
          </a:p>
        </p:txBody>
      </p:sp>
    </p:spTree>
    <p:extLst>
      <p:ext uri="{BB962C8B-B14F-4D97-AF65-F5344CB8AC3E}">
        <p14:creationId xmlns:p14="http://schemas.microsoft.com/office/powerpoint/2010/main" val="336850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25</a:t>
            </a:fld>
            <a:endParaRPr lang="en-GB"/>
          </a:p>
        </p:txBody>
      </p:sp>
    </p:spTree>
    <p:extLst>
      <p:ext uri="{BB962C8B-B14F-4D97-AF65-F5344CB8AC3E}">
        <p14:creationId xmlns:p14="http://schemas.microsoft.com/office/powerpoint/2010/main" val="3182489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26</a:t>
            </a:fld>
            <a:endParaRPr lang="en-GB"/>
          </a:p>
        </p:txBody>
      </p:sp>
    </p:spTree>
    <p:extLst>
      <p:ext uri="{BB962C8B-B14F-4D97-AF65-F5344CB8AC3E}">
        <p14:creationId xmlns:p14="http://schemas.microsoft.com/office/powerpoint/2010/main" val="2298190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27</a:t>
            </a:fld>
            <a:endParaRPr lang="en-GB"/>
          </a:p>
        </p:txBody>
      </p:sp>
    </p:spTree>
    <p:extLst>
      <p:ext uri="{BB962C8B-B14F-4D97-AF65-F5344CB8AC3E}">
        <p14:creationId xmlns:p14="http://schemas.microsoft.com/office/powerpoint/2010/main" val="1333826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28</a:t>
            </a:fld>
            <a:endParaRPr lang="en-GB"/>
          </a:p>
        </p:txBody>
      </p:sp>
    </p:spTree>
    <p:extLst>
      <p:ext uri="{BB962C8B-B14F-4D97-AF65-F5344CB8AC3E}">
        <p14:creationId xmlns:p14="http://schemas.microsoft.com/office/powerpoint/2010/main" val="188482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29</a:t>
            </a:fld>
            <a:endParaRPr lang="en-GB"/>
          </a:p>
        </p:txBody>
      </p:sp>
    </p:spTree>
    <p:extLst>
      <p:ext uri="{BB962C8B-B14F-4D97-AF65-F5344CB8AC3E}">
        <p14:creationId xmlns:p14="http://schemas.microsoft.com/office/powerpoint/2010/main" val="264166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least 1 in 10 students at 18 universities across the UK quit higher education – The Guardian </a:t>
            </a:r>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3</a:t>
            </a:fld>
            <a:endParaRPr lang="en-GB"/>
          </a:p>
        </p:txBody>
      </p:sp>
    </p:spTree>
    <p:extLst>
      <p:ext uri="{BB962C8B-B14F-4D97-AF65-F5344CB8AC3E}">
        <p14:creationId xmlns:p14="http://schemas.microsoft.com/office/powerpoint/2010/main" val="1110421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30</a:t>
            </a:fld>
            <a:endParaRPr lang="en-GB"/>
          </a:p>
        </p:txBody>
      </p:sp>
    </p:spTree>
    <p:extLst>
      <p:ext uri="{BB962C8B-B14F-4D97-AF65-F5344CB8AC3E}">
        <p14:creationId xmlns:p14="http://schemas.microsoft.com/office/powerpoint/2010/main" val="172285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Note re Chloe versus Mark as  social  activities organisers</a:t>
            </a:r>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31</a:t>
            </a:fld>
            <a:endParaRPr lang="en-GB"/>
          </a:p>
        </p:txBody>
      </p:sp>
    </p:spTree>
    <p:extLst>
      <p:ext uri="{BB962C8B-B14F-4D97-AF65-F5344CB8AC3E}">
        <p14:creationId xmlns:p14="http://schemas.microsoft.com/office/powerpoint/2010/main" val="2598125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32</a:t>
            </a:fld>
            <a:endParaRPr lang="en-GB"/>
          </a:p>
        </p:txBody>
      </p:sp>
    </p:spTree>
    <p:extLst>
      <p:ext uri="{BB962C8B-B14F-4D97-AF65-F5344CB8AC3E}">
        <p14:creationId xmlns:p14="http://schemas.microsoft.com/office/powerpoint/2010/main" val="761676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33</a:t>
            </a:fld>
            <a:endParaRPr lang="en-GB"/>
          </a:p>
        </p:txBody>
      </p:sp>
    </p:spTree>
    <p:extLst>
      <p:ext uri="{BB962C8B-B14F-4D97-AF65-F5344CB8AC3E}">
        <p14:creationId xmlns:p14="http://schemas.microsoft.com/office/powerpoint/2010/main" val="32255723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34</a:t>
            </a:fld>
            <a:endParaRPr lang="en-GB"/>
          </a:p>
        </p:txBody>
      </p:sp>
    </p:spTree>
    <p:extLst>
      <p:ext uri="{BB962C8B-B14F-4D97-AF65-F5344CB8AC3E}">
        <p14:creationId xmlns:p14="http://schemas.microsoft.com/office/powerpoint/2010/main" val="873344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35</a:t>
            </a:fld>
            <a:endParaRPr lang="en-GB"/>
          </a:p>
        </p:txBody>
      </p:sp>
    </p:spTree>
    <p:extLst>
      <p:ext uri="{BB962C8B-B14F-4D97-AF65-F5344CB8AC3E}">
        <p14:creationId xmlns:p14="http://schemas.microsoft.com/office/powerpoint/2010/main" val="3561909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36</a:t>
            </a:fld>
            <a:endParaRPr lang="en-GB"/>
          </a:p>
        </p:txBody>
      </p:sp>
    </p:spTree>
    <p:extLst>
      <p:ext uri="{BB962C8B-B14F-4D97-AF65-F5344CB8AC3E}">
        <p14:creationId xmlns:p14="http://schemas.microsoft.com/office/powerpoint/2010/main" val="699689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37</a:t>
            </a:fld>
            <a:endParaRPr lang="en-GB"/>
          </a:p>
        </p:txBody>
      </p:sp>
    </p:spTree>
    <p:extLst>
      <p:ext uri="{BB962C8B-B14F-4D97-AF65-F5344CB8AC3E}">
        <p14:creationId xmlns:p14="http://schemas.microsoft.com/office/powerpoint/2010/main" val="41705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38</a:t>
            </a:fld>
            <a:endParaRPr lang="en-GB"/>
          </a:p>
        </p:txBody>
      </p:sp>
    </p:spTree>
    <p:extLst>
      <p:ext uri="{BB962C8B-B14F-4D97-AF65-F5344CB8AC3E}">
        <p14:creationId xmlns:p14="http://schemas.microsoft.com/office/powerpoint/2010/main" val="17625479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39</a:t>
            </a:fld>
            <a:endParaRPr lang="en-GB"/>
          </a:p>
        </p:txBody>
      </p:sp>
    </p:spTree>
    <p:extLst>
      <p:ext uri="{BB962C8B-B14F-4D97-AF65-F5344CB8AC3E}">
        <p14:creationId xmlns:p14="http://schemas.microsoft.com/office/powerpoint/2010/main" val="398439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73113"/>
            <a:ext cx="4953000" cy="37147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4</a:t>
            </a:fld>
            <a:endParaRPr lang="en-GB"/>
          </a:p>
        </p:txBody>
      </p:sp>
    </p:spTree>
    <p:extLst>
      <p:ext uri="{BB962C8B-B14F-4D97-AF65-F5344CB8AC3E}">
        <p14:creationId xmlns:p14="http://schemas.microsoft.com/office/powerpoint/2010/main" val="718573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40</a:t>
            </a:fld>
            <a:endParaRPr lang="en-GB"/>
          </a:p>
        </p:txBody>
      </p:sp>
    </p:spTree>
    <p:extLst>
      <p:ext uri="{BB962C8B-B14F-4D97-AF65-F5344CB8AC3E}">
        <p14:creationId xmlns:p14="http://schemas.microsoft.com/office/powerpoint/2010/main" val="409240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5</a:t>
            </a:fld>
            <a:endParaRPr lang="en-GB"/>
          </a:p>
        </p:txBody>
      </p:sp>
    </p:spTree>
    <p:extLst>
      <p:ext uri="{BB962C8B-B14F-4D97-AF65-F5344CB8AC3E}">
        <p14:creationId xmlns:p14="http://schemas.microsoft.com/office/powerpoint/2010/main" val="359880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E.G Student from Zimbabwe but with British passport and has dyslexia</a:t>
            </a:r>
            <a:endParaRPr lang="en-GB" dirty="0"/>
          </a:p>
        </p:txBody>
      </p:sp>
      <p:sp>
        <p:nvSpPr>
          <p:cNvPr id="4" name="Slide Number Placeholder 3"/>
          <p:cNvSpPr>
            <a:spLocks noGrp="1"/>
          </p:cNvSpPr>
          <p:nvPr>
            <p:ph type="sldNum" sz="quarter" idx="10"/>
          </p:nvPr>
        </p:nvSpPr>
        <p:spPr/>
        <p:txBody>
          <a:bodyPr/>
          <a:lstStyle/>
          <a:p>
            <a:fld id="{251A1420-DAC4-4502-B00D-C479BE2F0570}" type="slidenum">
              <a:rPr lang="en-GB" smtClean="0"/>
              <a:t>6</a:t>
            </a:fld>
            <a:endParaRPr lang="en-GB"/>
          </a:p>
        </p:txBody>
      </p:sp>
    </p:spTree>
    <p:extLst>
      <p:ext uri="{BB962C8B-B14F-4D97-AF65-F5344CB8AC3E}">
        <p14:creationId xmlns:p14="http://schemas.microsoft.com/office/powerpoint/2010/main" val="357572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7</a:t>
            </a:fld>
            <a:endParaRPr lang="en-GB"/>
          </a:p>
        </p:txBody>
      </p:sp>
    </p:spTree>
    <p:extLst>
      <p:ext uri="{BB962C8B-B14F-4D97-AF65-F5344CB8AC3E}">
        <p14:creationId xmlns:p14="http://schemas.microsoft.com/office/powerpoint/2010/main" val="320912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8</a:t>
            </a:fld>
            <a:endParaRPr lang="en-GB"/>
          </a:p>
        </p:txBody>
      </p:sp>
    </p:spTree>
    <p:extLst>
      <p:ext uri="{BB962C8B-B14F-4D97-AF65-F5344CB8AC3E}">
        <p14:creationId xmlns:p14="http://schemas.microsoft.com/office/powerpoint/2010/main" val="312149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51A1420-DAC4-4502-B00D-C479BE2F0570}" type="slidenum">
              <a:rPr lang="en-GB" smtClean="0"/>
              <a:t>9</a:t>
            </a:fld>
            <a:endParaRPr lang="en-GB"/>
          </a:p>
        </p:txBody>
      </p:sp>
    </p:spTree>
    <p:extLst>
      <p:ext uri="{BB962C8B-B14F-4D97-AF65-F5344CB8AC3E}">
        <p14:creationId xmlns:p14="http://schemas.microsoft.com/office/powerpoint/2010/main" val="174478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936C708-E144-4720-BB44-C0A1A4F872E4}"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927DC-2298-4352-AF5D-F3C068FF53C5}"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22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36C708-E144-4720-BB44-C0A1A4F872E4}"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927DC-2298-4352-AF5D-F3C068FF53C5}" type="slidenum">
              <a:rPr lang="en-GB" smtClean="0"/>
              <a:t>‹#›</a:t>
            </a:fld>
            <a:endParaRPr lang="en-GB"/>
          </a:p>
        </p:txBody>
      </p:sp>
    </p:spTree>
    <p:extLst>
      <p:ext uri="{BB962C8B-B14F-4D97-AF65-F5344CB8AC3E}">
        <p14:creationId xmlns:p14="http://schemas.microsoft.com/office/powerpoint/2010/main" val="3808975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36C708-E144-4720-BB44-C0A1A4F872E4}"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927DC-2298-4352-AF5D-F3C068FF53C5}"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7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36C708-E144-4720-BB44-C0A1A4F872E4}"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927DC-2298-4352-AF5D-F3C068FF53C5}" type="slidenum">
              <a:rPr lang="en-GB" smtClean="0"/>
              <a:t>‹#›</a:t>
            </a:fld>
            <a:endParaRPr lang="en-GB"/>
          </a:p>
        </p:txBody>
      </p:sp>
    </p:spTree>
    <p:extLst>
      <p:ext uri="{BB962C8B-B14F-4D97-AF65-F5344CB8AC3E}">
        <p14:creationId xmlns:p14="http://schemas.microsoft.com/office/powerpoint/2010/main" val="24453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6C708-E144-4720-BB44-C0A1A4F872E4}" type="datetimeFigureOut">
              <a:rPr lang="en-GB" smtClean="0"/>
              <a:t>14/07/2017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7927DC-2298-4352-AF5D-F3C068FF53C5}"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55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36C708-E144-4720-BB44-C0A1A4F872E4}"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7927DC-2298-4352-AF5D-F3C068FF53C5}" type="slidenum">
              <a:rPr lang="en-GB" smtClean="0"/>
              <a:t>‹#›</a:t>
            </a:fld>
            <a:endParaRPr lang="en-GB"/>
          </a:p>
        </p:txBody>
      </p:sp>
    </p:spTree>
    <p:extLst>
      <p:ext uri="{BB962C8B-B14F-4D97-AF65-F5344CB8AC3E}">
        <p14:creationId xmlns:p14="http://schemas.microsoft.com/office/powerpoint/2010/main" val="42440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36C708-E144-4720-BB44-C0A1A4F872E4}" type="datetimeFigureOut">
              <a:rPr lang="en-GB" smtClean="0"/>
              <a:t>14/07/2017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7927DC-2298-4352-AF5D-F3C068FF53C5}" type="slidenum">
              <a:rPr lang="en-GB" smtClean="0"/>
              <a:t>‹#›</a:t>
            </a:fld>
            <a:endParaRPr lang="en-GB"/>
          </a:p>
        </p:txBody>
      </p:sp>
    </p:spTree>
    <p:extLst>
      <p:ext uri="{BB962C8B-B14F-4D97-AF65-F5344CB8AC3E}">
        <p14:creationId xmlns:p14="http://schemas.microsoft.com/office/powerpoint/2010/main" val="165956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36C708-E144-4720-BB44-C0A1A4F872E4}" type="datetimeFigureOut">
              <a:rPr lang="en-GB" smtClean="0"/>
              <a:t>14/07/2017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7927DC-2298-4352-AF5D-F3C068FF53C5}" type="slidenum">
              <a:rPr lang="en-GB" smtClean="0"/>
              <a:t>‹#›</a:t>
            </a:fld>
            <a:endParaRPr lang="en-GB"/>
          </a:p>
        </p:txBody>
      </p:sp>
    </p:spTree>
    <p:extLst>
      <p:ext uri="{BB962C8B-B14F-4D97-AF65-F5344CB8AC3E}">
        <p14:creationId xmlns:p14="http://schemas.microsoft.com/office/powerpoint/2010/main" val="183541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6C708-E144-4720-BB44-C0A1A4F872E4}" type="datetimeFigureOut">
              <a:rPr lang="en-GB" smtClean="0"/>
              <a:t>14/07/2017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7927DC-2298-4352-AF5D-F3C068FF53C5}" type="slidenum">
              <a:rPr lang="en-GB" smtClean="0"/>
              <a:t>‹#›</a:t>
            </a:fld>
            <a:endParaRPr lang="en-GB"/>
          </a:p>
        </p:txBody>
      </p:sp>
    </p:spTree>
    <p:extLst>
      <p:ext uri="{BB962C8B-B14F-4D97-AF65-F5344CB8AC3E}">
        <p14:creationId xmlns:p14="http://schemas.microsoft.com/office/powerpoint/2010/main" val="347057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6C708-E144-4720-BB44-C0A1A4F872E4}"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7927DC-2298-4352-AF5D-F3C068FF53C5}" type="slidenum">
              <a:rPr lang="en-GB" smtClean="0"/>
              <a:t>‹#›</a:t>
            </a:fld>
            <a:endParaRPr lang="en-GB"/>
          </a:p>
        </p:txBody>
      </p:sp>
    </p:spTree>
    <p:extLst>
      <p:ext uri="{BB962C8B-B14F-4D97-AF65-F5344CB8AC3E}">
        <p14:creationId xmlns:p14="http://schemas.microsoft.com/office/powerpoint/2010/main" val="105896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6C708-E144-4720-BB44-C0A1A4F872E4}" type="datetimeFigureOut">
              <a:rPr lang="en-GB" smtClean="0"/>
              <a:t>14/07/2017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7927DC-2298-4352-AF5D-F3C068FF53C5}"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2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936C708-E144-4720-BB44-C0A1A4F872E4}" type="datetimeFigureOut">
              <a:rPr lang="en-GB" smtClean="0"/>
              <a:t>14/07/2017</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07927DC-2298-4352-AF5D-F3C068FF53C5}"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00172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heacademy.ac.uk/studentengagement/Research_and_evidence_base_for_student_engagemen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cholar.google.com/scholar_lookup?publication_year=1974&amp;pages=74-92&amp;author=R+Wilson&amp;author=L+Wood&amp;author=J+Gaff&amp;title=Social-psychological+accessibility+and+faculty-student+interactions+beyond+the+classroom&amp;"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Innovations outside the classroom to  enhance student  engagement</a:t>
            </a:r>
            <a:endParaRPr lang="en-GB" dirty="0"/>
          </a:p>
        </p:txBody>
      </p:sp>
      <p:sp>
        <p:nvSpPr>
          <p:cNvPr id="3" name="Subtitle 2"/>
          <p:cNvSpPr>
            <a:spLocks noGrp="1"/>
          </p:cNvSpPr>
          <p:nvPr>
            <p:ph type="subTitle" idx="1"/>
          </p:nvPr>
        </p:nvSpPr>
        <p:spPr/>
        <p:txBody>
          <a:bodyPr/>
          <a:lstStyle/>
          <a:p>
            <a:r>
              <a:rPr lang="en-GB" dirty="0" smtClean="0"/>
              <a:t>Clare Nukui</a:t>
            </a:r>
            <a:endParaRPr lang="en-GB" dirty="0"/>
          </a:p>
          <a:p>
            <a:r>
              <a:rPr lang="en-GB" dirty="0" smtClean="0"/>
              <a:t>Senior Lecturer</a:t>
            </a:r>
          </a:p>
          <a:p>
            <a:r>
              <a:rPr lang="en-GB" dirty="0" smtClean="0"/>
              <a:t>Oxford Brookes International</a:t>
            </a:r>
            <a:endParaRPr lang="en-GB" dirty="0"/>
          </a:p>
        </p:txBody>
      </p:sp>
    </p:spTree>
    <p:extLst>
      <p:ext uri="{BB962C8B-B14F-4D97-AF65-F5344CB8AC3E}">
        <p14:creationId xmlns:p14="http://schemas.microsoft.com/office/powerpoint/2010/main" val="296476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Student-staff engagement</a:t>
            </a:r>
            <a:endParaRPr lang="en-GB" dirty="0"/>
          </a:p>
        </p:txBody>
      </p:sp>
      <p:sp>
        <p:nvSpPr>
          <p:cNvPr id="3" name="Content Placeholder 2"/>
          <p:cNvSpPr>
            <a:spLocks noGrp="1"/>
          </p:cNvSpPr>
          <p:nvPr>
            <p:ph idx="1"/>
          </p:nvPr>
        </p:nvSpPr>
        <p:spPr/>
        <p:txBody>
          <a:bodyPr>
            <a:normAutofit/>
          </a:bodyPr>
          <a:lstStyle/>
          <a:p>
            <a:r>
              <a:rPr lang="en-GB" dirty="0" err="1" smtClean="0"/>
              <a:t>Astin</a:t>
            </a:r>
            <a:r>
              <a:rPr lang="en-GB" dirty="0" smtClean="0"/>
              <a:t> </a:t>
            </a:r>
            <a:r>
              <a:rPr lang="en-GB" dirty="0" smtClean="0"/>
              <a:t>(1993) “…faculty-student interaction has a positive effect on both cognitive and affective development”.</a:t>
            </a:r>
          </a:p>
          <a:p>
            <a:r>
              <a:rPr lang="en-GB" dirty="0" smtClean="0"/>
              <a:t>Wilson and Gaff (</a:t>
            </a:r>
            <a:r>
              <a:rPr lang="en-GB" dirty="0" smtClean="0"/>
              <a:t>1974) </a:t>
            </a:r>
            <a:r>
              <a:rPr lang="en-GB" dirty="0" smtClean="0"/>
              <a:t>found that faculties labelled as ‘most outstanding’  were those who most frequently interacted with students outside the classroom.</a:t>
            </a:r>
          </a:p>
          <a:p>
            <a:r>
              <a:rPr lang="en-GB" dirty="0" smtClean="0"/>
              <a:t>….. “When students engage in personal interactions with faculty, they feel valued and important”.  </a:t>
            </a:r>
            <a:r>
              <a:rPr lang="en-GB" dirty="0" smtClean="0"/>
              <a:t> (Cox and </a:t>
            </a:r>
            <a:r>
              <a:rPr lang="en-GB" dirty="0" err="1" smtClean="0"/>
              <a:t>Orchovec</a:t>
            </a:r>
            <a:r>
              <a:rPr lang="en-GB" dirty="0" smtClean="0"/>
              <a:t>, 2007)</a:t>
            </a:r>
            <a:endParaRPr lang="en-GB" dirty="0" smtClean="0"/>
          </a:p>
        </p:txBody>
      </p:sp>
    </p:spTree>
    <p:extLst>
      <p:ext uri="{BB962C8B-B14F-4D97-AF65-F5344CB8AC3E}">
        <p14:creationId xmlns:p14="http://schemas.microsoft.com/office/powerpoint/2010/main" val="3376317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does engagement (and lack of it) look like on the part of the student?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5723194"/>
              </p:ext>
            </p:extLst>
          </p:nvPr>
        </p:nvGraphicFramePr>
        <p:xfrm>
          <a:off x="768350" y="2286000"/>
          <a:ext cx="7289800" cy="4206240"/>
        </p:xfrm>
        <a:graphic>
          <a:graphicData uri="http://schemas.openxmlformats.org/drawingml/2006/table">
            <a:tbl>
              <a:tblPr firstRow="1" bandRow="1">
                <a:tableStyleId>{18603FDC-E32A-4AB5-989C-0864C3EAD2B8}</a:tableStyleId>
              </a:tblPr>
              <a:tblGrid>
                <a:gridCol w="1822450"/>
                <a:gridCol w="1822450"/>
                <a:gridCol w="1822450"/>
                <a:gridCol w="1822450"/>
              </a:tblGrid>
              <a:tr h="370840">
                <a:tc>
                  <a:txBody>
                    <a:bodyPr/>
                    <a:lstStyle/>
                    <a:p>
                      <a:r>
                        <a:rPr lang="en-GB" dirty="0" smtClean="0"/>
                        <a:t>Levels of engagement</a:t>
                      </a:r>
                      <a:endParaRPr lang="en-GB" dirty="0"/>
                    </a:p>
                  </a:txBody>
                  <a:tcPr/>
                </a:tc>
                <a:tc>
                  <a:txBody>
                    <a:bodyPr/>
                    <a:lstStyle/>
                    <a:p>
                      <a:pPr algn="ctr"/>
                      <a:r>
                        <a:rPr lang="en-GB" dirty="0" smtClean="0"/>
                        <a:t>Positive</a:t>
                      </a:r>
                      <a:endParaRPr lang="en-GB" dirty="0"/>
                    </a:p>
                  </a:txBody>
                  <a:tcPr/>
                </a:tc>
                <a:tc>
                  <a:txBody>
                    <a:bodyPr/>
                    <a:lstStyle/>
                    <a:p>
                      <a:r>
                        <a:rPr lang="en-GB" dirty="0" smtClean="0"/>
                        <a:t>Neutral</a:t>
                      </a:r>
                      <a:endParaRPr lang="en-GB" dirty="0"/>
                    </a:p>
                  </a:txBody>
                  <a:tcPr/>
                </a:tc>
                <a:tc>
                  <a:txBody>
                    <a:bodyPr/>
                    <a:lstStyle/>
                    <a:p>
                      <a:pPr algn="ctr"/>
                      <a:r>
                        <a:rPr lang="en-GB" dirty="0" smtClean="0"/>
                        <a:t>Negative</a:t>
                      </a:r>
                      <a:endParaRPr lang="en-GB" dirty="0"/>
                    </a:p>
                  </a:txBody>
                  <a:tcPr/>
                </a:tc>
              </a:tr>
              <a:tr h="370840">
                <a:tc>
                  <a:txBody>
                    <a:bodyPr/>
                    <a:lstStyle/>
                    <a:p>
                      <a:r>
                        <a:rPr lang="en-GB" dirty="0" smtClean="0"/>
                        <a:t>Behavioural </a:t>
                      </a:r>
                      <a:endParaRPr lang="en-GB" dirty="0"/>
                    </a:p>
                  </a:txBody>
                  <a:tcPr/>
                </a:tc>
                <a:tc>
                  <a:txBody>
                    <a:bodyPr/>
                    <a:lstStyle/>
                    <a:p>
                      <a:r>
                        <a:rPr lang="en-GB" dirty="0" smtClean="0"/>
                        <a:t>Attends and participates in  class</a:t>
                      </a:r>
                      <a:endParaRPr lang="en-GB" dirty="0"/>
                    </a:p>
                  </a:txBody>
                  <a:tcPr/>
                </a:tc>
                <a:tc>
                  <a:txBody>
                    <a:bodyPr/>
                    <a:lstStyle/>
                    <a:p>
                      <a:r>
                        <a:rPr lang="en-GB" dirty="0" smtClean="0"/>
                        <a:t>Skips classes with no excuses being provided</a:t>
                      </a:r>
                      <a:endParaRPr lang="en-GB" dirty="0"/>
                    </a:p>
                  </a:txBody>
                  <a:tcPr/>
                </a:tc>
                <a:tc>
                  <a:txBody>
                    <a:bodyPr/>
                    <a:lstStyle/>
                    <a:p>
                      <a:r>
                        <a:rPr lang="en-GB" dirty="0" smtClean="0"/>
                        <a:t>Disrupts classes when attends</a:t>
                      </a:r>
                      <a:endParaRPr lang="en-GB" dirty="0"/>
                    </a:p>
                  </a:txBody>
                  <a:tcPr/>
                </a:tc>
              </a:tr>
              <a:tr h="370840">
                <a:tc>
                  <a:txBody>
                    <a:bodyPr/>
                    <a:lstStyle/>
                    <a:p>
                      <a:r>
                        <a:rPr lang="en-GB" dirty="0" smtClean="0"/>
                        <a:t>Emotional</a:t>
                      </a:r>
                      <a:endParaRPr lang="en-GB" dirty="0"/>
                    </a:p>
                  </a:txBody>
                  <a:tcPr/>
                </a:tc>
                <a:tc>
                  <a:txBody>
                    <a:bodyPr/>
                    <a:lstStyle/>
                    <a:p>
                      <a:r>
                        <a:rPr lang="en-GB" dirty="0" smtClean="0"/>
                        <a:t>Interested  in what is being taught</a:t>
                      </a:r>
                      <a:endParaRPr lang="en-GB" dirty="0"/>
                    </a:p>
                  </a:txBody>
                  <a:tcPr/>
                </a:tc>
                <a:tc>
                  <a:txBody>
                    <a:bodyPr/>
                    <a:lstStyle/>
                    <a:p>
                      <a:r>
                        <a:rPr lang="en-GB" dirty="0" smtClean="0"/>
                        <a:t>Bored by what is being taught</a:t>
                      </a:r>
                      <a:endParaRPr lang="en-GB" dirty="0"/>
                    </a:p>
                  </a:txBody>
                  <a:tcPr/>
                </a:tc>
                <a:tc>
                  <a:txBody>
                    <a:bodyPr/>
                    <a:lstStyle/>
                    <a:p>
                      <a:r>
                        <a:rPr lang="en-GB" dirty="0" smtClean="0"/>
                        <a:t>Rejects ideas being taught </a:t>
                      </a:r>
                      <a:endParaRPr lang="en-GB" dirty="0"/>
                    </a:p>
                  </a:txBody>
                  <a:tcPr/>
                </a:tc>
              </a:tr>
              <a:tr h="370840">
                <a:tc>
                  <a:txBody>
                    <a:bodyPr/>
                    <a:lstStyle/>
                    <a:p>
                      <a:r>
                        <a:rPr lang="en-GB" dirty="0" smtClean="0"/>
                        <a:t>Cognitive</a:t>
                      </a:r>
                    </a:p>
                    <a:p>
                      <a:endParaRPr lang="en-GB" dirty="0" smtClean="0"/>
                    </a:p>
                    <a:p>
                      <a:endParaRPr lang="en-GB" dirty="0" smtClean="0"/>
                    </a:p>
                    <a:p>
                      <a:endParaRPr lang="en-GB" dirty="0" smtClean="0"/>
                    </a:p>
                    <a:p>
                      <a:r>
                        <a:rPr lang="en-GB" dirty="0" smtClean="0"/>
                        <a:t>Source: </a:t>
                      </a:r>
                      <a:r>
                        <a:rPr lang="en-GB" dirty="0" smtClean="0"/>
                        <a:t> </a:t>
                      </a:r>
                      <a:r>
                        <a:rPr lang="en-GB" dirty="0" err="1" smtClean="0"/>
                        <a:t>Kuh</a:t>
                      </a:r>
                      <a:r>
                        <a:rPr lang="en-GB" dirty="0" smtClean="0"/>
                        <a:t>, 2005 </a:t>
                      </a:r>
                      <a:endParaRPr lang="en-GB" dirty="0"/>
                    </a:p>
                  </a:txBody>
                  <a:tcPr/>
                </a:tc>
                <a:tc>
                  <a:txBody>
                    <a:bodyPr/>
                    <a:lstStyle/>
                    <a:p>
                      <a:r>
                        <a:rPr lang="en-GB" dirty="0" smtClean="0"/>
                        <a:t>Meets or exceeds assessment requirements</a:t>
                      </a:r>
                    </a:p>
                    <a:p>
                      <a:endParaRPr lang="en-GB" dirty="0"/>
                    </a:p>
                  </a:txBody>
                  <a:tcPr/>
                </a:tc>
                <a:tc>
                  <a:txBody>
                    <a:bodyPr/>
                    <a:lstStyle/>
                    <a:p>
                      <a:r>
                        <a:rPr lang="en-GB" dirty="0" smtClean="0"/>
                        <a:t>Rushed or late submission of assignments</a:t>
                      </a:r>
                      <a:endParaRPr lang="en-GB" dirty="0"/>
                    </a:p>
                  </a:txBody>
                  <a:tcPr/>
                </a:tc>
                <a:tc>
                  <a:txBody>
                    <a:bodyPr/>
                    <a:lstStyle/>
                    <a:p>
                      <a:r>
                        <a:rPr lang="en-GB" dirty="0" smtClean="0"/>
                        <a:t>Redefines parameters for assignments</a:t>
                      </a:r>
                      <a:endParaRPr lang="en-GB" dirty="0"/>
                    </a:p>
                  </a:txBody>
                  <a:tcPr/>
                </a:tc>
              </a:tr>
            </a:tbl>
          </a:graphicData>
        </a:graphic>
      </p:graphicFrame>
    </p:spTree>
    <p:extLst>
      <p:ext uri="{BB962C8B-B14F-4D97-AF65-F5344CB8AC3E}">
        <p14:creationId xmlns:p14="http://schemas.microsoft.com/office/powerpoint/2010/main" val="961656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r>
              <a:rPr lang="en-GB" dirty="0" smtClean="0"/>
              <a:t>pre-arrival</a:t>
            </a:r>
            <a:endParaRPr lang="en-GB" dirty="0"/>
          </a:p>
        </p:txBody>
      </p:sp>
      <p:sp>
        <p:nvSpPr>
          <p:cNvPr id="3" name="Content Placeholder 2"/>
          <p:cNvSpPr>
            <a:spLocks noGrp="1"/>
          </p:cNvSpPr>
          <p:nvPr>
            <p:ph idx="1"/>
          </p:nvPr>
        </p:nvSpPr>
        <p:spPr/>
        <p:txBody>
          <a:bodyPr/>
          <a:lstStyle/>
          <a:p>
            <a:pPr marL="0" indent="0">
              <a:buNone/>
            </a:pPr>
            <a:r>
              <a:rPr lang="en-GB" dirty="0" smtClean="0"/>
              <a:t>Before arrival	</a:t>
            </a:r>
          </a:p>
          <a:p>
            <a:pPr lvl="1">
              <a:buFont typeface="Arial" panose="020B0604020202020204" pitchFamily="34" charset="0"/>
              <a:buChar char="•"/>
            </a:pPr>
            <a:r>
              <a:rPr lang="en-GB" dirty="0" smtClean="0"/>
              <a:t>Calling campaigns</a:t>
            </a:r>
          </a:p>
          <a:p>
            <a:pPr marL="128016" lvl="1" indent="0">
              <a:buNone/>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769" y="2286000"/>
            <a:ext cx="5067685" cy="3800764"/>
          </a:xfrm>
          <a:prstGeom prst="rect">
            <a:avLst/>
          </a:prstGeom>
        </p:spPr>
      </p:pic>
    </p:spTree>
    <p:extLst>
      <p:ext uri="{BB962C8B-B14F-4D97-AF65-F5344CB8AC3E}">
        <p14:creationId xmlns:p14="http://schemas.microsoft.com/office/powerpoint/2010/main" val="66762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 student connection</a:t>
            </a:r>
            <a:endParaRPr lang="en-GB" dirty="0"/>
          </a:p>
        </p:txBody>
      </p:sp>
      <p:sp>
        <p:nvSpPr>
          <p:cNvPr id="3" name="Content Placeholder 2"/>
          <p:cNvSpPr>
            <a:spLocks noGrp="1"/>
          </p:cNvSpPr>
          <p:nvPr>
            <p:ph idx="1"/>
          </p:nvPr>
        </p:nvSpPr>
        <p:spPr/>
        <p:txBody>
          <a:bodyPr/>
          <a:lstStyle/>
          <a:p>
            <a:pPr marL="0" indent="0">
              <a:buNone/>
            </a:pPr>
            <a:r>
              <a:rPr lang="en-GB" dirty="0" smtClean="0"/>
              <a:t>Before arrival	</a:t>
            </a:r>
          </a:p>
          <a:p>
            <a:pPr lvl="1">
              <a:buFont typeface="Arial" panose="020B0604020202020204" pitchFamily="34" charset="0"/>
              <a:buChar char="•"/>
            </a:pPr>
            <a:r>
              <a:rPr lang="en-GB" dirty="0" smtClean="0"/>
              <a:t>Calling campaigns</a:t>
            </a:r>
          </a:p>
          <a:p>
            <a:pPr lvl="1">
              <a:buFont typeface="Arial" panose="020B0604020202020204" pitchFamily="34" charset="0"/>
              <a:buChar char="•"/>
            </a:pPr>
            <a:r>
              <a:rPr lang="en-GB" dirty="0" smtClean="0"/>
              <a:t>Student calendar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767" t="18215" r="15694" b="4478"/>
          <a:stretch/>
        </p:blipFill>
        <p:spPr>
          <a:xfrm>
            <a:off x="2923857" y="2286000"/>
            <a:ext cx="5370397" cy="3708400"/>
          </a:xfrm>
          <a:prstGeom prst="rect">
            <a:avLst/>
          </a:prstGeom>
        </p:spPr>
      </p:pic>
    </p:spTree>
    <p:extLst>
      <p:ext uri="{BB962C8B-B14F-4D97-AF65-F5344CB8AC3E}">
        <p14:creationId xmlns:p14="http://schemas.microsoft.com/office/powerpoint/2010/main" val="722624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a:t>
            </a:r>
            <a:r>
              <a:rPr lang="en-GB" dirty="0"/>
              <a:t> </a:t>
            </a:r>
            <a:r>
              <a:rPr lang="en-GB" dirty="0" smtClean="0"/>
              <a:t>– Student/staff connection</a:t>
            </a:r>
            <a:endParaRPr lang="en-GB" dirty="0"/>
          </a:p>
        </p:txBody>
      </p:sp>
      <p:sp>
        <p:nvSpPr>
          <p:cNvPr id="3" name="Content Placeholder 2"/>
          <p:cNvSpPr>
            <a:spLocks noGrp="1"/>
          </p:cNvSpPr>
          <p:nvPr>
            <p:ph idx="1"/>
          </p:nvPr>
        </p:nvSpPr>
        <p:spPr>
          <a:xfrm>
            <a:off x="768097" y="2286000"/>
            <a:ext cx="2485058" cy="4023360"/>
          </a:xfrm>
        </p:spPr>
        <p:txBody>
          <a:bodyPr>
            <a:normAutofit/>
          </a:bodyPr>
          <a:lstStyle/>
          <a:p>
            <a:pPr marL="0" indent="0">
              <a:buNone/>
            </a:pPr>
            <a:r>
              <a:rPr lang="en-GB" dirty="0"/>
              <a:t>Before arrival	</a:t>
            </a:r>
          </a:p>
          <a:p>
            <a:pPr lvl="1">
              <a:buFont typeface="Arial" panose="020B0604020202020204" pitchFamily="34" charset="0"/>
              <a:buChar char="•"/>
            </a:pPr>
            <a:r>
              <a:rPr lang="en-GB" dirty="0"/>
              <a:t>Calling campaigns</a:t>
            </a:r>
          </a:p>
          <a:p>
            <a:pPr lvl="1">
              <a:buFont typeface="Arial" panose="020B0604020202020204" pitchFamily="34" charset="0"/>
              <a:buChar char="•"/>
            </a:pPr>
            <a:r>
              <a:rPr lang="en-GB" dirty="0"/>
              <a:t>Student calendar</a:t>
            </a:r>
          </a:p>
          <a:p>
            <a:pPr lvl="1">
              <a:buFont typeface="Arial" panose="020B0604020202020204" pitchFamily="34" charset="0"/>
              <a:buChar char="•"/>
            </a:pPr>
            <a:r>
              <a:rPr lang="en-GB" dirty="0" smtClean="0"/>
              <a:t>Website</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939" y="1995556"/>
            <a:ext cx="5405675" cy="4563506"/>
          </a:xfrm>
          <a:prstGeom prst="rect">
            <a:avLst/>
          </a:prstGeom>
        </p:spPr>
      </p:pic>
    </p:spTree>
    <p:extLst>
      <p:ext uri="{BB962C8B-B14F-4D97-AF65-F5344CB8AC3E}">
        <p14:creationId xmlns:p14="http://schemas.microsoft.com/office/powerpoint/2010/main" val="2170983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 student connection</a:t>
            </a:r>
            <a:endParaRPr lang="en-GB" dirty="0"/>
          </a:p>
        </p:txBody>
      </p:sp>
      <p:sp>
        <p:nvSpPr>
          <p:cNvPr id="3" name="Content Placeholder 2"/>
          <p:cNvSpPr>
            <a:spLocks noGrp="1"/>
          </p:cNvSpPr>
          <p:nvPr>
            <p:ph idx="1"/>
          </p:nvPr>
        </p:nvSpPr>
        <p:spPr/>
        <p:txBody>
          <a:bodyPr/>
          <a:lstStyle/>
          <a:p>
            <a:pPr marL="0" indent="0">
              <a:buNone/>
            </a:pPr>
            <a:r>
              <a:rPr lang="en-GB" dirty="0" smtClean="0"/>
              <a:t>Before arrival	</a:t>
            </a:r>
          </a:p>
          <a:p>
            <a:pPr lvl="1">
              <a:buFont typeface="Arial" panose="020B0604020202020204" pitchFamily="34" charset="0"/>
              <a:buChar char="•"/>
            </a:pPr>
            <a:r>
              <a:rPr lang="en-GB" dirty="0" smtClean="0"/>
              <a:t>Calling campaigns</a:t>
            </a:r>
          </a:p>
          <a:p>
            <a:pPr lvl="1">
              <a:buFont typeface="Arial" panose="020B0604020202020204" pitchFamily="34" charset="0"/>
              <a:buChar char="•"/>
            </a:pPr>
            <a:r>
              <a:rPr lang="en-GB" dirty="0" smtClean="0"/>
              <a:t>Student calendar</a:t>
            </a:r>
          </a:p>
          <a:p>
            <a:pPr lvl="1">
              <a:buFont typeface="Arial" panose="020B0604020202020204" pitchFamily="34" charset="0"/>
              <a:buChar char="•"/>
            </a:pPr>
            <a:r>
              <a:rPr lang="en-GB" dirty="0" smtClean="0"/>
              <a:t>Website</a:t>
            </a:r>
          </a:p>
          <a:p>
            <a:pPr lvl="1">
              <a:buFont typeface="Arial" panose="020B0604020202020204" pitchFamily="34" charset="0"/>
              <a:buChar char="•"/>
            </a:pPr>
            <a:r>
              <a:rPr lang="en-GB" dirty="0" smtClean="0"/>
              <a:t>Student profiles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04" t="5926" r="31478" b="2492"/>
          <a:stretch/>
        </p:blipFill>
        <p:spPr>
          <a:xfrm>
            <a:off x="3482109" y="1768543"/>
            <a:ext cx="4341092" cy="4863166"/>
          </a:xfrm>
          <a:prstGeom prst="rect">
            <a:avLst/>
          </a:prstGeom>
        </p:spPr>
      </p:pic>
    </p:spTree>
    <p:extLst>
      <p:ext uri="{BB962C8B-B14F-4D97-AF65-F5344CB8AC3E}">
        <p14:creationId xmlns:p14="http://schemas.microsoft.com/office/powerpoint/2010/main" val="2042406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 student connection</a:t>
            </a:r>
            <a:endParaRPr lang="en-GB" dirty="0"/>
          </a:p>
        </p:txBody>
      </p:sp>
      <p:sp>
        <p:nvSpPr>
          <p:cNvPr id="3" name="Content Placeholder 2"/>
          <p:cNvSpPr>
            <a:spLocks noGrp="1"/>
          </p:cNvSpPr>
          <p:nvPr>
            <p:ph idx="1"/>
          </p:nvPr>
        </p:nvSpPr>
        <p:spPr/>
        <p:txBody>
          <a:bodyPr/>
          <a:lstStyle/>
          <a:p>
            <a:pPr marL="0" indent="0">
              <a:buNone/>
            </a:pPr>
            <a:r>
              <a:rPr lang="en-GB" dirty="0" smtClean="0"/>
              <a:t>Before arrival	</a:t>
            </a:r>
          </a:p>
          <a:p>
            <a:pPr lvl="1">
              <a:buFont typeface="Arial" panose="020B0604020202020204" pitchFamily="34" charset="0"/>
              <a:buChar char="•"/>
            </a:pPr>
            <a:r>
              <a:rPr lang="en-GB" dirty="0" smtClean="0"/>
              <a:t>Calling campaigns</a:t>
            </a:r>
          </a:p>
          <a:p>
            <a:pPr lvl="1">
              <a:buFont typeface="Arial" panose="020B0604020202020204" pitchFamily="34" charset="0"/>
              <a:buChar char="•"/>
            </a:pPr>
            <a:r>
              <a:rPr lang="en-GB" dirty="0" smtClean="0"/>
              <a:t>Student calendar</a:t>
            </a:r>
          </a:p>
          <a:p>
            <a:pPr lvl="1">
              <a:buFont typeface="Arial" panose="020B0604020202020204" pitchFamily="34" charset="0"/>
              <a:buChar char="•"/>
            </a:pPr>
            <a:r>
              <a:rPr lang="en-GB" dirty="0" smtClean="0"/>
              <a:t>Website</a:t>
            </a:r>
          </a:p>
          <a:p>
            <a:pPr lvl="1">
              <a:buFont typeface="Arial" panose="020B0604020202020204" pitchFamily="34" charset="0"/>
              <a:buChar char="•"/>
            </a:pPr>
            <a:r>
              <a:rPr lang="en-GB" dirty="0" smtClean="0"/>
              <a:t>Student profiles</a:t>
            </a:r>
          </a:p>
          <a:p>
            <a:pPr lvl="1">
              <a:buFont typeface="Arial" panose="020B0604020202020204" pitchFamily="34" charset="0"/>
              <a:buChar char="•"/>
            </a:pPr>
            <a:r>
              <a:rPr lang="en-GB" dirty="0" smtClean="0"/>
              <a:t>Student videos</a:t>
            </a:r>
          </a:p>
        </p:txBody>
      </p:sp>
      <p:pic>
        <p:nvPicPr>
          <p:cNvPr id="4" name="Picture 3"/>
          <p:cNvPicPr>
            <a:picLocks noChangeAspect="1"/>
          </p:cNvPicPr>
          <p:nvPr/>
        </p:nvPicPr>
        <p:blipFill rotWithShape="1">
          <a:blip r:embed="rId3"/>
          <a:srcRect l="5235" t="9829" r="15042" b="10062"/>
          <a:stretch/>
        </p:blipFill>
        <p:spPr>
          <a:xfrm>
            <a:off x="2706254" y="2084832"/>
            <a:ext cx="5948889" cy="3891095"/>
          </a:xfrm>
          <a:prstGeom prst="rect">
            <a:avLst/>
          </a:prstGeom>
        </p:spPr>
      </p:pic>
    </p:spTree>
    <p:extLst>
      <p:ext uri="{BB962C8B-B14F-4D97-AF65-F5344CB8AC3E}">
        <p14:creationId xmlns:p14="http://schemas.microsoft.com/office/powerpoint/2010/main" val="1810943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a:t>
            </a:r>
            <a:r>
              <a:rPr lang="en-GB" dirty="0"/>
              <a:t> </a:t>
            </a:r>
            <a:r>
              <a:rPr lang="en-GB" dirty="0" smtClean="0"/>
              <a:t>– Student/staff connection</a:t>
            </a:r>
            <a:endParaRPr lang="en-GB" dirty="0"/>
          </a:p>
        </p:txBody>
      </p:sp>
      <p:sp>
        <p:nvSpPr>
          <p:cNvPr id="3" name="Content Placeholder 2"/>
          <p:cNvSpPr>
            <a:spLocks noGrp="1"/>
          </p:cNvSpPr>
          <p:nvPr>
            <p:ph idx="1"/>
          </p:nvPr>
        </p:nvSpPr>
        <p:spPr>
          <a:xfrm>
            <a:off x="768097" y="2286000"/>
            <a:ext cx="2485058" cy="4023360"/>
          </a:xfrm>
        </p:spPr>
        <p:txBody>
          <a:bodyPr>
            <a:normAutofit/>
          </a:bodyPr>
          <a:lstStyle/>
          <a:p>
            <a:pPr marL="0" indent="0">
              <a:buNone/>
            </a:pPr>
            <a:r>
              <a:rPr lang="en-GB" dirty="0"/>
              <a:t>Before arrival	</a:t>
            </a:r>
          </a:p>
          <a:p>
            <a:pPr lvl="1">
              <a:buFont typeface="Arial" panose="020B0604020202020204" pitchFamily="34" charset="0"/>
              <a:buChar char="•"/>
            </a:pPr>
            <a:r>
              <a:rPr lang="en-GB" dirty="0"/>
              <a:t>Calling campaigns</a:t>
            </a:r>
          </a:p>
          <a:p>
            <a:pPr lvl="1">
              <a:buFont typeface="Arial" panose="020B0604020202020204" pitchFamily="34" charset="0"/>
              <a:buChar char="•"/>
            </a:pPr>
            <a:r>
              <a:rPr lang="en-GB" dirty="0"/>
              <a:t>Student calendar</a:t>
            </a:r>
          </a:p>
          <a:p>
            <a:pPr lvl="1">
              <a:buFont typeface="Arial" panose="020B0604020202020204" pitchFamily="34" charset="0"/>
              <a:buChar char="•"/>
            </a:pPr>
            <a:r>
              <a:rPr lang="en-GB" dirty="0"/>
              <a:t>Website</a:t>
            </a:r>
          </a:p>
          <a:p>
            <a:pPr lvl="1">
              <a:buFont typeface="Arial" panose="020B0604020202020204" pitchFamily="34" charset="0"/>
              <a:buChar char="•"/>
            </a:pPr>
            <a:r>
              <a:rPr lang="en-GB" dirty="0"/>
              <a:t>Student profiles</a:t>
            </a:r>
          </a:p>
          <a:p>
            <a:pPr lvl="1">
              <a:buFont typeface="Arial" panose="020B0604020202020204" pitchFamily="34" charset="0"/>
              <a:buChar char="•"/>
            </a:pPr>
            <a:r>
              <a:rPr lang="en-GB" dirty="0"/>
              <a:t>Student </a:t>
            </a:r>
            <a:r>
              <a:rPr lang="en-GB" dirty="0" smtClean="0"/>
              <a:t>videos</a:t>
            </a:r>
          </a:p>
          <a:p>
            <a:pPr lvl="1">
              <a:buFont typeface="Arial" panose="020B0604020202020204" pitchFamily="34" charset="0"/>
              <a:buChar char="•"/>
            </a:pPr>
            <a:r>
              <a:rPr lang="en-GB" dirty="0" smtClean="0"/>
              <a:t>Lecturer videos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232" y="2084832"/>
            <a:ext cx="5550563" cy="4682524"/>
          </a:xfrm>
          <a:prstGeom prst="rect">
            <a:avLst/>
          </a:prstGeom>
        </p:spPr>
      </p:pic>
    </p:spTree>
    <p:extLst>
      <p:ext uri="{BB962C8B-B14F-4D97-AF65-F5344CB8AC3E}">
        <p14:creationId xmlns:p14="http://schemas.microsoft.com/office/powerpoint/2010/main" val="300880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 student connection</a:t>
            </a:r>
            <a:endParaRPr lang="en-GB" dirty="0"/>
          </a:p>
        </p:txBody>
      </p:sp>
      <p:sp>
        <p:nvSpPr>
          <p:cNvPr id="3" name="Content Placeholder 2"/>
          <p:cNvSpPr>
            <a:spLocks noGrp="1"/>
          </p:cNvSpPr>
          <p:nvPr>
            <p:ph idx="1"/>
          </p:nvPr>
        </p:nvSpPr>
        <p:spPr/>
        <p:txBody>
          <a:bodyPr/>
          <a:lstStyle/>
          <a:p>
            <a:pPr marL="0" indent="0">
              <a:buNone/>
            </a:pPr>
            <a:r>
              <a:rPr lang="en-GB" dirty="0" smtClean="0"/>
              <a:t>Before arrival	</a:t>
            </a:r>
          </a:p>
          <a:p>
            <a:pPr lvl="1">
              <a:buFont typeface="Arial" panose="020B0604020202020204" pitchFamily="34" charset="0"/>
              <a:buChar char="•"/>
            </a:pPr>
            <a:r>
              <a:rPr lang="en-GB" dirty="0"/>
              <a:t>Calling campaigns</a:t>
            </a:r>
          </a:p>
          <a:p>
            <a:pPr lvl="1">
              <a:buFont typeface="Arial" panose="020B0604020202020204" pitchFamily="34" charset="0"/>
              <a:buChar char="•"/>
            </a:pPr>
            <a:r>
              <a:rPr lang="en-GB" dirty="0"/>
              <a:t>Student calendar</a:t>
            </a:r>
          </a:p>
          <a:p>
            <a:pPr lvl="1">
              <a:buFont typeface="Arial" panose="020B0604020202020204" pitchFamily="34" charset="0"/>
              <a:buChar char="•"/>
            </a:pPr>
            <a:r>
              <a:rPr lang="en-GB" dirty="0"/>
              <a:t>Website</a:t>
            </a:r>
          </a:p>
          <a:p>
            <a:pPr lvl="1">
              <a:buFont typeface="Arial" panose="020B0604020202020204" pitchFamily="34" charset="0"/>
              <a:buChar char="•"/>
            </a:pPr>
            <a:r>
              <a:rPr lang="en-GB" dirty="0"/>
              <a:t>Student profiles</a:t>
            </a:r>
          </a:p>
          <a:p>
            <a:pPr lvl="1">
              <a:buFont typeface="Arial" panose="020B0604020202020204" pitchFamily="34" charset="0"/>
              <a:buChar char="•"/>
            </a:pPr>
            <a:r>
              <a:rPr lang="en-GB" dirty="0"/>
              <a:t>Student videos</a:t>
            </a:r>
          </a:p>
          <a:p>
            <a:pPr lvl="1">
              <a:buFont typeface="Arial" panose="020B0604020202020204" pitchFamily="34" charset="0"/>
              <a:buChar char="•"/>
            </a:pPr>
            <a:r>
              <a:rPr lang="en-GB" dirty="0"/>
              <a:t>Lecturer </a:t>
            </a:r>
            <a:r>
              <a:rPr lang="en-GB" dirty="0" smtClean="0"/>
              <a:t>videos</a:t>
            </a:r>
          </a:p>
          <a:p>
            <a:pPr lvl="1">
              <a:buFont typeface="Arial" panose="020B0604020202020204" pitchFamily="34" charset="0"/>
              <a:buChar char="•"/>
            </a:pPr>
            <a:r>
              <a:rPr lang="en-GB" dirty="0" smtClean="0"/>
              <a:t>Facebook</a:t>
            </a:r>
            <a:endParaRPr lang="en-GB" dirty="0"/>
          </a:p>
        </p:txBody>
      </p:sp>
      <p:pic>
        <p:nvPicPr>
          <p:cNvPr id="4" name="Picture 3"/>
          <p:cNvPicPr>
            <a:picLocks noChangeAspect="1"/>
          </p:cNvPicPr>
          <p:nvPr/>
        </p:nvPicPr>
        <p:blipFill rotWithShape="1">
          <a:blip r:embed="rId3"/>
          <a:srcRect r="11879" b="23754"/>
          <a:stretch/>
        </p:blipFill>
        <p:spPr>
          <a:xfrm>
            <a:off x="2948405" y="1970674"/>
            <a:ext cx="5816905" cy="4338686"/>
          </a:xfrm>
          <a:prstGeom prst="rect">
            <a:avLst/>
          </a:prstGeom>
        </p:spPr>
      </p:pic>
    </p:spTree>
    <p:extLst>
      <p:ext uri="{BB962C8B-B14F-4D97-AF65-F5344CB8AC3E}">
        <p14:creationId xmlns:p14="http://schemas.microsoft.com/office/powerpoint/2010/main" val="47483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on arrival</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On the programme</a:t>
            </a:r>
          </a:p>
          <a:p>
            <a:pPr>
              <a:buFont typeface="Arial" panose="020B0604020202020204" pitchFamily="34" charset="0"/>
              <a:buChar char="•"/>
            </a:pPr>
            <a:r>
              <a:rPr lang="en-GB" dirty="0" smtClean="0"/>
              <a:t> Welcome week</a:t>
            </a:r>
          </a:p>
          <a:p>
            <a:pPr lvl="1">
              <a:buFont typeface="Arial" panose="020B0604020202020204" pitchFamily="34" charset="0"/>
              <a:buChar char="•"/>
            </a:pPr>
            <a:r>
              <a:rPr lang="en-GB" dirty="0" smtClean="0"/>
              <a:t>Student helpers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1" y="2434243"/>
            <a:ext cx="5590310" cy="3726873"/>
          </a:xfrm>
          <a:prstGeom prst="rect">
            <a:avLst/>
          </a:prstGeom>
        </p:spPr>
      </p:pic>
    </p:spTree>
    <p:extLst>
      <p:ext uri="{BB962C8B-B14F-4D97-AF65-F5344CB8AC3E}">
        <p14:creationId xmlns:p14="http://schemas.microsoft.com/office/powerpoint/2010/main" val="247557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a:t>
            </a:r>
            <a:endParaRPr lang="en-GB"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dirty="0" smtClean="0"/>
              <a:t>What do we mean by engagement?</a:t>
            </a:r>
          </a:p>
          <a:p>
            <a:pPr>
              <a:buFont typeface="Wingdings" panose="05000000000000000000" pitchFamily="2" charset="2"/>
              <a:buChar char="§"/>
            </a:pPr>
            <a:r>
              <a:rPr lang="en-GB" dirty="0" smtClean="0"/>
              <a:t>Positive effects of engagement</a:t>
            </a:r>
          </a:p>
          <a:p>
            <a:pPr>
              <a:buFont typeface="Wingdings" panose="05000000000000000000" pitchFamily="2" charset="2"/>
              <a:buChar char="§"/>
            </a:pPr>
            <a:r>
              <a:rPr lang="en-GB" dirty="0" smtClean="0"/>
              <a:t>Types of engagement and </a:t>
            </a:r>
            <a:r>
              <a:rPr lang="en-GB" dirty="0" smtClean="0"/>
              <a:t>typologies</a:t>
            </a:r>
            <a:endParaRPr lang="en-GB" dirty="0" smtClean="0"/>
          </a:p>
          <a:p>
            <a:pPr>
              <a:buFont typeface="Wingdings" panose="05000000000000000000" pitchFamily="2" charset="2"/>
              <a:buChar char="§"/>
            </a:pPr>
            <a:r>
              <a:rPr lang="en-GB" dirty="0" smtClean="0"/>
              <a:t>How do we try to engage students at Reading  before, during and after the course?</a:t>
            </a:r>
          </a:p>
          <a:p>
            <a:pPr>
              <a:buFont typeface="Wingdings" panose="05000000000000000000" pitchFamily="2" charset="2"/>
              <a:buChar char="§"/>
            </a:pPr>
            <a:endParaRPr lang="en-GB" dirty="0"/>
          </a:p>
        </p:txBody>
      </p:sp>
    </p:spTree>
    <p:extLst>
      <p:ext uri="{BB962C8B-B14F-4D97-AF65-F5344CB8AC3E}">
        <p14:creationId xmlns:p14="http://schemas.microsoft.com/office/powerpoint/2010/main" val="2362568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r>
              <a:rPr lang="en-GB" dirty="0" smtClean="0"/>
              <a:t>on </a:t>
            </a:r>
            <a:r>
              <a:rPr lang="en-GB" dirty="0" smtClean="0"/>
              <a:t>arrival</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Welcome </a:t>
            </a:r>
            <a:r>
              <a:rPr lang="en-GB" dirty="0" smtClean="0"/>
              <a:t>week</a:t>
            </a:r>
          </a:p>
          <a:p>
            <a:pPr lvl="1">
              <a:buFont typeface="Arial" panose="020B0604020202020204" pitchFamily="34" charset="0"/>
              <a:buChar char="•"/>
            </a:pPr>
            <a:r>
              <a:rPr lang="en-GB" dirty="0" smtClean="0"/>
              <a:t>Student helpers and </a:t>
            </a:r>
            <a:r>
              <a:rPr lang="en-GB" dirty="0" smtClean="0"/>
              <a:t>t-shirts!</a:t>
            </a:r>
            <a:endParaRPr lang="en-GB" dirty="0" smtClean="0"/>
          </a:p>
        </p:txBody>
      </p:sp>
      <p:pic>
        <p:nvPicPr>
          <p:cNvPr id="1026" name="Picture 2" descr="C:\Clare's files\Away day Photos etc\IMG_19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504157" y="3870985"/>
            <a:ext cx="2943885" cy="27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101" y="2038003"/>
            <a:ext cx="2700000" cy="1800000"/>
          </a:xfrm>
          <a:prstGeom prst="rect">
            <a:avLst/>
          </a:prstGeom>
        </p:spPr>
      </p:pic>
    </p:spTree>
    <p:extLst>
      <p:ext uri="{BB962C8B-B14F-4D97-AF65-F5344CB8AC3E}">
        <p14:creationId xmlns:p14="http://schemas.microsoft.com/office/powerpoint/2010/main" val="2805854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attendance</a:t>
            </a:r>
            <a:endParaRPr lang="en-GB" dirty="0"/>
          </a:p>
        </p:txBody>
      </p:sp>
      <p:sp>
        <p:nvSpPr>
          <p:cNvPr id="3" name="Content Placeholder 2"/>
          <p:cNvSpPr>
            <a:spLocks noGrp="1"/>
          </p:cNvSpPr>
          <p:nvPr>
            <p:ph idx="1"/>
          </p:nvPr>
        </p:nvSpPr>
        <p:spPr/>
        <p:txBody>
          <a:bodyPr/>
          <a:lstStyle/>
          <a:p>
            <a:r>
              <a:rPr lang="en-GB" dirty="0" smtClean="0"/>
              <a:t>We have invested heavily in creating spreadsheets, monitoring and following up on attendance with early interventions and escalation as necessary ( not because of UKVI) </a:t>
            </a:r>
          </a:p>
          <a:p>
            <a:endParaRPr lang="en-GB" dirty="0"/>
          </a:p>
          <a:p>
            <a:endParaRPr lang="en-GB" dirty="0" smtClean="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991885933"/>
              </p:ext>
            </p:extLst>
          </p:nvPr>
        </p:nvGraphicFramePr>
        <p:xfrm>
          <a:off x="1046480" y="3825240"/>
          <a:ext cx="6096000" cy="12852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GB" dirty="0" smtClean="0"/>
                        <a:t>0-10%</a:t>
                      </a:r>
                      <a:endParaRPr lang="en-GB" dirty="0"/>
                    </a:p>
                  </a:txBody>
                  <a:tcPr/>
                </a:tc>
                <a:tc>
                  <a:txBody>
                    <a:bodyPr/>
                    <a:lstStyle/>
                    <a:p>
                      <a:r>
                        <a:rPr lang="en-GB" dirty="0" smtClean="0"/>
                        <a:t>10-15%</a:t>
                      </a:r>
                      <a:endParaRPr lang="en-GB" dirty="0"/>
                    </a:p>
                  </a:txBody>
                  <a:tcPr/>
                </a:tc>
                <a:tc>
                  <a:txBody>
                    <a:bodyPr/>
                    <a:lstStyle/>
                    <a:p>
                      <a:r>
                        <a:rPr lang="en-GB" dirty="0" smtClean="0"/>
                        <a:t>15-20%</a:t>
                      </a:r>
                      <a:endParaRPr lang="en-GB" dirty="0"/>
                    </a:p>
                  </a:txBody>
                  <a:tcPr/>
                </a:tc>
                <a:tc>
                  <a:txBody>
                    <a:bodyPr/>
                    <a:lstStyle/>
                    <a:p>
                      <a:r>
                        <a:rPr lang="en-GB" dirty="0" smtClean="0"/>
                        <a:t>20% plus</a:t>
                      </a:r>
                      <a:endParaRPr lang="en-GB" dirty="0"/>
                    </a:p>
                  </a:txBody>
                  <a:tcPr/>
                </a:tc>
              </a:tr>
              <a:tr h="370840">
                <a:tc>
                  <a:txBody>
                    <a:bodyPr/>
                    <a:lstStyle/>
                    <a:p>
                      <a:r>
                        <a:rPr lang="en-GB" dirty="0" smtClean="0"/>
                        <a:t>Reasons sought</a:t>
                      </a:r>
                      <a:endParaRPr lang="en-GB" dirty="0"/>
                    </a:p>
                  </a:txBody>
                  <a:tcPr/>
                </a:tc>
                <a:tc>
                  <a:txBody>
                    <a:bodyPr/>
                    <a:lstStyle/>
                    <a:p>
                      <a:r>
                        <a:rPr lang="en-GB" dirty="0" smtClean="0"/>
                        <a:t>Meeting</a:t>
                      </a:r>
                      <a:endParaRPr lang="en-GB" dirty="0"/>
                    </a:p>
                  </a:txBody>
                  <a:tcPr/>
                </a:tc>
                <a:tc>
                  <a:txBody>
                    <a:bodyPr/>
                    <a:lstStyle/>
                    <a:p>
                      <a:r>
                        <a:rPr lang="en-GB" dirty="0" smtClean="0"/>
                        <a:t>Meeting and pre-warning letter</a:t>
                      </a:r>
                      <a:endParaRPr lang="en-GB" dirty="0"/>
                    </a:p>
                  </a:txBody>
                  <a:tcPr/>
                </a:tc>
                <a:tc>
                  <a:txBody>
                    <a:bodyPr/>
                    <a:lstStyle/>
                    <a:p>
                      <a:r>
                        <a:rPr lang="en-GB" dirty="0" smtClean="0"/>
                        <a:t>Formal actions</a:t>
                      </a:r>
                      <a:endParaRPr lang="en-GB" dirty="0"/>
                    </a:p>
                  </a:txBody>
                  <a:tcPr/>
                </a:tc>
              </a:tr>
            </a:tbl>
          </a:graphicData>
        </a:graphic>
      </p:graphicFrame>
    </p:spTree>
    <p:extLst>
      <p:ext uri="{BB962C8B-B14F-4D97-AF65-F5344CB8AC3E}">
        <p14:creationId xmlns:p14="http://schemas.microsoft.com/office/powerpoint/2010/main" val="2395030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Traffic lights &amp; attendance </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9" y="2284357"/>
            <a:ext cx="8373574" cy="38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98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Traffic lights &amp; Grades</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246" y="2296160"/>
            <a:ext cx="8688898" cy="409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433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Key </a:t>
            </a:r>
            <a:r>
              <a:rPr lang="en-GB" dirty="0" smtClean="0"/>
              <a:t>questions</a:t>
            </a:r>
            <a:endParaRPr lang="en-GB" dirty="0"/>
          </a:p>
        </p:txBody>
      </p:sp>
      <p:sp>
        <p:nvSpPr>
          <p:cNvPr id="3" name="Content Placeholder 2"/>
          <p:cNvSpPr>
            <a:spLocks noGrp="1"/>
          </p:cNvSpPr>
          <p:nvPr>
            <p:ph idx="1"/>
          </p:nvPr>
        </p:nvSpPr>
        <p:spPr/>
        <p:txBody>
          <a:bodyPr/>
          <a:lstStyle/>
          <a:p>
            <a:r>
              <a:rPr lang="en-GB" dirty="0" smtClean="0"/>
              <a:t>Red </a:t>
            </a:r>
            <a:r>
              <a:rPr lang="en-GB" dirty="0"/>
              <a:t>– What should you stop doing that is not helping you on your goal achievement journey? </a:t>
            </a:r>
            <a:endParaRPr lang="en-GB" dirty="0" smtClean="0"/>
          </a:p>
          <a:p>
            <a:endParaRPr lang="en-GB" dirty="0" smtClean="0"/>
          </a:p>
          <a:p>
            <a:r>
              <a:rPr lang="en-GB" dirty="0" smtClean="0"/>
              <a:t>Amber </a:t>
            </a:r>
            <a:r>
              <a:rPr lang="en-GB" dirty="0"/>
              <a:t>– What new actions are to be taken that will help you achieve your goals</a:t>
            </a:r>
            <a:r>
              <a:rPr lang="en-GB" dirty="0" smtClean="0"/>
              <a:t>?</a:t>
            </a:r>
            <a:r>
              <a:rPr lang="en-GB" dirty="0"/>
              <a:t> </a:t>
            </a:r>
            <a:r>
              <a:rPr lang="en-GB" dirty="0" smtClean="0"/>
              <a:t> </a:t>
            </a:r>
          </a:p>
          <a:p>
            <a:endParaRPr lang="en-GB" dirty="0" smtClean="0"/>
          </a:p>
          <a:p>
            <a:r>
              <a:rPr lang="en-GB" dirty="0" smtClean="0"/>
              <a:t>Green </a:t>
            </a:r>
            <a:r>
              <a:rPr lang="en-GB" dirty="0"/>
              <a:t>– What have you been doing that is working really well for you and should be continued</a:t>
            </a:r>
            <a:r>
              <a:rPr lang="en-GB" dirty="0" smtClean="0"/>
              <a:t>?</a:t>
            </a:r>
          </a:p>
          <a:p>
            <a:endParaRPr lang="en-GB" dirty="0"/>
          </a:p>
          <a:p>
            <a:r>
              <a:rPr lang="en-GB" dirty="0" smtClean="0"/>
              <a:t>Students share these ideas with each other</a:t>
            </a:r>
          </a:p>
          <a:p>
            <a:endParaRPr lang="en-GB" b="1" dirty="0"/>
          </a:p>
          <a:p>
            <a:endParaRPr lang="en-GB" dirty="0"/>
          </a:p>
          <a:p>
            <a:endParaRPr lang="en-GB" dirty="0"/>
          </a:p>
        </p:txBody>
      </p:sp>
      <p:pic>
        <p:nvPicPr>
          <p:cNvPr id="5124" name="Picture 4" descr="C:\Users\p0084212\AppData\Local\Microsoft\Windows\Temporary Internet Files\Content.IE5\CHUB3UJP\600px-Red_Light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5999" y="2152471"/>
            <a:ext cx="1309009" cy="130900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0084212\AppData\Local\Microsoft\Windows\Temporary Internet Files\Content.IE5\Z1Q6UKQD\Yellow_Light_Ico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7311" y="3719946"/>
            <a:ext cx="1268998" cy="12689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0084212\AppData\Local\Microsoft\Windows\Temporary Internet Files\Content.IE5\2KPTSUMX\Green_Light_Ico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7311" y="5182858"/>
            <a:ext cx="1385504" cy="138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65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 Halls </a:t>
            </a:r>
            <a:endParaRPr lang="en-GB" dirty="0"/>
          </a:p>
        </p:txBody>
      </p:sp>
      <p:sp>
        <p:nvSpPr>
          <p:cNvPr id="3" name="Content Placeholder 2"/>
          <p:cNvSpPr>
            <a:spLocks noGrp="1"/>
          </p:cNvSpPr>
          <p:nvPr>
            <p:ph idx="1"/>
          </p:nvPr>
        </p:nvSpPr>
        <p:spPr>
          <a:xfrm>
            <a:off x="768097" y="2286000"/>
            <a:ext cx="2686304" cy="4023360"/>
          </a:xfrm>
        </p:spPr>
        <p:txBody>
          <a:bodyPr/>
          <a:lstStyle/>
          <a:p>
            <a:r>
              <a:rPr lang="en-GB" dirty="0" smtClean="0"/>
              <a:t>Halls Liaison </a:t>
            </a:r>
            <a:r>
              <a:rPr lang="en-GB" dirty="0" smtClean="0"/>
              <a:t>Tutors</a:t>
            </a:r>
            <a:endParaRPr lang="en-GB" dirty="0" smtClean="0"/>
          </a:p>
          <a:p>
            <a:pPr lvl="1">
              <a:buFont typeface="Arial" panose="020B0604020202020204" pitchFamily="34" charset="0"/>
              <a:buChar char="•"/>
            </a:pPr>
            <a:r>
              <a:rPr lang="en-GB" dirty="0" smtClean="0"/>
              <a:t>Halls visits</a:t>
            </a:r>
          </a:p>
          <a:p>
            <a:pPr lvl="1">
              <a:buFont typeface="Arial" panose="020B0604020202020204" pitchFamily="34" charset="0"/>
              <a:buChar char="•"/>
            </a:pPr>
            <a:r>
              <a:rPr lang="en-GB" dirty="0" smtClean="0"/>
              <a:t>Activities based in Halls</a:t>
            </a:r>
          </a:p>
          <a:p>
            <a:pPr lvl="1">
              <a:buFont typeface="Arial" panose="020B0604020202020204" pitchFamily="34" charset="0"/>
              <a:buChar char="•"/>
            </a:pPr>
            <a:r>
              <a:rPr lang="en-GB" dirty="0" smtClean="0"/>
              <a:t>Staff expertise in halls related issues</a:t>
            </a:r>
          </a:p>
          <a:p>
            <a:pPr lvl="1">
              <a:buFont typeface="Arial" panose="020B0604020202020204" pitchFamily="34" charset="0"/>
              <a:buChar char="•"/>
            </a:pPr>
            <a:r>
              <a:rPr lang="en-GB" dirty="0" smtClean="0"/>
              <a:t>Halls survival guide</a:t>
            </a:r>
          </a:p>
          <a:p>
            <a:pPr lvl="2">
              <a:buFont typeface="Arial" panose="020B0604020202020204" pitchFamily="34" charset="0"/>
              <a:buChar char="•"/>
            </a:pPr>
            <a:r>
              <a:rPr lang="en-GB" dirty="0" smtClean="0"/>
              <a:t>No longer produced as the University now produces a very similar guide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770" y="2174239"/>
            <a:ext cx="5418349" cy="3609975"/>
          </a:xfrm>
          <a:prstGeom prst="rect">
            <a:avLst/>
          </a:prstGeom>
        </p:spPr>
      </p:pic>
    </p:spTree>
    <p:extLst>
      <p:ext uri="{BB962C8B-B14F-4D97-AF65-F5344CB8AC3E}">
        <p14:creationId xmlns:p14="http://schemas.microsoft.com/office/powerpoint/2010/main" val="2214104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r>
              <a:rPr lang="en-GB" dirty="0" smtClean="0"/>
              <a:t>Halls </a:t>
            </a:r>
            <a:endParaRPr lang="en-GB" dirty="0"/>
          </a:p>
        </p:txBody>
      </p:sp>
      <p:sp>
        <p:nvSpPr>
          <p:cNvPr id="3" name="Content Placeholder 2"/>
          <p:cNvSpPr>
            <a:spLocks noGrp="1"/>
          </p:cNvSpPr>
          <p:nvPr>
            <p:ph idx="1"/>
          </p:nvPr>
        </p:nvSpPr>
        <p:spPr>
          <a:xfrm>
            <a:off x="768097" y="2286000"/>
            <a:ext cx="2686304" cy="4023360"/>
          </a:xfrm>
        </p:spPr>
        <p:txBody>
          <a:bodyPr/>
          <a:lstStyle/>
          <a:p>
            <a:r>
              <a:rPr lang="en-GB" dirty="0" smtClean="0"/>
              <a:t>Halls Liaison Tutor</a:t>
            </a:r>
          </a:p>
          <a:p>
            <a:pPr lvl="1">
              <a:buFont typeface="Arial" panose="020B0604020202020204" pitchFamily="34" charset="0"/>
              <a:buChar char="•"/>
            </a:pPr>
            <a:r>
              <a:rPr lang="en-GB" dirty="0" smtClean="0"/>
              <a:t>Halls visits</a:t>
            </a:r>
          </a:p>
          <a:p>
            <a:pPr lvl="1">
              <a:buFont typeface="Arial" panose="020B0604020202020204" pitchFamily="34" charset="0"/>
              <a:buChar char="•"/>
            </a:pPr>
            <a:r>
              <a:rPr lang="en-GB" dirty="0" smtClean="0"/>
              <a:t>Activities based in Halls</a:t>
            </a:r>
          </a:p>
          <a:p>
            <a:pPr lvl="1">
              <a:buFont typeface="Arial" panose="020B0604020202020204" pitchFamily="34" charset="0"/>
              <a:buChar char="•"/>
            </a:pPr>
            <a:r>
              <a:rPr lang="en-GB" dirty="0" smtClean="0"/>
              <a:t>Staff expertise in halls related issues</a:t>
            </a:r>
          </a:p>
          <a:p>
            <a:pPr lvl="1">
              <a:buFont typeface="Arial" panose="020B0604020202020204" pitchFamily="34" charset="0"/>
              <a:buChar char="•"/>
            </a:pPr>
            <a:r>
              <a:rPr lang="en-GB" dirty="0" smtClean="0"/>
              <a:t>Halls survival guide</a:t>
            </a:r>
          </a:p>
          <a:p>
            <a:pPr lvl="2">
              <a:buFont typeface="Arial" panose="020B0604020202020204" pitchFamily="34" charset="0"/>
              <a:buChar char="•"/>
            </a:pPr>
            <a:r>
              <a:rPr lang="en-GB" dirty="0" smtClean="0"/>
              <a:t>No longer produced as the University now produces a very similar guide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108" y="2468880"/>
            <a:ext cx="4654092" cy="2956560"/>
          </a:xfrm>
          <a:prstGeom prst="rect">
            <a:avLst/>
          </a:prstGeom>
        </p:spPr>
      </p:pic>
      <p:sp>
        <p:nvSpPr>
          <p:cNvPr id="7" name="TextBox 6"/>
          <p:cNvSpPr txBox="1"/>
          <p:nvPr/>
        </p:nvSpPr>
        <p:spPr>
          <a:xfrm>
            <a:off x="3617418" y="5699760"/>
            <a:ext cx="4440732" cy="369332"/>
          </a:xfrm>
          <a:prstGeom prst="rect">
            <a:avLst/>
          </a:prstGeom>
          <a:noFill/>
        </p:spPr>
        <p:txBody>
          <a:bodyPr wrap="square" rtlCol="0">
            <a:spAutoFit/>
          </a:bodyPr>
          <a:lstStyle/>
          <a:p>
            <a:r>
              <a:rPr lang="en-GB" dirty="0" smtClean="0"/>
              <a:t>Halls survival guide first produced 2010</a:t>
            </a:r>
            <a:endParaRPr lang="en-GB" dirty="0"/>
          </a:p>
        </p:txBody>
      </p:sp>
    </p:spTree>
    <p:extLst>
      <p:ext uri="{BB962C8B-B14F-4D97-AF65-F5344CB8AC3E}">
        <p14:creationId xmlns:p14="http://schemas.microsoft.com/office/powerpoint/2010/main" val="1286159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r>
              <a:rPr lang="en-GB" dirty="0" smtClean="0"/>
              <a:t>- Halls </a:t>
            </a:r>
            <a:endParaRPr lang="en-GB" dirty="0"/>
          </a:p>
        </p:txBody>
      </p:sp>
      <p:sp>
        <p:nvSpPr>
          <p:cNvPr id="3" name="Content Placeholder 2"/>
          <p:cNvSpPr>
            <a:spLocks noGrp="1"/>
          </p:cNvSpPr>
          <p:nvPr>
            <p:ph idx="1"/>
          </p:nvPr>
        </p:nvSpPr>
        <p:spPr>
          <a:xfrm>
            <a:off x="768097" y="2286000"/>
            <a:ext cx="2686304" cy="4023360"/>
          </a:xfrm>
        </p:spPr>
        <p:txBody>
          <a:bodyPr/>
          <a:lstStyle/>
          <a:p>
            <a:r>
              <a:rPr lang="en-GB" dirty="0" smtClean="0"/>
              <a:t>Halls Liaison Tutor</a:t>
            </a:r>
          </a:p>
          <a:p>
            <a:pPr lvl="1">
              <a:buFont typeface="Arial" panose="020B0604020202020204" pitchFamily="34" charset="0"/>
              <a:buChar char="•"/>
            </a:pPr>
            <a:r>
              <a:rPr lang="en-GB" dirty="0" smtClean="0"/>
              <a:t>Halls visits</a:t>
            </a:r>
          </a:p>
          <a:p>
            <a:pPr lvl="1">
              <a:buFont typeface="Arial" panose="020B0604020202020204" pitchFamily="34" charset="0"/>
              <a:buChar char="•"/>
            </a:pPr>
            <a:r>
              <a:rPr lang="en-GB" dirty="0" smtClean="0"/>
              <a:t>Activities based in Halls</a:t>
            </a:r>
          </a:p>
          <a:p>
            <a:pPr lvl="1">
              <a:buFont typeface="Arial" panose="020B0604020202020204" pitchFamily="34" charset="0"/>
              <a:buChar char="•"/>
            </a:pPr>
            <a:r>
              <a:rPr lang="en-GB" dirty="0" smtClean="0"/>
              <a:t>Staff expertise in halls related issues</a:t>
            </a:r>
          </a:p>
          <a:p>
            <a:pPr lvl="1">
              <a:buFont typeface="Arial" panose="020B0604020202020204" pitchFamily="34" charset="0"/>
              <a:buChar char="•"/>
            </a:pPr>
            <a:r>
              <a:rPr lang="en-GB" dirty="0" smtClean="0"/>
              <a:t>Halls survival guide</a:t>
            </a:r>
          </a:p>
          <a:p>
            <a:pPr lvl="2">
              <a:buFont typeface="Arial" panose="020B0604020202020204" pitchFamily="34" charset="0"/>
              <a:buChar char="•"/>
            </a:pPr>
            <a:r>
              <a:rPr lang="en-GB" dirty="0" smtClean="0"/>
              <a:t>No longer produced as the University now produces a very similar guide</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231" y="2084832"/>
            <a:ext cx="5328359" cy="374904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454401" y="6045200"/>
            <a:ext cx="5069839" cy="369332"/>
          </a:xfrm>
          <a:prstGeom prst="rect">
            <a:avLst/>
          </a:prstGeom>
          <a:noFill/>
        </p:spPr>
        <p:txBody>
          <a:bodyPr wrap="square" rtlCol="0">
            <a:spAutoFit/>
          </a:bodyPr>
          <a:lstStyle/>
          <a:p>
            <a:r>
              <a:rPr lang="en-GB" dirty="0" smtClean="0"/>
              <a:t>UPP/</a:t>
            </a:r>
            <a:r>
              <a:rPr lang="en-GB" dirty="0" err="1" smtClean="0"/>
              <a:t>UoR</a:t>
            </a:r>
            <a:r>
              <a:rPr lang="en-GB" dirty="0" smtClean="0"/>
              <a:t> Halls Handbook 2016-17</a:t>
            </a:r>
            <a:endParaRPr lang="en-GB" dirty="0"/>
          </a:p>
        </p:txBody>
      </p:sp>
    </p:spTree>
    <p:extLst>
      <p:ext uri="{BB962C8B-B14F-4D97-AF65-F5344CB8AC3E}">
        <p14:creationId xmlns:p14="http://schemas.microsoft.com/office/powerpoint/2010/main" val="797482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 </a:t>
            </a:r>
            <a:r>
              <a:rPr lang="en-GB" dirty="0" smtClean="0"/>
              <a:t>away day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On the programme</a:t>
            </a:r>
          </a:p>
          <a:p>
            <a:pPr>
              <a:buFont typeface="Arial" panose="020B0604020202020204" pitchFamily="34" charset="0"/>
              <a:buChar char="•"/>
            </a:pPr>
            <a:r>
              <a:rPr lang="en-GB" dirty="0" smtClean="0"/>
              <a:t>Away Day</a:t>
            </a:r>
          </a:p>
          <a:p>
            <a:pPr lvl="1">
              <a:buFont typeface="Arial" panose="020B0604020202020204" pitchFamily="34" charset="0"/>
              <a:buChar char="•"/>
            </a:pPr>
            <a:r>
              <a:rPr lang="en-GB" dirty="0"/>
              <a:t>c</a:t>
            </a:r>
            <a:r>
              <a:rPr lang="en-GB" dirty="0" smtClean="0"/>
              <a:t>ompulsory</a:t>
            </a:r>
          </a:p>
          <a:p>
            <a:pPr lvl="1">
              <a:buFont typeface="Arial" panose="020B0604020202020204" pitchFamily="34" charset="0"/>
              <a:buChar char="•"/>
            </a:pPr>
            <a:r>
              <a:rPr lang="en-GB" dirty="0" smtClean="0"/>
              <a:t>challenging</a:t>
            </a:r>
          </a:p>
          <a:p>
            <a:pPr lvl="1">
              <a:buFont typeface="Arial" panose="020B0604020202020204" pitchFamily="34" charset="0"/>
              <a:buChar char="•"/>
            </a:pPr>
            <a:endParaRPr lang="en-GB" dirty="0"/>
          </a:p>
          <a:p>
            <a:pPr lvl="1">
              <a:buFont typeface="Arial" panose="020B0604020202020204" pitchFamily="34" charset="0"/>
              <a:buChar char="•"/>
            </a:pPr>
            <a:endParaRPr lang="en-GB" dirty="0" smtClean="0"/>
          </a:p>
        </p:txBody>
      </p:sp>
      <p:pic>
        <p:nvPicPr>
          <p:cNvPr id="4" name="Picture 3" title="Marlow"/>
          <p:cNvPicPr>
            <a:picLocks noChangeAspect="1"/>
          </p:cNvPicPr>
          <p:nvPr/>
        </p:nvPicPr>
        <p:blipFill rotWithShape="1">
          <a:blip r:embed="rId3" cstate="print">
            <a:extLst>
              <a:ext uri="{28A0092B-C50C-407E-A947-70E740481C1C}">
                <a14:useLocalDpi xmlns:a14="http://schemas.microsoft.com/office/drawing/2010/main" val="0"/>
              </a:ext>
            </a:extLst>
          </a:blip>
          <a:srcRect l="9394" t="12122"/>
          <a:stretch/>
        </p:blipFill>
        <p:spPr>
          <a:xfrm>
            <a:off x="3619040" y="2477598"/>
            <a:ext cx="5063142" cy="3683055"/>
          </a:xfrm>
          <a:prstGeom prst="rect">
            <a:avLst/>
          </a:prstGeom>
        </p:spPr>
      </p:pic>
      <p:sp>
        <p:nvSpPr>
          <p:cNvPr id="5" name="TextBox 4"/>
          <p:cNvSpPr txBox="1"/>
          <p:nvPr/>
        </p:nvSpPr>
        <p:spPr>
          <a:xfrm>
            <a:off x="4246880" y="6451600"/>
            <a:ext cx="2275840" cy="369332"/>
          </a:xfrm>
          <a:prstGeom prst="rect">
            <a:avLst/>
          </a:prstGeom>
          <a:noFill/>
        </p:spPr>
        <p:txBody>
          <a:bodyPr wrap="square" rtlCol="0">
            <a:spAutoFit/>
          </a:bodyPr>
          <a:lstStyle/>
          <a:p>
            <a:r>
              <a:rPr lang="en-GB" dirty="0" smtClean="0"/>
              <a:t>Longridge, Marlow</a:t>
            </a:r>
            <a:endParaRPr lang="en-GB" dirty="0"/>
          </a:p>
        </p:txBody>
      </p:sp>
    </p:spTree>
    <p:extLst>
      <p:ext uri="{BB962C8B-B14F-4D97-AF65-F5344CB8AC3E}">
        <p14:creationId xmlns:p14="http://schemas.microsoft.com/office/powerpoint/2010/main" val="3193318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Engagement: away </a:t>
            </a:r>
            <a:r>
              <a:rPr lang="en-GB" dirty="0" smtClean="0"/>
              <a:t>day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On the programme</a:t>
            </a:r>
          </a:p>
          <a:p>
            <a:pPr>
              <a:buFont typeface="Arial" panose="020B0604020202020204" pitchFamily="34" charset="0"/>
              <a:buChar char="•"/>
            </a:pPr>
            <a:r>
              <a:rPr lang="en-GB" dirty="0" smtClean="0"/>
              <a:t>Away Day</a:t>
            </a:r>
          </a:p>
          <a:p>
            <a:pPr lvl="1">
              <a:buFont typeface="Arial" panose="020B0604020202020204" pitchFamily="34" charset="0"/>
              <a:buChar char="•"/>
            </a:pPr>
            <a:r>
              <a:rPr lang="en-GB" dirty="0"/>
              <a:t>c</a:t>
            </a:r>
            <a:r>
              <a:rPr lang="en-GB" dirty="0" smtClean="0"/>
              <a:t>ompulsory</a:t>
            </a:r>
          </a:p>
          <a:p>
            <a:pPr lvl="1">
              <a:buFont typeface="Arial" panose="020B0604020202020204" pitchFamily="34" charset="0"/>
              <a:buChar char="•"/>
            </a:pPr>
            <a:r>
              <a:rPr lang="en-GB" dirty="0" smtClean="0"/>
              <a:t>challenging</a:t>
            </a:r>
          </a:p>
          <a:p>
            <a:pPr lvl="1">
              <a:buFont typeface="Arial" panose="020B0604020202020204" pitchFamily="34" charset="0"/>
              <a:buChar char="•"/>
            </a:pPr>
            <a:r>
              <a:rPr lang="en-GB" dirty="0" smtClean="0"/>
              <a:t>validating</a:t>
            </a:r>
            <a:r>
              <a:rPr lang="en-GB" dirty="0"/>
              <a:t>	</a:t>
            </a:r>
            <a:endParaRPr lang="en-GB"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202" y="1636222"/>
            <a:ext cx="3321627" cy="4428836"/>
          </a:xfrm>
          <a:prstGeom prst="rect">
            <a:avLst/>
          </a:prstGeom>
        </p:spPr>
      </p:pic>
      <p:sp>
        <p:nvSpPr>
          <p:cNvPr id="4" name="TextBox 3"/>
          <p:cNvSpPr txBox="1"/>
          <p:nvPr/>
        </p:nvSpPr>
        <p:spPr>
          <a:xfrm>
            <a:off x="4644045" y="6470134"/>
            <a:ext cx="2145524" cy="369332"/>
          </a:xfrm>
          <a:prstGeom prst="rect">
            <a:avLst/>
          </a:prstGeom>
          <a:noFill/>
        </p:spPr>
        <p:txBody>
          <a:bodyPr wrap="none" rtlCol="0">
            <a:spAutoFit/>
          </a:bodyPr>
          <a:lstStyle/>
          <a:p>
            <a:r>
              <a:rPr lang="en-GB" dirty="0" smtClean="0"/>
              <a:t>Kota Tinggi Malaysia</a:t>
            </a:r>
            <a:endParaRPr lang="en-GB" dirty="0"/>
          </a:p>
        </p:txBody>
      </p:sp>
    </p:spTree>
    <p:extLst>
      <p:ext uri="{BB962C8B-B14F-4D97-AF65-F5344CB8AC3E}">
        <p14:creationId xmlns:p14="http://schemas.microsoft.com/office/powerpoint/2010/main" val="3454499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a:t>
            </a:r>
            <a:endParaRPr lang="en-GB" dirty="0"/>
          </a:p>
        </p:txBody>
      </p:sp>
      <p:sp>
        <p:nvSpPr>
          <p:cNvPr id="3" name="Content Placeholder 2"/>
          <p:cNvSpPr>
            <a:spLocks noGrp="1"/>
          </p:cNvSpPr>
          <p:nvPr>
            <p:ph idx="1"/>
          </p:nvPr>
        </p:nvSpPr>
        <p:spPr/>
        <p:txBody>
          <a:bodyPr>
            <a:normAutofit lnSpcReduction="10000"/>
          </a:bodyPr>
          <a:lstStyle/>
          <a:p>
            <a:r>
              <a:rPr lang="en-GB" dirty="0" smtClean="0"/>
              <a:t>According to </a:t>
            </a:r>
            <a:r>
              <a:rPr lang="en-GB" dirty="0" err="1" smtClean="0"/>
              <a:t>Trowler</a:t>
            </a:r>
            <a:r>
              <a:rPr lang="en-GB" dirty="0" smtClean="0"/>
              <a:t> </a:t>
            </a:r>
            <a:r>
              <a:rPr lang="en-GB" dirty="0" smtClean="0"/>
              <a:t>(2010</a:t>
            </a:r>
            <a:r>
              <a:rPr lang="en-GB" dirty="0" smtClean="0"/>
              <a:t>), student engagement is about… </a:t>
            </a:r>
          </a:p>
          <a:p>
            <a:r>
              <a:rPr lang="en-GB" dirty="0" smtClean="0"/>
              <a:t>“ [optimising] the student experience and [enhancing] the </a:t>
            </a:r>
            <a:r>
              <a:rPr lang="en-GB" b="1" dirty="0" smtClean="0"/>
              <a:t>learning outcomes </a:t>
            </a:r>
            <a:r>
              <a:rPr lang="en-GB" dirty="0" smtClean="0"/>
              <a:t>and </a:t>
            </a:r>
            <a:r>
              <a:rPr lang="en-GB" b="1" dirty="0" smtClean="0"/>
              <a:t>development</a:t>
            </a:r>
            <a:r>
              <a:rPr lang="en-GB" dirty="0" smtClean="0"/>
              <a:t> of students and the </a:t>
            </a:r>
            <a:r>
              <a:rPr lang="en-GB" b="1" dirty="0" smtClean="0"/>
              <a:t>performance</a:t>
            </a:r>
            <a:r>
              <a:rPr lang="en-GB" dirty="0" smtClean="0"/>
              <a:t> and </a:t>
            </a:r>
            <a:r>
              <a:rPr lang="en-GB" b="1" dirty="0" smtClean="0"/>
              <a:t>reputation</a:t>
            </a:r>
            <a:r>
              <a:rPr lang="en-GB" dirty="0" smtClean="0"/>
              <a:t> of the institution”.   </a:t>
            </a:r>
          </a:p>
          <a:p>
            <a:r>
              <a:rPr lang="en-GB" dirty="0" smtClean="0"/>
              <a:t>Financial dimension…</a:t>
            </a:r>
          </a:p>
          <a:p>
            <a:r>
              <a:rPr lang="en-GB" dirty="0" smtClean="0"/>
              <a:t>“Student retention and throughput rates are of concern to all institutions at least in part because of the financial penalties attached to  drop out rates”. </a:t>
            </a:r>
            <a:endParaRPr lang="en-GB" dirty="0" smtClean="0"/>
          </a:p>
          <a:p>
            <a:r>
              <a:rPr lang="en-GB" dirty="0" smtClean="0"/>
              <a:t>Research </a:t>
            </a:r>
            <a:r>
              <a:rPr lang="en-GB" dirty="0" smtClean="0"/>
              <a:t>is needed on links between institutional expenditure and student engagement.   </a:t>
            </a:r>
          </a:p>
          <a:p>
            <a:r>
              <a:rPr lang="en-GB" dirty="0" smtClean="0"/>
              <a:t>We believe strongly that investing in activities to enhance student engagement is important and beneficial to all… </a:t>
            </a:r>
            <a:endParaRPr lang="en-GB" dirty="0"/>
          </a:p>
        </p:txBody>
      </p:sp>
    </p:spTree>
    <p:extLst>
      <p:ext uri="{BB962C8B-B14F-4D97-AF65-F5344CB8AC3E}">
        <p14:creationId xmlns:p14="http://schemas.microsoft.com/office/powerpoint/2010/main" val="3343488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Away day feedback- </a:t>
            </a:r>
            <a:r>
              <a:rPr lang="en-GB" dirty="0" smtClean="0"/>
              <a:t>IT’s  all about the food</a:t>
            </a:r>
            <a:r>
              <a:rPr lang="en-GB" dirty="0" smtClean="0"/>
              <a:t>!</a:t>
            </a:r>
            <a:endParaRPr lang="en-GB" dirty="0"/>
          </a:p>
        </p:txBody>
      </p:sp>
      <p:sp>
        <p:nvSpPr>
          <p:cNvPr id="3" name="Content Placeholder 2"/>
          <p:cNvSpPr>
            <a:spLocks noGrp="1"/>
          </p:cNvSpPr>
          <p:nvPr>
            <p:ph idx="1"/>
          </p:nvPr>
        </p:nvSpPr>
        <p:spPr/>
        <p:txBody>
          <a:bodyPr>
            <a:normAutofit/>
          </a:bodyPr>
          <a:lstStyle/>
          <a:p>
            <a:pPr lvl="0"/>
            <a:r>
              <a:rPr lang="en-GB" dirty="0" smtClean="0"/>
              <a:t>“Choose </a:t>
            </a:r>
            <a:r>
              <a:rPr lang="en-GB" dirty="0"/>
              <a:t>another place with </a:t>
            </a:r>
            <a:r>
              <a:rPr lang="en-GB" dirty="0" smtClean="0"/>
              <a:t>more </a:t>
            </a:r>
            <a:r>
              <a:rPr lang="en-GB" dirty="0"/>
              <a:t>activities from this previous place. </a:t>
            </a:r>
            <a:r>
              <a:rPr lang="en-GB" b="1" dirty="0"/>
              <a:t>Lunch played a huge role </a:t>
            </a:r>
            <a:r>
              <a:rPr lang="en-GB" dirty="0"/>
              <a:t>during that day and it was not quite edible so it was quite disappointing. Hopefully next time round, lunch will be much more improved than this time round which will totally make the trip so much more fun and memorable. </a:t>
            </a:r>
            <a:r>
              <a:rPr lang="en-GB" dirty="0" err="1" smtClean="0"/>
              <a:t>Tq</a:t>
            </a:r>
            <a:r>
              <a:rPr lang="en-GB" dirty="0" smtClean="0"/>
              <a:t>”</a:t>
            </a:r>
            <a:endParaRPr lang="en-GB" dirty="0"/>
          </a:p>
          <a:p>
            <a:r>
              <a:rPr lang="en-GB" dirty="0"/>
              <a:t> </a:t>
            </a:r>
          </a:p>
          <a:p>
            <a:pPr lvl="0"/>
            <a:r>
              <a:rPr lang="en-GB" dirty="0" smtClean="0"/>
              <a:t>“Provide </a:t>
            </a:r>
            <a:r>
              <a:rPr lang="en-GB" dirty="0"/>
              <a:t>better </a:t>
            </a:r>
            <a:r>
              <a:rPr lang="en-GB" dirty="0" smtClean="0"/>
              <a:t>food”</a:t>
            </a:r>
            <a:endParaRPr lang="en-GB" dirty="0"/>
          </a:p>
          <a:p>
            <a:r>
              <a:rPr lang="en-GB" dirty="0"/>
              <a:t> </a:t>
            </a:r>
          </a:p>
          <a:p>
            <a:pPr lvl="0"/>
            <a:r>
              <a:rPr lang="en-GB" dirty="0" smtClean="0"/>
              <a:t>“Better </a:t>
            </a:r>
            <a:r>
              <a:rPr lang="en-GB" dirty="0"/>
              <a:t>lunch. A longer time period would be </a:t>
            </a:r>
            <a:r>
              <a:rPr lang="en-GB" dirty="0" smtClean="0"/>
              <a:t>good”.</a:t>
            </a:r>
            <a:endParaRPr lang="en-GB" dirty="0" smtClean="0"/>
          </a:p>
          <a:p>
            <a:endParaRPr lang="en-GB" dirty="0"/>
          </a:p>
          <a:p>
            <a:endParaRPr lang="en-GB" dirty="0"/>
          </a:p>
        </p:txBody>
      </p:sp>
      <p:pic>
        <p:nvPicPr>
          <p:cNvPr id="7170" name="Picture 2" descr="C:\Users\p0084212\Dropbox\InForm 2017 Clares talk\1625652_626937580705688_176762154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9545" y="3835399"/>
            <a:ext cx="2045372" cy="272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6841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Engagement: </a:t>
            </a:r>
            <a:r>
              <a:rPr lang="en-GB" dirty="0" smtClean="0"/>
              <a:t>social </a:t>
            </a:r>
            <a:r>
              <a:rPr lang="en-GB" dirty="0" smtClean="0"/>
              <a:t>activities</a:t>
            </a:r>
            <a:endParaRPr lang="en-GB" dirty="0"/>
          </a:p>
        </p:txBody>
      </p:sp>
      <p:sp>
        <p:nvSpPr>
          <p:cNvPr id="3" name="Content Placeholder 2"/>
          <p:cNvSpPr>
            <a:spLocks noGrp="1"/>
          </p:cNvSpPr>
          <p:nvPr>
            <p:ph idx="1"/>
          </p:nvPr>
        </p:nvSpPr>
        <p:spPr>
          <a:xfrm>
            <a:off x="768096" y="2286000"/>
            <a:ext cx="3503115" cy="4023360"/>
          </a:xfrm>
        </p:spPr>
        <p:txBody>
          <a:bodyPr>
            <a:normAutofit/>
          </a:bodyPr>
          <a:lstStyle/>
          <a:p>
            <a:pPr lvl="1">
              <a:buFont typeface="Arial" panose="020B0604020202020204" pitchFamily="34" charset="0"/>
              <a:buChar char="•"/>
            </a:pPr>
            <a:r>
              <a:rPr lang="en-GB" dirty="0" smtClean="0"/>
              <a:t>A range of events including sports, activities and trips</a:t>
            </a:r>
          </a:p>
          <a:p>
            <a:pPr lvl="1">
              <a:buFont typeface="Arial" panose="020B0604020202020204" pitchFamily="34" charset="0"/>
              <a:buChar char="•"/>
            </a:pP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441" y="4384224"/>
            <a:ext cx="3254122" cy="2139100"/>
          </a:xfrm>
          <a:prstGeom prst="rect">
            <a:avLst/>
          </a:prstGeom>
        </p:spPr>
      </p:pic>
      <p:pic>
        <p:nvPicPr>
          <p:cNvPr id="1027" name="Picture 3" descr="C:\Users\p0084212\Dropbox\InForm 2017 Clares talk\10710993_752225174843594_905818411711903932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9266" y="1645920"/>
            <a:ext cx="1540296" cy="2738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0084212\Dropbox\InForm 2017 Clares talk\1655885_626937630705683_1617747689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5440" y="1645920"/>
            <a:ext cx="1836362" cy="273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42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Engagement: </a:t>
            </a:r>
            <a:r>
              <a:rPr lang="en-GB" dirty="0" smtClean="0"/>
              <a:t>social activities &amp; volunteering </a:t>
            </a:r>
            <a:endParaRPr lang="en-GB" dirty="0"/>
          </a:p>
        </p:txBody>
      </p:sp>
      <p:sp>
        <p:nvSpPr>
          <p:cNvPr id="3" name="Content Placeholder 2"/>
          <p:cNvSpPr>
            <a:spLocks noGrp="1"/>
          </p:cNvSpPr>
          <p:nvPr>
            <p:ph idx="1"/>
          </p:nvPr>
        </p:nvSpPr>
        <p:spPr>
          <a:xfrm>
            <a:off x="768096" y="2286000"/>
            <a:ext cx="3503115" cy="4023360"/>
          </a:xfrm>
        </p:spPr>
        <p:txBody>
          <a:bodyPr>
            <a:normAutofit/>
          </a:bodyPr>
          <a:lstStyle/>
          <a:p>
            <a:pPr lvl="1">
              <a:buFont typeface="Arial" panose="020B0604020202020204" pitchFamily="34" charset="0"/>
              <a:buChar char="•"/>
            </a:pPr>
            <a:r>
              <a:rPr lang="en-GB" dirty="0" smtClean="0"/>
              <a:t>A range of events including sports, activities and trips</a:t>
            </a:r>
          </a:p>
          <a:p>
            <a:pPr lvl="1">
              <a:buFont typeface="Arial" panose="020B0604020202020204" pitchFamily="34" charset="0"/>
              <a:buChar char="•"/>
            </a:pPr>
            <a:r>
              <a:rPr lang="en-GB" dirty="0" smtClean="0"/>
              <a:t>Outreach to local charities</a:t>
            </a:r>
          </a:p>
          <a:p>
            <a:pPr lvl="1">
              <a:buFont typeface="Arial" panose="020B0604020202020204" pitchFamily="34" charset="0"/>
              <a:buChar char="•"/>
            </a:pP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4538" y="3027680"/>
            <a:ext cx="4769504" cy="3577128"/>
          </a:xfrm>
          <a:prstGeom prst="rect">
            <a:avLst/>
          </a:prstGeom>
        </p:spPr>
      </p:pic>
    </p:spTree>
    <p:extLst>
      <p:ext uri="{BB962C8B-B14F-4D97-AF65-F5344CB8AC3E}">
        <p14:creationId xmlns:p14="http://schemas.microsoft.com/office/powerpoint/2010/main" val="3789776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Engagement: social activities and volunteering </a:t>
            </a:r>
            <a:endParaRPr lang="en-GB" dirty="0"/>
          </a:p>
        </p:txBody>
      </p:sp>
      <p:sp>
        <p:nvSpPr>
          <p:cNvPr id="3" name="Content Placeholder 2"/>
          <p:cNvSpPr>
            <a:spLocks noGrp="1"/>
          </p:cNvSpPr>
          <p:nvPr>
            <p:ph idx="1"/>
          </p:nvPr>
        </p:nvSpPr>
        <p:spPr>
          <a:xfrm>
            <a:off x="768096" y="2286000"/>
            <a:ext cx="3276365" cy="4023360"/>
          </a:xfrm>
        </p:spPr>
        <p:txBody>
          <a:bodyPr>
            <a:normAutofit/>
          </a:bodyPr>
          <a:lstStyle/>
          <a:p>
            <a:pPr lvl="1">
              <a:buFont typeface="Arial" panose="020B0604020202020204" pitchFamily="34" charset="0"/>
              <a:buChar char="•"/>
            </a:pPr>
            <a:endParaRPr lang="en-GB" dirty="0" smtClean="0"/>
          </a:p>
          <a:p>
            <a:pPr lvl="1">
              <a:buFont typeface="Arial" panose="020B0604020202020204" pitchFamily="34" charset="0"/>
              <a:buChar char="•"/>
            </a:pPr>
            <a:r>
              <a:rPr lang="en-GB" dirty="0"/>
              <a:t>A range of events including sports, activities and trips</a:t>
            </a:r>
          </a:p>
          <a:p>
            <a:pPr lvl="1">
              <a:buFont typeface="Arial" panose="020B0604020202020204" pitchFamily="34" charset="0"/>
              <a:buChar char="•"/>
            </a:pPr>
            <a:r>
              <a:rPr lang="en-GB" dirty="0"/>
              <a:t>Volunteering </a:t>
            </a:r>
          </a:p>
          <a:p>
            <a:pPr lvl="1">
              <a:buFont typeface="Arial" panose="020B0604020202020204" pitchFamily="34" charset="0"/>
              <a:buChar char="•"/>
            </a:pPr>
            <a:r>
              <a:rPr lang="en-GB" dirty="0" smtClean="0"/>
              <a:t>International Evening</a:t>
            </a:r>
          </a:p>
          <a:p>
            <a:pPr lvl="1">
              <a:buFont typeface="Arial" panose="020B0604020202020204" pitchFamily="34" charset="0"/>
              <a:buChar char="•"/>
            </a:pPr>
            <a:endParaRPr lang="en-GB"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100" y="1696328"/>
            <a:ext cx="3723541" cy="4964721"/>
          </a:xfrm>
          <a:prstGeom prst="rect">
            <a:avLst/>
          </a:prstGeom>
        </p:spPr>
      </p:pic>
      <p:pic>
        <p:nvPicPr>
          <p:cNvPr id="2050" name="Picture 2" descr="C:\Clare's files\Photos\2012-02-13\1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04" y="4551364"/>
            <a:ext cx="3494796" cy="197106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Clare's files\Photos\2012-02-13\1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100" y="4551364"/>
            <a:ext cx="3827780" cy="2022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88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Engagement: </a:t>
            </a:r>
            <a:r>
              <a:rPr lang="en-GB" dirty="0" smtClean="0"/>
              <a:t>social activities and volunteering </a:t>
            </a:r>
            <a:endParaRPr lang="en-GB" dirty="0"/>
          </a:p>
        </p:txBody>
      </p:sp>
      <p:sp>
        <p:nvSpPr>
          <p:cNvPr id="3" name="Content Placeholder 2"/>
          <p:cNvSpPr>
            <a:spLocks noGrp="1"/>
          </p:cNvSpPr>
          <p:nvPr>
            <p:ph idx="1"/>
          </p:nvPr>
        </p:nvSpPr>
        <p:spPr>
          <a:xfrm>
            <a:off x="768097" y="2286000"/>
            <a:ext cx="2504492" cy="4023360"/>
          </a:xfrm>
        </p:spPr>
        <p:txBody>
          <a:bodyPr>
            <a:normAutofit/>
          </a:bodyPr>
          <a:lstStyle/>
          <a:p>
            <a:pPr lvl="1">
              <a:buFont typeface="Arial" panose="020B0604020202020204" pitchFamily="34" charset="0"/>
              <a:buChar char="•"/>
            </a:pPr>
            <a:r>
              <a:rPr lang="en-GB" dirty="0" smtClean="0"/>
              <a:t>A range of events including sports, activities and trips</a:t>
            </a:r>
          </a:p>
          <a:p>
            <a:pPr lvl="1">
              <a:buFont typeface="Arial" panose="020B0604020202020204" pitchFamily="34" charset="0"/>
              <a:buChar char="•"/>
            </a:pPr>
            <a:r>
              <a:rPr lang="en-GB" dirty="0" smtClean="0"/>
              <a:t>Volunteering </a:t>
            </a:r>
          </a:p>
          <a:p>
            <a:pPr lvl="1">
              <a:buFont typeface="Arial" panose="020B0604020202020204" pitchFamily="34" charset="0"/>
              <a:buChar char="•"/>
            </a:pPr>
            <a:r>
              <a:rPr lang="en-GB" dirty="0" smtClean="0"/>
              <a:t>International Evening</a:t>
            </a:r>
          </a:p>
          <a:p>
            <a:pPr lvl="1">
              <a:buFont typeface="Arial" panose="020B0604020202020204" pitchFamily="34" charset="0"/>
              <a:buChar char="•"/>
            </a:pPr>
            <a:r>
              <a:rPr lang="en-GB" dirty="0" smtClean="0"/>
              <a:t>Record of participation</a:t>
            </a:r>
          </a:p>
        </p:txBody>
      </p:sp>
      <p:grpSp>
        <p:nvGrpSpPr>
          <p:cNvPr id="8" name="Group 7"/>
          <p:cNvGrpSpPr/>
          <p:nvPr/>
        </p:nvGrpSpPr>
        <p:grpSpPr>
          <a:xfrm>
            <a:off x="3176338" y="2084832"/>
            <a:ext cx="5702968" cy="3933481"/>
            <a:chOff x="3176338" y="2084832"/>
            <a:chExt cx="5702968" cy="393348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338" y="2084832"/>
              <a:ext cx="5702968" cy="3933481"/>
            </a:xfrm>
            <a:prstGeom prst="rect">
              <a:avLst/>
            </a:prstGeom>
          </p:spPr>
        </p:pic>
        <p:sp>
          <p:nvSpPr>
            <p:cNvPr id="7" name="Rectangle 6"/>
            <p:cNvSpPr/>
            <p:nvPr/>
          </p:nvSpPr>
          <p:spPr>
            <a:xfrm>
              <a:off x="3709988" y="5077326"/>
              <a:ext cx="871537" cy="480512"/>
            </a:xfrm>
            <a:prstGeom prst="rect">
              <a:avLst/>
            </a:prstGeom>
            <a:solidFill>
              <a:srgbClr val="C8D0D0"/>
            </a:solidFill>
            <a:ln>
              <a:solidFill>
                <a:srgbClr val="6C4C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709988" y="4963639"/>
              <a:ext cx="981078" cy="707886"/>
            </a:xfrm>
            <a:prstGeom prst="rect">
              <a:avLst/>
            </a:prstGeom>
            <a:noFill/>
          </p:spPr>
          <p:txBody>
            <a:bodyPr wrap="square" rtlCol="0">
              <a:spAutoFit/>
            </a:bodyPr>
            <a:lstStyle/>
            <a:p>
              <a:r>
                <a:rPr lang="en-GB" sz="4000" dirty="0" smtClean="0">
                  <a:solidFill>
                    <a:schemeClr val="bg1"/>
                  </a:solidFill>
                </a:rPr>
                <a:t>ISLI</a:t>
              </a:r>
              <a:endParaRPr lang="en-GB" sz="2800" dirty="0">
                <a:solidFill>
                  <a:schemeClr val="bg1"/>
                </a:solidFill>
              </a:endParaRPr>
            </a:p>
          </p:txBody>
        </p:sp>
      </p:grpSp>
    </p:spTree>
    <p:extLst>
      <p:ext uri="{BB962C8B-B14F-4D97-AF65-F5344CB8AC3E}">
        <p14:creationId xmlns:p14="http://schemas.microsoft.com/office/powerpoint/2010/main" val="2168011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 AREA &amp; UK</a:t>
            </a:r>
            <a:endParaRPr lang="en-GB" dirty="0"/>
          </a:p>
        </p:txBody>
      </p:sp>
      <p:sp>
        <p:nvSpPr>
          <p:cNvPr id="3" name="Content Placeholder 2"/>
          <p:cNvSpPr>
            <a:spLocks noGrp="1"/>
          </p:cNvSpPr>
          <p:nvPr>
            <p:ph idx="1"/>
          </p:nvPr>
        </p:nvSpPr>
        <p:spPr>
          <a:xfrm>
            <a:off x="768097" y="2286000"/>
            <a:ext cx="2686304" cy="4023360"/>
          </a:xfrm>
        </p:spPr>
        <p:txBody>
          <a:bodyPr/>
          <a:lstStyle/>
          <a:p>
            <a:r>
              <a:rPr lang="en-GB" dirty="0" smtClean="0"/>
              <a:t>International Student Survival guide</a:t>
            </a:r>
          </a:p>
          <a:p>
            <a:endParaRPr lang="en-GB"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8080" y="2372578"/>
            <a:ext cx="4744719" cy="3343213"/>
          </a:xfrm>
          <a:prstGeom prst="rect">
            <a:avLst/>
          </a:prstGeom>
        </p:spPr>
      </p:pic>
    </p:spTree>
    <p:extLst>
      <p:ext uri="{BB962C8B-B14F-4D97-AF65-F5344CB8AC3E}">
        <p14:creationId xmlns:p14="http://schemas.microsoft.com/office/powerpoint/2010/main" val="2366725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r>
              <a:rPr lang="en-GB" dirty="0" smtClean="0"/>
              <a:t>AREA &amp; UK</a:t>
            </a:r>
            <a:endParaRPr lang="en-GB" dirty="0"/>
          </a:p>
        </p:txBody>
      </p:sp>
      <p:sp>
        <p:nvSpPr>
          <p:cNvPr id="3" name="Content Placeholder 2"/>
          <p:cNvSpPr>
            <a:spLocks noGrp="1"/>
          </p:cNvSpPr>
          <p:nvPr>
            <p:ph idx="1"/>
          </p:nvPr>
        </p:nvSpPr>
        <p:spPr>
          <a:xfrm>
            <a:off x="768097" y="2286000"/>
            <a:ext cx="1903983" cy="4023360"/>
          </a:xfrm>
        </p:spPr>
        <p:txBody>
          <a:bodyPr/>
          <a:lstStyle/>
          <a:p>
            <a:r>
              <a:rPr lang="en-GB" dirty="0" smtClean="0"/>
              <a:t>International Student Survival guide</a:t>
            </a:r>
          </a:p>
          <a:p>
            <a:endParaRPr lang="en-GB" dirty="0"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51" t="1156" r="49884" b="2548"/>
          <a:stretch/>
        </p:blipFill>
        <p:spPr>
          <a:xfrm>
            <a:off x="2672079" y="2189692"/>
            <a:ext cx="5988343" cy="4200948"/>
          </a:xfrm>
          <a:prstGeom prst="rect">
            <a:avLst/>
          </a:prstGeom>
          <a:effectLst>
            <a:outerShdw blurRad="241300" dist="38100" dir="2400000" sx="101000" sy="101000" algn="tl" rotWithShape="0">
              <a:prstClr val="black">
                <a:alpha val="40000"/>
              </a:prstClr>
            </a:outerShdw>
          </a:effectLst>
        </p:spPr>
      </p:pic>
    </p:spTree>
    <p:extLst>
      <p:ext uri="{BB962C8B-B14F-4D97-AF65-F5344CB8AC3E}">
        <p14:creationId xmlns:p14="http://schemas.microsoft.com/office/powerpoint/2010/main" val="1241737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r>
              <a:rPr lang="en-GB" dirty="0" smtClean="0"/>
              <a:t>– AREA &amp; UK</a:t>
            </a:r>
            <a:endParaRPr lang="en-GB" dirty="0"/>
          </a:p>
        </p:txBody>
      </p:sp>
      <p:sp>
        <p:nvSpPr>
          <p:cNvPr id="3" name="Content Placeholder 2"/>
          <p:cNvSpPr>
            <a:spLocks noGrp="1"/>
          </p:cNvSpPr>
          <p:nvPr>
            <p:ph idx="1"/>
          </p:nvPr>
        </p:nvSpPr>
        <p:spPr>
          <a:xfrm>
            <a:off x="768097" y="2286000"/>
            <a:ext cx="1903983" cy="4023360"/>
          </a:xfrm>
        </p:spPr>
        <p:txBody>
          <a:bodyPr/>
          <a:lstStyle/>
          <a:p>
            <a:r>
              <a:rPr lang="en-GB" dirty="0" smtClean="0"/>
              <a:t>International Student Survival guide</a:t>
            </a:r>
          </a:p>
          <a:p>
            <a:endParaRPr lang="en-GB" dirty="0"/>
          </a:p>
          <a:p>
            <a:endParaRPr lang="en-GB" dirty="0" smtClean="0"/>
          </a:p>
          <a:p>
            <a:endParaRPr lang="en-GB" dirty="0" smtClean="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218" r="50769" b="2008"/>
          <a:stretch/>
        </p:blipFill>
        <p:spPr>
          <a:xfrm>
            <a:off x="2773679" y="2367280"/>
            <a:ext cx="5917915" cy="4114800"/>
          </a:xfrm>
          <a:prstGeom prst="rect">
            <a:avLst/>
          </a:prstGeom>
          <a:effectLst>
            <a:outerShdw blurRad="50800" dist="139700" dir="1800000" algn="tl" rotWithShape="0">
              <a:prstClr val="black">
                <a:alpha val="40000"/>
              </a:prstClr>
            </a:outerShdw>
          </a:effectLst>
        </p:spPr>
      </p:pic>
    </p:spTree>
    <p:extLst>
      <p:ext uri="{BB962C8B-B14F-4D97-AF65-F5344CB8AC3E}">
        <p14:creationId xmlns:p14="http://schemas.microsoft.com/office/powerpoint/2010/main" val="1465343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t>
            </a:r>
            <a:r>
              <a:rPr lang="en-GB" dirty="0" smtClean="0"/>
              <a:t>– AREA &amp; UK</a:t>
            </a:r>
            <a:endParaRPr lang="en-GB" dirty="0"/>
          </a:p>
        </p:txBody>
      </p:sp>
      <p:sp>
        <p:nvSpPr>
          <p:cNvPr id="3" name="Content Placeholder 2"/>
          <p:cNvSpPr>
            <a:spLocks noGrp="1"/>
          </p:cNvSpPr>
          <p:nvPr>
            <p:ph idx="1"/>
          </p:nvPr>
        </p:nvSpPr>
        <p:spPr>
          <a:xfrm>
            <a:off x="768097" y="2286000"/>
            <a:ext cx="2686304" cy="4023360"/>
          </a:xfrm>
        </p:spPr>
        <p:txBody>
          <a:bodyPr/>
          <a:lstStyle/>
          <a:p>
            <a:r>
              <a:rPr lang="en-GB" dirty="0" smtClean="0"/>
              <a:t>IFP </a:t>
            </a:r>
            <a:r>
              <a:rPr lang="en-GB" dirty="0" err="1" smtClean="0"/>
              <a:t>youtube</a:t>
            </a:r>
            <a:r>
              <a:rPr lang="en-GB" dirty="0" smtClean="0"/>
              <a:t> video by students showing how to travel from Reading to London and what to do (nearly 8000 views with 45 likes)</a:t>
            </a:r>
          </a:p>
          <a:p>
            <a:endParaRPr lang="en-GB"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161" y="2286000"/>
            <a:ext cx="4829320" cy="4461472"/>
          </a:xfrm>
          <a:prstGeom prst="rect">
            <a:avLst/>
          </a:prstGeom>
        </p:spPr>
      </p:pic>
    </p:spTree>
    <p:extLst>
      <p:ext uri="{BB962C8B-B14F-4D97-AF65-F5344CB8AC3E}">
        <p14:creationId xmlns:p14="http://schemas.microsoft.com/office/powerpoint/2010/main" val="976751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GB" sz="2800" dirty="0" smtClean="0"/>
              <a:t>In-house, </a:t>
            </a:r>
            <a:r>
              <a:rPr lang="en-GB" sz="2800" dirty="0" smtClean="0"/>
              <a:t>hands-on </a:t>
            </a:r>
            <a:r>
              <a:rPr lang="en-GB" sz="2800" dirty="0" smtClean="0"/>
              <a:t>approach</a:t>
            </a:r>
          </a:p>
          <a:p>
            <a:pPr>
              <a:buFont typeface="Wingdings" panose="05000000000000000000" pitchFamily="2" charset="2"/>
              <a:buChar char="Ø"/>
            </a:pPr>
            <a:r>
              <a:rPr lang="en-GB" sz="2800" dirty="0" smtClean="0"/>
              <a:t>Investment of  </a:t>
            </a:r>
            <a:r>
              <a:rPr lang="en-GB" sz="2800" dirty="0" smtClean="0"/>
              <a:t>time and money  </a:t>
            </a:r>
            <a:r>
              <a:rPr lang="en-GB" sz="2800" dirty="0" smtClean="0"/>
              <a:t>in </a:t>
            </a:r>
            <a:r>
              <a:rPr lang="en-GB" sz="2800" dirty="0" smtClean="0"/>
              <a:t>hiring staff, </a:t>
            </a:r>
            <a:r>
              <a:rPr lang="en-GB" sz="2800" dirty="0" smtClean="0"/>
              <a:t> funding events </a:t>
            </a:r>
            <a:r>
              <a:rPr lang="en-GB" sz="2800" dirty="0" smtClean="0"/>
              <a:t>etc.</a:t>
            </a:r>
          </a:p>
          <a:p>
            <a:pPr>
              <a:buFont typeface="Wingdings" panose="05000000000000000000" pitchFamily="2" charset="2"/>
              <a:buChar char="Ø"/>
            </a:pPr>
            <a:r>
              <a:rPr lang="en-GB" sz="2800" dirty="0" smtClean="0"/>
              <a:t>Foster and reward  staff commitment to this </a:t>
            </a:r>
            <a:r>
              <a:rPr lang="en-GB" sz="2800" dirty="0" smtClean="0"/>
              <a:t>approach</a:t>
            </a:r>
          </a:p>
          <a:p>
            <a:endParaRPr lang="en-GB" dirty="0"/>
          </a:p>
          <a:p>
            <a:endParaRPr lang="en-GB" dirty="0" smtClean="0"/>
          </a:p>
          <a:p>
            <a:r>
              <a:rPr lang="en-GB"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Suggestion of theme for next year’s conference:</a:t>
            </a:r>
          </a:p>
          <a:p>
            <a:r>
              <a:rPr lang="en-GB"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How to foster independence on a foundation programme! </a:t>
            </a:r>
          </a:p>
          <a:p>
            <a:endPar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235233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effects of engagement </a:t>
            </a:r>
            <a:endParaRPr lang="en-GB" dirty="0"/>
          </a:p>
        </p:txBody>
      </p:sp>
      <p:sp>
        <p:nvSpPr>
          <p:cNvPr id="3" name="Content Placeholder 2"/>
          <p:cNvSpPr>
            <a:spLocks noGrp="1"/>
          </p:cNvSpPr>
          <p:nvPr>
            <p:ph idx="1"/>
          </p:nvPr>
        </p:nvSpPr>
        <p:spPr/>
        <p:txBody>
          <a:bodyPr>
            <a:normAutofit/>
          </a:bodyPr>
          <a:lstStyle/>
          <a:p>
            <a:r>
              <a:rPr lang="en-GB" b="1" dirty="0" smtClean="0"/>
              <a:t>National Survey of Student Engagement </a:t>
            </a:r>
            <a:r>
              <a:rPr lang="en-GB" b="1" dirty="0" smtClean="0"/>
              <a:t>results  (2016 </a:t>
            </a:r>
            <a:r>
              <a:rPr lang="en-GB" b="1" dirty="0" smtClean="0"/>
              <a:t>) suggests that engaged students … </a:t>
            </a:r>
          </a:p>
          <a:p>
            <a:pPr>
              <a:buFont typeface="Wingdings" panose="05000000000000000000" pitchFamily="2" charset="2"/>
              <a:buChar char="Ø"/>
            </a:pPr>
            <a:r>
              <a:rPr lang="en-GB" dirty="0"/>
              <a:t> </a:t>
            </a:r>
            <a:r>
              <a:rPr lang="en-GB" dirty="0" smtClean="0"/>
              <a:t>are active and collaborative learners (partnership)</a:t>
            </a:r>
          </a:p>
          <a:p>
            <a:pPr>
              <a:buFont typeface="Wingdings" panose="05000000000000000000" pitchFamily="2" charset="2"/>
              <a:buChar char="Ø"/>
            </a:pPr>
            <a:r>
              <a:rPr lang="en-GB" dirty="0" smtClean="0"/>
              <a:t>participate willingly in challenging academic activities</a:t>
            </a:r>
          </a:p>
          <a:p>
            <a:pPr>
              <a:buFont typeface="Wingdings" panose="05000000000000000000" pitchFamily="2" charset="2"/>
              <a:buChar char="Ø"/>
            </a:pPr>
            <a:r>
              <a:rPr lang="en-GB" dirty="0" smtClean="0"/>
              <a:t>feel </a:t>
            </a:r>
            <a:r>
              <a:rPr lang="en-GB" b="1" dirty="0" smtClean="0"/>
              <a:t>legitimated</a:t>
            </a:r>
            <a:r>
              <a:rPr lang="en-GB" dirty="0" smtClean="0"/>
              <a:t> and supported by the university  </a:t>
            </a:r>
          </a:p>
          <a:p>
            <a:pPr>
              <a:buFont typeface="Wingdings" panose="05000000000000000000" pitchFamily="2" charset="2"/>
              <a:buChar char="Ø"/>
            </a:pPr>
            <a:r>
              <a:rPr lang="en-GB" b="1" dirty="0" smtClean="0"/>
              <a:t> Also  shows links </a:t>
            </a:r>
            <a:r>
              <a:rPr lang="en-GB" b="1" dirty="0" smtClean="0"/>
              <a:t>between engagement and…</a:t>
            </a:r>
          </a:p>
          <a:p>
            <a:pPr>
              <a:buFont typeface="Wingdings" panose="05000000000000000000" pitchFamily="2" charset="2"/>
              <a:buChar char="Ø"/>
            </a:pPr>
            <a:r>
              <a:rPr lang="en-GB" dirty="0" smtClean="0"/>
              <a:t>Critical thinking</a:t>
            </a:r>
          </a:p>
          <a:p>
            <a:pPr>
              <a:buFont typeface="Wingdings" panose="05000000000000000000" pitchFamily="2" charset="2"/>
              <a:buChar char="Ø"/>
            </a:pPr>
            <a:r>
              <a:rPr lang="en-GB" dirty="0" smtClean="0"/>
              <a:t>Self-esteem</a:t>
            </a:r>
          </a:p>
          <a:p>
            <a:pPr>
              <a:buFont typeface="Wingdings" panose="05000000000000000000" pitchFamily="2" charset="2"/>
              <a:buChar char="Ø"/>
            </a:pPr>
            <a:r>
              <a:rPr lang="en-GB" dirty="0" smtClean="0"/>
              <a:t>Improved </a:t>
            </a:r>
            <a:r>
              <a:rPr lang="en-GB" dirty="0" smtClean="0"/>
              <a:t>grades</a:t>
            </a:r>
            <a:endParaRPr lang="en-GB" dirty="0" smtClean="0"/>
          </a:p>
          <a:p>
            <a:endParaRPr lang="en-GB" dirty="0"/>
          </a:p>
        </p:txBody>
      </p:sp>
    </p:spTree>
    <p:extLst>
      <p:ext uri="{BB962C8B-B14F-4D97-AF65-F5344CB8AC3E}">
        <p14:creationId xmlns:p14="http://schemas.microsoft.com/office/powerpoint/2010/main" val="3802163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70000" lnSpcReduction="20000"/>
          </a:bodyPr>
          <a:lstStyle/>
          <a:p>
            <a:r>
              <a:rPr lang="en-GB" dirty="0" err="1" smtClean="0"/>
              <a:t>Astin</a:t>
            </a:r>
            <a:r>
              <a:rPr lang="en-GB" dirty="0" smtClean="0"/>
              <a:t>, A. W. (1993). What matters in college?  Four critical years revisited. San Francisco: </a:t>
            </a:r>
            <a:r>
              <a:rPr lang="en-GB" dirty="0" err="1" smtClean="0"/>
              <a:t>Jossey</a:t>
            </a:r>
            <a:r>
              <a:rPr lang="en-GB" dirty="0" smtClean="0"/>
              <a:t> Bass. </a:t>
            </a:r>
          </a:p>
          <a:p>
            <a:r>
              <a:rPr lang="en-GB" dirty="0"/>
              <a:t>Cox, B. and </a:t>
            </a:r>
            <a:r>
              <a:rPr lang="en-GB" dirty="0" err="1"/>
              <a:t>Orchovec</a:t>
            </a:r>
            <a:r>
              <a:rPr lang="en-GB" dirty="0"/>
              <a:t>, E. (2007)  Faculty-Student Interaction outside the Classroom: A Typology from a Residential College Review of Higher Education; Baltimore 30.4 (Summer 2007): 343-362</a:t>
            </a:r>
          </a:p>
          <a:p>
            <a:r>
              <a:rPr lang="en-GB" dirty="0"/>
              <a:t>Krause, K-L. (2005) Engaged, inert or otherwise occupied? Deconstructing the 21st century undergraduate student. James Cook University Symposium. Sharing Scholarship in Learning and Teaching: Engaging Students. James Cook University, Townsville/Cairns, Queensland, Australia. 21-22 September 2005. </a:t>
            </a:r>
          </a:p>
          <a:p>
            <a:r>
              <a:rPr lang="en-GB" dirty="0" err="1"/>
              <a:t>Kuh</a:t>
            </a:r>
            <a:r>
              <a:rPr lang="en-GB" dirty="0"/>
              <a:t>, G.D. (2005a) Promoting Student Success: What Campus Leaders Can Do. Bloomington, IN: National Survey of Student Engagement. </a:t>
            </a:r>
            <a:endParaRPr lang="en-GB" dirty="0" smtClean="0"/>
          </a:p>
          <a:p>
            <a:r>
              <a:rPr lang="en-GB" dirty="0" err="1" smtClean="0"/>
              <a:t>Trowler</a:t>
            </a:r>
            <a:r>
              <a:rPr lang="en-GB" dirty="0" smtClean="0"/>
              <a:t>, V (2010) Student Engagement Literature Review. York: Higher Education Academy. Available online: </a:t>
            </a:r>
            <a:r>
              <a:rPr lang="en-GB" dirty="0" smtClean="0">
                <a:hlinkClick r:id="rId3"/>
              </a:rPr>
              <a:t>https://www.heacademy.ac.uk/studentengagement/Research_and_evidence_base_for_student_engagement</a:t>
            </a:r>
            <a:endParaRPr lang="en-GB" dirty="0" smtClean="0"/>
          </a:p>
          <a:p>
            <a:r>
              <a:rPr lang="en-GB" dirty="0" smtClean="0"/>
              <a:t>Wilson, R. Wood, L.,  Gaff, J. (1974)  Social-psychological </a:t>
            </a:r>
            <a:r>
              <a:rPr lang="en-GB" dirty="0"/>
              <a:t>accessibility and faculty-student interactions beyond the </a:t>
            </a:r>
            <a:r>
              <a:rPr lang="en-GB" dirty="0" smtClean="0"/>
              <a:t>classroom Sociology </a:t>
            </a:r>
            <a:r>
              <a:rPr lang="en-GB" dirty="0"/>
              <a:t>of Education197417492 </a:t>
            </a:r>
            <a:r>
              <a:rPr lang="en-GB" dirty="0">
                <a:hlinkClick r:id="rId4"/>
              </a:rPr>
              <a:t>Google Scholar</a:t>
            </a:r>
            <a:endParaRPr lang="en-GB" dirty="0"/>
          </a:p>
        </p:txBody>
      </p:sp>
    </p:spTree>
    <p:extLst>
      <p:ext uri="{BB962C8B-B14F-4D97-AF65-F5344CB8AC3E}">
        <p14:creationId xmlns:p14="http://schemas.microsoft.com/office/powerpoint/2010/main" val="2828727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engagement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445171"/>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833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students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7108120"/>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9665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&amp; international students </a:t>
            </a:r>
            <a:endParaRPr lang="en-GB" dirty="0"/>
          </a:p>
        </p:txBody>
      </p:sp>
      <p:sp>
        <p:nvSpPr>
          <p:cNvPr id="3" name="Content Placeholder 2"/>
          <p:cNvSpPr>
            <a:spLocks noGrp="1"/>
          </p:cNvSpPr>
          <p:nvPr>
            <p:ph idx="1"/>
          </p:nvPr>
        </p:nvSpPr>
        <p:spPr/>
        <p:txBody>
          <a:bodyPr/>
          <a:lstStyle/>
          <a:p>
            <a:endParaRPr lang="en-GB" dirty="0" smtClean="0"/>
          </a:p>
          <a:p>
            <a:r>
              <a:rPr lang="en-GB" dirty="0" smtClean="0"/>
              <a:t>Should be positively engaged as tend to live on campus (residential universities and colleges have a positive engagement correlation) but…</a:t>
            </a:r>
          </a:p>
          <a:p>
            <a:endParaRPr lang="en-GB" dirty="0"/>
          </a:p>
        </p:txBody>
      </p:sp>
      <p:sp>
        <p:nvSpPr>
          <p:cNvPr id="4" name="Flowchart: Alternate Process 3"/>
          <p:cNvSpPr/>
          <p:nvPr/>
        </p:nvSpPr>
        <p:spPr>
          <a:xfrm rot="20814249">
            <a:off x="1114990" y="3973878"/>
            <a:ext cx="1668843" cy="115811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 ways of doing things</a:t>
            </a:r>
            <a:endParaRPr lang="en-GB" dirty="0"/>
          </a:p>
        </p:txBody>
      </p:sp>
      <p:sp>
        <p:nvSpPr>
          <p:cNvPr id="5" name="Flowchart: Alternate Process 4"/>
          <p:cNvSpPr/>
          <p:nvPr/>
        </p:nvSpPr>
        <p:spPr>
          <a:xfrm rot="717950">
            <a:off x="5405120" y="4175760"/>
            <a:ext cx="1899920" cy="9433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Different teaching practices </a:t>
            </a:r>
            <a:endParaRPr lang="en-GB" dirty="0"/>
          </a:p>
        </p:txBody>
      </p:sp>
      <p:sp>
        <p:nvSpPr>
          <p:cNvPr id="6" name="Flowchart: Alternate Process 5"/>
          <p:cNvSpPr/>
          <p:nvPr/>
        </p:nvSpPr>
        <p:spPr>
          <a:xfrm>
            <a:off x="3261360" y="4659933"/>
            <a:ext cx="1761806" cy="140079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Learning in a second or third + language</a:t>
            </a:r>
            <a:endParaRPr lang="en-GB" dirty="0"/>
          </a:p>
        </p:txBody>
      </p:sp>
    </p:spTree>
    <p:extLst>
      <p:ext uri="{BB962C8B-B14F-4D97-AF65-F5344CB8AC3E}">
        <p14:creationId xmlns:p14="http://schemas.microsoft.com/office/powerpoint/2010/main" val="525761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endParaRPr lang="en-GB" dirty="0" smtClean="0"/>
          </a:p>
          <a:p>
            <a:r>
              <a:rPr lang="en-GB" sz="4000" dirty="0" smtClean="0"/>
              <a:t>“Some students actively engage with the battle and lose.  What do we do for them?” (Krause, 2005) </a:t>
            </a:r>
          </a:p>
          <a:p>
            <a:endParaRPr lang="en-GB" sz="4000" dirty="0" smtClean="0"/>
          </a:p>
          <a:p>
            <a:r>
              <a:rPr lang="en-GB" sz="4000" dirty="0" smtClean="0"/>
              <a:t>We believe our support and activities help international students fight a successful battle!</a:t>
            </a:r>
            <a:endParaRPr lang="en-GB" sz="4000" dirty="0"/>
          </a:p>
          <a:p>
            <a:r>
              <a:rPr lang="en-GB" sz="4000" dirty="0" smtClean="0"/>
              <a:t>  </a:t>
            </a:r>
            <a:endParaRPr lang="en-GB" sz="4000" dirty="0"/>
          </a:p>
        </p:txBody>
      </p:sp>
    </p:spTree>
    <p:extLst>
      <p:ext uri="{BB962C8B-B14F-4D97-AF65-F5344CB8AC3E}">
        <p14:creationId xmlns:p14="http://schemas.microsoft.com/office/powerpoint/2010/main" val="3707641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Student-staff engagement</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graphicFrame>
        <p:nvGraphicFramePr>
          <p:cNvPr id="4" name="Diagram 3"/>
          <p:cNvGraphicFramePr/>
          <p:nvPr>
            <p:extLst>
              <p:ext uri="{D42A27DB-BD31-4B8C-83A1-F6EECF244321}">
                <p14:modId xmlns:p14="http://schemas.microsoft.com/office/powerpoint/2010/main" val="2366543221"/>
              </p:ext>
            </p:extLst>
          </p:nvPr>
        </p:nvGraphicFramePr>
        <p:xfrm>
          <a:off x="894080" y="2092960"/>
          <a:ext cx="6725920" cy="3368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900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TotalTime>
  <Words>1382</Words>
  <Application>Microsoft Office PowerPoint</Application>
  <PresentationFormat>On-screen Show (4:3)</PresentationFormat>
  <Paragraphs>284</Paragraphs>
  <Slides>40</Slides>
  <Notes>40</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Integral</vt:lpstr>
      <vt:lpstr>Innovations outside the classroom to  enhance student  engagement</vt:lpstr>
      <vt:lpstr>Overview </vt:lpstr>
      <vt:lpstr>Engagement?</vt:lpstr>
      <vt:lpstr>Positive effects of engagement </vt:lpstr>
      <vt:lpstr>Types of engagement</vt:lpstr>
      <vt:lpstr>Types of students</vt:lpstr>
      <vt:lpstr>Engagement &amp; international students </vt:lpstr>
      <vt:lpstr>PowerPoint Presentation</vt:lpstr>
      <vt:lpstr>Student-staff engagement</vt:lpstr>
      <vt:lpstr>Student-staff engagement</vt:lpstr>
      <vt:lpstr>What does engagement (and lack of it) look like on the part of the student? </vt:lpstr>
      <vt:lpstr>Engagement: pre-arrival</vt:lpstr>
      <vt:lpstr>Relationships– student connection</vt:lpstr>
      <vt:lpstr>Relationships – Student/staff connection</vt:lpstr>
      <vt:lpstr>Relationships– student connection</vt:lpstr>
      <vt:lpstr>Relationships– student connection</vt:lpstr>
      <vt:lpstr>Relationships – Student/staff connection</vt:lpstr>
      <vt:lpstr>Relationships– student connection</vt:lpstr>
      <vt:lpstr>Engagement on arrival</vt:lpstr>
      <vt:lpstr>Engagement: on arrival</vt:lpstr>
      <vt:lpstr>Engagement- attendance</vt:lpstr>
      <vt:lpstr>Traffic lights &amp; attendance </vt:lpstr>
      <vt:lpstr>Traffic lights &amp; Grades</vt:lpstr>
      <vt:lpstr>Engagement: Key questions</vt:lpstr>
      <vt:lpstr>Engagement - Halls </vt:lpstr>
      <vt:lpstr>engagement- Halls </vt:lpstr>
      <vt:lpstr>Engagement - Halls </vt:lpstr>
      <vt:lpstr>Engagement - away day</vt:lpstr>
      <vt:lpstr>Engagement: away day</vt:lpstr>
      <vt:lpstr>Away day feedback- IT’s  all about the food!</vt:lpstr>
      <vt:lpstr>Engagement: social activities</vt:lpstr>
      <vt:lpstr>Engagement: social activities &amp; volunteering </vt:lpstr>
      <vt:lpstr>Engagement: social activities and volunteering </vt:lpstr>
      <vt:lpstr>Engagement: social activities and volunteering </vt:lpstr>
      <vt:lpstr>Engagement – AREA &amp; UK</vt:lpstr>
      <vt:lpstr>Engagement– AREA &amp; UK</vt:lpstr>
      <vt:lpstr>Engagement – AREA &amp; UK</vt:lpstr>
      <vt:lpstr>Engagement – AREA &amp; UK</vt:lpstr>
      <vt:lpstr>conclusions</vt:lpstr>
      <vt:lpstr>references</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outside the classroom</dc:title>
  <dc:creator>Mark H.K. Peace</dc:creator>
  <cp:lastModifiedBy>Clare Nukui</cp:lastModifiedBy>
  <cp:revision>62</cp:revision>
  <cp:lastPrinted>2017-07-06T13:21:14Z</cp:lastPrinted>
  <dcterms:created xsi:type="dcterms:W3CDTF">2017-06-21T14:26:57Z</dcterms:created>
  <dcterms:modified xsi:type="dcterms:W3CDTF">2017-07-14T10:33:22Z</dcterms:modified>
</cp:coreProperties>
</file>