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1"/>
  </p:sldMasterIdLst>
  <p:notesMasterIdLst>
    <p:notesMasterId r:id="rId25"/>
  </p:notesMasterIdLst>
  <p:handoutMasterIdLst>
    <p:handoutMasterId r:id="rId26"/>
  </p:handoutMasterIdLst>
  <p:sldIdLst>
    <p:sldId id="256" r:id="rId2"/>
    <p:sldId id="419" r:id="rId3"/>
    <p:sldId id="400" r:id="rId4"/>
    <p:sldId id="483" r:id="rId5"/>
    <p:sldId id="382" r:id="rId6"/>
    <p:sldId id="478" r:id="rId7"/>
    <p:sldId id="479" r:id="rId8"/>
    <p:sldId id="480" r:id="rId9"/>
    <p:sldId id="481" r:id="rId10"/>
    <p:sldId id="482" r:id="rId11"/>
    <p:sldId id="484" r:id="rId12"/>
    <p:sldId id="485" r:id="rId13"/>
    <p:sldId id="486" r:id="rId14"/>
    <p:sldId id="487" r:id="rId15"/>
    <p:sldId id="488" r:id="rId16"/>
    <p:sldId id="489" r:id="rId17"/>
    <p:sldId id="490" r:id="rId18"/>
    <p:sldId id="491" r:id="rId19"/>
    <p:sldId id="492" r:id="rId20"/>
    <p:sldId id="460" r:id="rId21"/>
    <p:sldId id="442" r:id="rId22"/>
    <p:sldId id="449" r:id="rId23"/>
    <p:sldId id="472"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7" autoAdjust="0"/>
    <p:restoredTop sz="73943" autoAdjust="0"/>
  </p:normalViewPr>
  <p:slideViewPr>
    <p:cSldViewPr>
      <p:cViewPr varScale="1">
        <p:scale>
          <a:sx n="85" d="100"/>
          <a:sy n="85" d="100"/>
        </p:scale>
        <p:origin x="-23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p:scale>
          <a:sx n="66" d="100"/>
          <a:sy n="66" d="100"/>
        </p:scale>
        <p:origin x="-1626"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1" y="1"/>
            <a:ext cx="2945181" cy="496331"/>
          </a:xfrm>
          <a:prstGeom prst="rect">
            <a:avLst/>
          </a:prstGeom>
          <a:noFill/>
          <a:ln w="9525">
            <a:noFill/>
            <a:miter lim="800000"/>
            <a:headEnd/>
            <a:tailEnd/>
          </a:ln>
          <a:effectLst/>
        </p:spPr>
        <p:txBody>
          <a:bodyPr vert="horz" wrap="square" lIns="92147" tIns="46074" rIns="92147" bIns="46074" numCol="1" anchor="t" anchorCtr="0" compatLnSpc="1">
            <a:prstTxWarp prst="textNoShape">
              <a:avLst/>
            </a:prstTxWarp>
          </a:bodyPr>
          <a:lstStyle>
            <a:lvl1pPr>
              <a:defRPr sz="1200"/>
            </a:lvl1pPr>
          </a:lstStyle>
          <a:p>
            <a:pPr>
              <a:defRPr/>
            </a:pPr>
            <a:endParaRPr lang="en-GB"/>
          </a:p>
        </p:txBody>
      </p:sp>
      <p:sp>
        <p:nvSpPr>
          <p:cNvPr id="87043" name="Rectangle 3"/>
          <p:cNvSpPr>
            <a:spLocks noGrp="1" noChangeArrowheads="1"/>
          </p:cNvSpPr>
          <p:nvPr>
            <p:ph type="dt" sz="quarter" idx="1"/>
          </p:nvPr>
        </p:nvSpPr>
        <p:spPr bwMode="auto">
          <a:xfrm>
            <a:off x="3850901" y="1"/>
            <a:ext cx="2945180" cy="496331"/>
          </a:xfrm>
          <a:prstGeom prst="rect">
            <a:avLst/>
          </a:prstGeom>
          <a:noFill/>
          <a:ln w="9525">
            <a:noFill/>
            <a:miter lim="800000"/>
            <a:headEnd/>
            <a:tailEnd/>
          </a:ln>
          <a:effectLst/>
        </p:spPr>
        <p:txBody>
          <a:bodyPr vert="horz" wrap="square" lIns="92147" tIns="46074" rIns="92147" bIns="46074" numCol="1" anchor="t" anchorCtr="0" compatLnSpc="1">
            <a:prstTxWarp prst="textNoShape">
              <a:avLst/>
            </a:prstTxWarp>
          </a:bodyPr>
          <a:lstStyle>
            <a:lvl1pPr algn="r">
              <a:defRPr sz="1200"/>
            </a:lvl1pPr>
          </a:lstStyle>
          <a:p>
            <a:pPr>
              <a:defRPr/>
            </a:pPr>
            <a:endParaRPr lang="en-GB"/>
          </a:p>
        </p:txBody>
      </p:sp>
      <p:sp>
        <p:nvSpPr>
          <p:cNvPr id="87044" name="Rectangle 4"/>
          <p:cNvSpPr>
            <a:spLocks noGrp="1" noChangeArrowheads="1"/>
          </p:cNvSpPr>
          <p:nvPr>
            <p:ph type="ftr" sz="quarter" idx="2"/>
          </p:nvPr>
        </p:nvSpPr>
        <p:spPr bwMode="auto">
          <a:xfrm>
            <a:off x="1" y="9428716"/>
            <a:ext cx="2945181" cy="496331"/>
          </a:xfrm>
          <a:prstGeom prst="rect">
            <a:avLst/>
          </a:prstGeom>
          <a:noFill/>
          <a:ln w="9525">
            <a:noFill/>
            <a:miter lim="800000"/>
            <a:headEnd/>
            <a:tailEnd/>
          </a:ln>
          <a:effectLst/>
        </p:spPr>
        <p:txBody>
          <a:bodyPr vert="horz" wrap="square" lIns="92147" tIns="46074" rIns="92147" bIns="46074" numCol="1" anchor="b" anchorCtr="0" compatLnSpc="1">
            <a:prstTxWarp prst="textNoShape">
              <a:avLst/>
            </a:prstTxWarp>
          </a:bodyPr>
          <a:lstStyle>
            <a:lvl1pPr>
              <a:defRPr sz="1200"/>
            </a:lvl1pPr>
          </a:lstStyle>
          <a:p>
            <a:pPr>
              <a:defRPr/>
            </a:pPr>
            <a:endParaRPr lang="en-GB"/>
          </a:p>
        </p:txBody>
      </p:sp>
      <p:sp>
        <p:nvSpPr>
          <p:cNvPr id="87045" name="Rectangle 5"/>
          <p:cNvSpPr>
            <a:spLocks noGrp="1" noChangeArrowheads="1"/>
          </p:cNvSpPr>
          <p:nvPr>
            <p:ph type="sldNum" sz="quarter" idx="3"/>
          </p:nvPr>
        </p:nvSpPr>
        <p:spPr bwMode="auto">
          <a:xfrm>
            <a:off x="3850901" y="9428716"/>
            <a:ext cx="2945180" cy="496331"/>
          </a:xfrm>
          <a:prstGeom prst="rect">
            <a:avLst/>
          </a:prstGeom>
          <a:noFill/>
          <a:ln w="9525">
            <a:noFill/>
            <a:miter lim="800000"/>
            <a:headEnd/>
            <a:tailEnd/>
          </a:ln>
          <a:effectLst/>
        </p:spPr>
        <p:txBody>
          <a:bodyPr vert="horz" wrap="square" lIns="92147" tIns="46074" rIns="92147" bIns="46074" numCol="1" anchor="b" anchorCtr="0" compatLnSpc="1">
            <a:prstTxWarp prst="textNoShape">
              <a:avLst/>
            </a:prstTxWarp>
          </a:bodyPr>
          <a:lstStyle>
            <a:lvl1pPr algn="r">
              <a:defRPr sz="1200"/>
            </a:lvl1pPr>
          </a:lstStyle>
          <a:p>
            <a:pPr>
              <a:defRPr/>
            </a:pPr>
            <a:fld id="{12812DBC-36E6-42B0-B653-B25FB1F9203A}" type="slidenum">
              <a:rPr lang="en-GB"/>
              <a:pPr>
                <a:defRPr/>
              </a:pPr>
              <a:t>‹#›</a:t>
            </a:fld>
            <a:endParaRPr lang="en-GB"/>
          </a:p>
        </p:txBody>
      </p:sp>
    </p:spTree>
    <p:extLst>
      <p:ext uri="{BB962C8B-B14F-4D97-AF65-F5344CB8AC3E}">
        <p14:creationId xmlns:p14="http://schemas.microsoft.com/office/powerpoint/2010/main" val="258284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5181" cy="496331"/>
          </a:xfrm>
          <a:prstGeom prst="rect">
            <a:avLst/>
          </a:prstGeom>
          <a:noFill/>
          <a:ln w="9525">
            <a:noFill/>
            <a:miter lim="800000"/>
            <a:headEnd/>
            <a:tailEnd/>
          </a:ln>
          <a:effectLst/>
        </p:spPr>
        <p:txBody>
          <a:bodyPr vert="horz" wrap="square" lIns="92147" tIns="46074" rIns="92147" bIns="46074"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50901" y="1"/>
            <a:ext cx="2945180" cy="496331"/>
          </a:xfrm>
          <a:prstGeom prst="rect">
            <a:avLst/>
          </a:prstGeom>
          <a:noFill/>
          <a:ln w="9525">
            <a:noFill/>
            <a:miter lim="800000"/>
            <a:headEnd/>
            <a:tailEnd/>
          </a:ln>
          <a:effectLst/>
        </p:spPr>
        <p:txBody>
          <a:bodyPr vert="horz" wrap="square" lIns="92147" tIns="46074" rIns="92147" bIns="46074"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292" y="4715155"/>
            <a:ext cx="5439097" cy="4466988"/>
          </a:xfrm>
          <a:prstGeom prst="rect">
            <a:avLst/>
          </a:prstGeom>
          <a:noFill/>
          <a:ln w="9525">
            <a:noFill/>
            <a:miter lim="800000"/>
            <a:headEnd/>
            <a:tailEnd/>
          </a:ln>
          <a:effectLst/>
        </p:spPr>
        <p:txBody>
          <a:bodyPr vert="horz" wrap="square" lIns="92147" tIns="46074" rIns="92147" bIns="460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1" y="9428716"/>
            <a:ext cx="2945181" cy="496331"/>
          </a:xfrm>
          <a:prstGeom prst="rect">
            <a:avLst/>
          </a:prstGeom>
          <a:noFill/>
          <a:ln w="9525">
            <a:noFill/>
            <a:miter lim="800000"/>
            <a:headEnd/>
            <a:tailEnd/>
          </a:ln>
          <a:effectLst/>
        </p:spPr>
        <p:txBody>
          <a:bodyPr vert="horz" wrap="square" lIns="92147" tIns="46074" rIns="92147" bIns="46074"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50901" y="9428716"/>
            <a:ext cx="2945180" cy="496331"/>
          </a:xfrm>
          <a:prstGeom prst="rect">
            <a:avLst/>
          </a:prstGeom>
          <a:noFill/>
          <a:ln w="9525">
            <a:noFill/>
            <a:miter lim="800000"/>
            <a:headEnd/>
            <a:tailEnd/>
          </a:ln>
          <a:effectLst/>
        </p:spPr>
        <p:txBody>
          <a:bodyPr vert="horz" wrap="square" lIns="92147" tIns="46074" rIns="92147" bIns="46074" numCol="1" anchor="b" anchorCtr="0" compatLnSpc="1">
            <a:prstTxWarp prst="textNoShape">
              <a:avLst/>
            </a:prstTxWarp>
          </a:bodyPr>
          <a:lstStyle>
            <a:lvl1pPr algn="r">
              <a:defRPr sz="1200"/>
            </a:lvl1pPr>
          </a:lstStyle>
          <a:p>
            <a:pPr>
              <a:defRPr/>
            </a:pPr>
            <a:fld id="{EE7087BE-3337-4B92-91C6-BB0C61B8C12C}" type="slidenum">
              <a:rPr lang="en-US"/>
              <a:pPr>
                <a:defRPr/>
              </a:pPr>
              <a:t>‹#›</a:t>
            </a:fld>
            <a:endParaRPr lang="en-US"/>
          </a:p>
        </p:txBody>
      </p:sp>
    </p:spTree>
    <p:extLst>
      <p:ext uri="{BB962C8B-B14F-4D97-AF65-F5344CB8AC3E}">
        <p14:creationId xmlns:p14="http://schemas.microsoft.com/office/powerpoint/2010/main" val="3672746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C926308-8DC6-4C19-B47C-B99D3A101B04}" type="slidenum">
              <a:rPr lang="en-US" smtClean="0"/>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18819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GB" dirty="0"/>
          </a:p>
        </p:txBody>
      </p:sp>
      <p:sp>
        <p:nvSpPr>
          <p:cNvPr id="45060" name="Slide Number Placeholder 3"/>
          <p:cNvSpPr>
            <a:spLocks noGrp="1"/>
          </p:cNvSpPr>
          <p:nvPr>
            <p:ph type="sldNum" sz="quarter" idx="5"/>
          </p:nvPr>
        </p:nvSpPr>
        <p:spPr>
          <a:noFill/>
        </p:spPr>
        <p:txBody>
          <a:bodyPr/>
          <a:lstStyle/>
          <a:p>
            <a:fld id="{04F15275-EFFB-4CC3-9893-49F04F10EAF2}" type="slidenum">
              <a:rPr lang="en-US" smtClean="0"/>
              <a:pPr/>
              <a:t>12</a:t>
            </a:fld>
            <a:endParaRPr lang="en-US"/>
          </a:p>
        </p:txBody>
      </p:sp>
    </p:spTree>
    <p:extLst>
      <p:ext uri="{BB962C8B-B14F-4D97-AF65-F5344CB8AC3E}">
        <p14:creationId xmlns:p14="http://schemas.microsoft.com/office/powerpoint/2010/main" val="47352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GB" baseline="0" dirty="0" smtClean="0"/>
          </a:p>
          <a:p>
            <a:endParaRPr lang="en-GB" baseline="0" dirty="0"/>
          </a:p>
        </p:txBody>
      </p:sp>
      <p:sp>
        <p:nvSpPr>
          <p:cNvPr id="46084" name="Slide Number Placeholder 3"/>
          <p:cNvSpPr>
            <a:spLocks noGrp="1"/>
          </p:cNvSpPr>
          <p:nvPr>
            <p:ph type="sldNum" sz="quarter" idx="5"/>
          </p:nvPr>
        </p:nvSpPr>
        <p:spPr>
          <a:noFill/>
        </p:spPr>
        <p:txBody>
          <a:bodyPr/>
          <a:lstStyle/>
          <a:p>
            <a:fld id="{85E5374C-10A4-4049-B392-C428B955D10D}" type="slidenum">
              <a:rPr lang="en-US" smtClean="0"/>
              <a:pPr/>
              <a:t>13</a:t>
            </a:fld>
            <a:endParaRPr lang="en-US"/>
          </a:p>
        </p:txBody>
      </p:sp>
    </p:spTree>
    <p:extLst>
      <p:ext uri="{BB962C8B-B14F-4D97-AF65-F5344CB8AC3E}">
        <p14:creationId xmlns:p14="http://schemas.microsoft.com/office/powerpoint/2010/main" val="193272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GB" dirty="0" smtClean="0"/>
          </a:p>
          <a:p>
            <a:endParaRPr lang="en-GB" dirty="0"/>
          </a:p>
        </p:txBody>
      </p:sp>
      <p:sp>
        <p:nvSpPr>
          <p:cNvPr id="46084" name="Slide Number Placeholder 3"/>
          <p:cNvSpPr>
            <a:spLocks noGrp="1"/>
          </p:cNvSpPr>
          <p:nvPr>
            <p:ph type="sldNum" sz="quarter" idx="5"/>
          </p:nvPr>
        </p:nvSpPr>
        <p:spPr>
          <a:noFill/>
        </p:spPr>
        <p:txBody>
          <a:bodyPr/>
          <a:lstStyle/>
          <a:p>
            <a:fld id="{85E5374C-10A4-4049-B392-C428B955D10D}" type="slidenum">
              <a:rPr lang="en-US" smtClean="0"/>
              <a:pPr/>
              <a:t>14</a:t>
            </a:fld>
            <a:endParaRPr lang="en-US"/>
          </a:p>
        </p:txBody>
      </p:sp>
    </p:spTree>
    <p:extLst>
      <p:ext uri="{BB962C8B-B14F-4D97-AF65-F5344CB8AC3E}">
        <p14:creationId xmlns:p14="http://schemas.microsoft.com/office/powerpoint/2010/main" val="357722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15</a:t>
            </a:fld>
            <a:endParaRPr lang="en-US"/>
          </a:p>
        </p:txBody>
      </p:sp>
    </p:spTree>
    <p:extLst>
      <p:ext uri="{BB962C8B-B14F-4D97-AF65-F5344CB8AC3E}">
        <p14:creationId xmlns:p14="http://schemas.microsoft.com/office/powerpoint/2010/main" val="262897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16</a:t>
            </a:fld>
            <a:endParaRPr lang="en-US"/>
          </a:p>
        </p:txBody>
      </p:sp>
    </p:spTree>
    <p:extLst>
      <p:ext uri="{BB962C8B-B14F-4D97-AF65-F5344CB8AC3E}">
        <p14:creationId xmlns:p14="http://schemas.microsoft.com/office/powerpoint/2010/main" val="323985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17</a:t>
            </a:fld>
            <a:endParaRPr lang="en-US"/>
          </a:p>
        </p:txBody>
      </p:sp>
    </p:spTree>
    <p:extLst>
      <p:ext uri="{BB962C8B-B14F-4D97-AF65-F5344CB8AC3E}">
        <p14:creationId xmlns:p14="http://schemas.microsoft.com/office/powerpoint/2010/main" val="115622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18</a:t>
            </a:fld>
            <a:endParaRPr lang="en-US"/>
          </a:p>
        </p:txBody>
      </p:sp>
    </p:spTree>
    <p:extLst>
      <p:ext uri="{BB962C8B-B14F-4D97-AF65-F5344CB8AC3E}">
        <p14:creationId xmlns:p14="http://schemas.microsoft.com/office/powerpoint/2010/main" val="286614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19</a:t>
            </a:fld>
            <a:endParaRPr lang="en-US"/>
          </a:p>
        </p:txBody>
      </p:sp>
    </p:spTree>
    <p:extLst>
      <p:ext uri="{BB962C8B-B14F-4D97-AF65-F5344CB8AC3E}">
        <p14:creationId xmlns:p14="http://schemas.microsoft.com/office/powerpoint/2010/main" val="103266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GB" dirty="0"/>
          </a:p>
        </p:txBody>
      </p:sp>
      <p:sp>
        <p:nvSpPr>
          <p:cNvPr id="48132" name="Slide Number Placeholder 3"/>
          <p:cNvSpPr>
            <a:spLocks noGrp="1"/>
          </p:cNvSpPr>
          <p:nvPr>
            <p:ph type="sldNum" sz="quarter" idx="5"/>
          </p:nvPr>
        </p:nvSpPr>
        <p:spPr>
          <a:noFill/>
        </p:spPr>
        <p:txBody>
          <a:bodyPr/>
          <a:lstStyle/>
          <a:p>
            <a:fld id="{BB4070A0-66B2-46FF-B5CE-9A5983D08B57}" type="slidenum">
              <a:rPr lang="en-US" smtClean="0"/>
              <a:pPr/>
              <a:t>2</a:t>
            </a:fld>
            <a:endParaRPr lang="en-US"/>
          </a:p>
        </p:txBody>
      </p:sp>
    </p:spTree>
    <p:extLst>
      <p:ext uri="{BB962C8B-B14F-4D97-AF65-F5344CB8AC3E}">
        <p14:creationId xmlns:p14="http://schemas.microsoft.com/office/powerpoint/2010/main" val="12249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5</a:t>
            </a:fld>
            <a:endParaRPr lang="en-US"/>
          </a:p>
        </p:txBody>
      </p:sp>
    </p:spTree>
    <p:extLst>
      <p:ext uri="{BB962C8B-B14F-4D97-AF65-F5344CB8AC3E}">
        <p14:creationId xmlns:p14="http://schemas.microsoft.com/office/powerpoint/2010/main" val="345485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FEA165B-0C81-4042-A7F0-13B7A95A9520}" type="slidenum">
              <a:rPr lang="en-US" smtClean="0"/>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53568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7</a:t>
            </a:fld>
            <a:endParaRPr lang="en-US"/>
          </a:p>
        </p:txBody>
      </p:sp>
    </p:spTree>
    <p:extLst>
      <p:ext uri="{BB962C8B-B14F-4D97-AF65-F5344CB8AC3E}">
        <p14:creationId xmlns:p14="http://schemas.microsoft.com/office/powerpoint/2010/main" val="246710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8</a:t>
            </a:fld>
            <a:endParaRPr lang="en-US"/>
          </a:p>
        </p:txBody>
      </p:sp>
    </p:spTree>
    <p:extLst>
      <p:ext uri="{BB962C8B-B14F-4D97-AF65-F5344CB8AC3E}">
        <p14:creationId xmlns:p14="http://schemas.microsoft.com/office/powerpoint/2010/main" val="413442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GB" dirty="0" smtClean="0"/>
          </a:p>
          <a:p>
            <a:endParaRPr lang="en-GB" dirty="0" smtClean="0"/>
          </a:p>
          <a:p>
            <a:endParaRPr lang="en-GB" dirty="0" smtClean="0"/>
          </a:p>
        </p:txBody>
      </p:sp>
      <p:sp>
        <p:nvSpPr>
          <p:cNvPr id="40964" name="Slide Number Placeholder 3"/>
          <p:cNvSpPr>
            <a:spLocks noGrp="1"/>
          </p:cNvSpPr>
          <p:nvPr>
            <p:ph type="sldNum" sz="quarter" idx="5"/>
          </p:nvPr>
        </p:nvSpPr>
        <p:spPr>
          <a:noFill/>
        </p:spPr>
        <p:txBody>
          <a:bodyPr/>
          <a:lstStyle/>
          <a:p>
            <a:fld id="{BAB1EE80-A6A9-444D-946F-856EA91B7E0B}" type="slidenum">
              <a:rPr lang="en-US" smtClean="0"/>
              <a:pPr/>
              <a:t>9</a:t>
            </a:fld>
            <a:endParaRPr lang="en-US" smtClean="0"/>
          </a:p>
        </p:txBody>
      </p:sp>
    </p:spTree>
    <p:extLst>
      <p:ext uri="{BB962C8B-B14F-4D97-AF65-F5344CB8AC3E}">
        <p14:creationId xmlns:p14="http://schemas.microsoft.com/office/powerpoint/2010/main" val="222885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10</a:t>
            </a:fld>
            <a:endParaRPr lang="en-US"/>
          </a:p>
        </p:txBody>
      </p:sp>
    </p:spTree>
    <p:extLst>
      <p:ext uri="{BB962C8B-B14F-4D97-AF65-F5344CB8AC3E}">
        <p14:creationId xmlns:p14="http://schemas.microsoft.com/office/powerpoint/2010/main" val="378052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E7087BE-3337-4B92-91C6-BB0C61B8C12C}" type="slidenum">
              <a:rPr lang="en-US" smtClean="0"/>
              <a:pPr>
                <a:defRPr/>
              </a:pPr>
              <a:t>11</a:t>
            </a:fld>
            <a:endParaRPr lang="en-US"/>
          </a:p>
        </p:txBody>
      </p:sp>
    </p:spTree>
    <p:extLst>
      <p:ext uri="{BB962C8B-B14F-4D97-AF65-F5344CB8AC3E}">
        <p14:creationId xmlns:p14="http://schemas.microsoft.com/office/powerpoint/2010/main" val="26872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
        <p:nvSpPr>
          <p:cNvPr id="6" name="Slide Number Placeholder 5"/>
          <p:cNvSpPr>
            <a:spLocks noGrp="1"/>
          </p:cNvSpPr>
          <p:nvPr>
            <p:ph type="sldNum" sz="quarter" idx="12"/>
          </p:nvPr>
        </p:nvSpPr>
        <p:spPr/>
        <p:txBody>
          <a:bodyPr/>
          <a:lstStyle/>
          <a:p>
            <a:pPr>
              <a:defRPr/>
            </a:pPr>
            <a:fld id="{73C69C25-2461-4335-B697-432BB9CF2CA8}"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92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
        <p:nvSpPr>
          <p:cNvPr id="6" name="Slide Number Placeholder 5"/>
          <p:cNvSpPr>
            <a:spLocks noGrp="1"/>
          </p:cNvSpPr>
          <p:nvPr>
            <p:ph type="sldNum" sz="quarter" idx="12"/>
          </p:nvPr>
        </p:nvSpPr>
        <p:spPr/>
        <p:txBody>
          <a:bodyPr/>
          <a:lstStyle/>
          <a:p>
            <a:pPr>
              <a:defRPr/>
            </a:pPr>
            <a:fld id="{DFDD47F8-C0FE-4516-8FE8-718076BF0FDA}" type="slidenum">
              <a:rPr lang="en-GB" smtClean="0"/>
              <a:pPr>
                <a:defRPr/>
              </a:pPr>
              <a:t>‹#›</a:t>
            </a:fld>
            <a:endParaRPr lang="en-GB"/>
          </a:p>
        </p:txBody>
      </p:sp>
    </p:spTree>
    <p:extLst>
      <p:ext uri="{BB962C8B-B14F-4D97-AF65-F5344CB8AC3E}">
        <p14:creationId xmlns:p14="http://schemas.microsoft.com/office/powerpoint/2010/main" val="88762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91440" rIns="45720" b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
        <p:nvSpPr>
          <p:cNvPr id="6" name="Slide Number Placeholder 5"/>
          <p:cNvSpPr>
            <a:spLocks noGrp="1"/>
          </p:cNvSpPr>
          <p:nvPr>
            <p:ph type="sldNum" sz="quarter" idx="12"/>
          </p:nvPr>
        </p:nvSpPr>
        <p:spPr/>
        <p:txBody>
          <a:bodyPr/>
          <a:lstStyle/>
          <a:p>
            <a:pPr>
              <a:defRPr/>
            </a:pPr>
            <a:fld id="{78521616-081E-46D1-AECD-BAEF64EED690}" type="slidenum">
              <a:rPr lang="en-GB" smtClean="0"/>
              <a:pPr>
                <a:defRPr/>
              </a:pPr>
              <a:t>‹#›</a:t>
            </a:fld>
            <a:endParaRPr lang="en-GB"/>
          </a:p>
        </p:txBody>
      </p:sp>
    </p:spTree>
    <p:extLst>
      <p:ext uri="{BB962C8B-B14F-4D97-AF65-F5344CB8AC3E}">
        <p14:creationId xmlns:p14="http://schemas.microsoft.com/office/powerpoint/2010/main" val="37645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
        <p:nvSpPr>
          <p:cNvPr id="6" name="Slide Number Placeholder 5"/>
          <p:cNvSpPr>
            <a:spLocks noGrp="1"/>
          </p:cNvSpPr>
          <p:nvPr>
            <p:ph type="sldNum" sz="quarter" idx="12"/>
          </p:nvPr>
        </p:nvSpPr>
        <p:spPr/>
        <p:txBody>
          <a:bodyPr/>
          <a:lstStyle/>
          <a:p>
            <a:pPr>
              <a:defRPr/>
            </a:pPr>
            <a:fld id="{60788D23-60F0-446C-95F4-910A0BFB2500}" type="slidenum">
              <a:rPr lang="en-GB" smtClean="0"/>
              <a:pPr>
                <a:defRPr/>
              </a:pPr>
              <a:t>‹#›</a:t>
            </a:fld>
            <a:endParaRPr lang="en-GB"/>
          </a:p>
        </p:txBody>
      </p:sp>
    </p:spTree>
    <p:extLst>
      <p:ext uri="{BB962C8B-B14F-4D97-AF65-F5344CB8AC3E}">
        <p14:creationId xmlns:p14="http://schemas.microsoft.com/office/powerpoint/2010/main" val="132972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
        <p:nvSpPr>
          <p:cNvPr id="6" name="Slide Number Placeholder 5"/>
          <p:cNvSpPr>
            <a:spLocks noGrp="1"/>
          </p:cNvSpPr>
          <p:nvPr>
            <p:ph type="sldNum" sz="quarter" idx="12"/>
          </p:nvPr>
        </p:nvSpPr>
        <p:spPr/>
        <p:txBody>
          <a:bodyPr/>
          <a:lstStyle/>
          <a:p>
            <a:pPr>
              <a:defRPr/>
            </a:pPr>
            <a:fld id="{32520E8C-6260-4ACB-BBAA-4B2A2D6BC5F2}"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13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smtClean="0"/>
              <a:t>ENGAGEMENT AND PARTNERSHIP</a:t>
            </a:r>
            <a:endParaRPr lang="en-GB"/>
          </a:p>
        </p:txBody>
      </p:sp>
      <p:sp>
        <p:nvSpPr>
          <p:cNvPr id="7" name="Slide Number Placeholder 6"/>
          <p:cNvSpPr>
            <a:spLocks noGrp="1"/>
          </p:cNvSpPr>
          <p:nvPr>
            <p:ph type="sldNum" sz="quarter" idx="12"/>
          </p:nvPr>
        </p:nvSpPr>
        <p:spPr/>
        <p:txBody>
          <a:bodyPr/>
          <a:lstStyle/>
          <a:p>
            <a:pPr>
              <a:defRPr/>
            </a:pPr>
            <a:fld id="{F5AF19CD-6836-4551-A3B6-034DD3FCA36B}" type="slidenum">
              <a:rPr lang="en-GB" smtClean="0"/>
              <a:pPr>
                <a:defRPr/>
              </a:pPr>
              <a:t>‹#›</a:t>
            </a:fld>
            <a:endParaRPr lang="en-GB"/>
          </a:p>
        </p:txBody>
      </p:sp>
    </p:spTree>
    <p:extLst>
      <p:ext uri="{BB962C8B-B14F-4D97-AF65-F5344CB8AC3E}">
        <p14:creationId xmlns:p14="http://schemas.microsoft.com/office/powerpoint/2010/main" val="405763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en-GB" smtClean="0"/>
              <a:t>ENGAGEMENT AND PARTNERSHIP</a:t>
            </a:r>
            <a:endParaRPr lang="en-GB"/>
          </a:p>
        </p:txBody>
      </p:sp>
      <p:sp>
        <p:nvSpPr>
          <p:cNvPr id="9" name="Slide Number Placeholder 8"/>
          <p:cNvSpPr>
            <a:spLocks noGrp="1"/>
          </p:cNvSpPr>
          <p:nvPr>
            <p:ph type="sldNum" sz="quarter" idx="12"/>
          </p:nvPr>
        </p:nvSpPr>
        <p:spPr/>
        <p:txBody>
          <a:bodyPr/>
          <a:lstStyle/>
          <a:p>
            <a:pPr>
              <a:defRPr/>
            </a:pPr>
            <a:fld id="{FB8C4B13-DCDF-4F8C-9DCF-D86E77804232}" type="slidenum">
              <a:rPr lang="en-GB" smtClean="0"/>
              <a:pPr>
                <a:defRPr/>
              </a:pPr>
              <a:t>‹#›</a:t>
            </a:fld>
            <a:endParaRPr lang="en-GB"/>
          </a:p>
        </p:txBody>
      </p:sp>
    </p:spTree>
    <p:extLst>
      <p:ext uri="{BB962C8B-B14F-4D97-AF65-F5344CB8AC3E}">
        <p14:creationId xmlns:p14="http://schemas.microsoft.com/office/powerpoint/2010/main" val="317564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
        <p:nvSpPr>
          <p:cNvPr id="5" name="Slide Number Placeholder 4"/>
          <p:cNvSpPr>
            <a:spLocks noGrp="1"/>
          </p:cNvSpPr>
          <p:nvPr>
            <p:ph type="sldNum" sz="quarter" idx="12"/>
          </p:nvPr>
        </p:nvSpPr>
        <p:spPr/>
        <p:txBody>
          <a:bodyPr/>
          <a:lstStyle/>
          <a:p>
            <a:pPr>
              <a:defRPr/>
            </a:pPr>
            <a:fld id="{88252FF0-7869-46AC-A242-7111D5945CAE}" type="slidenum">
              <a:rPr lang="en-GB" smtClean="0"/>
              <a:pPr>
                <a:defRPr/>
              </a:pPr>
              <a:t>‹#›</a:t>
            </a:fld>
            <a:endParaRPr lang="en-GB"/>
          </a:p>
        </p:txBody>
      </p:sp>
    </p:spTree>
    <p:extLst>
      <p:ext uri="{BB962C8B-B14F-4D97-AF65-F5344CB8AC3E}">
        <p14:creationId xmlns:p14="http://schemas.microsoft.com/office/powerpoint/2010/main" val="179354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GB" smtClean="0"/>
              <a:t>ENGAGEMENT AND PARTNERSHIP</a:t>
            </a:r>
            <a:endParaRPr lang="en-GB"/>
          </a:p>
        </p:txBody>
      </p:sp>
      <p:sp>
        <p:nvSpPr>
          <p:cNvPr id="9" name="Slide Number Placeholder 8"/>
          <p:cNvSpPr>
            <a:spLocks noGrp="1"/>
          </p:cNvSpPr>
          <p:nvPr>
            <p:ph type="sldNum" sz="quarter" idx="12"/>
          </p:nvPr>
        </p:nvSpPr>
        <p:spPr/>
        <p:txBody>
          <a:bodyPr/>
          <a:lstStyle/>
          <a:p>
            <a:pPr>
              <a:defRPr/>
            </a:pPr>
            <a:fld id="{9B9459DC-2823-45C8-9E34-3209D0086DD1}" type="slidenum">
              <a:rPr lang="en-GB" smtClean="0"/>
              <a:pPr>
                <a:defRPr/>
              </a:pPr>
              <a:t>‹#›</a:t>
            </a:fld>
            <a:endParaRPr lang="en-GB"/>
          </a:p>
        </p:txBody>
      </p:sp>
    </p:spTree>
    <p:extLst>
      <p:ext uri="{BB962C8B-B14F-4D97-AF65-F5344CB8AC3E}">
        <p14:creationId xmlns:p14="http://schemas.microsoft.com/office/powerpoint/2010/main" val="385075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GB" smtClean="0"/>
              <a:t>ENGAGEMENT AND PARTNERSHIP</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FF66203-2CD7-4ACD-9B57-C193B3D7DB66}" type="slidenum">
              <a:rPr lang="en-GB" smtClean="0"/>
              <a:pPr>
                <a:defRPr/>
              </a:pPr>
              <a:t>‹#›</a:t>
            </a:fld>
            <a:endParaRPr lang="en-GB"/>
          </a:p>
        </p:txBody>
      </p:sp>
    </p:spTree>
    <p:extLst>
      <p:ext uri="{BB962C8B-B14F-4D97-AF65-F5344CB8AC3E}">
        <p14:creationId xmlns:p14="http://schemas.microsoft.com/office/powerpoint/2010/main" val="91541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3"/>
            <a:ext cx="7589520"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pPr>
              <a:defRPr/>
            </a:pPr>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r>
              <a:rPr lang="en-GB" smtClean="0"/>
              <a:t>ENGAGEMENT AND PARTNERSHIP</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5BC3DF4-CDFB-48D3-B792-5B0B34107B98}" type="slidenum">
              <a:rPr lang="en-GB" smtClean="0"/>
              <a:pPr>
                <a:defRPr/>
              </a:pPr>
              <a:t>‹#›</a:t>
            </a:fld>
            <a:endParaRPr lang="en-GB"/>
          </a:p>
        </p:txBody>
      </p:sp>
    </p:spTree>
    <p:extLst>
      <p:ext uri="{BB962C8B-B14F-4D97-AF65-F5344CB8AC3E}">
        <p14:creationId xmlns:p14="http://schemas.microsoft.com/office/powerpoint/2010/main" val="73862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2" y="6400800"/>
            <a:ext cx="914398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GB" smtClean="0"/>
              <a:t>ENGAGEMENT AND PARTNERSHIP</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69C8DCF-81B1-4EA9-A60D-9F275DBF54D4}"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921822"/>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lin.bryson@n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aise-network.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hyperlink" Target="http://www.mickhealey.co.uk/resourc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43808" y="2060848"/>
            <a:ext cx="6147792" cy="2160240"/>
          </a:xfrm>
        </p:spPr>
        <p:txBody>
          <a:bodyPr/>
          <a:lstStyle/>
          <a:p>
            <a:pPr eaLnBrk="1" hangingPunct="1"/>
            <a:r>
              <a:rPr lang="en-GB" sz="3600" dirty="0" smtClean="0"/>
              <a:t>Realising the potential of student engagement</a:t>
            </a:r>
            <a:r>
              <a:rPr lang="en-GB" sz="3600" b="1" dirty="0"/>
              <a:t/>
            </a:r>
            <a:br>
              <a:rPr lang="en-GB" sz="3600" b="1" dirty="0"/>
            </a:br>
            <a:endParaRPr lang="en-US" sz="3600" b="1" dirty="0"/>
          </a:p>
        </p:txBody>
      </p:sp>
      <p:sp>
        <p:nvSpPr>
          <p:cNvPr id="3075" name="Rectangle 3"/>
          <p:cNvSpPr>
            <a:spLocks noGrp="1" noChangeArrowheads="1"/>
          </p:cNvSpPr>
          <p:nvPr>
            <p:ph type="subTitle" idx="1"/>
          </p:nvPr>
        </p:nvSpPr>
        <p:spPr>
          <a:xfrm>
            <a:off x="1763688" y="4509120"/>
            <a:ext cx="7227912" cy="1536576"/>
          </a:xfrm>
        </p:spPr>
        <p:txBody>
          <a:bodyPr/>
          <a:lstStyle/>
          <a:p>
            <a:r>
              <a:rPr lang="en-GB" sz="2800" b="1" dirty="0"/>
              <a:t>Colin Bryson, Newcastle University</a:t>
            </a:r>
          </a:p>
          <a:p>
            <a:r>
              <a:rPr lang="en-GB" sz="2800" dirty="0">
                <a:hlinkClick r:id="rId3"/>
              </a:rPr>
              <a:t>colin.bryson@ncl.ac.uk</a:t>
            </a:r>
            <a:endParaRPr lang="en-GB" dirty="0"/>
          </a:p>
          <a:p>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Engaging students in the curriculum</a:t>
            </a:r>
            <a:endParaRPr lang="en-GB" b="1" dirty="0"/>
          </a:p>
        </p:txBody>
      </p:sp>
      <p:sp>
        <p:nvSpPr>
          <p:cNvPr id="3" name="Content Placeholder 2"/>
          <p:cNvSpPr>
            <a:spLocks noGrp="1"/>
          </p:cNvSpPr>
          <p:nvPr>
            <p:ph idx="1"/>
          </p:nvPr>
        </p:nvSpPr>
        <p:spPr/>
        <p:txBody>
          <a:bodyPr/>
          <a:lstStyle/>
          <a:p>
            <a:r>
              <a:rPr lang="en-GB" sz="2800" dirty="0" smtClean="0"/>
              <a:t>Active learning</a:t>
            </a:r>
          </a:p>
          <a:p>
            <a:r>
              <a:rPr lang="en-GB" sz="2800" dirty="0" smtClean="0"/>
              <a:t>Assessment for learning/peer assessment</a:t>
            </a:r>
          </a:p>
          <a:p>
            <a:r>
              <a:rPr lang="en-GB" sz="2800" dirty="0" smtClean="0"/>
              <a:t>Choice within the module -</a:t>
            </a:r>
            <a:r>
              <a:rPr lang="en-GB" sz="3200" dirty="0" smtClean="0"/>
              <a:t>Integrated projects</a:t>
            </a:r>
            <a:endParaRPr lang="en-GB" sz="2800" dirty="0" smtClean="0"/>
          </a:p>
          <a:p>
            <a:r>
              <a:rPr lang="en-GB" sz="2800" dirty="0" smtClean="0"/>
              <a:t>Collaborative learning and building trust relationships</a:t>
            </a:r>
          </a:p>
          <a:p>
            <a:r>
              <a:rPr lang="en-GB" sz="2800" dirty="0" smtClean="0"/>
              <a:t>Authenticity</a:t>
            </a:r>
          </a:p>
          <a:p>
            <a:r>
              <a:rPr lang="en-GB" sz="2800" dirty="0" smtClean="0"/>
              <a:t>Taking risks – opportunities to reflect on mistakes</a:t>
            </a:r>
          </a:p>
          <a:p>
            <a:pPr marL="0" indent="0">
              <a:buNone/>
            </a:pPr>
            <a:endParaRPr lang="en-GB" dirty="0"/>
          </a:p>
        </p:txBody>
      </p:sp>
      <p:sp>
        <p:nvSpPr>
          <p:cNvPr id="4" name="Footer Placeholder 3"/>
          <p:cNvSpPr>
            <a:spLocks noGrp="1"/>
          </p:cNvSpPr>
          <p:nvPr>
            <p:ph type="ftr" sz="quarter" idx="10"/>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392886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Engaging students outside the curriculum</a:t>
            </a:r>
            <a:endParaRPr lang="en-GB" b="1" dirty="0"/>
          </a:p>
        </p:txBody>
      </p:sp>
      <p:sp>
        <p:nvSpPr>
          <p:cNvPr id="3" name="Content Placeholder 2"/>
          <p:cNvSpPr>
            <a:spLocks noGrp="1"/>
          </p:cNvSpPr>
          <p:nvPr>
            <p:ph idx="1"/>
          </p:nvPr>
        </p:nvSpPr>
        <p:spPr/>
        <p:txBody>
          <a:bodyPr>
            <a:normAutofit/>
          </a:bodyPr>
          <a:lstStyle/>
          <a:p>
            <a:r>
              <a:rPr lang="en-GB" sz="3600" dirty="0" smtClean="0"/>
              <a:t>Engaging experiences which enable student to build confidence, develop and learn</a:t>
            </a:r>
          </a:p>
          <a:p>
            <a:r>
              <a:rPr lang="en-GB" sz="3600" dirty="0" smtClean="0"/>
              <a:t>101 opportunities to  be as attractive and inclusive as possible</a:t>
            </a:r>
          </a:p>
          <a:p>
            <a:r>
              <a:rPr lang="en-GB" sz="3600" dirty="0" smtClean="0"/>
              <a:t>Showing that we as staff value that….recognising</a:t>
            </a:r>
          </a:p>
        </p:txBody>
      </p:sp>
      <p:sp>
        <p:nvSpPr>
          <p:cNvPr id="5" name="Footer Placeholder 4"/>
          <p:cNvSpPr>
            <a:spLocks noGrp="1"/>
          </p:cNvSpPr>
          <p:nvPr>
            <p:ph type="ftr" sz="quarter" idx="10"/>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123465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22959" y="319705"/>
            <a:ext cx="8686800" cy="1371600"/>
          </a:xfrm>
        </p:spPr>
        <p:txBody>
          <a:bodyPr/>
          <a:lstStyle/>
          <a:p>
            <a:r>
              <a:rPr lang="en-GB" dirty="0" smtClean="0"/>
              <a:t>A holistic SE strategy</a:t>
            </a:r>
            <a:endParaRPr lang="en-GB" dirty="0"/>
          </a:p>
        </p:txBody>
      </p:sp>
      <p:sp>
        <p:nvSpPr>
          <p:cNvPr id="21507" name="Content Placeholder 2"/>
          <p:cNvSpPr>
            <a:spLocks noGrp="1"/>
          </p:cNvSpPr>
          <p:nvPr>
            <p:ph idx="1"/>
          </p:nvPr>
        </p:nvSpPr>
        <p:spPr>
          <a:xfrm>
            <a:off x="299453" y="1844824"/>
            <a:ext cx="7543801" cy="4023360"/>
          </a:xfrm>
        </p:spPr>
        <p:txBody>
          <a:bodyPr>
            <a:normAutofit/>
          </a:bodyPr>
          <a:lstStyle/>
          <a:p>
            <a:pPr marL="0" indent="0">
              <a:buNone/>
            </a:pPr>
            <a:r>
              <a:rPr lang="en-GB" sz="3600" dirty="0"/>
              <a:t>Combined Honours at </a:t>
            </a:r>
            <a:r>
              <a:rPr lang="en-GB" sz="3600" dirty="0" smtClean="0"/>
              <a:t>Newcastle</a:t>
            </a:r>
            <a:endParaRPr lang="en-GB" sz="3600" dirty="0"/>
          </a:p>
          <a:p>
            <a:pPr lvl="1">
              <a:buFont typeface="Wingdings" pitchFamily="2" charset="2"/>
              <a:buChar char="Ø"/>
            </a:pPr>
            <a:r>
              <a:rPr lang="en-GB" sz="3200" dirty="0"/>
              <a:t>Diverse and complex</a:t>
            </a:r>
          </a:p>
          <a:p>
            <a:pPr lvl="1">
              <a:buFont typeface="Wingdings" pitchFamily="2" charset="2"/>
              <a:buChar char="Ø"/>
            </a:pPr>
            <a:r>
              <a:rPr lang="en-GB" sz="3200" dirty="0"/>
              <a:t>Individuals doing unique degree </a:t>
            </a:r>
          </a:p>
          <a:p>
            <a:pPr lvl="1">
              <a:buFont typeface="Wingdings" pitchFamily="2" charset="2"/>
              <a:buChar char="Ø"/>
            </a:pPr>
            <a:r>
              <a:rPr lang="en-GB" sz="3200" dirty="0"/>
              <a:t>Missing sense of identity/ belonging</a:t>
            </a:r>
          </a:p>
          <a:p>
            <a:pPr lvl="1">
              <a:buFont typeface="Wingdings" pitchFamily="2" charset="2"/>
              <a:buChar char="Ø"/>
            </a:pPr>
            <a:r>
              <a:rPr lang="en-GB" sz="3200" dirty="0"/>
              <a:t>But few resources and so difficult to influence the existing curriculum</a:t>
            </a:r>
          </a:p>
        </p:txBody>
      </p:sp>
      <p:sp>
        <p:nvSpPr>
          <p:cNvPr id="2" name="Footer Placeholder 1"/>
          <p:cNvSpPr>
            <a:spLocks noGrp="1"/>
          </p:cNvSpPr>
          <p:nvPr>
            <p:ph type="ftr" sz="quarter" idx="11"/>
          </p:nvPr>
        </p:nvSpPr>
        <p:spPr/>
        <p:txBody>
          <a:bodyPr/>
          <a:lstStyle/>
          <a:p>
            <a:pPr>
              <a:defRPr/>
            </a:pPr>
            <a:r>
              <a:rPr lang="en-GB" smtClean="0"/>
              <a:t>ENGAGEMENT AND PARTNERSHIP</a:t>
            </a:r>
            <a:endParaRPr lang="en-GB"/>
          </a:p>
        </p:txBody>
      </p:sp>
      <p:pic>
        <p:nvPicPr>
          <p:cNvPr id="2050" name="Picture 2" descr="H:\My Pictures\Presentation2.jpg"/>
          <p:cNvPicPr>
            <a:picLocks noChangeAspect="1" noChangeArrowheads="1"/>
          </p:cNvPicPr>
          <p:nvPr/>
        </p:nvPicPr>
        <p:blipFill>
          <a:blip r:embed="rId3" cstate="print"/>
          <a:srcRect/>
          <a:stretch>
            <a:fillRect/>
          </a:stretch>
        </p:blipFill>
        <p:spPr bwMode="auto">
          <a:xfrm>
            <a:off x="6719370" y="4365104"/>
            <a:ext cx="2247767" cy="1912171"/>
          </a:xfrm>
          <a:prstGeom prst="rect">
            <a:avLst/>
          </a:prstGeom>
          <a:noFill/>
        </p:spPr>
      </p:pic>
    </p:spTree>
    <p:extLst>
      <p:ext uri="{BB962C8B-B14F-4D97-AF65-F5344CB8AC3E}">
        <p14:creationId xmlns:p14="http://schemas.microsoft.com/office/powerpoint/2010/main" val="894349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dirty="0"/>
              <a:t>Involving the students</a:t>
            </a:r>
          </a:p>
        </p:txBody>
      </p:sp>
      <p:sp>
        <p:nvSpPr>
          <p:cNvPr id="22531" name="Content Placeholder 2"/>
          <p:cNvSpPr>
            <a:spLocks noGrp="1"/>
          </p:cNvSpPr>
          <p:nvPr>
            <p:ph idx="1"/>
          </p:nvPr>
        </p:nvSpPr>
        <p:spPr>
          <a:xfrm>
            <a:off x="3275856" y="1916832"/>
            <a:ext cx="6995120" cy="3896072"/>
          </a:xfrm>
        </p:spPr>
        <p:txBody>
          <a:bodyPr>
            <a:noAutofit/>
          </a:bodyPr>
          <a:lstStyle/>
          <a:p>
            <a:r>
              <a:rPr lang="en-GB" sz="2400" dirty="0"/>
              <a:t>Student representation:</a:t>
            </a:r>
          </a:p>
          <a:p>
            <a:pPr lvl="1">
              <a:buFont typeface="Wingdings" panose="05000000000000000000" pitchFamily="2" charset="2"/>
              <a:buChar char="Ø"/>
            </a:pPr>
            <a:r>
              <a:rPr lang="en-GB" sz="2000" i="1" dirty="0"/>
              <a:t>Student</a:t>
            </a:r>
            <a:r>
              <a:rPr lang="en-GB" sz="2000" dirty="0"/>
              <a:t>-Staff Committee</a:t>
            </a:r>
          </a:p>
          <a:p>
            <a:pPr lvl="1">
              <a:buFont typeface="Wingdings" panose="05000000000000000000" pitchFamily="2" charset="2"/>
              <a:buChar char="Ø"/>
            </a:pPr>
            <a:r>
              <a:rPr lang="en-GB" sz="2000" dirty="0"/>
              <a:t>Empowerment- Student led, working groups</a:t>
            </a:r>
          </a:p>
          <a:p>
            <a:pPr lvl="1">
              <a:buFont typeface="Wingdings" panose="05000000000000000000" pitchFamily="2" charset="2"/>
              <a:buChar char="Ø"/>
            </a:pPr>
            <a:r>
              <a:rPr lang="en-GB" sz="2000" dirty="0"/>
              <a:t>Active agenda – providing solutions</a:t>
            </a:r>
          </a:p>
          <a:p>
            <a:pPr lvl="1">
              <a:buFont typeface="Wingdings" panose="05000000000000000000" pitchFamily="2" charset="2"/>
              <a:buChar char="Ø"/>
            </a:pPr>
            <a:r>
              <a:rPr lang="en-GB" sz="2000" dirty="0"/>
              <a:t>The engine room of change</a:t>
            </a:r>
          </a:p>
          <a:p>
            <a:pPr lvl="1">
              <a:buFont typeface="Wingdings" panose="05000000000000000000" pitchFamily="2" charset="2"/>
              <a:buChar char="Ø"/>
            </a:pPr>
            <a:r>
              <a:rPr lang="en-GB" sz="2000" dirty="0"/>
              <a:t>Staff supported</a:t>
            </a:r>
          </a:p>
          <a:p>
            <a:pPr lvl="1">
              <a:buFont typeface="Wingdings" panose="05000000000000000000" pitchFamily="2" charset="2"/>
              <a:buChar char="Ø"/>
            </a:pPr>
            <a:endParaRPr lang="en-GB" sz="700" dirty="0"/>
          </a:p>
          <a:p>
            <a:pPr marL="0" indent="0">
              <a:buNone/>
            </a:pPr>
            <a:r>
              <a:rPr lang="en-GB" sz="2400" dirty="0"/>
              <a:t>Success stories </a:t>
            </a:r>
          </a:p>
          <a:p>
            <a:pPr marL="0" indent="0">
              <a:buNone/>
            </a:pPr>
            <a:r>
              <a:rPr lang="en-GB" dirty="0"/>
              <a:t>Little things and bigger things</a:t>
            </a:r>
          </a:p>
          <a:p>
            <a:pPr lvl="1">
              <a:buFont typeface="Wingdings" panose="05000000000000000000" pitchFamily="2" charset="2"/>
              <a:buChar char="Ø"/>
            </a:pPr>
            <a:r>
              <a:rPr lang="en-GB" sz="2000" dirty="0" smtClean="0"/>
              <a:t>Change the name of the degree</a:t>
            </a:r>
            <a:endParaRPr lang="en-GB" sz="2000" dirty="0"/>
          </a:p>
          <a:p>
            <a:pPr lvl="1">
              <a:buFont typeface="Wingdings" panose="05000000000000000000" pitchFamily="2" charset="2"/>
              <a:buChar char="Ø"/>
            </a:pPr>
            <a:r>
              <a:rPr lang="en-GB" sz="2000" dirty="0" smtClean="0"/>
              <a:t>Defending the degree</a:t>
            </a:r>
            <a:endParaRPr lang="en-GB" sz="2000" dirty="0"/>
          </a:p>
          <a:p>
            <a:pPr lvl="1">
              <a:buFont typeface="Wingdings" panose="05000000000000000000" pitchFamily="2" charset="2"/>
              <a:buChar char="Ø"/>
            </a:pPr>
            <a:r>
              <a:rPr lang="en-GB" sz="2000" dirty="0"/>
              <a:t>New curriculum and module co-design</a:t>
            </a:r>
          </a:p>
        </p:txBody>
      </p:sp>
      <p:sp>
        <p:nvSpPr>
          <p:cNvPr id="3" name="Footer Placeholder 2"/>
          <p:cNvSpPr>
            <a:spLocks noGrp="1"/>
          </p:cNvSpPr>
          <p:nvPr>
            <p:ph type="ftr" sz="quarter" idx="11"/>
          </p:nvPr>
        </p:nvSpPr>
        <p:spPr/>
        <p:txBody>
          <a:bodyPr/>
          <a:lstStyle/>
          <a:p>
            <a:pPr>
              <a:defRPr/>
            </a:pPr>
            <a:r>
              <a:rPr lang="en-GB" smtClean="0"/>
              <a:t>ENGAGEMENT AND PARTNERSHIP</a:t>
            </a:r>
            <a:endParaRPr lang="en-GB"/>
          </a:p>
        </p:txBody>
      </p:sp>
      <p:pic>
        <p:nvPicPr>
          <p:cNvPr id="2" name="Picture 1"/>
          <p:cNvPicPr>
            <a:picLocks noChangeAspect="1"/>
          </p:cNvPicPr>
          <p:nvPr/>
        </p:nvPicPr>
        <p:blipFill>
          <a:blip r:embed="rId3"/>
          <a:stretch>
            <a:fillRect/>
          </a:stretch>
        </p:blipFill>
        <p:spPr>
          <a:xfrm>
            <a:off x="683568" y="1777591"/>
            <a:ext cx="1800200" cy="2295156"/>
          </a:xfrm>
          <a:prstGeom prst="rect">
            <a:avLst/>
          </a:prstGeom>
        </p:spPr>
      </p:pic>
      <p:pic>
        <p:nvPicPr>
          <p:cNvPr id="4" name="Picture 3"/>
          <p:cNvPicPr>
            <a:picLocks noChangeAspect="1"/>
          </p:cNvPicPr>
          <p:nvPr/>
        </p:nvPicPr>
        <p:blipFill>
          <a:blip r:embed="rId4"/>
          <a:stretch>
            <a:fillRect/>
          </a:stretch>
        </p:blipFill>
        <p:spPr>
          <a:xfrm>
            <a:off x="531421" y="4575769"/>
            <a:ext cx="2348391" cy="1560576"/>
          </a:xfrm>
          <a:prstGeom prst="rect">
            <a:avLst/>
          </a:prstGeom>
        </p:spPr>
      </p:pic>
    </p:spTree>
    <p:extLst>
      <p:ext uri="{BB962C8B-B14F-4D97-AF65-F5344CB8AC3E}">
        <p14:creationId xmlns:p14="http://schemas.microsoft.com/office/powerpoint/2010/main" val="1702507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27584" y="116632"/>
            <a:ext cx="8964488" cy="1450757"/>
          </a:xfrm>
        </p:spPr>
        <p:txBody>
          <a:bodyPr>
            <a:normAutofit/>
          </a:bodyPr>
          <a:lstStyle/>
          <a:p>
            <a:r>
              <a:rPr lang="en-GB" sz="4400" dirty="0"/>
              <a:t>Enhancing engagement in </a:t>
            </a:r>
            <a:r>
              <a:rPr lang="en-GB" sz="4400" dirty="0" smtClean="0"/>
              <a:t>CH</a:t>
            </a:r>
            <a:endParaRPr lang="en-GB" sz="4400" dirty="0"/>
          </a:p>
        </p:txBody>
      </p:sp>
      <p:sp>
        <p:nvSpPr>
          <p:cNvPr id="22531" name="Content Placeholder 2"/>
          <p:cNvSpPr>
            <a:spLocks noGrp="1"/>
          </p:cNvSpPr>
          <p:nvPr>
            <p:ph idx="1"/>
          </p:nvPr>
        </p:nvSpPr>
        <p:spPr>
          <a:xfrm>
            <a:off x="827584" y="1783860"/>
            <a:ext cx="5976664" cy="4459455"/>
          </a:xfrm>
        </p:spPr>
        <p:txBody>
          <a:bodyPr>
            <a:noAutofit/>
          </a:bodyPr>
          <a:lstStyle/>
          <a:p>
            <a:pPr marL="0" indent="0">
              <a:spcBef>
                <a:spcPts val="300"/>
              </a:spcBef>
              <a:spcAft>
                <a:spcPts val="300"/>
              </a:spcAft>
              <a:buNone/>
            </a:pPr>
            <a:r>
              <a:rPr lang="en-GB" u="sng" dirty="0"/>
              <a:t>Peer </a:t>
            </a:r>
            <a:r>
              <a:rPr lang="en-GB" u="sng" dirty="0" smtClean="0"/>
              <a:t>leadership</a:t>
            </a:r>
            <a:r>
              <a:rPr lang="en-GB" dirty="0" smtClean="0"/>
              <a:t> - </a:t>
            </a:r>
            <a:r>
              <a:rPr lang="en-GB" dirty="0"/>
              <a:t>Schemes student led but strong staff support</a:t>
            </a:r>
          </a:p>
          <a:p>
            <a:pPr>
              <a:spcBef>
                <a:spcPts val="300"/>
              </a:spcBef>
              <a:spcAft>
                <a:spcPts val="300"/>
              </a:spcAft>
              <a:buFont typeface="Wingdings" panose="05000000000000000000" pitchFamily="2" charset="2"/>
              <a:buChar char="Ø"/>
            </a:pPr>
            <a:r>
              <a:rPr lang="en-GB" dirty="0" smtClean="0"/>
              <a:t>Mentors</a:t>
            </a:r>
            <a:r>
              <a:rPr lang="en-GB" dirty="0"/>
              <a:t>, Welfare ambassadors</a:t>
            </a:r>
          </a:p>
          <a:p>
            <a:pPr>
              <a:spcBef>
                <a:spcPts val="300"/>
              </a:spcBef>
              <a:spcAft>
                <a:spcPts val="300"/>
              </a:spcAft>
              <a:buFont typeface="Wingdings" panose="05000000000000000000" pitchFamily="2" charset="2"/>
              <a:buChar char="Ø"/>
            </a:pPr>
            <a:r>
              <a:rPr lang="en-GB" dirty="0"/>
              <a:t>PASS scheme</a:t>
            </a:r>
          </a:p>
          <a:p>
            <a:pPr>
              <a:spcBef>
                <a:spcPts val="300"/>
              </a:spcBef>
              <a:spcAft>
                <a:spcPts val="300"/>
              </a:spcAft>
              <a:buFont typeface="Wingdings" panose="05000000000000000000" pitchFamily="2" charset="2"/>
              <a:buChar char="Ø"/>
            </a:pPr>
            <a:r>
              <a:rPr lang="en-GB" dirty="0" err="1" smtClean="0"/>
              <a:t>CHallenge</a:t>
            </a:r>
            <a:endParaRPr lang="en-GB" dirty="0"/>
          </a:p>
          <a:p>
            <a:pPr>
              <a:spcBef>
                <a:spcPts val="300"/>
              </a:spcBef>
              <a:spcAft>
                <a:spcPts val="300"/>
              </a:spcAft>
              <a:buFont typeface="Wingdings" panose="05000000000000000000" pitchFamily="2" charset="2"/>
              <a:buChar char="Ø"/>
            </a:pPr>
            <a:r>
              <a:rPr lang="en-GB" dirty="0"/>
              <a:t>Graduate </a:t>
            </a:r>
            <a:r>
              <a:rPr lang="en-GB" dirty="0" smtClean="0"/>
              <a:t>mentoring</a:t>
            </a:r>
          </a:p>
          <a:p>
            <a:pPr marL="0" indent="0">
              <a:spcBef>
                <a:spcPts val="300"/>
              </a:spcBef>
              <a:spcAft>
                <a:spcPts val="300"/>
              </a:spcAft>
              <a:buNone/>
            </a:pPr>
            <a:endParaRPr lang="en-GB" sz="200" dirty="0" smtClean="0"/>
          </a:p>
          <a:p>
            <a:pPr>
              <a:spcBef>
                <a:spcPts val="300"/>
              </a:spcBef>
              <a:spcAft>
                <a:spcPts val="300"/>
              </a:spcAft>
              <a:buFont typeface="Wingdings" panose="05000000000000000000" pitchFamily="2" charset="2"/>
              <a:buChar char="Ø"/>
            </a:pPr>
            <a:r>
              <a:rPr lang="en-GB" dirty="0" smtClean="0"/>
              <a:t>Building </a:t>
            </a:r>
            <a:r>
              <a:rPr lang="en-GB" u="sng" dirty="0"/>
              <a:t>community</a:t>
            </a:r>
            <a:r>
              <a:rPr lang="en-GB" dirty="0"/>
              <a:t>:</a:t>
            </a:r>
          </a:p>
          <a:p>
            <a:pPr lvl="1">
              <a:spcBef>
                <a:spcPts val="300"/>
              </a:spcBef>
              <a:spcAft>
                <a:spcPts val="300"/>
              </a:spcAft>
              <a:buFont typeface="Wingdings" panose="05000000000000000000" pitchFamily="2" charset="2"/>
              <a:buChar char="§"/>
            </a:pPr>
            <a:r>
              <a:rPr lang="en-GB" sz="2000" dirty="0"/>
              <a:t>Facilities and spaces</a:t>
            </a:r>
          </a:p>
          <a:p>
            <a:pPr lvl="1">
              <a:spcBef>
                <a:spcPts val="300"/>
              </a:spcBef>
              <a:spcAft>
                <a:spcPts val="300"/>
              </a:spcAft>
              <a:buFont typeface="Wingdings" panose="05000000000000000000" pitchFamily="2" charset="2"/>
              <a:buChar char="§"/>
            </a:pPr>
            <a:r>
              <a:rPr lang="en-GB" sz="2000" dirty="0"/>
              <a:t>Social agenda – the CHS</a:t>
            </a:r>
          </a:p>
          <a:p>
            <a:pPr>
              <a:spcBef>
                <a:spcPts val="300"/>
              </a:spcBef>
              <a:spcAft>
                <a:spcPts val="300"/>
              </a:spcAft>
              <a:buFont typeface="Wingdings" panose="05000000000000000000" pitchFamily="2" charset="2"/>
              <a:buChar char="Ø"/>
            </a:pPr>
            <a:r>
              <a:rPr lang="en-GB" dirty="0"/>
              <a:t>Joining it all up – events and activities are shared and promoted by all parties</a:t>
            </a:r>
          </a:p>
          <a:p>
            <a:pPr marL="0" indent="0">
              <a:spcBef>
                <a:spcPts val="300"/>
              </a:spcBef>
              <a:spcAft>
                <a:spcPts val="300"/>
              </a:spcAft>
              <a:buNone/>
            </a:pPr>
            <a:r>
              <a:rPr lang="en-GB" dirty="0" smtClean="0"/>
              <a:t>The </a:t>
            </a:r>
            <a:r>
              <a:rPr lang="en-GB" dirty="0"/>
              <a:t>Graduate Development modules – rewarding good practice and enabling projects</a:t>
            </a:r>
          </a:p>
          <a:p>
            <a:pPr marL="0" indent="0">
              <a:buNone/>
            </a:pPr>
            <a:endParaRPr lang="en-GB" sz="1800" dirty="0"/>
          </a:p>
          <a:p>
            <a:pPr marL="0" indent="0">
              <a:buNone/>
            </a:pPr>
            <a:endParaRPr lang="en-GB" sz="1800" dirty="0"/>
          </a:p>
          <a:p>
            <a:endParaRPr lang="en-GB" sz="1800" dirty="0"/>
          </a:p>
          <a:p>
            <a:endParaRPr lang="en-GB" sz="1800" dirty="0"/>
          </a:p>
          <a:p>
            <a:pPr marL="0" indent="0">
              <a:buNone/>
            </a:pPr>
            <a:endParaRPr lang="en-GB" sz="1800" dirty="0"/>
          </a:p>
          <a:p>
            <a:pPr>
              <a:buFont typeface="Wingdings" pitchFamily="2" charset="2"/>
              <a:buNone/>
            </a:pPr>
            <a:endParaRPr lang="en-GB" sz="1600" dirty="0"/>
          </a:p>
          <a:p>
            <a:endParaRPr lang="en-GB" sz="1600" dirty="0"/>
          </a:p>
        </p:txBody>
      </p:sp>
      <p:sp>
        <p:nvSpPr>
          <p:cNvPr id="3" name="Footer Placeholder 2"/>
          <p:cNvSpPr>
            <a:spLocks noGrp="1"/>
          </p:cNvSpPr>
          <p:nvPr>
            <p:ph type="ftr" sz="quarter" idx="11"/>
          </p:nvPr>
        </p:nvSpPr>
        <p:spPr/>
        <p:txBody>
          <a:bodyPr/>
          <a:lstStyle/>
          <a:p>
            <a:pPr>
              <a:defRPr/>
            </a:pPr>
            <a:r>
              <a:rPr lang="en-GB" smtClean="0"/>
              <a:t>ENGAGEMENT AND PARTNERSHIP</a:t>
            </a:r>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916832"/>
            <a:ext cx="1927153" cy="256953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615" y="2348880"/>
            <a:ext cx="1948426" cy="1932234"/>
          </a:xfrm>
          <a:prstGeom prst="rect">
            <a:avLst/>
          </a:prstGeom>
        </p:spPr>
      </p:pic>
    </p:spTree>
    <p:extLst>
      <p:ext uri="{BB962C8B-B14F-4D97-AF65-F5344CB8AC3E}">
        <p14:creationId xmlns:p14="http://schemas.microsoft.com/office/powerpoint/2010/main" val="1206912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8579296" cy="1027584"/>
          </a:xfrm>
        </p:spPr>
        <p:txBody>
          <a:bodyPr/>
          <a:lstStyle/>
          <a:p>
            <a:r>
              <a:rPr lang="en-GB" dirty="0"/>
              <a:t>Reflections on the CH strategy</a:t>
            </a:r>
          </a:p>
        </p:txBody>
      </p:sp>
      <p:sp>
        <p:nvSpPr>
          <p:cNvPr id="3" name="Content Placeholder 2"/>
          <p:cNvSpPr>
            <a:spLocks noGrp="1"/>
          </p:cNvSpPr>
          <p:nvPr>
            <p:ph idx="1"/>
          </p:nvPr>
        </p:nvSpPr>
        <p:spPr>
          <a:xfrm>
            <a:off x="395536" y="1988840"/>
            <a:ext cx="8496944" cy="4176464"/>
          </a:xfrm>
        </p:spPr>
        <p:txBody>
          <a:bodyPr>
            <a:normAutofit fontScale="85000" lnSpcReduction="10000"/>
          </a:bodyPr>
          <a:lstStyle/>
          <a:p>
            <a:pPr>
              <a:buFont typeface="Wingdings" panose="05000000000000000000" pitchFamily="2" charset="2"/>
              <a:buChar char="Ø"/>
            </a:pPr>
            <a:r>
              <a:rPr lang="en-GB" sz="3100" dirty="0"/>
              <a:t>Involves around 80 </a:t>
            </a:r>
            <a:r>
              <a:rPr lang="en-GB" sz="3100" dirty="0" smtClean="0"/>
              <a:t>students in roles </a:t>
            </a:r>
            <a:r>
              <a:rPr lang="en-GB" sz="3100" dirty="0"/>
              <a:t>per year –over 15%</a:t>
            </a:r>
          </a:p>
          <a:p>
            <a:pPr>
              <a:buFont typeface="Wingdings" panose="05000000000000000000" pitchFamily="2" charset="2"/>
              <a:buChar char="Ø"/>
            </a:pPr>
            <a:r>
              <a:rPr lang="en-GB" sz="3100" dirty="0"/>
              <a:t>Wider opportunities for involvement  – co-researching and internships, presenting at </a:t>
            </a:r>
            <a:r>
              <a:rPr lang="en-GB" sz="3100" dirty="0" smtClean="0"/>
              <a:t>conferences, new ideas</a:t>
            </a:r>
          </a:p>
          <a:p>
            <a:pPr marL="0" indent="0">
              <a:buNone/>
            </a:pPr>
            <a:r>
              <a:rPr lang="en-GB" sz="2600" b="1" dirty="0" smtClean="0">
                <a:solidFill>
                  <a:srgbClr val="FF0000"/>
                </a:solidFill>
              </a:rPr>
              <a:t>PICNIC – short term student exchanges</a:t>
            </a:r>
            <a:endParaRPr lang="en-GB" sz="2600" b="1" dirty="0">
              <a:solidFill>
                <a:srgbClr val="FF0000"/>
              </a:solidFill>
            </a:endParaRPr>
          </a:p>
          <a:p>
            <a:pPr>
              <a:buFont typeface="Wingdings" panose="05000000000000000000" pitchFamily="2" charset="2"/>
              <a:buChar char="Ø"/>
            </a:pPr>
            <a:r>
              <a:rPr lang="en-GB" sz="3100" dirty="0" smtClean="0"/>
              <a:t>Outcomes </a:t>
            </a:r>
            <a:r>
              <a:rPr lang="en-GB" sz="3100" dirty="0"/>
              <a:t>very strong – massive improvement in quality of student experience –  students and schemes win awards; strong evidence (cohort surveys </a:t>
            </a:r>
            <a:r>
              <a:rPr lang="en-GB" sz="3100" dirty="0" err="1"/>
              <a:t>etc</a:t>
            </a:r>
            <a:r>
              <a:rPr lang="en-GB" sz="3100" dirty="0"/>
              <a:t>) –satisfaction in the NSS (average 99% over last </a:t>
            </a:r>
            <a:r>
              <a:rPr lang="en-GB" sz="3100" dirty="0" smtClean="0"/>
              <a:t>five </a:t>
            </a:r>
            <a:r>
              <a:rPr lang="en-GB" sz="3100" dirty="0"/>
              <a:t>years); recruitment growth</a:t>
            </a:r>
          </a:p>
          <a:p>
            <a:pPr>
              <a:buFont typeface="Wingdings" panose="05000000000000000000" pitchFamily="2" charset="2"/>
              <a:buChar char="Ø"/>
            </a:pPr>
            <a:r>
              <a:rPr lang="en-GB" sz="3100" dirty="0" smtClean="0"/>
              <a:t>But</a:t>
            </a:r>
            <a:r>
              <a:rPr lang="en-GB" sz="3100" dirty="0"/>
              <a:t>, how do we involve more students more directly</a:t>
            </a:r>
            <a:r>
              <a:rPr lang="en-GB" sz="3100" dirty="0" smtClean="0"/>
              <a:t>? So they all gain the benefits…..</a:t>
            </a:r>
          </a:p>
          <a:p>
            <a:pPr>
              <a:buFont typeface="Wingdings" panose="05000000000000000000" pitchFamily="2" charset="2"/>
              <a:buChar char="Ø"/>
            </a:pPr>
            <a:endParaRPr lang="en-GB" sz="2600" dirty="0"/>
          </a:p>
          <a:p>
            <a:pPr marL="0" indent="0">
              <a:buNone/>
            </a:pPr>
            <a:endParaRPr lang="en-GB" sz="2200" dirty="0"/>
          </a:p>
          <a:p>
            <a:pPr marL="0" indent="0">
              <a:buNone/>
            </a:pPr>
            <a:endParaRPr lang="en-GB" sz="2400" dirty="0"/>
          </a:p>
          <a:p>
            <a:pPr marL="0" indent="0">
              <a:buNone/>
            </a:pPr>
            <a:endParaRPr lang="en-GB" sz="2400" dirty="0"/>
          </a:p>
          <a:p>
            <a:pPr marL="0" indent="0">
              <a:buNone/>
            </a:pPr>
            <a:endParaRPr lang="en-GB" dirty="0"/>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1090368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a partnership</a:t>
            </a:r>
            <a:r>
              <a:rPr lang="en-GB" dirty="0"/>
              <a:t> </a:t>
            </a:r>
            <a:r>
              <a:rPr lang="en-GB" dirty="0" smtClean="0"/>
              <a:t>model</a:t>
            </a:r>
            <a:endParaRPr lang="en-GB" dirty="0"/>
          </a:p>
        </p:txBody>
      </p:sp>
      <p:sp>
        <p:nvSpPr>
          <p:cNvPr id="3" name="Content Placeholder 2"/>
          <p:cNvSpPr>
            <a:spLocks noGrp="1"/>
          </p:cNvSpPr>
          <p:nvPr>
            <p:ph idx="1"/>
          </p:nvPr>
        </p:nvSpPr>
        <p:spPr>
          <a:xfrm>
            <a:off x="475830" y="1916832"/>
            <a:ext cx="8229600" cy="3886200"/>
          </a:xfrm>
        </p:spPr>
        <p:txBody>
          <a:bodyPr/>
          <a:lstStyle/>
          <a:p>
            <a:pPr>
              <a:buFont typeface="Wingdings" panose="05000000000000000000" pitchFamily="2" charset="2"/>
              <a:buChar char="Ø"/>
            </a:pPr>
            <a:r>
              <a:rPr lang="en-GB" dirty="0"/>
              <a:t>Grew out of our holistic student engagement strategy </a:t>
            </a:r>
            <a:r>
              <a:rPr lang="en-GB" sz="1800" i="1" dirty="0" smtClean="0"/>
              <a:t>(Furlonger </a:t>
            </a:r>
            <a:r>
              <a:rPr lang="en-GB" sz="1800" i="1" dirty="0"/>
              <a:t>et al, 2014)</a:t>
            </a:r>
            <a:r>
              <a:rPr lang="en-GB" sz="1600" dirty="0"/>
              <a:t> </a:t>
            </a:r>
          </a:p>
          <a:p>
            <a:pPr>
              <a:buFont typeface="Wingdings" panose="05000000000000000000" pitchFamily="2" charset="2"/>
              <a:buChar char="Ø"/>
            </a:pPr>
            <a:r>
              <a:rPr lang="en-GB" dirty="0" smtClean="0"/>
              <a:t>Resonates with student engagement and seeking transformative learning</a:t>
            </a:r>
          </a:p>
          <a:p>
            <a:pPr>
              <a:buFont typeface="Wingdings" panose="05000000000000000000" pitchFamily="2" charset="2"/>
              <a:buChar char="Ø"/>
            </a:pPr>
            <a:r>
              <a:rPr lang="en-GB" dirty="0" smtClean="0"/>
              <a:t>Roots </a:t>
            </a:r>
            <a:r>
              <a:rPr lang="en-GB" dirty="0"/>
              <a:t>in critical and radical pedagogy</a:t>
            </a:r>
          </a:p>
          <a:p>
            <a:pPr>
              <a:buFont typeface="Wingdings" panose="05000000000000000000" pitchFamily="2" charset="2"/>
              <a:buChar char="Ø"/>
            </a:pPr>
            <a:r>
              <a:rPr lang="en-GB" dirty="0" smtClean="0"/>
              <a:t>Counter to neo-liberalism and the model of students as consumer </a:t>
            </a:r>
            <a:r>
              <a:rPr lang="en-GB" sz="1800" i="1" dirty="0" smtClean="0"/>
              <a:t>(A Manifesto for Partnership, NUS, 2012; </a:t>
            </a:r>
            <a:r>
              <a:rPr lang="en-GB" sz="1800" i="1" dirty="0" err="1" smtClean="0"/>
              <a:t>Neary</a:t>
            </a:r>
            <a:r>
              <a:rPr lang="en-GB" sz="1800" i="1" dirty="0" smtClean="0"/>
              <a:t>; McCullough)</a:t>
            </a:r>
            <a:endParaRPr lang="en-GB" sz="2000" i="1" dirty="0" smtClean="0"/>
          </a:p>
          <a:p>
            <a:endParaRPr lang="en-GB" sz="2800" i="1" dirty="0" smtClean="0"/>
          </a:p>
          <a:p>
            <a:pPr marL="0" indent="0">
              <a:buNone/>
            </a:pPr>
            <a:endParaRPr lang="en-GB" dirty="0" smtClean="0"/>
          </a:p>
          <a:p>
            <a:endParaRPr lang="en-GB" dirty="0"/>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267"/>
          <a:stretch/>
        </p:blipFill>
        <p:spPr bwMode="auto">
          <a:xfrm>
            <a:off x="2411760" y="4581128"/>
            <a:ext cx="4357740" cy="144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79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1041"/>
            <a:ext cx="8229600" cy="1371600"/>
          </a:xfrm>
        </p:spPr>
        <p:txBody>
          <a:bodyPr/>
          <a:lstStyle/>
          <a:p>
            <a:r>
              <a:rPr lang="en-GB" dirty="0"/>
              <a:t>The virtues of partnership</a:t>
            </a:r>
          </a:p>
        </p:txBody>
      </p:sp>
      <p:sp>
        <p:nvSpPr>
          <p:cNvPr id="3" name="Content Placeholder 2"/>
          <p:cNvSpPr>
            <a:spLocks noGrp="1"/>
          </p:cNvSpPr>
          <p:nvPr>
            <p:ph idx="1"/>
          </p:nvPr>
        </p:nvSpPr>
        <p:spPr>
          <a:xfrm>
            <a:off x="827584" y="1934970"/>
            <a:ext cx="7823580" cy="4318248"/>
          </a:xfrm>
        </p:spPr>
        <p:txBody>
          <a:bodyPr>
            <a:normAutofit/>
          </a:bodyPr>
          <a:lstStyle/>
          <a:p>
            <a:pPr>
              <a:buNone/>
            </a:pPr>
            <a:r>
              <a:rPr lang="en-GB" sz="2400" dirty="0"/>
              <a:t>Epitomises positive values in society</a:t>
            </a:r>
          </a:p>
          <a:p>
            <a:pPr>
              <a:buFont typeface="Wingdings" panose="05000000000000000000" pitchFamily="2" charset="2"/>
              <a:buChar char="Ø"/>
            </a:pPr>
            <a:r>
              <a:rPr lang="en-GB" sz="2400" dirty="0"/>
              <a:t>Ethical</a:t>
            </a:r>
          </a:p>
          <a:p>
            <a:pPr>
              <a:buFont typeface="Wingdings" panose="05000000000000000000" pitchFamily="2" charset="2"/>
              <a:buChar char="Ø"/>
            </a:pPr>
            <a:r>
              <a:rPr lang="en-GB" sz="2400" dirty="0"/>
              <a:t>Democratic</a:t>
            </a:r>
          </a:p>
          <a:p>
            <a:pPr>
              <a:buFont typeface="Wingdings" panose="05000000000000000000" pitchFamily="2" charset="2"/>
              <a:buChar char="Ø"/>
            </a:pPr>
            <a:r>
              <a:rPr lang="en-GB" sz="2400" dirty="0"/>
              <a:t>Enables Higher Education to a make a more profound contribution to society</a:t>
            </a:r>
          </a:p>
          <a:p>
            <a:pPr>
              <a:buFont typeface="Wingdings" panose="05000000000000000000" pitchFamily="2" charset="2"/>
              <a:buChar char="Ø"/>
            </a:pPr>
            <a:r>
              <a:rPr lang="en-GB" sz="2400" dirty="0"/>
              <a:t>Education should be exemplary but also dynamic, be progressive and ‘public</a:t>
            </a:r>
            <a:r>
              <a:rPr lang="en-GB" sz="2400" dirty="0" smtClean="0"/>
              <a:t>’ </a:t>
            </a:r>
            <a:endParaRPr lang="en-GB" sz="2400" dirty="0"/>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232" y="4638455"/>
            <a:ext cx="3507952" cy="165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350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30995"/>
            <a:ext cx="7543800" cy="1450757"/>
          </a:xfrm>
        </p:spPr>
        <p:txBody>
          <a:bodyPr>
            <a:normAutofit/>
          </a:bodyPr>
          <a:lstStyle/>
          <a:p>
            <a:pPr algn="ctr"/>
            <a:r>
              <a:rPr lang="en-GB" sz="3600" dirty="0"/>
              <a:t>Cook-Sather, </a:t>
            </a:r>
            <a:r>
              <a:rPr lang="en-GB" sz="3600" dirty="0" err="1"/>
              <a:t>Bovill</a:t>
            </a:r>
            <a:r>
              <a:rPr lang="en-GB" sz="3600" dirty="0"/>
              <a:t> and </a:t>
            </a:r>
            <a:r>
              <a:rPr lang="en-GB" sz="3600" dirty="0" err="1"/>
              <a:t>Felten</a:t>
            </a:r>
            <a:r>
              <a:rPr lang="en-GB" sz="3600" dirty="0"/>
              <a:t> </a:t>
            </a:r>
            <a:r>
              <a:rPr lang="en-GB" sz="3600" dirty="0" smtClean="0"/>
              <a:t>(2014:6) </a:t>
            </a:r>
            <a:r>
              <a:rPr lang="en-GB" sz="3200" dirty="0"/>
              <a:t/>
            </a:r>
            <a:br>
              <a:rPr lang="en-GB" sz="3200" dirty="0"/>
            </a:br>
            <a:endParaRPr lang="en-GB" sz="3200" dirty="0"/>
          </a:p>
        </p:txBody>
      </p:sp>
      <p:sp>
        <p:nvSpPr>
          <p:cNvPr id="3" name="Content Placeholder 2"/>
          <p:cNvSpPr>
            <a:spLocks noGrp="1"/>
          </p:cNvSpPr>
          <p:nvPr>
            <p:ph idx="1"/>
          </p:nvPr>
        </p:nvSpPr>
        <p:spPr>
          <a:xfrm>
            <a:off x="801289" y="2081752"/>
            <a:ext cx="7543801" cy="4023360"/>
          </a:xfrm>
        </p:spPr>
        <p:txBody>
          <a:bodyPr/>
          <a:lstStyle/>
          <a:p>
            <a:pPr marL="0" indent="0">
              <a:buNone/>
            </a:pPr>
            <a:r>
              <a:rPr lang="en-GB" sz="3200" i="1" dirty="0"/>
              <a:t>We define student-faculty partnership as a </a:t>
            </a:r>
            <a:r>
              <a:rPr lang="en-GB" sz="3200" b="1" i="1" dirty="0"/>
              <a:t>collaborative, reciprocal process</a:t>
            </a:r>
            <a:r>
              <a:rPr lang="en-GB" sz="3200" i="1" dirty="0"/>
              <a:t> through which all participants have the opportunity to contribute equally, though not necessarily in the same ways, to curriculum or pedagogical conceptualisation, decision making, implementation, investigation or analysis</a:t>
            </a:r>
            <a:endParaRPr lang="en-GB" sz="3200" dirty="0"/>
          </a:p>
          <a:p>
            <a:endParaRPr lang="en-GB" dirty="0"/>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181493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371600"/>
          </a:xfrm>
        </p:spPr>
        <p:txBody>
          <a:bodyPr/>
          <a:lstStyle/>
          <a:p>
            <a:r>
              <a:rPr lang="en-GB" dirty="0"/>
              <a:t>The ethos of partnership</a:t>
            </a:r>
          </a:p>
        </p:txBody>
      </p:sp>
      <p:sp>
        <p:nvSpPr>
          <p:cNvPr id="3" name="Content Placeholder 2"/>
          <p:cNvSpPr>
            <a:spLocks noGrp="1"/>
          </p:cNvSpPr>
          <p:nvPr>
            <p:ph idx="1"/>
          </p:nvPr>
        </p:nvSpPr>
        <p:spPr>
          <a:xfrm>
            <a:off x="467544" y="1988840"/>
            <a:ext cx="8229600" cy="3886200"/>
          </a:xfrm>
        </p:spPr>
        <p:txBody>
          <a:bodyPr>
            <a:normAutofit fontScale="92500" lnSpcReduction="10000"/>
          </a:bodyPr>
          <a:lstStyle/>
          <a:p>
            <a:pPr marL="0" indent="0">
              <a:buNone/>
            </a:pPr>
            <a:r>
              <a:rPr lang="en-GB" sz="2800" dirty="0"/>
              <a:t>Principles of respect, </a:t>
            </a:r>
            <a:r>
              <a:rPr lang="en-GB" sz="2800" dirty="0" err="1"/>
              <a:t>repricocity</a:t>
            </a:r>
            <a:r>
              <a:rPr lang="en-GB" sz="2800" dirty="0"/>
              <a:t> and responsibility (</a:t>
            </a:r>
            <a:r>
              <a:rPr lang="en-GB" sz="2400" i="1" dirty="0"/>
              <a:t>Cook Sather et al, 2014</a:t>
            </a:r>
            <a:r>
              <a:rPr lang="en-GB" sz="2800" dirty="0"/>
              <a:t>)</a:t>
            </a:r>
          </a:p>
          <a:p>
            <a:pPr marL="0" indent="0">
              <a:buNone/>
            </a:pPr>
            <a:r>
              <a:rPr lang="en-GB" sz="2800" dirty="0"/>
              <a:t>The participant must perceive </a:t>
            </a:r>
            <a:r>
              <a:rPr lang="en-GB" sz="2400" dirty="0"/>
              <a:t>(</a:t>
            </a:r>
            <a:r>
              <a:rPr lang="en-GB" sz="2400" i="1" dirty="0" smtClean="0"/>
              <a:t>Bryson, </a:t>
            </a:r>
            <a:r>
              <a:rPr lang="en-GB" sz="2400" i="1" dirty="0" err="1" smtClean="0"/>
              <a:t>Furlonger</a:t>
            </a:r>
            <a:r>
              <a:rPr lang="en-GB" sz="2400" i="1" dirty="0" smtClean="0"/>
              <a:t> and </a:t>
            </a:r>
            <a:r>
              <a:rPr lang="en-GB" sz="2400" i="1" dirty="0" err="1" smtClean="0"/>
              <a:t>Rinaldo</a:t>
            </a:r>
            <a:r>
              <a:rPr lang="en-GB" sz="2400" i="1" dirty="0" smtClean="0"/>
              <a:t>, </a:t>
            </a:r>
            <a:r>
              <a:rPr lang="en-GB" sz="2400" i="1" dirty="0"/>
              <a:t>2015</a:t>
            </a:r>
            <a:r>
              <a:rPr lang="en-GB" sz="2400" dirty="0"/>
              <a:t>):</a:t>
            </a:r>
          </a:p>
          <a:p>
            <a:pPr lvl="0">
              <a:buFont typeface="Wingdings" panose="05000000000000000000" pitchFamily="2" charset="2"/>
              <a:buChar char="§"/>
            </a:pPr>
            <a:r>
              <a:rPr lang="en-GB" sz="2200" dirty="0"/>
              <a:t>That their participation and contribution is valued and valuable;</a:t>
            </a:r>
          </a:p>
          <a:p>
            <a:pPr lvl="0">
              <a:buFont typeface="Wingdings" panose="05000000000000000000" pitchFamily="2" charset="2"/>
              <a:buChar char="§"/>
            </a:pPr>
            <a:r>
              <a:rPr lang="en-GB" sz="2200" dirty="0"/>
              <a:t>A sense of co-ownership, inclusion, and equalising of power relations between students and staff; </a:t>
            </a:r>
          </a:p>
          <a:p>
            <a:pPr lvl="0">
              <a:buFont typeface="Wingdings" panose="05000000000000000000" pitchFamily="2" charset="2"/>
              <a:buChar char="§"/>
            </a:pPr>
            <a:r>
              <a:rPr lang="en-GB" sz="2200" dirty="0"/>
              <a:t>A sense of democracy, with an emphasis on participative democracy; </a:t>
            </a:r>
          </a:p>
          <a:p>
            <a:pPr>
              <a:buFont typeface="Wingdings" panose="05000000000000000000" pitchFamily="2" charset="2"/>
              <a:buChar char="§"/>
            </a:pPr>
            <a:r>
              <a:rPr lang="en-GB" sz="2200" dirty="0"/>
              <a:t>Membership of a community related to learning and educational context</a:t>
            </a:r>
          </a:p>
          <a:p>
            <a:pPr marL="0" indent="0">
              <a:buNone/>
            </a:pPr>
            <a:r>
              <a:rPr lang="en-GB" sz="2400" b="1" dirty="0"/>
              <a:t>And this needs to be realised in practice – a virtuous circle</a:t>
            </a:r>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3243507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611560" y="1988840"/>
            <a:ext cx="8229600" cy="4320480"/>
          </a:xfrm>
        </p:spPr>
        <p:txBody>
          <a:bodyPr>
            <a:normAutofit lnSpcReduction="10000"/>
          </a:bodyPr>
          <a:lstStyle/>
          <a:p>
            <a:r>
              <a:rPr lang="en-GB" sz="2000" dirty="0"/>
              <a:t>To involve and work with students in partnership</a:t>
            </a:r>
          </a:p>
          <a:p>
            <a:r>
              <a:rPr lang="en-GB" sz="2000" dirty="0"/>
              <a:t>To establish an annual conference drawing together leading edge work on SE - and to feed into publication through journals and books. </a:t>
            </a:r>
            <a:r>
              <a:rPr lang="en-GB" sz="2000" dirty="0" smtClean="0"/>
              <a:t>To </a:t>
            </a:r>
            <a:r>
              <a:rPr lang="en-GB" sz="2000" dirty="0"/>
              <a:t>create a bank of useful resources for us to share. </a:t>
            </a:r>
          </a:p>
          <a:p>
            <a:r>
              <a:rPr lang="en-GB" sz="2000" dirty="0"/>
              <a:t>To disseminate good ideas and practice via our journal and other methods – Student Engagement in Higher Education Journal</a:t>
            </a:r>
          </a:p>
          <a:p>
            <a:r>
              <a:rPr lang="en-GB" sz="2000" dirty="0"/>
              <a:t>Develop and support themes and interests through SIGS</a:t>
            </a:r>
          </a:p>
          <a:p>
            <a:r>
              <a:rPr lang="en-GB" sz="2000" dirty="0"/>
              <a:t>To facilitate communication between us (web, email network </a:t>
            </a:r>
            <a:r>
              <a:rPr lang="en-GB" sz="2000" dirty="0" err="1"/>
              <a:t>etc</a:t>
            </a:r>
            <a:r>
              <a:rPr lang="en-GB" sz="2000" dirty="0"/>
              <a:t>)</a:t>
            </a:r>
          </a:p>
          <a:p>
            <a:pPr marL="0" indent="0">
              <a:buNone/>
            </a:pPr>
            <a:r>
              <a:rPr lang="en-GB" sz="2800" u="sng" dirty="0">
                <a:hlinkClick r:id="rId3"/>
              </a:rPr>
              <a:t>http://www.raise-network.com</a:t>
            </a:r>
            <a:endParaRPr lang="en-GB" sz="2800" dirty="0">
              <a:hlinkClick r:id="rId3"/>
            </a:endParaRPr>
          </a:p>
          <a:p>
            <a:pPr marL="0" indent="0">
              <a:buNone/>
            </a:pPr>
            <a:r>
              <a:rPr lang="en-GB" sz="2000" dirty="0"/>
              <a:t> </a:t>
            </a:r>
          </a:p>
          <a:p>
            <a:pPr>
              <a:buNone/>
            </a:pPr>
            <a:r>
              <a:rPr lang="en-GB" sz="2000" b="1" dirty="0">
                <a:solidFill>
                  <a:srgbClr val="FF0000"/>
                </a:solidFill>
              </a:rPr>
              <a:t>(Next conference– Sept 2017, Manchester </a:t>
            </a:r>
            <a:r>
              <a:rPr lang="en-GB" sz="2000" b="1" dirty="0" smtClean="0">
                <a:solidFill>
                  <a:srgbClr val="FF0000"/>
                </a:solidFill>
              </a:rPr>
              <a:t> - registrations open until July 21st)</a:t>
            </a:r>
            <a:endParaRPr lang="en-GB" sz="2000" b="1" dirty="0">
              <a:solidFill>
                <a:srgbClr val="FF0000"/>
              </a:solidFill>
            </a:endParaRPr>
          </a:p>
          <a:p>
            <a:pPr>
              <a:buNone/>
            </a:pPr>
            <a:endParaRPr lang="en-GB" sz="1600" dirty="0"/>
          </a:p>
          <a:p>
            <a:endParaRPr lang="en-GB" dirty="0"/>
          </a:p>
        </p:txBody>
      </p:sp>
      <p:sp>
        <p:nvSpPr>
          <p:cNvPr id="3" name="Footer Placeholder 2"/>
          <p:cNvSpPr>
            <a:spLocks noGrp="1"/>
          </p:cNvSpPr>
          <p:nvPr>
            <p:ph type="ftr" sz="quarter" idx="11"/>
          </p:nvPr>
        </p:nvSpPr>
        <p:spPr/>
        <p:txBody>
          <a:bodyPr/>
          <a:lstStyle/>
          <a:p>
            <a:pPr>
              <a:defRPr/>
            </a:pPr>
            <a:r>
              <a:rPr lang="en-GB" smtClean="0"/>
              <a:t>ENGAGEMENT AND PARTNERSHIP</a:t>
            </a:r>
            <a:endParaRPr lang="en-GB"/>
          </a:p>
        </p:txBody>
      </p:sp>
      <p:pic>
        <p:nvPicPr>
          <p:cNvPr id="6" name="Picture 5" descr="Raise_logo_blue5.jpg"/>
          <p:cNvPicPr>
            <a:picLocks noChangeAspect="1"/>
          </p:cNvPicPr>
          <p:nvPr/>
        </p:nvPicPr>
        <p:blipFill>
          <a:blip r:embed="rId4" cstate="print"/>
          <a:stretch>
            <a:fillRect/>
          </a:stretch>
        </p:blipFill>
        <p:spPr>
          <a:xfrm>
            <a:off x="539552" y="476672"/>
            <a:ext cx="6643735" cy="1462396"/>
          </a:xfrm>
          <a:prstGeom prst="rect">
            <a:avLst/>
          </a:prstGeom>
        </p:spPr>
      </p:pic>
    </p:spTree>
    <p:extLst>
      <p:ext uri="{BB962C8B-B14F-4D97-AF65-F5344CB8AC3E}">
        <p14:creationId xmlns:p14="http://schemas.microsoft.com/office/powerpoint/2010/main" val="3342763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typology of </a:t>
            </a:r>
            <a:r>
              <a:rPr lang="en-GB" dirty="0" err="1"/>
              <a:t>SaP</a:t>
            </a:r>
            <a:r>
              <a:rPr lang="en-GB" dirty="0"/>
              <a:t> roles e.g.</a:t>
            </a:r>
            <a:br>
              <a:rPr lang="en-GB" dirty="0"/>
            </a:br>
            <a:r>
              <a:rPr lang="en-GB" sz="3200" dirty="0"/>
              <a:t>(Cook- Sather et al, Healey et al, 2014)</a:t>
            </a:r>
          </a:p>
        </p:txBody>
      </p:sp>
      <p:sp>
        <p:nvSpPr>
          <p:cNvPr id="3" name="Content Placeholder 2"/>
          <p:cNvSpPr>
            <a:spLocks noGrp="1"/>
          </p:cNvSpPr>
          <p:nvPr>
            <p:ph idx="1"/>
          </p:nvPr>
        </p:nvSpPr>
        <p:spPr>
          <a:xfrm>
            <a:off x="457200" y="1981200"/>
            <a:ext cx="8229600" cy="4400128"/>
          </a:xfrm>
        </p:spPr>
        <p:txBody>
          <a:bodyPr/>
          <a:lstStyle/>
          <a:p>
            <a:r>
              <a:rPr lang="en-GB" sz="2400" dirty="0"/>
              <a:t>Consultant to staff</a:t>
            </a:r>
          </a:p>
          <a:p>
            <a:r>
              <a:rPr lang="en-GB" sz="2400" dirty="0" smtClean="0"/>
              <a:t>Co-designing</a:t>
            </a:r>
            <a:endParaRPr lang="en-GB" sz="2400" dirty="0"/>
          </a:p>
          <a:p>
            <a:r>
              <a:rPr lang="en-GB" sz="2400" dirty="0"/>
              <a:t>Co-researching</a:t>
            </a:r>
          </a:p>
          <a:p>
            <a:r>
              <a:rPr lang="en-GB" sz="2400" dirty="0"/>
              <a:t>Change-agent (Dunne and </a:t>
            </a:r>
            <a:r>
              <a:rPr lang="en-GB" sz="2400" dirty="0" err="1"/>
              <a:t>Zandstra</a:t>
            </a:r>
            <a:r>
              <a:rPr lang="en-GB" sz="2400" dirty="0"/>
              <a:t>, 2011)</a:t>
            </a:r>
          </a:p>
          <a:p>
            <a:r>
              <a:rPr lang="en-GB" sz="2400" dirty="0"/>
              <a:t>Peer leading</a:t>
            </a:r>
          </a:p>
          <a:p>
            <a:pPr marL="0" indent="0">
              <a:buNone/>
            </a:pPr>
            <a:r>
              <a:rPr lang="en-GB" sz="2400" dirty="0"/>
              <a:t>Focussed on </a:t>
            </a:r>
            <a:r>
              <a:rPr lang="en-GB" sz="2400" dirty="0" err="1"/>
              <a:t>SoTL</a:t>
            </a:r>
            <a:r>
              <a:rPr lang="en-GB" sz="2400" dirty="0"/>
              <a:t>, curriculum, QA/QE, subject based</a:t>
            </a:r>
          </a:p>
          <a:p>
            <a:pPr marL="0" indent="0">
              <a:buNone/>
            </a:pPr>
            <a:endParaRPr lang="en-GB" dirty="0"/>
          </a:p>
          <a:p>
            <a:pPr marL="0" indent="0">
              <a:buNone/>
            </a:pPr>
            <a:r>
              <a:rPr lang="en-GB" sz="2400" dirty="0">
                <a:hlinkClick r:id="rId2"/>
              </a:rPr>
              <a:t>http://www.mickhealey.co.uk/resources</a:t>
            </a:r>
            <a:r>
              <a:rPr lang="en-GB" sz="2400" dirty="0"/>
              <a:t> look under ‘change agents’</a:t>
            </a:r>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124991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Benefits of partnership</a:t>
            </a:r>
          </a:p>
        </p:txBody>
      </p:sp>
      <p:sp>
        <p:nvSpPr>
          <p:cNvPr id="3" name="Content Placeholder 2"/>
          <p:cNvSpPr>
            <a:spLocks noGrp="1"/>
          </p:cNvSpPr>
          <p:nvPr>
            <p:ph sz="half" idx="1"/>
          </p:nvPr>
        </p:nvSpPr>
        <p:spPr>
          <a:xfrm>
            <a:off x="457200" y="1981200"/>
            <a:ext cx="6275040" cy="2023864"/>
          </a:xfrm>
        </p:spPr>
        <p:txBody>
          <a:bodyPr/>
          <a:lstStyle/>
          <a:p>
            <a:pPr marL="0" indent="0">
              <a:buNone/>
            </a:pPr>
            <a:r>
              <a:rPr lang="en-GB" sz="2800" dirty="0"/>
              <a:t>(Cook-Sather, Bovill and </a:t>
            </a:r>
            <a:r>
              <a:rPr lang="en-GB" sz="2800" dirty="0" err="1"/>
              <a:t>Felten</a:t>
            </a:r>
            <a:r>
              <a:rPr lang="en-GB" sz="2800" dirty="0"/>
              <a:t>, 2014)</a:t>
            </a:r>
          </a:p>
          <a:p>
            <a:pPr marL="0" indent="0">
              <a:buNone/>
            </a:pPr>
            <a:endParaRPr lang="en-GB" sz="2800" dirty="0"/>
          </a:p>
          <a:p>
            <a:pPr marL="0" indent="0">
              <a:buNone/>
            </a:pPr>
            <a:r>
              <a:rPr lang="en-GB" sz="2800" dirty="0"/>
              <a:t>Enhances (for both students AND staff)</a:t>
            </a:r>
          </a:p>
          <a:p>
            <a:pPr marL="0" indent="0">
              <a:buNone/>
            </a:pPr>
            <a:endParaRPr lang="en-GB" dirty="0"/>
          </a:p>
          <a:p>
            <a:pPr marL="0" indent="0">
              <a:buNone/>
            </a:pPr>
            <a:endParaRPr lang="en-GB" dirty="0"/>
          </a:p>
        </p:txBody>
      </p:sp>
      <p:sp>
        <p:nvSpPr>
          <p:cNvPr id="5" name="Content Placeholder 4"/>
          <p:cNvSpPr>
            <a:spLocks noGrp="1"/>
          </p:cNvSpPr>
          <p:nvPr>
            <p:ph sz="half" idx="2"/>
          </p:nvPr>
        </p:nvSpPr>
        <p:spPr>
          <a:xfrm>
            <a:off x="467544" y="4077072"/>
            <a:ext cx="8219256" cy="2520280"/>
          </a:xfrm>
        </p:spPr>
        <p:txBody>
          <a:bodyPr/>
          <a:lstStyle/>
          <a:p>
            <a:r>
              <a:rPr lang="en-GB" dirty="0"/>
              <a:t>Engagement (motivation, in the learning process itself, sense of responsibility, recognition)</a:t>
            </a:r>
          </a:p>
          <a:p>
            <a:r>
              <a:rPr lang="en-GB" dirty="0"/>
              <a:t>Metacognitive awareness and identity</a:t>
            </a:r>
          </a:p>
          <a:p>
            <a:r>
              <a:rPr lang="en-GB" dirty="0"/>
              <a:t>Actual teaching and classroom experiences </a:t>
            </a:r>
          </a:p>
          <a:p>
            <a:endParaRPr lang="en-GB" dirty="0"/>
          </a:p>
        </p:txBody>
      </p:sp>
      <p:sp>
        <p:nvSpPr>
          <p:cNvPr id="6" name="Footer Placeholder 5"/>
          <p:cNvSpPr>
            <a:spLocks noGrp="1"/>
          </p:cNvSpPr>
          <p:nvPr>
            <p:ph type="ftr" sz="quarter" idx="11"/>
          </p:nvPr>
        </p:nvSpPr>
        <p:spPr/>
        <p:txBody>
          <a:bodyPr/>
          <a:lstStyle/>
          <a:p>
            <a:pPr>
              <a:defRPr/>
            </a:pPr>
            <a:r>
              <a:rPr lang="en-GB" smtClean="0"/>
              <a:t>ENGAGEMENT AND PARTNERSHIP</a:t>
            </a:r>
            <a:endParaRPr lang="en-GB"/>
          </a:p>
        </p:txBody>
      </p:sp>
      <p:pic>
        <p:nvPicPr>
          <p:cNvPr id="4" name="Picture 6" descr="http://ecx.images-amazon.com/images/I/51zB0bIZmuL.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510" y="0"/>
            <a:ext cx="2312490" cy="357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538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r>
              <a:rPr lang="en-GB" sz="4000" dirty="0"/>
              <a:t>Some advice – context is important</a:t>
            </a:r>
          </a:p>
        </p:txBody>
      </p:sp>
      <p:sp>
        <p:nvSpPr>
          <p:cNvPr id="3" name="Content Placeholder 2"/>
          <p:cNvSpPr>
            <a:spLocks noGrp="1"/>
          </p:cNvSpPr>
          <p:nvPr>
            <p:ph idx="1"/>
          </p:nvPr>
        </p:nvSpPr>
        <p:spPr>
          <a:xfrm>
            <a:off x="457200" y="1988840"/>
            <a:ext cx="8229600" cy="3878560"/>
          </a:xfrm>
        </p:spPr>
        <p:txBody>
          <a:bodyPr>
            <a:normAutofit fontScale="85000" lnSpcReduction="20000"/>
          </a:bodyPr>
          <a:lstStyle/>
          <a:p>
            <a:r>
              <a:rPr lang="en-GB" sz="2800" dirty="0"/>
              <a:t>Start small, in the spaces that you can </a:t>
            </a:r>
            <a:r>
              <a:rPr lang="en-GB" sz="2800" dirty="0" smtClean="0"/>
              <a:t>find</a:t>
            </a:r>
          </a:p>
          <a:p>
            <a:r>
              <a:rPr lang="en-GB" sz="2800" dirty="0" smtClean="0"/>
              <a:t>Start early in the student journey</a:t>
            </a:r>
            <a:endParaRPr lang="en-GB" sz="2800" dirty="0"/>
          </a:p>
          <a:p>
            <a:r>
              <a:rPr lang="en-GB" sz="2800" dirty="0"/>
              <a:t>Be patient</a:t>
            </a:r>
          </a:p>
          <a:p>
            <a:r>
              <a:rPr lang="en-GB" sz="2800" dirty="0"/>
              <a:t>Form alliances</a:t>
            </a:r>
          </a:p>
          <a:p>
            <a:r>
              <a:rPr lang="en-GB" sz="2800" dirty="0"/>
              <a:t>Don’t coerce or rush in – induct and nurture (staff too!)</a:t>
            </a:r>
          </a:p>
          <a:p>
            <a:r>
              <a:rPr lang="en-GB" sz="2800" dirty="0"/>
              <a:t>Be conscious of your behaviour and how it is </a:t>
            </a:r>
            <a:r>
              <a:rPr lang="en-GB" sz="2800" dirty="0" smtClean="0"/>
              <a:t>perceived</a:t>
            </a:r>
          </a:p>
          <a:p>
            <a:r>
              <a:rPr lang="en-GB" sz="2800" dirty="0" smtClean="0"/>
              <a:t>BE ETHICAL!</a:t>
            </a:r>
            <a:endParaRPr lang="en-GB" sz="2800" dirty="0"/>
          </a:p>
          <a:p>
            <a:r>
              <a:rPr lang="en-GB" sz="2800" dirty="0"/>
              <a:t>Seek advice and listen to it</a:t>
            </a:r>
          </a:p>
          <a:p>
            <a:r>
              <a:rPr lang="en-GB" sz="2800" dirty="0"/>
              <a:t>Learn from mistakes</a:t>
            </a:r>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63093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r>
              <a:rPr lang="en-GB" dirty="0"/>
              <a:t>Partnership works and enables strong SE and transformative learning in a mass HE system and offers much – has rejuvenated me!</a:t>
            </a:r>
          </a:p>
          <a:p>
            <a:r>
              <a:rPr lang="en-GB" dirty="0"/>
              <a:t>Working and thinking outside comfort zones, but not too far outside…</a:t>
            </a:r>
          </a:p>
          <a:p>
            <a:r>
              <a:rPr lang="en-GB" dirty="0"/>
              <a:t>A </a:t>
            </a:r>
            <a:r>
              <a:rPr lang="en-GB" dirty="0" smtClean="0"/>
              <a:t>mixed model legitimated </a:t>
            </a:r>
            <a:r>
              <a:rPr lang="en-GB" dirty="0"/>
              <a:t>by student representation mechanisms </a:t>
            </a:r>
          </a:p>
          <a:p>
            <a:endParaRPr lang="en-GB" dirty="0"/>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3022910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12968" cy="1371600"/>
          </a:xfrm>
        </p:spPr>
        <p:txBody>
          <a:bodyPr/>
          <a:lstStyle/>
          <a:p>
            <a:r>
              <a:rPr lang="en-GB" sz="4000" b="1" dirty="0"/>
              <a:t>Realising that student engagement mattered</a:t>
            </a:r>
            <a:endParaRPr lang="en-GB" b="1" dirty="0"/>
          </a:p>
        </p:txBody>
      </p:sp>
      <p:sp>
        <p:nvSpPr>
          <p:cNvPr id="3" name="Content Placeholder 2"/>
          <p:cNvSpPr>
            <a:spLocks noGrp="1"/>
          </p:cNvSpPr>
          <p:nvPr>
            <p:ph idx="1"/>
          </p:nvPr>
        </p:nvSpPr>
        <p:spPr>
          <a:xfrm>
            <a:off x="457200" y="1981200"/>
            <a:ext cx="6275040" cy="4328120"/>
          </a:xfrm>
        </p:spPr>
        <p:txBody>
          <a:bodyPr/>
          <a:lstStyle/>
          <a:p>
            <a:pPr eaLnBrk="1" hangingPunct="1">
              <a:lnSpc>
                <a:spcPct val="90000"/>
              </a:lnSpc>
            </a:pPr>
            <a:r>
              <a:rPr lang="en-GB" sz="2400" dirty="0"/>
              <a:t>Early work with colleagues at NTU</a:t>
            </a:r>
          </a:p>
          <a:p>
            <a:pPr eaLnBrk="1" hangingPunct="1">
              <a:lnSpc>
                <a:spcPct val="90000"/>
              </a:lnSpc>
            </a:pPr>
            <a:r>
              <a:rPr lang="en-GB" sz="2400" dirty="0"/>
              <a:t>Major longitudinal study over 4 years and subsequent studies at Newcastle </a:t>
            </a:r>
          </a:p>
          <a:p>
            <a:pPr eaLnBrk="1" hangingPunct="1">
              <a:lnSpc>
                <a:spcPct val="90000"/>
              </a:lnSpc>
            </a:pPr>
            <a:r>
              <a:rPr lang="en-GB" sz="2400" dirty="0"/>
              <a:t>And other studies on </a:t>
            </a:r>
            <a:r>
              <a:rPr lang="en-GB" sz="2400" dirty="0" err="1"/>
              <a:t>graduateness</a:t>
            </a:r>
            <a:r>
              <a:rPr lang="en-GB" sz="2400" dirty="0"/>
              <a:t>, staff perspectives, and action research</a:t>
            </a:r>
          </a:p>
          <a:p>
            <a:pPr marL="0" indent="0" eaLnBrk="1" hangingPunct="1">
              <a:lnSpc>
                <a:spcPct val="90000"/>
              </a:lnSpc>
              <a:buNone/>
            </a:pPr>
            <a:endParaRPr lang="en-GB" sz="2400" dirty="0"/>
          </a:p>
          <a:p>
            <a:pPr marL="0" indent="0" eaLnBrk="1" hangingPunct="1">
              <a:lnSpc>
                <a:spcPct val="90000"/>
              </a:lnSpc>
              <a:buNone/>
            </a:pPr>
            <a:r>
              <a:rPr lang="en-GB" sz="2400" dirty="0"/>
              <a:t>Informed by a much wider perspective on the literature e.g. school sector, </a:t>
            </a:r>
            <a:r>
              <a:rPr lang="en-GB" sz="2400" dirty="0" err="1"/>
              <a:t>Dubet</a:t>
            </a:r>
            <a:r>
              <a:rPr lang="en-GB" sz="2400" dirty="0"/>
              <a:t>, </a:t>
            </a:r>
            <a:r>
              <a:rPr lang="en-GB" sz="2400" dirty="0" err="1"/>
              <a:t>Zepke</a:t>
            </a:r>
            <a:r>
              <a:rPr lang="en-GB" sz="2400" dirty="0"/>
              <a:t>, Tinto…</a:t>
            </a:r>
          </a:p>
          <a:p>
            <a:pPr eaLnBrk="1" hangingPunct="1">
              <a:lnSpc>
                <a:spcPct val="90000"/>
              </a:lnSpc>
              <a:buNone/>
            </a:pPr>
            <a:r>
              <a:rPr lang="en-GB" sz="2400" i="1" dirty="0"/>
              <a:t>Understanding and Developing Student Engagement, Routledge, 2014</a:t>
            </a:r>
          </a:p>
          <a:p>
            <a:endParaRPr lang="en-GB" dirty="0"/>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946140"/>
            <a:ext cx="2221766" cy="32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4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5576"/>
          </a:xfrm>
        </p:spPr>
        <p:txBody>
          <a:bodyPr/>
          <a:lstStyle/>
          <a:p>
            <a:r>
              <a:rPr lang="en-GB" b="1" dirty="0" smtClean="0"/>
              <a:t>Defining student engagement</a:t>
            </a:r>
            <a:endParaRPr lang="en-GB" b="1" dirty="0"/>
          </a:p>
        </p:txBody>
      </p:sp>
      <p:sp>
        <p:nvSpPr>
          <p:cNvPr id="3" name="Content Placeholder 2"/>
          <p:cNvSpPr>
            <a:spLocks noGrp="1"/>
          </p:cNvSpPr>
          <p:nvPr>
            <p:ph idx="1"/>
          </p:nvPr>
        </p:nvSpPr>
        <p:spPr>
          <a:xfrm>
            <a:off x="457200" y="1916832"/>
            <a:ext cx="8229600" cy="3950568"/>
          </a:xfrm>
        </p:spPr>
        <p:txBody>
          <a:bodyPr/>
          <a:lstStyle/>
          <a:p>
            <a:pPr marL="0" indent="0">
              <a:buNone/>
            </a:pPr>
            <a:r>
              <a:rPr lang="en-GB" sz="2400" i="1" dirty="0"/>
              <a:t>Student engagement is about what a student brings to Higher Education in terms of goals, aspirations, value and beliefs and how these are shaped and mediated by their experience whilst a student. SE is constructed and reconstructed through the lenses of the perceptions and identities held by students and the meaning and sense a student makes of their experiences and interactions. </a:t>
            </a:r>
          </a:p>
          <a:p>
            <a:pPr marL="0" indent="0">
              <a:buNone/>
            </a:pPr>
            <a:r>
              <a:rPr lang="en-GB" sz="2400" i="1" dirty="0"/>
              <a:t>As players and shapers of the educational context, educators need to foster educational, purposeful SE to support and enable students to learn in constructive and powerful ways and realise their potential in education and society. </a:t>
            </a:r>
            <a:endParaRPr lang="en-GB" sz="2400" dirty="0"/>
          </a:p>
          <a:p>
            <a:endParaRPr lang="en-GB" dirty="0"/>
          </a:p>
        </p:txBody>
      </p:sp>
      <p:sp>
        <p:nvSpPr>
          <p:cNvPr id="5" name="Footer Placeholder 4"/>
          <p:cNvSpPr>
            <a:spLocks noGrp="1"/>
          </p:cNvSpPr>
          <p:nvPr>
            <p:ph type="ftr" sz="quarter" idx="10"/>
          </p:nvPr>
        </p:nvSpPr>
        <p:spPr>
          <a:xfrm>
            <a:off x="3347864" y="6476400"/>
            <a:ext cx="2574283" cy="365125"/>
          </a:xfrm>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296905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40960" cy="971536"/>
          </a:xfrm>
        </p:spPr>
        <p:txBody>
          <a:bodyPr/>
          <a:lstStyle/>
          <a:p>
            <a:r>
              <a:rPr lang="en-GB" sz="4000" b="1" dirty="0"/>
              <a:t>The nature of student engagement</a:t>
            </a:r>
          </a:p>
        </p:txBody>
      </p:sp>
      <p:sp>
        <p:nvSpPr>
          <p:cNvPr id="3" name="Content Placeholder 2"/>
          <p:cNvSpPr>
            <a:spLocks noGrp="1"/>
          </p:cNvSpPr>
          <p:nvPr>
            <p:ph idx="1"/>
          </p:nvPr>
        </p:nvSpPr>
        <p:spPr>
          <a:xfrm>
            <a:off x="395536" y="1916832"/>
            <a:ext cx="8229600" cy="4248472"/>
          </a:xfrm>
        </p:spPr>
        <p:txBody>
          <a:bodyPr>
            <a:normAutofit fontScale="85000" lnSpcReduction="10000"/>
          </a:bodyPr>
          <a:lstStyle/>
          <a:p>
            <a:pPr>
              <a:buNone/>
            </a:pPr>
            <a:r>
              <a:rPr lang="en-GB" dirty="0"/>
              <a:t>Holistic and socially constructed</a:t>
            </a:r>
          </a:p>
          <a:p>
            <a:pPr eaLnBrk="1" hangingPunct="1">
              <a:lnSpc>
                <a:spcPct val="90000"/>
              </a:lnSpc>
              <a:buFont typeface="Wingdings" pitchFamily="2" charset="2"/>
              <a:buChar char="Ø"/>
            </a:pPr>
            <a:r>
              <a:rPr lang="en-GB" sz="2000" dirty="0"/>
              <a:t>Every student is an individual and different (Haggis, 2004)</a:t>
            </a:r>
          </a:p>
          <a:p>
            <a:pPr eaLnBrk="1" hangingPunct="1">
              <a:lnSpc>
                <a:spcPct val="90000"/>
              </a:lnSpc>
              <a:buFont typeface="Wingdings" pitchFamily="2" charset="2"/>
              <a:buChar char="Ø"/>
            </a:pPr>
            <a:r>
              <a:rPr lang="en-GB" sz="2000" dirty="0"/>
              <a:t>Engagement is a concept which encompasses the perceptions, expectations and experience of </a:t>
            </a:r>
            <a:r>
              <a:rPr lang="en-GB" sz="2000" i="1" dirty="0"/>
              <a:t>being</a:t>
            </a:r>
            <a:r>
              <a:rPr lang="en-GB" sz="2000" dirty="0"/>
              <a:t> a student and the </a:t>
            </a:r>
            <a:r>
              <a:rPr lang="en-GB" sz="2000" i="1" dirty="0"/>
              <a:t>construction</a:t>
            </a:r>
            <a:r>
              <a:rPr lang="en-GB" sz="2000" dirty="0"/>
              <a:t> of being a student in HE (Bryson and Hand, 2007).</a:t>
            </a:r>
          </a:p>
          <a:p>
            <a:pPr eaLnBrk="1" hangingPunct="1">
              <a:lnSpc>
                <a:spcPct val="90000"/>
              </a:lnSpc>
              <a:buFont typeface="Wingdings" pitchFamily="2" charset="2"/>
              <a:buChar char="Ø"/>
            </a:pPr>
            <a:r>
              <a:rPr lang="en-GB" sz="2000" dirty="0"/>
              <a:t>Engagement underpins learning and is the glue that binds it together – both located in </a:t>
            </a:r>
            <a:r>
              <a:rPr lang="en-GB" sz="2000" i="1" dirty="0"/>
              <a:t>being</a:t>
            </a:r>
            <a:r>
              <a:rPr lang="en-GB" sz="2000" dirty="0"/>
              <a:t> and </a:t>
            </a:r>
            <a:r>
              <a:rPr lang="en-GB" sz="2000" i="1" dirty="0"/>
              <a:t>becoming. </a:t>
            </a:r>
            <a:r>
              <a:rPr lang="en-GB" sz="2000" dirty="0"/>
              <a:t>(Fromm, 1977)</a:t>
            </a:r>
          </a:p>
          <a:p>
            <a:pPr eaLnBrk="1" hangingPunct="1">
              <a:lnSpc>
                <a:spcPct val="90000"/>
              </a:lnSpc>
              <a:buFont typeface="Wingdings" pitchFamily="2" charset="2"/>
              <a:buChar char="Ø"/>
            </a:pPr>
            <a:endParaRPr lang="en-GB" sz="2000" dirty="0"/>
          </a:p>
          <a:p>
            <a:pPr eaLnBrk="1" hangingPunct="1">
              <a:lnSpc>
                <a:spcPct val="90000"/>
              </a:lnSpc>
              <a:buFont typeface="Wingdings" pitchFamily="2" charset="2"/>
              <a:buChar char="Ø"/>
            </a:pPr>
            <a:r>
              <a:rPr lang="en-GB" sz="2000" dirty="0"/>
              <a:t>Powerful and deep learning requires strong engagement</a:t>
            </a:r>
          </a:p>
          <a:p>
            <a:pPr eaLnBrk="1" hangingPunct="1">
              <a:lnSpc>
                <a:spcPct val="90000"/>
              </a:lnSpc>
              <a:buFont typeface="Wingdings" pitchFamily="2" charset="2"/>
              <a:buChar char="Ø"/>
            </a:pPr>
            <a:endParaRPr lang="en-GB" sz="2000" dirty="0"/>
          </a:p>
          <a:p>
            <a:pPr eaLnBrk="1" hangingPunct="1">
              <a:lnSpc>
                <a:spcPct val="90000"/>
              </a:lnSpc>
              <a:buFont typeface="Wingdings" pitchFamily="2" charset="2"/>
              <a:buChar char="q"/>
            </a:pPr>
            <a:r>
              <a:rPr lang="en-GB" sz="2400" dirty="0"/>
              <a:t>Salience of </a:t>
            </a:r>
            <a:r>
              <a:rPr lang="en-GB" sz="2400" b="1" dirty="0"/>
              <a:t>transformative learning </a:t>
            </a:r>
          </a:p>
          <a:p>
            <a:pPr eaLnBrk="1" hangingPunct="1">
              <a:lnSpc>
                <a:spcPct val="90000"/>
              </a:lnSpc>
              <a:buFont typeface="Wingdings" pitchFamily="2" charset="2"/>
              <a:buChar char="q"/>
            </a:pPr>
            <a:r>
              <a:rPr lang="en-GB" sz="2400" b="1" dirty="0"/>
              <a:t>Becoming – </a:t>
            </a:r>
            <a:r>
              <a:rPr lang="en-GB" sz="2400" dirty="0"/>
              <a:t>self-authorship (Baxter </a:t>
            </a:r>
            <a:r>
              <a:rPr lang="en-GB" sz="2400" dirty="0" err="1"/>
              <a:t>Magolda</a:t>
            </a:r>
            <a:r>
              <a:rPr lang="en-GB" sz="2400" dirty="0"/>
              <a:t>), self efficacy (Tinto), critical being (Barnett), graduate identity (Holmes) </a:t>
            </a:r>
            <a:endParaRPr lang="en-GB" sz="2400" b="1" dirty="0"/>
          </a:p>
          <a:p>
            <a:pPr marL="0" indent="0" eaLnBrk="1" hangingPunct="1">
              <a:lnSpc>
                <a:spcPct val="90000"/>
              </a:lnSpc>
              <a:buNone/>
            </a:pPr>
            <a:endParaRPr lang="en-GB" sz="2400" dirty="0"/>
          </a:p>
        </p:txBody>
      </p:sp>
      <p:sp>
        <p:nvSpPr>
          <p:cNvPr id="5" name="Footer Placeholder 4"/>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134129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476672"/>
            <a:ext cx="8712968" cy="1371600"/>
          </a:xfrm>
        </p:spPr>
        <p:txBody>
          <a:bodyPr/>
          <a:lstStyle/>
          <a:p>
            <a:pPr eaLnBrk="1" hangingPunct="1"/>
            <a:r>
              <a:rPr lang="en-GB" sz="4000" b="1" dirty="0" smtClean="0"/>
              <a:t>Key influences on engagement – engaging students (process)</a:t>
            </a:r>
            <a:endParaRPr lang="en-GB" b="1" dirty="0" smtClean="0"/>
          </a:p>
        </p:txBody>
      </p:sp>
      <p:sp>
        <p:nvSpPr>
          <p:cNvPr id="16387" name="Rectangle 3"/>
          <p:cNvSpPr>
            <a:spLocks noGrp="1" noChangeArrowheads="1"/>
          </p:cNvSpPr>
          <p:nvPr>
            <p:ph idx="1"/>
          </p:nvPr>
        </p:nvSpPr>
        <p:spPr>
          <a:xfrm>
            <a:off x="539552" y="1916832"/>
            <a:ext cx="7972425" cy="3886200"/>
          </a:xfrm>
        </p:spPr>
        <p:txBody>
          <a:bodyPr>
            <a:normAutofit fontScale="92500" lnSpcReduction="20000"/>
          </a:bodyPr>
          <a:lstStyle/>
          <a:p>
            <a:pPr marL="609600" indent="-609600" eaLnBrk="1" hangingPunct="1">
              <a:buFont typeface="Arial" charset="0"/>
              <a:buAutoNum type="arabicPeriod"/>
            </a:pPr>
            <a:r>
              <a:rPr lang="en-GB" sz="2000" dirty="0" smtClean="0"/>
              <a:t>Student expectations and perceptions – match to the ‘personal project’ and interest in subject </a:t>
            </a:r>
          </a:p>
          <a:p>
            <a:pPr marL="609600" indent="-609600" eaLnBrk="1" hangingPunct="1">
              <a:buFont typeface="Arial" charset="0"/>
              <a:buAutoNum type="arabicPeriod"/>
            </a:pPr>
            <a:r>
              <a:rPr lang="en-GB" sz="2000" dirty="0" smtClean="0"/>
              <a:t>Sufficient challenge and appropriate workload</a:t>
            </a:r>
          </a:p>
          <a:p>
            <a:pPr marL="609600" indent="-609600" eaLnBrk="1" hangingPunct="1">
              <a:buFont typeface="Arial" charset="0"/>
              <a:buAutoNum type="arabicPeriod"/>
            </a:pPr>
            <a:r>
              <a:rPr lang="en-GB" sz="2000" dirty="0" smtClean="0"/>
              <a:t>Degrees of choice, autonomy, risk, and opportunities for growth and enjoyment</a:t>
            </a:r>
          </a:p>
          <a:p>
            <a:pPr marL="609600" indent="-609600" eaLnBrk="1" hangingPunct="1">
              <a:buFont typeface="Arial" charset="0"/>
              <a:buAutoNum type="arabicPeriod"/>
            </a:pPr>
            <a:r>
              <a:rPr lang="en-GB" sz="2000" dirty="0" smtClean="0"/>
              <a:t>Trust relationships </a:t>
            </a:r>
          </a:p>
          <a:p>
            <a:pPr marL="609600" indent="-609600" eaLnBrk="1" hangingPunct="1">
              <a:buFont typeface="Arial" charset="0"/>
              <a:buAutoNum type="arabicPeriod"/>
            </a:pPr>
            <a:r>
              <a:rPr lang="en-GB" sz="2000" dirty="0" smtClean="0"/>
              <a:t>Communication and discourse</a:t>
            </a:r>
          </a:p>
          <a:p>
            <a:pPr marL="609600" indent="-609600" eaLnBrk="1" hangingPunct="1">
              <a:buFont typeface="Arial" charset="0"/>
              <a:buAutoNum type="arabicPeriod"/>
            </a:pPr>
            <a:r>
              <a:rPr lang="en-GB" sz="2000" dirty="0" smtClean="0"/>
              <a:t>A sense of belonging and community</a:t>
            </a:r>
          </a:p>
          <a:p>
            <a:pPr marL="609600" indent="-609600" eaLnBrk="1" hangingPunct="1">
              <a:buFont typeface="Arial" charset="0"/>
              <a:buAutoNum type="arabicPeriod"/>
            </a:pPr>
            <a:r>
              <a:rPr lang="en-GB" sz="2000" dirty="0" smtClean="0"/>
              <a:t>Supportive social networks</a:t>
            </a:r>
          </a:p>
          <a:p>
            <a:pPr marL="609600" indent="-609600" eaLnBrk="1" hangingPunct="1">
              <a:buFont typeface="Arial" charset="0"/>
              <a:buAutoNum type="arabicPeriod"/>
            </a:pPr>
            <a:r>
              <a:rPr lang="en-GB" sz="2000" dirty="0" smtClean="0"/>
              <a:t>Opportunities </a:t>
            </a:r>
            <a:r>
              <a:rPr lang="en-GB" sz="2000" dirty="0"/>
              <a:t>f</a:t>
            </a:r>
            <a:r>
              <a:rPr lang="en-GB" sz="2000" dirty="0" smtClean="0"/>
              <a:t>or, and participation in activities and roles – to enable ownership, self-assurance and self-efficacy</a:t>
            </a:r>
          </a:p>
          <a:p>
            <a:pPr marL="609600" indent="-609600" eaLnBrk="1" hangingPunct="1">
              <a:buFont typeface="Arial" charset="0"/>
              <a:buAutoNum type="arabicPeriod"/>
            </a:pPr>
            <a:endParaRPr lang="en-GB" sz="2400" dirty="0" smtClean="0"/>
          </a:p>
          <a:p>
            <a:pPr marL="609600" indent="-609600" eaLnBrk="1" hangingPunct="1"/>
            <a:endParaRPr lang="en-GB" dirty="0" smtClean="0"/>
          </a:p>
        </p:txBody>
      </p:sp>
      <p:sp>
        <p:nvSpPr>
          <p:cNvPr id="2" name="Footer Placeholder 1"/>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29415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371600"/>
          </a:xfrm>
        </p:spPr>
        <p:txBody>
          <a:bodyPr/>
          <a:lstStyle/>
          <a:p>
            <a:r>
              <a:rPr lang="en-GB" dirty="0" smtClean="0"/>
              <a:t/>
            </a:r>
            <a:br>
              <a:rPr lang="en-GB" dirty="0" smtClean="0"/>
            </a:br>
            <a:r>
              <a:rPr lang="en-GB" b="1" dirty="0" smtClean="0"/>
              <a:t>The flipside of SE</a:t>
            </a:r>
            <a:endParaRPr lang="en-GB" b="1" dirty="0"/>
          </a:p>
        </p:txBody>
      </p:sp>
      <p:sp>
        <p:nvSpPr>
          <p:cNvPr id="3" name="Content Placeholder 2"/>
          <p:cNvSpPr>
            <a:spLocks noGrp="1"/>
          </p:cNvSpPr>
          <p:nvPr>
            <p:ph idx="1"/>
          </p:nvPr>
        </p:nvSpPr>
        <p:spPr>
          <a:xfrm>
            <a:off x="323528" y="1844824"/>
            <a:ext cx="8229600" cy="3886200"/>
          </a:xfrm>
        </p:spPr>
        <p:txBody>
          <a:bodyPr/>
          <a:lstStyle/>
          <a:p>
            <a:r>
              <a:rPr lang="en-GB" dirty="0" smtClean="0"/>
              <a:t>Alienation, inertia/anomie and disengagement</a:t>
            </a:r>
          </a:p>
          <a:p>
            <a:pPr lvl="1"/>
            <a:r>
              <a:rPr lang="en-GB" sz="2000" dirty="0" smtClean="0"/>
              <a:t>Performativity and disciplinary power – alienating impact of assessment (Mann, 2001)</a:t>
            </a:r>
          </a:p>
          <a:p>
            <a:pPr lvl="1"/>
            <a:r>
              <a:rPr lang="en-GB" sz="2000" dirty="0" smtClean="0"/>
              <a:t>Battle between cultures and values (Krause, 2005)</a:t>
            </a:r>
          </a:p>
          <a:p>
            <a:pPr lvl="1"/>
            <a:r>
              <a:rPr lang="en-GB" sz="2000" dirty="0" smtClean="0"/>
              <a:t>Inclusiveness and recognising what students bring (Hockings 2010; 2011)</a:t>
            </a:r>
          </a:p>
          <a:p>
            <a:r>
              <a:rPr lang="en-GB" dirty="0" smtClean="0"/>
              <a:t>Critiques</a:t>
            </a:r>
          </a:p>
          <a:p>
            <a:pPr lvl="1"/>
            <a:r>
              <a:rPr lang="en-GB" sz="2000" dirty="0" smtClean="0"/>
              <a:t>Compliance (</a:t>
            </a:r>
            <a:r>
              <a:rPr lang="en-GB" sz="2000" dirty="0" err="1" smtClean="0"/>
              <a:t>Zyngier</a:t>
            </a:r>
            <a:r>
              <a:rPr lang="en-GB" sz="2000" dirty="0" smtClean="0"/>
              <a:t>, 2008</a:t>
            </a:r>
            <a:r>
              <a:rPr lang="en-GB" sz="2000" dirty="0"/>
              <a:t>) </a:t>
            </a:r>
            <a:endParaRPr lang="en-GB" sz="2000" dirty="0" smtClean="0"/>
          </a:p>
          <a:p>
            <a:pPr lvl="1"/>
            <a:r>
              <a:rPr lang="en-GB" sz="2000" dirty="0" smtClean="0"/>
              <a:t>Serves a neo-liberal agenda (</a:t>
            </a:r>
            <a:r>
              <a:rPr lang="en-GB" sz="2000" dirty="0" err="1" smtClean="0"/>
              <a:t>Zepke</a:t>
            </a:r>
            <a:r>
              <a:rPr lang="en-GB" sz="2000" dirty="0" smtClean="0"/>
              <a:t>, 2014) </a:t>
            </a:r>
          </a:p>
          <a:p>
            <a:pPr lvl="1"/>
            <a:r>
              <a:rPr lang="en-GB" sz="2000" dirty="0" smtClean="0"/>
              <a:t>The appropriation of SE – the transactional</a:t>
            </a:r>
            <a:r>
              <a:rPr lang="en-GB" sz="2000" dirty="0" smtClean="0"/>
              <a:t>…’doing’ student engagement</a:t>
            </a:r>
          </a:p>
          <a:p>
            <a:pPr marL="201168" lvl="1" indent="0">
              <a:buNone/>
            </a:pPr>
            <a:r>
              <a:rPr lang="en-GB" sz="2000" dirty="0" smtClean="0"/>
              <a:t>But is this fair? What alternatives do MacFarlane (2017), </a:t>
            </a:r>
            <a:r>
              <a:rPr lang="en-GB" sz="2000" dirty="0" err="1" smtClean="0"/>
              <a:t>etc</a:t>
            </a:r>
            <a:r>
              <a:rPr lang="en-GB" sz="2000" dirty="0" smtClean="0"/>
              <a:t> suggest?</a:t>
            </a:r>
            <a:endParaRPr lang="en-GB" sz="2000" dirty="0"/>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52719"/>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80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Transforming to? Becoming what? - Engaging students (outcome)</a:t>
            </a:r>
            <a:endParaRPr lang="en-GB" sz="4000" dirty="0"/>
          </a:p>
        </p:txBody>
      </p:sp>
      <p:sp>
        <p:nvSpPr>
          <p:cNvPr id="3" name="Content Placeholder 2"/>
          <p:cNvSpPr>
            <a:spLocks noGrp="1"/>
          </p:cNvSpPr>
          <p:nvPr>
            <p:ph idx="1"/>
          </p:nvPr>
        </p:nvSpPr>
        <p:spPr/>
        <p:txBody>
          <a:bodyPr/>
          <a:lstStyle/>
          <a:p>
            <a:pPr marL="0" indent="0">
              <a:buNone/>
            </a:pPr>
            <a:r>
              <a:rPr lang="en-GB" sz="2400" dirty="0" smtClean="0"/>
              <a:t>Seeing the world differently</a:t>
            </a:r>
          </a:p>
          <a:p>
            <a:r>
              <a:rPr lang="en-GB" sz="2400" dirty="0" smtClean="0"/>
              <a:t>Knowledge -Intellectually developed (ways of knowing – self authorship) </a:t>
            </a:r>
          </a:p>
          <a:p>
            <a:r>
              <a:rPr lang="en-GB" sz="2400" dirty="0" smtClean="0"/>
              <a:t>A critical being – learning, reflection and evaluation</a:t>
            </a:r>
          </a:p>
          <a:p>
            <a:r>
              <a:rPr lang="en-GB" sz="2400" dirty="0" smtClean="0"/>
              <a:t>A social being and (global) citizen – morality and ethics</a:t>
            </a:r>
          </a:p>
          <a:p>
            <a:endParaRPr lang="en-GB" sz="2400" dirty="0"/>
          </a:p>
          <a:p>
            <a:endParaRPr lang="en-GB" sz="2400" dirty="0" smtClean="0"/>
          </a:p>
          <a:p>
            <a:r>
              <a:rPr lang="en-GB" sz="2400" dirty="0" smtClean="0"/>
              <a:t>Encouraging the transition to this goal in HE </a:t>
            </a:r>
          </a:p>
          <a:p>
            <a:pPr marL="0" indent="0">
              <a:buNone/>
            </a:pPr>
            <a:endParaRPr lang="en-GB" sz="2400" dirty="0"/>
          </a:p>
        </p:txBody>
      </p:sp>
      <p:sp>
        <p:nvSpPr>
          <p:cNvPr id="4" name="Footer Placeholder 3"/>
          <p:cNvSpPr>
            <a:spLocks noGrp="1"/>
          </p:cNvSpPr>
          <p:nvPr>
            <p:ph type="ftr" sz="quarter" idx="11"/>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292726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528" y="260648"/>
            <a:ext cx="8496944" cy="957411"/>
          </a:xfrm>
        </p:spPr>
        <p:txBody>
          <a:bodyPr/>
          <a:lstStyle/>
          <a:p>
            <a:r>
              <a:rPr lang="en-GB" b="1" dirty="0" smtClean="0"/>
              <a:t>So what works? </a:t>
            </a:r>
            <a:r>
              <a:rPr lang="en-GB" b="1" dirty="0" err="1" smtClean="0"/>
              <a:t>Kuh</a:t>
            </a:r>
            <a:r>
              <a:rPr lang="en-GB" b="1" dirty="0" smtClean="0"/>
              <a:t> (2008)</a:t>
            </a:r>
          </a:p>
        </p:txBody>
      </p:sp>
      <p:sp>
        <p:nvSpPr>
          <p:cNvPr id="3" name="Content Placeholder 2"/>
          <p:cNvSpPr>
            <a:spLocks noGrp="1"/>
          </p:cNvSpPr>
          <p:nvPr>
            <p:ph idx="1"/>
          </p:nvPr>
        </p:nvSpPr>
        <p:spPr>
          <a:xfrm>
            <a:off x="467544" y="1772816"/>
            <a:ext cx="8229600" cy="4711452"/>
          </a:xfrm>
        </p:spPr>
        <p:txBody>
          <a:bodyPr>
            <a:normAutofit fontScale="92500" lnSpcReduction="20000"/>
          </a:bodyPr>
          <a:lstStyle/>
          <a:p>
            <a:pPr marL="571500" indent="-571500">
              <a:buFont typeface="+mj-lt"/>
              <a:buAutoNum type="romanLcPeriod"/>
              <a:defRPr/>
            </a:pPr>
            <a:r>
              <a:rPr lang="en-GB" sz="2800" dirty="0" smtClean="0"/>
              <a:t>First year seminars (e.g. SI and PAL)</a:t>
            </a:r>
          </a:p>
          <a:p>
            <a:pPr marL="571500" indent="-571500">
              <a:buFont typeface="+mj-lt"/>
              <a:buAutoNum type="romanLcPeriod"/>
              <a:defRPr/>
            </a:pPr>
            <a:r>
              <a:rPr lang="en-GB" sz="2800" dirty="0" smtClean="0"/>
              <a:t>Learning communities – cross module</a:t>
            </a:r>
          </a:p>
          <a:p>
            <a:pPr marL="571500" indent="-571500">
              <a:buFont typeface="+mj-lt"/>
              <a:buAutoNum type="romanLcPeriod"/>
              <a:defRPr/>
            </a:pPr>
            <a:r>
              <a:rPr lang="en-GB" sz="2800" dirty="0" smtClean="0"/>
              <a:t>Service learning – experiential</a:t>
            </a:r>
          </a:p>
          <a:p>
            <a:pPr marL="571500" indent="-571500">
              <a:buFont typeface="+mj-lt"/>
              <a:buAutoNum type="romanLcPeriod"/>
              <a:defRPr/>
            </a:pPr>
            <a:r>
              <a:rPr lang="en-GB" sz="2800" dirty="0" smtClean="0"/>
              <a:t>Common intellectual experiences</a:t>
            </a:r>
          </a:p>
          <a:p>
            <a:pPr marL="571500" indent="-571500">
              <a:buFont typeface="+mj-lt"/>
              <a:buAutoNum type="romanLcPeriod"/>
              <a:defRPr/>
            </a:pPr>
            <a:r>
              <a:rPr lang="en-GB" sz="2800" dirty="0" smtClean="0"/>
              <a:t>Writing intensive courses</a:t>
            </a:r>
          </a:p>
          <a:p>
            <a:pPr marL="571500" indent="-571500">
              <a:buFont typeface="+mj-lt"/>
              <a:buAutoNum type="romanLcPeriod"/>
              <a:defRPr/>
            </a:pPr>
            <a:r>
              <a:rPr lang="en-GB" sz="2800" dirty="0" smtClean="0"/>
              <a:t>Collaborative projects</a:t>
            </a:r>
          </a:p>
          <a:p>
            <a:pPr marL="571500" indent="-571500">
              <a:buFont typeface="+mj-lt"/>
              <a:buAutoNum type="romanLcPeriod"/>
              <a:defRPr/>
            </a:pPr>
            <a:r>
              <a:rPr lang="en-GB" sz="2800" dirty="0" smtClean="0"/>
              <a:t>Undergraduate research</a:t>
            </a:r>
          </a:p>
          <a:p>
            <a:pPr marL="571500" indent="-571500">
              <a:buFont typeface="+mj-lt"/>
              <a:buAutoNum type="romanLcPeriod"/>
              <a:defRPr/>
            </a:pPr>
            <a:r>
              <a:rPr lang="en-GB" sz="2800" dirty="0" smtClean="0"/>
              <a:t>Diversity learning</a:t>
            </a:r>
          </a:p>
          <a:p>
            <a:pPr marL="571500" indent="-571500">
              <a:buFont typeface="+mj-lt"/>
              <a:buAutoNum type="romanLcPeriod"/>
              <a:defRPr/>
            </a:pPr>
            <a:r>
              <a:rPr lang="en-GB" sz="2800" dirty="0" smtClean="0"/>
              <a:t>Internships</a:t>
            </a:r>
          </a:p>
          <a:p>
            <a:pPr marL="571500" indent="-571500">
              <a:buFont typeface="+mj-lt"/>
              <a:buAutoNum type="romanLcPeriod"/>
              <a:defRPr/>
            </a:pPr>
            <a:r>
              <a:rPr lang="en-GB" sz="2800" dirty="0" smtClean="0"/>
              <a:t>Capstone courses</a:t>
            </a:r>
          </a:p>
          <a:p>
            <a:pPr>
              <a:defRPr/>
            </a:pPr>
            <a:endParaRPr lang="en-GB" dirty="0" smtClean="0"/>
          </a:p>
          <a:p>
            <a:pPr>
              <a:defRPr/>
            </a:pPr>
            <a:endParaRPr lang="en-GB" dirty="0" smtClean="0"/>
          </a:p>
          <a:p>
            <a:pPr>
              <a:defRPr/>
            </a:pPr>
            <a:endParaRPr lang="en-GB" dirty="0"/>
          </a:p>
        </p:txBody>
      </p:sp>
      <p:pic>
        <p:nvPicPr>
          <p:cNvPr id="18434" name="Picture 2" descr="http://leacademy.org/wp-content/uploads/2013/07/collaboration.jpg"/>
          <p:cNvPicPr>
            <a:picLocks noChangeAspect="1" noChangeArrowheads="1"/>
          </p:cNvPicPr>
          <p:nvPr/>
        </p:nvPicPr>
        <p:blipFill>
          <a:blip r:embed="rId3" cstate="print"/>
          <a:srcRect/>
          <a:stretch>
            <a:fillRect/>
          </a:stretch>
        </p:blipFill>
        <p:spPr bwMode="auto">
          <a:xfrm>
            <a:off x="6732240" y="4261832"/>
            <a:ext cx="2411760" cy="2099727"/>
          </a:xfrm>
          <a:prstGeom prst="rect">
            <a:avLst/>
          </a:prstGeom>
          <a:noFill/>
        </p:spPr>
      </p:pic>
      <p:sp>
        <p:nvSpPr>
          <p:cNvPr id="2" name="Footer Placeholder 1"/>
          <p:cNvSpPr>
            <a:spLocks noGrp="1"/>
          </p:cNvSpPr>
          <p:nvPr>
            <p:ph type="ftr" sz="quarter" idx="10"/>
          </p:nvPr>
        </p:nvSpPr>
        <p:spPr/>
        <p:txBody>
          <a:bodyPr/>
          <a:lstStyle/>
          <a:p>
            <a:pPr>
              <a:defRPr/>
            </a:pPr>
            <a:r>
              <a:rPr lang="en-GB" smtClean="0"/>
              <a:t>ENGAGEMENT AND PARTNERSHIP</a:t>
            </a:r>
            <a:endParaRPr lang="en-GB"/>
          </a:p>
        </p:txBody>
      </p:sp>
    </p:spTree>
    <p:extLst>
      <p:ext uri="{BB962C8B-B14F-4D97-AF65-F5344CB8AC3E}">
        <p14:creationId xmlns:p14="http://schemas.microsoft.com/office/powerpoint/2010/main" val="377459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6821</TotalTime>
  <Words>1468</Words>
  <Application>Microsoft Office PowerPoint</Application>
  <PresentationFormat>On-screen Show (4:3)</PresentationFormat>
  <Paragraphs>218</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Retrospect</vt:lpstr>
      <vt:lpstr>Realising the potential of student engagement </vt:lpstr>
      <vt:lpstr>PowerPoint Presentation</vt:lpstr>
      <vt:lpstr>Realising that student engagement mattered</vt:lpstr>
      <vt:lpstr>Defining student engagement</vt:lpstr>
      <vt:lpstr>The nature of student engagement</vt:lpstr>
      <vt:lpstr>Key influences on engagement – engaging students (process)</vt:lpstr>
      <vt:lpstr> The flipside of SE</vt:lpstr>
      <vt:lpstr>Transforming to? Becoming what? - Engaging students (outcome)</vt:lpstr>
      <vt:lpstr>So what works? Kuh (2008)</vt:lpstr>
      <vt:lpstr>Engaging students in the curriculum</vt:lpstr>
      <vt:lpstr>Engaging students outside the curriculum</vt:lpstr>
      <vt:lpstr>A holistic SE strategy</vt:lpstr>
      <vt:lpstr>Involving the students</vt:lpstr>
      <vt:lpstr>Enhancing engagement in CH</vt:lpstr>
      <vt:lpstr>Reflections on the CH strategy</vt:lpstr>
      <vt:lpstr>Introducing  a partnership model</vt:lpstr>
      <vt:lpstr>The virtues of partnership</vt:lpstr>
      <vt:lpstr>Cook-Sather, Bovill and Felten (2014:6)  </vt:lpstr>
      <vt:lpstr>The ethos of partnership</vt:lpstr>
      <vt:lpstr>A typology of SaP roles e.g. (Cook- Sather et al, Healey et al, 2014)</vt:lpstr>
      <vt:lpstr>Benefits of partnership</vt:lpstr>
      <vt:lpstr>Some advice – context is important</vt:lpstr>
      <vt:lpstr>Conclusions</vt:lpstr>
    </vt:vector>
  </TitlesOfParts>
  <Company>Nottingham Business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Bryson</dc:creator>
  <cp:lastModifiedBy>Admin</cp:lastModifiedBy>
  <cp:revision>422</cp:revision>
  <cp:lastPrinted>2015-09-14T09:55:46Z</cp:lastPrinted>
  <dcterms:created xsi:type="dcterms:W3CDTF">2004-05-26T11:42:35Z</dcterms:created>
  <dcterms:modified xsi:type="dcterms:W3CDTF">2017-07-11T07:53:13Z</dcterms:modified>
</cp:coreProperties>
</file>