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25"/>
  </p:handoutMasterIdLst>
  <p:sldIdLst>
    <p:sldId id="256" r:id="rId2"/>
    <p:sldId id="288" r:id="rId3"/>
    <p:sldId id="289" r:id="rId4"/>
    <p:sldId id="298" r:id="rId5"/>
    <p:sldId id="304" r:id="rId6"/>
    <p:sldId id="299" r:id="rId7"/>
    <p:sldId id="301" r:id="rId8"/>
    <p:sldId id="303" r:id="rId9"/>
    <p:sldId id="291" r:id="rId10"/>
    <p:sldId id="290" r:id="rId11"/>
    <p:sldId id="308" r:id="rId12"/>
    <p:sldId id="295" r:id="rId13"/>
    <p:sldId id="292" r:id="rId14"/>
    <p:sldId id="296" r:id="rId15"/>
    <p:sldId id="309" r:id="rId16"/>
    <p:sldId id="302" r:id="rId17"/>
    <p:sldId id="297" r:id="rId18"/>
    <p:sldId id="305" r:id="rId19"/>
    <p:sldId id="307" r:id="rId20"/>
    <p:sldId id="306" r:id="rId21"/>
    <p:sldId id="293" r:id="rId22"/>
    <p:sldId id="294" r:id="rId23"/>
    <p:sldId id="287" r:id="rId2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9B2917-A9D4-4AA3-A880-9C97B458BF1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D8129-1789-46FE-B2C8-E1E29D640A25}">
      <dgm:prSet phldrT="[Text]"/>
      <dgm:spPr/>
      <dgm:t>
        <a:bodyPr/>
        <a:lstStyle/>
        <a:p>
          <a:r>
            <a:rPr lang="en-GB" b="1" dirty="0" smtClean="0"/>
            <a:t>Pedagogy (</a:t>
          </a:r>
          <a:r>
            <a:rPr lang="en-GB" b="1" dirty="0" err="1" smtClean="0"/>
            <a:t>CiLL</a:t>
          </a:r>
          <a:r>
            <a:rPr lang="en-GB" b="1" dirty="0" smtClean="0"/>
            <a:t>, lexical-approach?, etc.)</a:t>
          </a:r>
        </a:p>
        <a:p>
          <a:r>
            <a:rPr lang="en-GB" b="1" dirty="0" smtClean="0"/>
            <a:t>Corpus (or many?)</a:t>
          </a:r>
        </a:p>
        <a:p>
          <a:r>
            <a:rPr lang="en-GB" b="1" dirty="0" smtClean="0"/>
            <a:t>Classroom tasks</a:t>
          </a:r>
        </a:p>
        <a:p>
          <a:r>
            <a:rPr lang="en-GB" b="1" dirty="0" smtClean="0"/>
            <a:t>Study books</a:t>
          </a:r>
        </a:p>
        <a:p>
          <a:r>
            <a:rPr lang="en-GB" b="1" dirty="0" smtClean="0"/>
            <a:t>Self directed work</a:t>
          </a:r>
        </a:p>
        <a:p>
          <a:r>
            <a:rPr lang="en-GB" b="1" dirty="0" smtClean="0"/>
            <a:t>Social activities</a:t>
          </a:r>
        </a:p>
        <a:p>
          <a:r>
            <a:rPr lang="en-GB" b="1" dirty="0" smtClean="0"/>
            <a:t>Engagement with academic and local community</a:t>
          </a:r>
          <a:endParaRPr lang="en-GB" b="1" dirty="0"/>
        </a:p>
      </dgm:t>
    </dgm:pt>
    <dgm:pt modelId="{AC748FE2-AEE4-4B48-9163-8C1681989755}" type="parTrans" cxnId="{3760DA63-257E-49D4-9EC0-D53F8CEE86E5}">
      <dgm:prSet/>
      <dgm:spPr/>
      <dgm:t>
        <a:bodyPr/>
        <a:lstStyle/>
        <a:p>
          <a:endParaRPr lang="en-GB"/>
        </a:p>
      </dgm:t>
    </dgm:pt>
    <dgm:pt modelId="{548B482C-18A8-4382-8F8D-CFAA1EDBAF37}" type="sibTrans" cxnId="{3760DA63-257E-49D4-9EC0-D53F8CEE86E5}">
      <dgm:prSet/>
      <dgm:spPr/>
      <dgm:t>
        <a:bodyPr/>
        <a:lstStyle/>
        <a:p>
          <a:endParaRPr lang="en-GB"/>
        </a:p>
      </dgm:t>
    </dgm:pt>
    <dgm:pt modelId="{40DC602F-3D29-4727-99D8-5A186DE29DBD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</a:rPr>
            <a:t>General</a:t>
          </a:r>
        </a:p>
        <a:p>
          <a:r>
            <a:rPr lang="en-GB" sz="1400" dirty="0" smtClean="0"/>
            <a:t>Day-to-day situations</a:t>
          </a:r>
        </a:p>
        <a:p>
          <a:endParaRPr lang="en-GB" sz="1400" dirty="0"/>
        </a:p>
      </dgm:t>
    </dgm:pt>
    <dgm:pt modelId="{EF326C89-B883-4CBC-A4E3-A0FE6C6FB7B1}" type="parTrans" cxnId="{82AB18AF-7785-4B23-87DF-56FDDA9A15EF}">
      <dgm:prSet/>
      <dgm:spPr/>
      <dgm:t>
        <a:bodyPr/>
        <a:lstStyle/>
        <a:p>
          <a:endParaRPr lang="en-GB"/>
        </a:p>
      </dgm:t>
    </dgm:pt>
    <dgm:pt modelId="{70548299-32A6-4136-A764-3D963D8A22B5}" type="sibTrans" cxnId="{82AB18AF-7785-4B23-87DF-56FDDA9A15EF}">
      <dgm:prSet/>
      <dgm:spPr/>
      <dgm:t>
        <a:bodyPr/>
        <a:lstStyle/>
        <a:p>
          <a:endParaRPr lang="en-GB"/>
        </a:p>
      </dgm:t>
    </dgm:pt>
    <dgm:pt modelId="{76DC564C-0F0A-493A-A829-381420586595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</a:rPr>
            <a:t>Academic</a:t>
          </a:r>
        </a:p>
        <a:p>
          <a:r>
            <a:rPr lang="en-GB" sz="1400" dirty="0" smtClean="0"/>
            <a:t>EAP / Subject </a:t>
          </a:r>
        </a:p>
        <a:p>
          <a:r>
            <a:rPr lang="en-GB" sz="1400" dirty="0" smtClean="0"/>
            <a:t>Academic discourse / policies, etc.</a:t>
          </a:r>
          <a:endParaRPr lang="en-GB" sz="1400" dirty="0"/>
        </a:p>
      </dgm:t>
    </dgm:pt>
    <dgm:pt modelId="{E6A3D73A-5848-418F-8764-AC3EF341AD72}" type="parTrans" cxnId="{46960CF9-9B6B-4F20-BE56-69FD44CC10C5}">
      <dgm:prSet/>
      <dgm:spPr/>
      <dgm:t>
        <a:bodyPr/>
        <a:lstStyle/>
        <a:p>
          <a:endParaRPr lang="en-GB"/>
        </a:p>
      </dgm:t>
    </dgm:pt>
    <dgm:pt modelId="{B4C94F43-8ED6-4F50-B2F5-D577A6930DFC}" type="sibTrans" cxnId="{46960CF9-9B6B-4F20-BE56-69FD44CC10C5}">
      <dgm:prSet/>
      <dgm:spPr/>
      <dgm:t>
        <a:bodyPr/>
        <a:lstStyle/>
        <a:p>
          <a:endParaRPr lang="en-GB"/>
        </a:p>
      </dgm:t>
    </dgm:pt>
    <dgm:pt modelId="{CA0C286C-CA68-4D36-ABC6-E8338A9DB200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</a:rPr>
            <a:t>Technical</a:t>
          </a:r>
        </a:p>
        <a:p>
          <a:r>
            <a:rPr lang="en-GB" sz="1400" dirty="0" smtClean="0"/>
            <a:t>Subject specific</a:t>
          </a:r>
        </a:p>
        <a:p>
          <a:endParaRPr lang="en-GB" sz="1400" dirty="0"/>
        </a:p>
      </dgm:t>
    </dgm:pt>
    <dgm:pt modelId="{ED0FB6AB-6B85-46F8-82F7-DDBBF100560B}" type="parTrans" cxnId="{BAF53391-7166-42C8-8DF0-5D1E0366C8D9}">
      <dgm:prSet/>
      <dgm:spPr/>
      <dgm:t>
        <a:bodyPr/>
        <a:lstStyle/>
        <a:p>
          <a:endParaRPr lang="en-GB"/>
        </a:p>
      </dgm:t>
    </dgm:pt>
    <dgm:pt modelId="{D2ADE277-EC64-4F4D-9CB1-F102E4C61B3D}" type="sibTrans" cxnId="{BAF53391-7166-42C8-8DF0-5D1E0366C8D9}">
      <dgm:prSet/>
      <dgm:spPr/>
      <dgm:t>
        <a:bodyPr/>
        <a:lstStyle/>
        <a:p>
          <a:endParaRPr lang="en-GB"/>
        </a:p>
      </dgm:t>
    </dgm:pt>
    <dgm:pt modelId="{3166A38F-3E69-4129-A7A7-A3BA547E8D97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</a:rPr>
            <a:t>Low Frequency</a:t>
          </a:r>
        </a:p>
        <a:p>
          <a:r>
            <a:rPr lang="en-GB" sz="1400" dirty="0" smtClean="0"/>
            <a:t>Connecting language from academic and day-to-day contexts</a:t>
          </a:r>
        </a:p>
        <a:p>
          <a:endParaRPr lang="en-GB" sz="1400" dirty="0"/>
        </a:p>
      </dgm:t>
    </dgm:pt>
    <dgm:pt modelId="{EC535E7F-C611-4193-AB51-4FCAAF822B06}" type="parTrans" cxnId="{B7520959-8CB2-4A15-84D5-3F961C86388D}">
      <dgm:prSet/>
      <dgm:spPr/>
      <dgm:t>
        <a:bodyPr/>
        <a:lstStyle/>
        <a:p>
          <a:endParaRPr lang="en-GB"/>
        </a:p>
      </dgm:t>
    </dgm:pt>
    <dgm:pt modelId="{85CD7AF4-CB96-4F54-B2DC-EE7176266F50}" type="sibTrans" cxnId="{B7520959-8CB2-4A15-84D5-3F961C86388D}">
      <dgm:prSet/>
      <dgm:spPr/>
      <dgm:t>
        <a:bodyPr/>
        <a:lstStyle/>
        <a:p>
          <a:endParaRPr lang="en-GB"/>
        </a:p>
      </dgm:t>
    </dgm:pt>
    <dgm:pt modelId="{6BB458EA-0DBE-4A08-8F60-380FB1B7AFEC}" type="pres">
      <dgm:prSet presAssocID="{EC9B2917-A9D4-4AA3-A880-9C97B458BF1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E57F080-F79D-4DDD-9FB2-E1365957D47D}" type="pres">
      <dgm:prSet presAssocID="{EC9B2917-A9D4-4AA3-A880-9C97B458BF1E}" presName="matrix" presStyleCnt="0"/>
      <dgm:spPr/>
    </dgm:pt>
    <dgm:pt modelId="{85FECBD2-B225-4944-9ECB-C1355377BAA7}" type="pres">
      <dgm:prSet presAssocID="{EC9B2917-A9D4-4AA3-A880-9C97B458BF1E}" presName="tile1" presStyleLbl="node1" presStyleIdx="0" presStyleCnt="4"/>
      <dgm:spPr/>
      <dgm:t>
        <a:bodyPr/>
        <a:lstStyle/>
        <a:p>
          <a:endParaRPr lang="en-GB"/>
        </a:p>
      </dgm:t>
    </dgm:pt>
    <dgm:pt modelId="{A239D60F-B493-4787-A4ED-7D9C2B8DE9E9}" type="pres">
      <dgm:prSet presAssocID="{EC9B2917-A9D4-4AA3-A880-9C97B458BF1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0B112C9-E31E-4479-8CBB-6CC2A9F44D34}" type="pres">
      <dgm:prSet presAssocID="{EC9B2917-A9D4-4AA3-A880-9C97B458BF1E}" presName="tile2" presStyleLbl="node1" presStyleIdx="1" presStyleCnt="4"/>
      <dgm:spPr/>
    </dgm:pt>
    <dgm:pt modelId="{2E5AE3E9-9177-4A17-A1CD-60AD1186D72E}" type="pres">
      <dgm:prSet presAssocID="{EC9B2917-A9D4-4AA3-A880-9C97B458BF1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D9D1C3A-DFF7-4A2B-86EE-D7631E683349}" type="pres">
      <dgm:prSet presAssocID="{EC9B2917-A9D4-4AA3-A880-9C97B458BF1E}" presName="tile3" presStyleLbl="node1" presStyleIdx="2" presStyleCnt="4"/>
      <dgm:spPr/>
    </dgm:pt>
    <dgm:pt modelId="{C2B90598-8A80-4002-8C92-B5D5D7C102A0}" type="pres">
      <dgm:prSet presAssocID="{EC9B2917-A9D4-4AA3-A880-9C97B458BF1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F81DF-C2E0-4747-BF2B-67656075F212}" type="pres">
      <dgm:prSet presAssocID="{EC9B2917-A9D4-4AA3-A880-9C97B458BF1E}" presName="tile4" presStyleLbl="node1" presStyleIdx="3" presStyleCnt="4"/>
      <dgm:spPr/>
      <dgm:t>
        <a:bodyPr/>
        <a:lstStyle/>
        <a:p>
          <a:endParaRPr lang="en-GB"/>
        </a:p>
      </dgm:t>
    </dgm:pt>
    <dgm:pt modelId="{6B1B9AAA-5D62-41F1-A6CE-D7B4D3A4C4C4}" type="pres">
      <dgm:prSet presAssocID="{EC9B2917-A9D4-4AA3-A880-9C97B458BF1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89B6E4-0145-462C-8C89-A7BB021B51DE}" type="pres">
      <dgm:prSet presAssocID="{EC9B2917-A9D4-4AA3-A880-9C97B458BF1E}" presName="centerTile" presStyleLbl="fgShp" presStyleIdx="0" presStyleCnt="1" custScaleX="139998" custScaleY="147862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A650A836-142A-4579-8BC3-7DD88FBF39A3}" type="presOf" srcId="{76DC564C-0F0A-493A-A829-381420586595}" destId="{2E5AE3E9-9177-4A17-A1CD-60AD1186D72E}" srcOrd="1" destOrd="0" presId="urn:microsoft.com/office/officeart/2005/8/layout/matrix1"/>
    <dgm:cxn modelId="{AC363A79-4DC5-4167-A25A-30DB93D28EBD}" type="presOf" srcId="{3166A38F-3E69-4129-A7A7-A3BA547E8D97}" destId="{6B1B9AAA-5D62-41F1-A6CE-D7B4D3A4C4C4}" srcOrd="1" destOrd="0" presId="urn:microsoft.com/office/officeart/2005/8/layout/matrix1"/>
    <dgm:cxn modelId="{46960CF9-9B6B-4F20-BE56-69FD44CC10C5}" srcId="{783D8129-1789-46FE-B2C8-E1E29D640A25}" destId="{76DC564C-0F0A-493A-A829-381420586595}" srcOrd="1" destOrd="0" parTransId="{E6A3D73A-5848-418F-8764-AC3EF341AD72}" sibTransId="{B4C94F43-8ED6-4F50-B2F5-D577A6930DFC}"/>
    <dgm:cxn modelId="{BAF53391-7166-42C8-8DF0-5D1E0366C8D9}" srcId="{783D8129-1789-46FE-B2C8-E1E29D640A25}" destId="{CA0C286C-CA68-4D36-ABC6-E8338A9DB200}" srcOrd="2" destOrd="0" parTransId="{ED0FB6AB-6B85-46F8-82F7-DDBBF100560B}" sibTransId="{D2ADE277-EC64-4F4D-9CB1-F102E4C61B3D}"/>
    <dgm:cxn modelId="{B7520959-8CB2-4A15-84D5-3F961C86388D}" srcId="{783D8129-1789-46FE-B2C8-E1E29D640A25}" destId="{3166A38F-3E69-4129-A7A7-A3BA547E8D97}" srcOrd="3" destOrd="0" parTransId="{EC535E7F-C611-4193-AB51-4FCAAF822B06}" sibTransId="{85CD7AF4-CB96-4F54-B2DC-EE7176266F50}"/>
    <dgm:cxn modelId="{DEB5A9F0-2E36-4BEE-925A-BE91DE8C58A2}" type="presOf" srcId="{40DC602F-3D29-4727-99D8-5A186DE29DBD}" destId="{A239D60F-B493-4787-A4ED-7D9C2B8DE9E9}" srcOrd="1" destOrd="0" presId="urn:microsoft.com/office/officeart/2005/8/layout/matrix1"/>
    <dgm:cxn modelId="{2597AA60-7D2B-4837-9090-EB15862C57CC}" type="presOf" srcId="{3166A38F-3E69-4129-A7A7-A3BA547E8D97}" destId="{E20F81DF-C2E0-4747-BF2B-67656075F212}" srcOrd="0" destOrd="0" presId="urn:microsoft.com/office/officeart/2005/8/layout/matrix1"/>
    <dgm:cxn modelId="{E8C87417-EA6F-43CE-8BBB-BB82B84EF2F6}" type="presOf" srcId="{CA0C286C-CA68-4D36-ABC6-E8338A9DB200}" destId="{C2B90598-8A80-4002-8C92-B5D5D7C102A0}" srcOrd="1" destOrd="0" presId="urn:microsoft.com/office/officeart/2005/8/layout/matrix1"/>
    <dgm:cxn modelId="{C4782720-4765-46C0-B0AA-53FA8B2AD356}" type="presOf" srcId="{783D8129-1789-46FE-B2C8-E1E29D640A25}" destId="{1589B6E4-0145-462C-8C89-A7BB021B51DE}" srcOrd="0" destOrd="0" presId="urn:microsoft.com/office/officeart/2005/8/layout/matrix1"/>
    <dgm:cxn modelId="{2913B075-D936-4FD2-A459-31A78FA6685D}" type="presOf" srcId="{76DC564C-0F0A-493A-A829-381420586595}" destId="{50B112C9-E31E-4479-8CBB-6CC2A9F44D34}" srcOrd="0" destOrd="0" presId="urn:microsoft.com/office/officeart/2005/8/layout/matrix1"/>
    <dgm:cxn modelId="{82AB18AF-7785-4B23-87DF-56FDDA9A15EF}" srcId="{783D8129-1789-46FE-B2C8-E1E29D640A25}" destId="{40DC602F-3D29-4727-99D8-5A186DE29DBD}" srcOrd="0" destOrd="0" parTransId="{EF326C89-B883-4CBC-A4E3-A0FE6C6FB7B1}" sibTransId="{70548299-32A6-4136-A764-3D963D8A22B5}"/>
    <dgm:cxn modelId="{069D5636-8384-4FEC-A3F3-D1327B0D6287}" type="presOf" srcId="{EC9B2917-A9D4-4AA3-A880-9C97B458BF1E}" destId="{6BB458EA-0DBE-4A08-8F60-380FB1B7AFEC}" srcOrd="0" destOrd="0" presId="urn:microsoft.com/office/officeart/2005/8/layout/matrix1"/>
    <dgm:cxn modelId="{B13C8D1E-1DA5-4BAC-A156-484EEE03A784}" type="presOf" srcId="{40DC602F-3D29-4727-99D8-5A186DE29DBD}" destId="{85FECBD2-B225-4944-9ECB-C1355377BAA7}" srcOrd="0" destOrd="0" presId="urn:microsoft.com/office/officeart/2005/8/layout/matrix1"/>
    <dgm:cxn modelId="{3760DA63-257E-49D4-9EC0-D53F8CEE86E5}" srcId="{EC9B2917-A9D4-4AA3-A880-9C97B458BF1E}" destId="{783D8129-1789-46FE-B2C8-E1E29D640A25}" srcOrd="0" destOrd="0" parTransId="{AC748FE2-AEE4-4B48-9163-8C1681989755}" sibTransId="{548B482C-18A8-4382-8F8D-CFAA1EDBAF37}"/>
    <dgm:cxn modelId="{73538D86-6165-4003-BF7F-5F095EE3D087}" type="presOf" srcId="{CA0C286C-CA68-4D36-ABC6-E8338A9DB200}" destId="{ED9D1C3A-DFF7-4A2B-86EE-D7631E683349}" srcOrd="0" destOrd="0" presId="urn:microsoft.com/office/officeart/2005/8/layout/matrix1"/>
    <dgm:cxn modelId="{9460C4FB-AF7E-4504-B324-B8939F15E4C5}" type="presParOf" srcId="{6BB458EA-0DBE-4A08-8F60-380FB1B7AFEC}" destId="{6E57F080-F79D-4DDD-9FB2-E1365957D47D}" srcOrd="0" destOrd="0" presId="urn:microsoft.com/office/officeart/2005/8/layout/matrix1"/>
    <dgm:cxn modelId="{F26AC3C5-66F2-401C-928B-4786CEBDE201}" type="presParOf" srcId="{6E57F080-F79D-4DDD-9FB2-E1365957D47D}" destId="{85FECBD2-B225-4944-9ECB-C1355377BAA7}" srcOrd="0" destOrd="0" presId="urn:microsoft.com/office/officeart/2005/8/layout/matrix1"/>
    <dgm:cxn modelId="{AC370E33-071F-4119-ABE5-8D4A9E4D11E2}" type="presParOf" srcId="{6E57F080-F79D-4DDD-9FB2-E1365957D47D}" destId="{A239D60F-B493-4787-A4ED-7D9C2B8DE9E9}" srcOrd="1" destOrd="0" presId="urn:microsoft.com/office/officeart/2005/8/layout/matrix1"/>
    <dgm:cxn modelId="{F1CD45D2-45D8-4085-81EB-A1B7B034FB39}" type="presParOf" srcId="{6E57F080-F79D-4DDD-9FB2-E1365957D47D}" destId="{50B112C9-E31E-4479-8CBB-6CC2A9F44D34}" srcOrd="2" destOrd="0" presId="urn:microsoft.com/office/officeart/2005/8/layout/matrix1"/>
    <dgm:cxn modelId="{06C9AF59-A2C2-45CB-A65A-E9615567E6E4}" type="presParOf" srcId="{6E57F080-F79D-4DDD-9FB2-E1365957D47D}" destId="{2E5AE3E9-9177-4A17-A1CD-60AD1186D72E}" srcOrd="3" destOrd="0" presId="urn:microsoft.com/office/officeart/2005/8/layout/matrix1"/>
    <dgm:cxn modelId="{D5E0770F-53D6-4E15-87E5-8876CC7F8A9B}" type="presParOf" srcId="{6E57F080-F79D-4DDD-9FB2-E1365957D47D}" destId="{ED9D1C3A-DFF7-4A2B-86EE-D7631E683349}" srcOrd="4" destOrd="0" presId="urn:microsoft.com/office/officeart/2005/8/layout/matrix1"/>
    <dgm:cxn modelId="{6F1D3A2F-D4D1-4F2A-AE51-684D8E3E35AA}" type="presParOf" srcId="{6E57F080-F79D-4DDD-9FB2-E1365957D47D}" destId="{C2B90598-8A80-4002-8C92-B5D5D7C102A0}" srcOrd="5" destOrd="0" presId="urn:microsoft.com/office/officeart/2005/8/layout/matrix1"/>
    <dgm:cxn modelId="{06774FBD-47E1-4A7E-8CAA-ED660AE69A4F}" type="presParOf" srcId="{6E57F080-F79D-4DDD-9FB2-E1365957D47D}" destId="{E20F81DF-C2E0-4747-BF2B-67656075F212}" srcOrd="6" destOrd="0" presId="urn:microsoft.com/office/officeart/2005/8/layout/matrix1"/>
    <dgm:cxn modelId="{E845B6B1-5A34-40BD-9256-058655466D4F}" type="presParOf" srcId="{6E57F080-F79D-4DDD-9FB2-E1365957D47D}" destId="{6B1B9AAA-5D62-41F1-A6CE-D7B4D3A4C4C4}" srcOrd="7" destOrd="0" presId="urn:microsoft.com/office/officeart/2005/8/layout/matrix1"/>
    <dgm:cxn modelId="{28E636CE-9762-4A07-A19B-994ABEAB2194}" type="presParOf" srcId="{6BB458EA-0DBE-4A08-8F60-380FB1B7AFEC}" destId="{1589B6E4-0145-462C-8C89-A7BB021B51D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FECBD2-B225-4944-9ECB-C1355377BAA7}">
      <dsp:nvSpPr>
        <dsp:cNvPr id="0" name=""/>
        <dsp:cNvSpPr/>
      </dsp:nvSpPr>
      <dsp:spPr>
        <a:xfrm rot="16200000">
          <a:off x="954106" y="-954106"/>
          <a:ext cx="2376264" cy="428447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</a:rPr>
            <a:t>General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Day-to-day situations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 rot="5400000">
        <a:off x="-1" y="1"/>
        <a:ext cx="4284476" cy="1782198"/>
      </dsp:txXfrm>
    </dsp:sp>
    <dsp:sp modelId="{50B112C9-E31E-4479-8CBB-6CC2A9F44D34}">
      <dsp:nvSpPr>
        <dsp:cNvPr id="0" name=""/>
        <dsp:cNvSpPr/>
      </dsp:nvSpPr>
      <dsp:spPr>
        <a:xfrm>
          <a:off x="4284476" y="0"/>
          <a:ext cx="4284476" cy="23762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</a:rPr>
            <a:t>Academic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EAP / Subject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Academic discourse / policies, etc.</a:t>
          </a:r>
          <a:endParaRPr lang="en-GB" sz="1400" kern="1200" dirty="0"/>
        </a:p>
      </dsp:txBody>
      <dsp:txXfrm>
        <a:off x="4284476" y="0"/>
        <a:ext cx="4284476" cy="1782198"/>
      </dsp:txXfrm>
    </dsp:sp>
    <dsp:sp modelId="{ED9D1C3A-DFF7-4A2B-86EE-D7631E683349}">
      <dsp:nvSpPr>
        <dsp:cNvPr id="0" name=""/>
        <dsp:cNvSpPr/>
      </dsp:nvSpPr>
      <dsp:spPr>
        <a:xfrm rot="10800000">
          <a:off x="0" y="2376264"/>
          <a:ext cx="4284476" cy="237626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</a:rPr>
            <a:t>Technical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Subject specific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 rot="10800000">
        <a:off x="0" y="2970329"/>
        <a:ext cx="4284476" cy="1782198"/>
      </dsp:txXfrm>
    </dsp:sp>
    <dsp:sp modelId="{E20F81DF-C2E0-4747-BF2B-67656075F212}">
      <dsp:nvSpPr>
        <dsp:cNvPr id="0" name=""/>
        <dsp:cNvSpPr/>
      </dsp:nvSpPr>
      <dsp:spPr>
        <a:xfrm rot="5400000">
          <a:off x="5238582" y="1422158"/>
          <a:ext cx="2376264" cy="428447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</a:rPr>
            <a:t>Low Frequency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Connecting language from academic and day-to-day contexts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 dirty="0"/>
        </a:p>
      </dsp:txBody>
      <dsp:txXfrm rot="-5400000">
        <a:off x="4284476" y="2970330"/>
        <a:ext cx="4284476" cy="1782198"/>
      </dsp:txXfrm>
    </dsp:sp>
    <dsp:sp modelId="{1589B6E4-0145-462C-8C89-A7BB021B51DE}">
      <dsp:nvSpPr>
        <dsp:cNvPr id="0" name=""/>
        <dsp:cNvSpPr/>
      </dsp:nvSpPr>
      <dsp:spPr>
        <a:xfrm>
          <a:off x="2485021" y="1497866"/>
          <a:ext cx="3598908" cy="175679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Pedagogy (</a:t>
          </a:r>
          <a:r>
            <a:rPr lang="en-GB" sz="1100" b="1" kern="1200" dirty="0" err="1" smtClean="0"/>
            <a:t>CiLL</a:t>
          </a:r>
          <a:r>
            <a:rPr lang="en-GB" sz="1100" b="1" kern="1200" dirty="0" smtClean="0"/>
            <a:t>, lexical-approach?, etc.)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Corpus (or many?)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Classroom tasks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Study books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Self directed work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Social activities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Engagement with academic and local community</a:t>
          </a:r>
          <a:endParaRPr lang="en-GB" sz="1100" b="1" kern="1200" dirty="0"/>
        </a:p>
      </dsp:txBody>
      <dsp:txXfrm>
        <a:off x="2570781" y="1583626"/>
        <a:ext cx="3427388" cy="1585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CFD7D-BC91-4EBD-BE38-1CD91968566C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09956-75B8-46BE-BF67-48D3FFA0E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39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2C1BEB-9BE2-4D13-87A3-4C813228A0A9}" type="datetimeFigureOut">
              <a:rPr lang="en-GB" smtClean="0"/>
              <a:t>15/07/2016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2C1240-795B-4357-8521-2C538A9BFCD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007385"/>
            <a:ext cx="1359966" cy="85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57374"/>
            <a:ext cx="1478087" cy="44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GB" dirty="0"/>
              <a:t>A lexically focused IFP?  Working with staff, students and the curriculum to join the dots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7854696" cy="1752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Steven Herron</a:t>
            </a:r>
          </a:p>
          <a:p>
            <a:r>
              <a:rPr lang="en-GB" sz="2000" dirty="0" smtClean="0"/>
              <a:t>Head of Pathway College, </a:t>
            </a:r>
          </a:p>
          <a:p>
            <a:r>
              <a:rPr lang="en-GB" sz="2000" dirty="0" smtClean="0"/>
              <a:t>Northumbria University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92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“It </a:t>
            </a:r>
            <a:r>
              <a:rPr lang="en-GB" dirty="0"/>
              <a:t>is important to acknowledge the incremental nature of </a:t>
            </a:r>
            <a:r>
              <a:rPr lang="en-GB" dirty="0" smtClean="0"/>
              <a:t>vocabulary learning</a:t>
            </a:r>
            <a:r>
              <a:rPr lang="en-GB" dirty="0"/>
              <a:t>, and to understand that an effective vocabulary learning </a:t>
            </a:r>
            <a:r>
              <a:rPr lang="en-GB" dirty="0" smtClean="0"/>
              <a:t>program needs </a:t>
            </a:r>
            <a:r>
              <a:rPr lang="en-GB" dirty="0"/>
              <a:t>to be principled, long-term, and one which recognizes the richness </a:t>
            </a:r>
            <a:r>
              <a:rPr lang="en-GB" dirty="0" smtClean="0"/>
              <a:t>and scope </a:t>
            </a:r>
            <a:r>
              <a:rPr lang="en-GB" dirty="0"/>
              <a:t>of lexical knowledge</a:t>
            </a:r>
            <a:r>
              <a:rPr lang="en-GB" dirty="0" smtClean="0"/>
              <a:t>.”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en-GB" dirty="0">
                <a:solidFill>
                  <a:prstClr val="black"/>
                </a:solidFill>
              </a:rPr>
              <a:t>(Schmitt, 2008, pp.354)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8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IFP provision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lexical terms are 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506499"/>
              </p:ext>
            </p:extLst>
          </p:nvPr>
        </p:nvGraphicFramePr>
        <p:xfrm>
          <a:off x="457200" y="1935163"/>
          <a:ext cx="749917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8532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Interpretation / use: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Reflection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English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Reflection of what you have learnt from a</a:t>
                      </a:r>
                      <a:r>
                        <a:rPr lang="en-GB" baseline="0" dirty="0" smtClean="0"/>
                        <a:t> class (etc.)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ADM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Art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crit</a:t>
                      </a:r>
                      <a:r>
                        <a:rPr lang="en-GB" sz="1800" baseline="0" dirty="0" smtClean="0"/>
                        <a:t> of work (self and others) / examining perspectives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Business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Looking at theory into practical real-world</a:t>
                      </a:r>
                      <a:r>
                        <a:rPr lang="en-GB" baseline="0" dirty="0" smtClean="0"/>
                        <a:t> examples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Engineering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successful </a:t>
                      </a:r>
                      <a:r>
                        <a:rPr lang="en-GB" baseline="0" dirty="0" smtClean="0"/>
                        <a:t>the testing or formula / calculations were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Maths (app)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do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the stats (or other item) testing mean within the context / situation they were given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lexical terms are used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426850"/>
              </p:ext>
            </p:extLst>
          </p:nvPr>
        </p:nvGraphicFramePr>
        <p:xfrm>
          <a:off x="457200" y="1935163"/>
          <a:ext cx="7499176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85325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Interpretation / use: </a:t>
                      </a:r>
                      <a:r>
                        <a:rPr lang="en-GB" dirty="0" smtClean="0">
                          <a:solidFill>
                            <a:srgbClr val="FFFF00"/>
                          </a:solidFill>
                        </a:rPr>
                        <a:t>Critical</a:t>
                      </a:r>
                      <a:endParaRPr lang="en-GB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English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Opposite of descriptive writing / oral response with evidence</a:t>
                      </a:r>
                      <a:r>
                        <a:rPr lang="en-GB" baseline="0" dirty="0" smtClean="0"/>
                        <a:t>-based response to create an argument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ADM</a:t>
                      </a:r>
                    </a:p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</a:t>
                      </a:r>
                      <a:r>
                        <a:rPr lang="en-GB" sz="1800" baseline="0" dirty="0" smtClean="0"/>
                        <a:t> systematic composition of negative and positive traits of a piece of work (perhaps then compared to others)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Business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Make</a:t>
                      </a:r>
                      <a:r>
                        <a:rPr lang="en-GB" baseline="0" dirty="0" smtClean="0"/>
                        <a:t> a case for one stance based on a comparison of approaches, theories, etc.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Engineering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 why</a:t>
                      </a:r>
                      <a:r>
                        <a:rPr lang="en-GB" baseline="0" dirty="0" smtClean="0"/>
                        <a:t> a process or system would not work (completely) or be less/more effective than another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Maths (app)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Evaluate</a:t>
                      </a:r>
                      <a:r>
                        <a:rPr lang="en-GB" baseline="0" dirty="0" smtClean="0"/>
                        <a:t> what the stats mean and what they might suggest in a real world context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5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Meanings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also use different lexical terms for the same / similar meaning, e.g. :</a:t>
            </a:r>
          </a:p>
          <a:p>
            <a:endParaRPr lang="en-GB" dirty="0"/>
          </a:p>
          <a:p>
            <a:r>
              <a:rPr lang="en-GB" dirty="0" smtClean="0"/>
              <a:t>Brackets, parentheses</a:t>
            </a:r>
          </a:p>
          <a:p>
            <a:r>
              <a:rPr lang="en-GB" dirty="0" smtClean="0"/>
              <a:t>Addition, plus</a:t>
            </a:r>
          </a:p>
          <a:p>
            <a:r>
              <a:rPr lang="en-GB" dirty="0" smtClean="0"/>
              <a:t>Angle, perspective </a:t>
            </a:r>
          </a:p>
          <a:p>
            <a:r>
              <a:rPr lang="en-GB" dirty="0" smtClean="0"/>
              <a:t>Laws, rules, policies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3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Bringing this all together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Dot to dot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5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assumptions /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see lexis by module / subject</a:t>
            </a:r>
          </a:p>
          <a:p>
            <a:r>
              <a:rPr lang="en-GB" dirty="0" smtClean="0"/>
              <a:t>Students do not provide the same attention to learning all they can about a word outside the class</a:t>
            </a:r>
          </a:p>
          <a:p>
            <a:r>
              <a:rPr lang="en-GB" dirty="0" smtClean="0"/>
              <a:t>Recording lexis is problematic in this digital age – record by book, cards, e-database, app? Collation?</a:t>
            </a:r>
          </a:p>
          <a:p>
            <a:r>
              <a:rPr lang="en-GB" dirty="0" smtClean="0"/>
              <a:t>Increasing lexical range can be done much more outside rather than inside the class</a:t>
            </a:r>
          </a:p>
          <a:p>
            <a:r>
              <a:rPr lang="en-GB" dirty="0" smtClean="0"/>
              <a:t>Increasing lexical accuracy can be done much more in learning activities (in class or set work)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9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</a:t>
            </a:r>
            <a:r>
              <a:rPr lang="en-GB" dirty="0" smtClean="0"/>
              <a:t>ow are we going to join the dots?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Moving assessment to align and then offer further practise in the following semester (e.g. report writing)</a:t>
            </a:r>
          </a:p>
          <a:p>
            <a:endParaRPr lang="en-GB" dirty="0"/>
          </a:p>
          <a:p>
            <a:r>
              <a:rPr lang="en-GB" dirty="0" smtClean="0"/>
              <a:t>Ensure knowledge of what is being covered in each module / subject set</a:t>
            </a:r>
          </a:p>
          <a:p>
            <a:endParaRPr lang="en-GB" dirty="0"/>
          </a:p>
          <a:p>
            <a:r>
              <a:rPr lang="en-GB" dirty="0"/>
              <a:t>English LOs in subject / Subject LOs in English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Incorporating lexis within tasks, listening/reading texts, a wide range of situations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4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222649"/>
              </p:ext>
            </p:extLst>
          </p:nvPr>
        </p:nvGraphicFramePr>
        <p:xfrm>
          <a:off x="323528" y="1124744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93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joining the dots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Linking the content and English together in modules at top-down level (curriculum)</a:t>
            </a:r>
          </a:p>
          <a:p>
            <a:endParaRPr lang="en-GB" dirty="0" smtClean="0"/>
          </a:p>
          <a:p>
            <a:r>
              <a:rPr lang="en-GB" dirty="0" smtClean="0"/>
              <a:t>Building links within the university provision and fostering student engagement with the wider community (events, etc.)</a:t>
            </a:r>
          </a:p>
          <a:p>
            <a:endParaRPr lang="en-GB" dirty="0"/>
          </a:p>
          <a:p>
            <a:r>
              <a:rPr lang="en-GB" dirty="0" smtClean="0"/>
              <a:t>Exchanging word lists, creating a corpus, helping students to record and recall words (cognitive dev.)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9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Background </a:t>
            </a:r>
          </a:p>
          <a:p>
            <a:pPr lvl="1"/>
            <a:r>
              <a:rPr lang="en-GB" dirty="0" smtClean="0"/>
              <a:t>to this presentation</a:t>
            </a:r>
          </a:p>
          <a:p>
            <a:pPr lvl="1"/>
            <a:r>
              <a:rPr lang="en-GB" dirty="0" smtClean="0"/>
              <a:t>Categorising lexis and how much is required</a:t>
            </a:r>
          </a:p>
          <a:p>
            <a:endParaRPr lang="en-GB" dirty="0" smtClean="0"/>
          </a:p>
          <a:p>
            <a:r>
              <a:rPr lang="en-GB" dirty="0" smtClean="0"/>
              <a:t>Challenges of lexis on our IFP</a:t>
            </a:r>
          </a:p>
          <a:p>
            <a:endParaRPr lang="en-GB" dirty="0" smtClean="0"/>
          </a:p>
          <a:p>
            <a:r>
              <a:rPr lang="en-GB" dirty="0" smtClean="0"/>
              <a:t>Bringing </a:t>
            </a:r>
            <a:r>
              <a:rPr lang="en-GB" dirty="0"/>
              <a:t>it all together</a:t>
            </a:r>
          </a:p>
          <a:p>
            <a:pPr lvl="1"/>
            <a:r>
              <a:rPr lang="en-GB" dirty="0"/>
              <a:t>Some observations/assumptions</a:t>
            </a:r>
          </a:p>
          <a:p>
            <a:pPr lvl="1"/>
            <a:r>
              <a:rPr lang="en-GB" dirty="0"/>
              <a:t>Some ideas</a:t>
            </a:r>
          </a:p>
          <a:p>
            <a:pPr lvl="1"/>
            <a:r>
              <a:rPr lang="en-GB" dirty="0"/>
              <a:t>Categorising lexis with some thoughts </a:t>
            </a:r>
          </a:p>
          <a:p>
            <a:endParaRPr lang="en-GB" dirty="0" smtClean="0"/>
          </a:p>
          <a:p>
            <a:r>
              <a:rPr lang="en-GB" dirty="0" smtClean="0"/>
              <a:t>Some examples of joining the dots</a:t>
            </a:r>
          </a:p>
          <a:p>
            <a:pPr marL="393192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7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joining the dots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critical thinking team building activity afternoon with students </a:t>
            </a:r>
            <a:endParaRPr lang="en-GB" dirty="0"/>
          </a:p>
        </p:txBody>
      </p:sp>
      <p:pic>
        <p:nvPicPr>
          <p:cNvPr id="3074" name="Picture 2" descr="J:\Marketing\Chaos Day\chaos\DSC_056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1656184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Marketing\Chaos Day\chaos\DSC_05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3708467" cy="2472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:\Marketing\Chaos Day\chaos\DSC_053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68960"/>
            <a:ext cx="1650894" cy="247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9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thought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“The </a:t>
            </a:r>
            <a:r>
              <a:rPr lang="en-GB" dirty="0"/>
              <a:t>variety of factors which affect </a:t>
            </a:r>
            <a:r>
              <a:rPr lang="en-GB" dirty="0" smtClean="0"/>
              <a:t>vocabulary learning </a:t>
            </a:r>
            <a:r>
              <a:rPr lang="en-GB" dirty="0"/>
              <a:t>means that there will never be one ‘best’ teaching methodology, </a:t>
            </a:r>
            <a:r>
              <a:rPr lang="en-GB" dirty="0" smtClean="0"/>
              <a:t>but the </a:t>
            </a:r>
            <a:r>
              <a:rPr lang="en-GB" dirty="0"/>
              <a:t>meta-principle of maximizing sustained engagement with the lexical </a:t>
            </a:r>
            <a:r>
              <a:rPr lang="en-GB" dirty="0" smtClean="0"/>
              <a:t>items which </a:t>
            </a:r>
            <a:r>
              <a:rPr lang="en-GB" dirty="0"/>
              <a:t>need to be learned appears to underlie all effective vocabulary learning</a:t>
            </a:r>
            <a:r>
              <a:rPr lang="en-GB" dirty="0" smtClean="0"/>
              <a:t>.”</a:t>
            </a:r>
          </a:p>
          <a:p>
            <a:pPr marL="0" indent="0" algn="ctr">
              <a:buNone/>
            </a:pPr>
            <a:r>
              <a:rPr lang="en-GB" dirty="0" smtClean="0"/>
              <a:t>(Schmitt, 2008, pp.354)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2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600" dirty="0" smtClean="0"/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Nation</a:t>
            </a:r>
            <a:r>
              <a:rPr lang="en-GB" sz="1600" dirty="0"/>
              <a:t>, I.S.P. (2001) Learning Vocabulary in Another Language.  Cambridge: CUP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Schmitt</a:t>
            </a:r>
            <a:r>
              <a:rPr lang="en-GB" sz="1600" dirty="0"/>
              <a:t>, N. (2008). Instructed second language vocabulary. </a:t>
            </a:r>
            <a:r>
              <a:rPr lang="en-GB" sz="1600" i="1" dirty="0"/>
              <a:t>Language Teaching </a:t>
            </a:r>
            <a:r>
              <a:rPr lang="en-GB" sz="1600" i="1" dirty="0" smtClean="0"/>
              <a:t>Research </a:t>
            </a:r>
            <a:r>
              <a:rPr lang="en-GB" sz="1600" dirty="0"/>
              <a:t>12,3 pp. 329–363. DOI: </a:t>
            </a:r>
            <a:r>
              <a:rPr lang="en-GB" sz="1600" dirty="0" smtClean="0"/>
              <a:t>10.1177/1362168808089921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Schmitt, N. </a:t>
            </a:r>
            <a:r>
              <a:rPr lang="en-GB" sz="1600" dirty="0"/>
              <a:t>&amp;</a:t>
            </a:r>
            <a:r>
              <a:rPr lang="en-GB" sz="1600" dirty="0" smtClean="0"/>
              <a:t> Schmitt, D. </a:t>
            </a:r>
            <a:r>
              <a:rPr lang="en-GB" sz="1600" dirty="0"/>
              <a:t>(2014). A reassessment of frequency and vocabulary size in </a:t>
            </a:r>
            <a:r>
              <a:rPr lang="en-GB" sz="1600" dirty="0" smtClean="0"/>
              <a:t>L2 vocabulary </a:t>
            </a:r>
            <a:r>
              <a:rPr lang="en-GB" sz="1600" dirty="0"/>
              <a:t>teaching. </a:t>
            </a:r>
            <a:r>
              <a:rPr lang="en-GB" sz="1600" i="1" dirty="0"/>
              <a:t>Language Teaching</a:t>
            </a:r>
            <a:r>
              <a:rPr lang="en-GB" sz="1600" dirty="0"/>
              <a:t>, 47, </a:t>
            </a:r>
            <a:r>
              <a:rPr lang="en-GB" sz="1600" dirty="0" smtClean="0"/>
              <a:t>pp. 484-503. DOI:10.1017/S0261444812000018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16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Thank you for </a:t>
            </a:r>
            <a:r>
              <a:rPr lang="en-GB" dirty="0" smtClean="0"/>
              <a:t>listening</a:t>
            </a:r>
          </a:p>
          <a:p>
            <a:endParaRPr lang="en-GB" dirty="0"/>
          </a:p>
          <a:p>
            <a:r>
              <a:rPr lang="en-GB" dirty="0" smtClean="0"/>
              <a:t>Do you have: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ny questions?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ny comments?</a:t>
            </a:r>
            <a:endParaRPr lang="en-GB" dirty="0" smtClean="0"/>
          </a:p>
          <a:p>
            <a:endParaRPr lang="en-GB" dirty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s</a:t>
            </a:r>
            <a:r>
              <a:rPr lang="en-GB" dirty="0" smtClean="0"/>
              <a:t>teven.herron@northumbria.ac.uk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37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 2013 – INTO Diploma, presentation about pathway staff working together (EAP + subject)</a:t>
            </a:r>
          </a:p>
          <a:p>
            <a:endParaRPr lang="en-GB" dirty="0" smtClean="0"/>
          </a:p>
          <a:p>
            <a:r>
              <a:rPr lang="en-GB" dirty="0" smtClean="0"/>
              <a:t>Follow up presentation with </a:t>
            </a:r>
            <a:r>
              <a:rPr lang="en-GB" dirty="0" err="1" smtClean="0"/>
              <a:t>Reichard</a:t>
            </a:r>
            <a:r>
              <a:rPr lang="en-GB" dirty="0" smtClean="0"/>
              <a:t> and Stephenson (</a:t>
            </a:r>
            <a:r>
              <a:rPr lang="en-GB" dirty="0" err="1" smtClean="0"/>
              <a:t>InForm</a:t>
            </a:r>
            <a:r>
              <a:rPr lang="en-GB" dirty="0" smtClean="0"/>
              <a:t>, 2014) examining joint assessment in more detail</a:t>
            </a:r>
          </a:p>
          <a:p>
            <a:endParaRPr lang="en-GB" dirty="0"/>
          </a:p>
          <a:p>
            <a:r>
              <a:rPr lang="en-GB" dirty="0" smtClean="0"/>
              <a:t>Northumbria pathway (new partnership with QAHE) established 2014 with four routes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2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challenge of provision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University or university partner </a:t>
            </a:r>
          </a:p>
          <a:p>
            <a:r>
              <a:rPr lang="en-GB" dirty="0"/>
              <a:t>T</a:t>
            </a:r>
            <a:r>
              <a:rPr lang="en-GB" dirty="0" smtClean="0"/>
              <a:t>argeted or generic programme</a:t>
            </a:r>
          </a:p>
          <a:p>
            <a:r>
              <a:rPr lang="en-GB" dirty="0" smtClean="0"/>
              <a:t>Grouping of different routes altogether or separated</a:t>
            </a:r>
          </a:p>
          <a:p>
            <a:r>
              <a:rPr lang="en-GB" dirty="0" smtClean="0"/>
              <a:t>Grouping of level abilities or separated </a:t>
            </a:r>
          </a:p>
          <a:p>
            <a:r>
              <a:rPr lang="en-GB" dirty="0" smtClean="0"/>
              <a:t>Level of target programme (English and subject) for progression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1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Categories of lexis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According to Nation (2001):</a:t>
            </a:r>
          </a:p>
          <a:p>
            <a:endParaRPr lang="en-GB" dirty="0"/>
          </a:p>
          <a:p>
            <a:r>
              <a:rPr lang="en-GB" dirty="0" smtClean="0"/>
              <a:t>General (2,000 frequently used items)</a:t>
            </a:r>
          </a:p>
          <a:p>
            <a:endParaRPr lang="en-GB" dirty="0"/>
          </a:p>
          <a:p>
            <a:r>
              <a:rPr lang="en-GB" dirty="0"/>
              <a:t>Academic </a:t>
            </a:r>
            <a:r>
              <a:rPr lang="en-GB" dirty="0" smtClean="0"/>
              <a:t>(the AWL)</a:t>
            </a:r>
          </a:p>
          <a:p>
            <a:endParaRPr lang="en-GB" dirty="0"/>
          </a:p>
          <a:p>
            <a:r>
              <a:rPr lang="en-GB" dirty="0"/>
              <a:t>Technical (</a:t>
            </a:r>
            <a:r>
              <a:rPr lang="en-GB" dirty="0" smtClean="0"/>
              <a:t>high/moderate </a:t>
            </a:r>
            <a:r>
              <a:rPr lang="en-GB" dirty="0"/>
              <a:t>frequency level within a limited range of </a:t>
            </a:r>
            <a:r>
              <a:rPr lang="en-GB" dirty="0" smtClean="0"/>
              <a:t>texts) </a:t>
            </a:r>
          </a:p>
          <a:p>
            <a:endParaRPr lang="en-GB" dirty="0"/>
          </a:p>
          <a:p>
            <a:r>
              <a:rPr lang="en-GB" dirty="0"/>
              <a:t>Low </a:t>
            </a:r>
            <a:r>
              <a:rPr lang="en-GB" dirty="0" smtClean="0"/>
              <a:t>Frequency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0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many words are needed?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According to Schmitt and Schmitt (2014), the ranges are as follows: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07751"/>
            <a:ext cx="7228777" cy="334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69544"/>
            <a:ext cx="61691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131840" y="3269544"/>
            <a:ext cx="0" cy="4810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9" y="3265514"/>
            <a:ext cx="1587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3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many words are needed?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151010"/>
              </p:ext>
            </p:extLst>
          </p:nvPr>
        </p:nvGraphicFramePr>
        <p:xfrm>
          <a:off x="457200" y="1935163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65630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3,001–4,000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academic, consist, exploit, rapid, vocabulary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4,001–5,000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agricultural, contemporary, dense, insight, particle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5,001–6,000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cumulative, default, penguin, rigorous, schoolchildren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6,001–7,000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axis, comprehension, peripheral, sinister, taper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7,001–8,000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authentic, conversely, latitude, mediation, undergraduate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8,001–9,000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anthropology, fruitful, hypothesis, semester, virulent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4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Schmitt and Schmitt (2014):</a:t>
            </a:r>
          </a:p>
          <a:p>
            <a:endParaRPr lang="en-GB" dirty="0" smtClean="0"/>
          </a:p>
          <a:p>
            <a:r>
              <a:rPr lang="en-GB" dirty="0" smtClean="0"/>
              <a:t>The mid-frequency words (MF) are the most important</a:t>
            </a:r>
          </a:p>
          <a:p>
            <a:r>
              <a:rPr lang="en-GB" dirty="0" smtClean="0"/>
              <a:t>MF is not taught particularly well or substantially enough on programmes of learning</a:t>
            </a:r>
          </a:p>
          <a:p>
            <a:r>
              <a:rPr lang="en-GB" dirty="0" smtClean="0"/>
              <a:t>MF is also rarely covered well in textbooks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8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lexical journey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</a:t>
            </a:r>
            <a:r>
              <a:rPr lang="en-GB" b="1" dirty="0" smtClean="0"/>
              <a:t>A</a:t>
            </a:r>
            <a:r>
              <a:rPr lang="en-GB" dirty="0" smtClean="0"/>
              <a:t> is the beginning / first contact…</a:t>
            </a:r>
          </a:p>
          <a:p>
            <a:r>
              <a:rPr lang="en-GB" dirty="0" smtClean="0"/>
              <a:t>…and </a:t>
            </a:r>
            <a:r>
              <a:rPr lang="en-GB" b="1" dirty="0" smtClean="0"/>
              <a:t>B</a:t>
            </a:r>
            <a:r>
              <a:rPr lang="en-GB" dirty="0" smtClean="0"/>
              <a:t> is the ability to use the word fully (all word forms, collocations, etc.)</a:t>
            </a:r>
          </a:p>
          <a:p>
            <a:r>
              <a:rPr lang="en-GB" dirty="0" smtClean="0"/>
              <a:t>Where is each student now on that journey and how will they continue to move forward?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862334"/>
            <a:ext cx="4140331" cy="202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8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947</TotalTime>
  <Words>1047</Words>
  <Application>Microsoft Office PowerPoint</Application>
  <PresentationFormat>On-screen Show (4:3)</PresentationFormat>
  <Paragraphs>170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A lexically focused IFP?  Working with staff, students and the curriculum to join the dots</vt:lpstr>
      <vt:lpstr>Overview</vt:lpstr>
      <vt:lpstr>Background</vt:lpstr>
      <vt:lpstr>The challenge of provision diversity</vt:lpstr>
      <vt:lpstr>Categories of lexis</vt:lpstr>
      <vt:lpstr>How many words are needed?</vt:lpstr>
      <vt:lpstr>How many words are needed?</vt:lpstr>
      <vt:lpstr>The problem</vt:lpstr>
      <vt:lpstr>The lexical journey</vt:lpstr>
      <vt:lpstr>PowerPoint Presentation</vt:lpstr>
      <vt:lpstr>Our IFP provision</vt:lpstr>
      <vt:lpstr>How lexical terms are used</vt:lpstr>
      <vt:lpstr>How lexical terms are used</vt:lpstr>
      <vt:lpstr>Meanings </vt:lpstr>
      <vt:lpstr>Bringing this all together</vt:lpstr>
      <vt:lpstr>Some assumptions / observations</vt:lpstr>
      <vt:lpstr>How are we going to join the dots?</vt:lpstr>
      <vt:lpstr>PowerPoint Presentation</vt:lpstr>
      <vt:lpstr>Examples of joining the dots</vt:lpstr>
      <vt:lpstr>Examples of joining the dots</vt:lpstr>
      <vt:lpstr>Final thought</vt:lpstr>
      <vt:lpstr>References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Foundation Programme Away Day</dc:title>
  <dc:creator>Steven</dc:creator>
  <cp:lastModifiedBy>Steven Herron</cp:lastModifiedBy>
  <cp:revision>59</cp:revision>
  <dcterms:created xsi:type="dcterms:W3CDTF">2015-05-17T22:53:59Z</dcterms:created>
  <dcterms:modified xsi:type="dcterms:W3CDTF">2016-07-15T15:56:49Z</dcterms:modified>
</cp:coreProperties>
</file>