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8" r:id="rId2"/>
    <p:sldId id="320" r:id="rId3"/>
    <p:sldId id="342" r:id="rId4"/>
    <p:sldId id="319" r:id="rId5"/>
    <p:sldId id="335" r:id="rId6"/>
    <p:sldId id="307" r:id="rId7"/>
    <p:sldId id="317" r:id="rId8"/>
    <p:sldId id="323" r:id="rId9"/>
    <p:sldId id="343" r:id="rId10"/>
    <p:sldId id="324" r:id="rId11"/>
    <p:sldId id="329" r:id="rId12"/>
    <p:sldId id="325" r:id="rId13"/>
    <p:sldId id="330" r:id="rId14"/>
    <p:sldId id="331" r:id="rId15"/>
    <p:sldId id="322" r:id="rId16"/>
    <p:sldId id="326" r:id="rId17"/>
    <p:sldId id="327" r:id="rId18"/>
    <p:sldId id="328" r:id="rId19"/>
    <p:sldId id="344" r:id="rId20"/>
    <p:sldId id="333" r:id="rId21"/>
    <p:sldId id="336" r:id="rId22"/>
    <p:sldId id="337" r:id="rId23"/>
    <p:sldId id="338" r:id="rId24"/>
    <p:sldId id="339" r:id="rId25"/>
    <p:sldId id="346" r:id="rId26"/>
    <p:sldId id="334" r:id="rId27"/>
    <p:sldId id="340" r:id="rId28"/>
    <p:sldId id="345" r:id="rId29"/>
    <p:sldId id="299" r:id="rId30"/>
  </p:sldIdLst>
  <p:sldSz cx="9144000" cy="6858000" type="screen4x3"/>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68" d="100"/>
          <a:sy n="68" d="100"/>
        </p:scale>
        <p:origin x="-1440" y="-10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562" y="-108"/>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xVal>
            <c:numRef>
              <c:f>Sheet2!$B$4:$B$84</c:f>
              <c:numCache>
                <c:formatCode>0</c:formatCode>
                <c:ptCount val="81"/>
                <c:pt idx="0">
                  <c:v>12.068965517241379</c:v>
                </c:pt>
                <c:pt idx="1">
                  <c:v>48.275862068965516</c:v>
                </c:pt>
                <c:pt idx="2">
                  <c:v>52.873563218390807</c:v>
                </c:pt>
                <c:pt idx="3">
                  <c:v>72.41379310344827</c:v>
                </c:pt>
                <c:pt idx="4">
                  <c:v>66.666666666666657</c:v>
                </c:pt>
                <c:pt idx="5">
                  <c:v>55.172413793103452</c:v>
                </c:pt>
                <c:pt idx="6">
                  <c:v>39.655172413793096</c:v>
                </c:pt>
                <c:pt idx="7">
                  <c:v>43.678160919540232</c:v>
                </c:pt>
                <c:pt idx="8">
                  <c:v>89.080459770114942</c:v>
                </c:pt>
                <c:pt idx="9">
                  <c:v>48.275862068965516</c:v>
                </c:pt>
                <c:pt idx="10">
                  <c:v>44.252873563217683</c:v>
                </c:pt>
                <c:pt idx="11">
                  <c:v>28.735632183907654</c:v>
                </c:pt>
                <c:pt idx="12">
                  <c:v>15.517241379310345</c:v>
                </c:pt>
                <c:pt idx="13">
                  <c:v>42.528735632184869</c:v>
                </c:pt>
                <c:pt idx="14">
                  <c:v>60.919540229885058</c:v>
                </c:pt>
                <c:pt idx="15">
                  <c:v>40.804597701148914</c:v>
                </c:pt>
                <c:pt idx="16">
                  <c:v>72.41379310344827</c:v>
                </c:pt>
                <c:pt idx="17">
                  <c:v>71.839080459770116</c:v>
                </c:pt>
                <c:pt idx="18">
                  <c:v>73.563218390804579</c:v>
                </c:pt>
                <c:pt idx="19">
                  <c:v>25.287356321839084</c:v>
                </c:pt>
                <c:pt idx="20">
                  <c:v>75.287356321839084</c:v>
                </c:pt>
                <c:pt idx="21">
                  <c:v>90.804597701149433</c:v>
                </c:pt>
                <c:pt idx="22">
                  <c:v>23.563218390804597</c:v>
                </c:pt>
                <c:pt idx="23">
                  <c:v>41.37931034482834</c:v>
                </c:pt>
                <c:pt idx="24">
                  <c:v>28.735632183907654</c:v>
                </c:pt>
                <c:pt idx="25">
                  <c:v>22.988505747126098</c:v>
                </c:pt>
                <c:pt idx="26">
                  <c:v>66.666666666666657</c:v>
                </c:pt>
                <c:pt idx="27">
                  <c:v>10.344827586206897</c:v>
                </c:pt>
                <c:pt idx="28">
                  <c:v>30.459770114942533</c:v>
                </c:pt>
                <c:pt idx="29">
                  <c:v>48.275862068965516</c:v>
                </c:pt>
                <c:pt idx="30">
                  <c:v>43.678160919540232</c:v>
                </c:pt>
                <c:pt idx="31">
                  <c:v>75.287356321839084</c:v>
                </c:pt>
                <c:pt idx="32">
                  <c:v>33.90804597701149</c:v>
                </c:pt>
                <c:pt idx="33">
                  <c:v>25.287356321839084</c:v>
                </c:pt>
                <c:pt idx="34">
                  <c:v>55.747126436781606</c:v>
                </c:pt>
                <c:pt idx="35">
                  <c:v>47.126436781609193</c:v>
                </c:pt>
                <c:pt idx="36">
                  <c:v>12.068965517241379</c:v>
                </c:pt>
                <c:pt idx="37">
                  <c:v>25.287356321839084</c:v>
                </c:pt>
                <c:pt idx="38">
                  <c:v>25.287356321839084</c:v>
                </c:pt>
                <c:pt idx="39">
                  <c:v>51.149425287356294</c:v>
                </c:pt>
                <c:pt idx="40">
                  <c:v>54.022988505747094</c:v>
                </c:pt>
                <c:pt idx="41">
                  <c:v>68.390804597701148</c:v>
                </c:pt>
                <c:pt idx="42">
                  <c:v>62.068965517241374</c:v>
                </c:pt>
                <c:pt idx="43">
                  <c:v>44.827586206896086</c:v>
                </c:pt>
                <c:pt idx="44">
                  <c:v>32.967032967032964</c:v>
                </c:pt>
                <c:pt idx="45">
                  <c:v>34.065934065934066</c:v>
                </c:pt>
                <c:pt idx="46">
                  <c:v>45.054945054945044</c:v>
                </c:pt>
                <c:pt idx="47">
                  <c:v>43.956043956043374</c:v>
                </c:pt>
                <c:pt idx="48">
                  <c:v>35.164835164835168</c:v>
                </c:pt>
                <c:pt idx="49">
                  <c:v>42.857142857142037</c:v>
                </c:pt>
                <c:pt idx="50">
                  <c:v>45.054945054945044</c:v>
                </c:pt>
                <c:pt idx="51">
                  <c:v>45.054945054945044</c:v>
                </c:pt>
                <c:pt idx="52">
                  <c:v>23.076923076922817</c:v>
                </c:pt>
                <c:pt idx="53">
                  <c:v>32.967032967032964</c:v>
                </c:pt>
                <c:pt idx="54">
                  <c:v>32.967032967032964</c:v>
                </c:pt>
                <c:pt idx="55">
                  <c:v>38.461538461538446</c:v>
                </c:pt>
                <c:pt idx="56">
                  <c:v>36.263736263736256</c:v>
                </c:pt>
                <c:pt idx="57">
                  <c:v>53.846153846154422</c:v>
                </c:pt>
                <c:pt idx="58">
                  <c:v>52.747252747252752</c:v>
                </c:pt>
                <c:pt idx="59">
                  <c:v>47.252747252746794</c:v>
                </c:pt>
                <c:pt idx="60">
                  <c:v>40.659340659339975</c:v>
                </c:pt>
                <c:pt idx="61">
                  <c:v>27.472527472526941</c:v>
                </c:pt>
                <c:pt idx="62">
                  <c:v>18.68131868131869</c:v>
                </c:pt>
                <c:pt idx="63">
                  <c:v>43.956043956043374</c:v>
                </c:pt>
                <c:pt idx="64">
                  <c:v>40.659340659339975</c:v>
                </c:pt>
                <c:pt idx="65">
                  <c:v>45.054945054945044</c:v>
                </c:pt>
                <c:pt idx="66">
                  <c:v>49.450549450548834</c:v>
                </c:pt>
                <c:pt idx="67">
                  <c:v>29.670329670329284</c:v>
                </c:pt>
                <c:pt idx="68">
                  <c:v>13.186813186813053</c:v>
                </c:pt>
                <c:pt idx="69">
                  <c:v>35.164835164835168</c:v>
                </c:pt>
                <c:pt idx="70">
                  <c:v>56.043956043956051</c:v>
                </c:pt>
                <c:pt idx="71">
                  <c:v>32.967032967032964</c:v>
                </c:pt>
                <c:pt idx="72">
                  <c:v>54.945054945054963</c:v>
                </c:pt>
                <c:pt idx="73">
                  <c:v>51.648351648352012</c:v>
                </c:pt>
                <c:pt idx="74">
                  <c:v>20.879120879120588</c:v>
                </c:pt>
                <c:pt idx="75">
                  <c:v>54.945054945054963</c:v>
                </c:pt>
                <c:pt idx="76">
                  <c:v>52.747252747252752</c:v>
                </c:pt>
                <c:pt idx="77">
                  <c:v>13.186813186813053</c:v>
                </c:pt>
                <c:pt idx="78">
                  <c:v>39.560439560439555</c:v>
                </c:pt>
                <c:pt idx="79">
                  <c:v>73.626373626373578</c:v>
                </c:pt>
                <c:pt idx="80" formatCode="General">
                  <c:v>21</c:v>
                </c:pt>
              </c:numCache>
            </c:numRef>
          </c:xVal>
          <c:yVal>
            <c:numRef>
              <c:f>Sheet2!$C$4:$C$84</c:f>
              <c:numCache>
                <c:formatCode>General</c:formatCode>
                <c:ptCount val="81"/>
                <c:pt idx="0">
                  <c:v>32</c:v>
                </c:pt>
                <c:pt idx="1">
                  <c:v>65</c:v>
                </c:pt>
                <c:pt idx="2">
                  <c:v>84</c:v>
                </c:pt>
                <c:pt idx="3">
                  <c:v>88</c:v>
                </c:pt>
                <c:pt idx="4">
                  <c:v>67</c:v>
                </c:pt>
                <c:pt idx="5">
                  <c:v>85</c:v>
                </c:pt>
                <c:pt idx="6">
                  <c:v>72</c:v>
                </c:pt>
                <c:pt idx="7">
                  <c:v>89</c:v>
                </c:pt>
                <c:pt idx="8">
                  <c:v>87</c:v>
                </c:pt>
                <c:pt idx="9">
                  <c:v>91</c:v>
                </c:pt>
                <c:pt idx="10">
                  <c:v>34</c:v>
                </c:pt>
                <c:pt idx="11">
                  <c:v>67</c:v>
                </c:pt>
                <c:pt idx="12">
                  <c:v>56</c:v>
                </c:pt>
                <c:pt idx="13">
                  <c:v>76</c:v>
                </c:pt>
                <c:pt idx="14">
                  <c:v>69</c:v>
                </c:pt>
                <c:pt idx="15">
                  <c:v>78</c:v>
                </c:pt>
                <c:pt idx="16">
                  <c:v>88</c:v>
                </c:pt>
                <c:pt idx="17">
                  <c:v>82</c:v>
                </c:pt>
                <c:pt idx="18">
                  <c:v>94</c:v>
                </c:pt>
                <c:pt idx="19">
                  <c:v>54</c:v>
                </c:pt>
                <c:pt idx="20">
                  <c:v>69</c:v>
                </c:pt>
                <c:pt idx="21">
                  <c:v>84</c:v>
                </c:pt>
                <c:pt idx="22">
                  <c:v>69</c:v>
                </c:pt>
                <c:pt idx="23">
                  <c:v>83</c:v>
                </c:pt>
                <c:pt idx="24">
                  <c:v>79</c:v>
                </c:pt>
                <c:pt idx="25">
                  <c:v>71</c:v>
                </c:pt>
                <c:pt idx="26">
                  <c:v>85</c:v>
                </c:pt>
                <c:pt idx="27">
                  <c:v>29</c:v>
                </c:pt>
                <c:pt idx="28">
                  <c:v>71</c:v>
                </c:pt>
                <c:pt idx="29">
                  <c:v>62</c:v>
                </c:pt>
                <c:pt idx="30">
                  <c:v>75</c:v>
                </c:pt>
                <c:pt idx="31">
                  <c:v>69</c:v>
                </c:pt>
                <c:pt idx="32">
                  <c:v>37</c:v>
                </c:pt>
                <c:pt idx="33">
                  <c:v>54</c:v>
                </c:pt>
                <c:pt idx="34">
                  <c:v>81</c:v>
                </c:pt>
                <c:pt idx="35">
                  <c:v>53</c:v>
                </c:pt>
                <c:pt idx="36">
                  <c:v>39</c:v>
                </c:pt>
                <c:pt idx="37">
                  <c:v>65</c:v>
                </c:pt>
                <c:pt idx="38">
                  <c:v>52</c:v>
                </c:pt>
                <c:pt idx="39">
                  <c:v>89</c:v>
                </c:pt>
                <c:pt idx="40">
                  <c:v>89</c:v>
                </c:pt>
                <c:pt idx="41">
                  <c:v>93</c:v>
                </c:pt>
                <c:pt idx="42">
                  <c:v>91</c:v>
                </c:pt>
                <c:pt idx="43">
                  <c:v>76</c:v>
                </c:pt>
                <c:pt idx="44">
                  <c:v>70</c:v>
                </c:pt>
                <c:pt idx="45">
                  <c:v>49</c:v>
                </c:pt>
                <c:pt idx="46">
                  <c:v>39</c:v>
                </c:pt>
                <c:pt idx="47">
                  <c:v>44</c:v>
                </c:pt>
                <c:pt idx="48">
                  <c:v>68</c:v>
                </c:pt>
                <c:pt idx="49">
                  <c:v>88</c:v>
                </c:pt>
                <c:pt idx="50">
                  <c:v>64</c:v>
                </c:pt>
                <c:pt idx="51">
                  <c:v>93</c:v>
                </c:pt>
                <c:pt idx="52">
                  <c:v>43</c:v>
                </c:pt>
                <c:pt idx="53">
                  <c:v>43</c:v>
                </c:pt>
                <c:pt idx="54">
                  <c:v>45</c:v>
                </c:pt>
                <c:pt idx="55">
                  <c:v>38</c:v>
                </c:pt>
                <c:pt idx="56">
                  <c:v>63</c:v>
                </c:pt>
                <c:pt idx="57">
                  <c:v>59</c:v>
                </c:pt>
                <c:pt idx="58">
                  <c:v>77</c:v>
                </c:pt>
                <c:pt idx="59">
                  <c:v>71</c:v>
                </c:pt>
                <c:pt idx="60">
                  <c:v>72</c:v>
                </c:pt>
                <c:pt idx="61">
                  <c:v>88</c:v>
                </c:pt>
                <c:pt idx="62">
                  <c:v>64</c:v>
                </c:pt>
                <c:pt idx="63">
                  <c:v>61</c:v>
                </c:pt>
                <c:pt idx="64">
                  <c:v>78</c:v>
                </c:pt>
                <c:pt idx="65">
                  <c:v>78</c:v>
                </c:pt>
                <c:pt idx="66">
                  <c:v>80</c:v>
                </c:pt>
                <c:pt idx="67">
                  <c:v>42</c:v>
                </c:pt>
                <c:pt idx="68">
                  <c:v>84</c:v>
                </c:pt>
                <c:pt idx="69">
                  <c:v>87</c:v>
                </c:pt>
                <c:pt idx="70">
                  <c:v>80</c:v>
                </c:pt>
                <c:pt idx="71">
                  <c:v>79</c:v>
                </c:pt>
                <c:pt idx="72">
                  <c:v>89</c:v>
                </c:pt>
                <c:pt idx="73">
                  <c:v>70</c:v>
                </c:pt>
                <c:pt idx="74">
                  <c:v>68</c:v>
                </c:pt>
                <c:pt idx="75">
                  <c:v>67</c:v>
                </c:pt>
                <c:pt idx="76">
                  <c:v>92</c:v>
                </c:pt>
                <c:pt idx="77">
                  <c:v>37</c:v>
                </c:pt>
                <c:pt idx="78">
                  <c:v>59</c:v>
                </c:pt>
                <c:pt idx="79">
                  <c:v>88</c:v>
                </c:pt>
                <c:pt idx="80">
                  <c:v>61</c:v>
                </c:pt>
              </c:numCache>
            </c:numRef>
          </c:yVal>
          <c:smooth val="0"/>
        </c:ser>
        <c:dLbls>
          <c:showLegendKey val="0"/>
          <c:showVal val="0"/>
          <c:showCatName val="0"/>
          <c:showSerName val="0"/>
          <c:showPercent val="0"/>
          <c:showBubbleSize val="0"/>
        </c:dLbls>
        <c:axId val="140220672"/>
        <c:axId val="140224000"/>
      </c:scatterChart>
      <c:valAx>
        <c:axId val="140220672"/>
        <c:scaling>
          <c:orientation val="minMax"/>
        </c:scaling>
        <c:delete val="0"/>
        <c:axPos val="b"/>
        <c:title>
          <c:tx>
            <c:rich>
              <a:bodyPr/>
              <a:lstStyle/>
              <a:p>
                <a:pPr>
                  <a:defRPr/>
                </a:pPr>
                <a:r>
                  <a:rPr lang="en-US"/>
                  <a:t>CLDT score (%)</a:t>
                </a:r>
              </a:p>
            </c:rich>
          </c:tx>
          <c:layout/>
          <c:overlay val="0"/>
        </c:title>
        <c:numFmt formatCode="0" sourceLinked="1"/>
        <c:majorTickMark val="out"/>
        <c:minorTickMark val="none"/>
        <c:tickLblPos val="nextTo"/>
        <c:crossAx val="140224000"/>
        <c:crosses val="autoZero"/>
        <c:crossBetween val="midCat"/>
      </c:valAx>
      <c:valAx>
        <c:axId val="140224000"/>
        <c:scaling>
          <c:orientation val="minMax"/>
        </c:scaling>
        <c:delete val="0"/>
        <c:axPos val="l"/>
        <c:majorGridlines/>
        <c:title>
          <c:tx>
            <c:rich>
              <a:bodyPr rot="-5400000" vert="horz"/>
              <a:lstStyle/>
              <a:p>
                <a:pPr>
                  <a:defRPr/>
                </a:pPr>
                <a:r>
                  <a:rPr lang="en-US"/>
                  <a:t>January exam score (%)</a:t>
                </a:r>
              </a:p>
            </c:rich>
          </c:tx>
          <c:layout/>
          <c:overlay val="0"/>
        </c:title>
        <c:numFmt formatCode="General" sourceLinked="1"/>
        <c:majorTickMark val="out"/>
        <c:minorTickMark val="none"/>
        <c:tickLblPos val="nextTo"/>
        <c:crossAx val="140220672"/>
        <c:crosses val="autoZero"/>
        <c:crossBetween val="midCat"/>
      </c:valAx>
      <c:spPr>
        <a:noFill/>
        <a:ln w="25400">
          <a:noFill/>
        </a:ln>
      </c:spPr>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xVal>
            <c:numRef>
              <c:f>Sheet5!$A$5:$A$56</c:f>
              <c:numCache>
                <c:formatCode>0</c:formatCode>
                <c:ptCount val="52"/>
                <c:pt idx="0">
                  <c:v>48.275862068965516</c:v>
                </c:pt>
                <c:pt idx="1">
                  <c:v>52.873563218390807</c:v>
                </c:pt>
                <c:pt idx="2">
                  <c:v>72.41379310344827</c:v>
                </c:pt>
                <c:pt idx="3">
                  <c:v>55.172413793103452</c:v>
                </c:pt>
                <c:pt idx="4">
                  <c:v>39.655172413793096</c:v>
                </c:pt>
                <c:pt idx="5">
                  <c:v>43.678160919540232</c:v>
                </c:pt>
                <c:pt idx="6">
                  <c:v>89.080459770114942</c:v>
                </c:pt>
                <c:pt idx="7">
                  <c:v>48.275862068965516</c:v>
                </c:pt>
                <c:pt idx="8">
                  <c:v>15.517241379310345</c:v>
                </c:pt>
                <c:pt idx="9">
                  <c:v>42.528735632184933</c:v>
                </c:pt>
                <c:pt idx="10">
                  <c:v>72.41379310344827</c:v>
                </c:pt>
                <c:pt idx="11">
                  <c:v>71.839080459770116</c:v>
                </c:pt>
                <c:pt idx="12">
                  <c:v>73.563218390804579</c:v>
                </c:pt>
                <c:pt idx="13">
                  <c:v>25.287356321839084</c:v>
                </c:pt>
                <c:pt idx="14">
                  <c:v>41.37931034482839</c:v>
                </c:pt>
                <c:pt idx="15">
                  <c:v>28.735632183907626</c:v>
                </c:pt>
                <c:pt idx="16">
                  <c:v>30.459770114942533</c:v>
                </c:pt>
                <c:pt idx="17">
                  <c:v>48.275862068965516</c:v>
                </c:pt>
                <c:pt idx="18">
                  <c:v>43.678160919540232</c:v>
                </c:pt>
                <c:pt idx="19">
                  <c:v>33.90804597701149</c:v>
                </c:pt>
                <c:pt idx="20">
                  <c:v>12.068965517241379</c:v>
                </c:pt>
                <c:pt idx="21">
                  <c:v>25.287356321839084</c:v>
                </c:pt>
                <c:pt idx="22">
                  <c:v>25.287356321839084</c:v>
                </c:pt>
                <c:pt idx="23">
                  <c:v>51.149425287356294</c:v>
                </c:pt>
                <c:pt idx="24">
                  <c:v>54.022988505747094</c:v>
                </c:pt>
                <c:pt idx="25">
                  <c:v>68.390804597701148</c:v>
                </c:pt>
                <c:pt idx="26">
                  <c:v>62.068965517241374</c:v>
                </c:pt>
                <c:pt idx="27">
                  <c:v>44.827586206896058</c:v>
                </c:pt>
                <c:pt idx="28">
                  <c:v>34.065934065934066</c:v>
                </c:pt>
                <c:pt idx="29">
                  <c:v>45.054945054945044</c:v>
                </c:pt>
                <c:pt idx="30">
                  <c:v>42.857142857141994</c:v>
                </c:pt>
                <c:pt idx="31">
                  <c:v>45.054945054945044</c:v>
                </c:pt>
                <c:pt idx="32">
                  <c:v>45.054945054945044</c:v>
                </c:pt>
                <c:pt idx="33">
                  <c:v>38.461538461538446</c:v>
                </c:pt>
                <c:pt idx="34">
                  <c:v>52.747252747252752</c:v>
                </c:pt>
                <c:pt idx="35">
                  <c:v>47.252747252746794</c:v>
                </c:pt>
                <c:pt idx="36">
                  <c:v>40.659340659339975</c:v>
                </c:pt>
                <c:pt idx="37">
                  <c:v>27.472527472526906</c:v>
                </c:pt>
                <c:pt idx="38">
                  <c:v>18.68131868131869</c:v>
                </c:pt>
                <c:pt idx="39">
                  <c:v>40.659340659339975</c:v>
                </c:pt>
                <c:pt idx="40">
                  <c:v>49.450549450548799</c:v>
                </c:pt>
                <c:pt idx="41">
                  <c:v>29.670329670329256</c:v>
                </c:pt>
                <c:pt idx="42">
                  <c:v>13.186813186813048</c:v>
                </c:pt>
                <c:pt idx="43">
                  <c:v>35.164835164835168</c:v>
                </c:pt>
                <c:pt idx="44">
                  <c:v>56.043956043956051</c:v>
                </c:pt>
                <c:pt idx="45">
                  <c:v>54.945054945054963</c:v>
                </c:pt>
                <c:pt idx="46">
                  <c:v>51.648351648352012</c:v>
                </c:pt>
                <c:pt idx="47">
                  <c:v>20.879120879120574</c:v>
                </c:pt>
                <c:pt idx="48">
                  <c:v>54.945054945054963</c:v>
                </c:pt>
                <c:pt idx="49">
                  <c:v>52.747252747252752</c:v>
                </c:pt>
                <c:pt idx="50">
                  <c:v>39.560439560439555</c:v>
                </c:pt>
                <c:pt idx="51">
                  <c:v>21</c:v>
                </c:pt>
              </c:numCache>
            </c:numRef>
          </c:xVal>
          <c:yVal>
            <c:numRef>
              <c:f>Sheet5!$B$5:$B$56</c:f>
              <c:numCache>
                <c:formatCode>0</c:formatCode>
                <c:ptCount val="52"/>
                <c:pt idx="0">
                  <c:v>52</c:v>
                </c:pt>
                <c:pt idx="1">
                  <c:v>85</c:v>
                </c:pt>
                <c:pt idx="2">
                  <c:v>80</c:v>
                </c:pt>
                <c:pt idx="3">
                  <c:v>74</c:v>
                </c:pt>
                <c:pt idx="4">
                  <c:v>68</c:v>
                </c:pt>
                <c:pt idx="5">
                  <c:v>70</c:v>
                </c:pt>
                <c:pt idx="6">
                  <c:v>83</c:v>
                </c:pt>
                <c:pt idx="7">
                  <c:v>79</c:v>
                </c:pt>
                <c:pt idx="8">
                  <c:v>53</c:v>
                </c:pt>
                <c:pt idx="9">
                  <c:v>67</c:v>
                </c:pt>
                <c:pt idx="10">
                  <c:v>89</c:v>
                </c:pt>
                <c:pt idx="11">
                  <c:v>74</c:v>
                </c:pt>
                <c:pt idx="12">
                  <c:v>87</c:v>
                </c:pt>
                <c:pt idx="13">
                  <c:v>31</c:v>
                </c:pt>
                <c:pt idx="14">
                  <c:v>67</c:v>
                </c:pt>
                <c:pt idx="15">
                  <c:v>82</c:v>
                </c:pt>
                <c:pt idx="16">
                  <c:v>74</c:v>
                </c:pt>
                <c:pt idx="17">
                  <c:v>59</c:v>
                </c:pt>
                <c:pt idx="18">
                  <c:v>63</c:v>
                </c:pt>
                <c:pt idx="19">
                  <c:v>50</c:v>
                </c:pt>
                <c:pt idx="20">
                  <c:v>45</c:v>
                </c:pt>
                <c:pt idx="21">
                  <c:v>53</c:v>
                </c:pt>
                <c:pt idx="22">
                  <c:v>55</c:v>
                </c:pt>
                <c:pt idx="23">
                  <c:v>85</c:v>
                </c:pt>
                <c:pt idx="24">
                  <c:v>75</c:v>
                </c:pt>
                <c:pt idx="25">
                  <c:v>93</c:v>
                </c:pt>
                <c:pt idx="26">
                  <c:v>89</c:v>
                </c:pt>
                <c:pt idx="27">
                  <c:v>76</c:v>
                </c:pt>
                <c:pt idx="28">
                  <c:v>56</c:v>
                </c:pt>
                <c:pt idx="29">
                  <c:v>51</c:v>
                </c:pt>
                <c:pt idx="30">
                  <c:v>83</c:v>
                </c:pt>
                <c:pt idx="31">
                  <c:v>72</c:v>
                </c:pt>
                <c:pt idx="32">
                  <c:v>77</c:v>
                </c:pt>
                <c:pt idx="33">
                  <c:v>20</c:v>
                </c:pt>
                <c:pt idx="34">
                  <c:v>69</c:v>
                </c:pt>
                <c:pt idx="35">
                  <c:v>39</c:v>
                </c:pt>
                <c:pt idx="36">
                  <c:v>54</c:v>
                </c:pt>
                <c:pt idx="37">
                  <c:v>76</c:v>
                </c:pt>
                <c:pt idx="38">
                  <c:v>42</c:v>
                </c:pt>
                <c:pt idx="39">
                  <c:v>75</c:v>
                </c:pt>
                <c:pt idx="40">
                  <c:v>66</c:v>
                </c:pt>
                <c:pt idx="41">
                  <c:v>29</c:v>
                </c:pt>
                <c:pt idx="42">
                  <c:v>76</c:v>
                </c:pt>
                <c:pt idx="43">
                  <c:v>74</c:v>
                </c:pt>
                <c:pt idx="44">
                  <c:v>49</c:v>
                </c:pt>
                <c:pt idx="45">
                  <c:v>63</c:v>
                </c:pt>
                <c:pt idx="46">
                  <c:v>57</c:v>
                </c:pt>
                <c:pt idx="47">
                  <c:v>39</c:v>
                </c:pt>
                <c:pt idx="48">
                  <c:v>48</c:v>
                </c:pt>
                <c:pt idx="49">
                  <c:v>92</c:v>
                </c:pt>
                <c:pt idx="50">
                  <c:v>63</c:v>
                </c:pt>
                <c:pt idx="51">
                  <c:v>43</c:v>
                </c:pt>
              </c:numCache>
            </c:numRef>
          </c:yVal>
          <c:smooth val="0"/>
        </c:ser>
        <c:dLbls>
          <c:showLegendKey val="0"/>
          <c:showVal val="0"/>
          <c:showCatName val="0"/>
          <c:showSerName val="0"/>
          <c:showPercent val="0"/>
          <c:showBubbleSize val="0"/>
        </c:dLbls>
        <c:axId val="143712640"/>
        <c:axId val="143714560"/>
      </c:scatterChart>
      <c:valAx>
        <c:axId val="143712640"/>
        <c:scaling>
          <c:orientation val="minMax"/>
        </c:scaling>
        <c:delete val="0"/>
        <c:axPos val="b"/>
        <c:title>
          <c:tx>
            <c:rich>
              <a:bodyPr/>
              <a:lstStyle/>
              <a:p>
                <a:pPr>
                  <a:defRPr/>
                </a:pPr>
                <a:r>
                  <a:rPr lang="en-US"/>
                  <a:t>CLDT score (%)</a:t>
                </a:r>
              </a:p>
            </c:rich>
          </c:tx>
          <c:layout/>
          <c:overlay val="0"/>
        </c:title>
        <c:numFmt formatCode="0" sourceLinked="1"/>
        <c:majorTickMark val="out"/>
        <c:minorTickMark val="none"/>
        <c:tickLblPos val="nextTo"/>
        <c:crossAx val="143714560"/>
        <c:crosses val="autoZero"/>
        <c:crossBetween val="midCat"/>
      </c:valAx>
      <c:valAx>
        <c:axId val="143714560"/>
        <c:scaling>
          <c:orientation val="minMax"/>
        </c:scaling>
        <c:delete val="0"/>
        <c:axPos val="l"/>
        <c:majorGridlines/>
        <c:title>
          <c:tx>
            <c:rich>
              <a:bodyPr rot="-5400000" vert="horz"/>
              <a:lstStyle/>
              <a:p>
                <a:pPr>
                  <a:defRPr/>
                </a:pPr>
                <a:r>
                  <a:rPr lang="en-US"/>
                  <a:t>May exam score (%)</a:t>
                </a:r>
              </a:p>
            </c:rich>
          </c:tx>
          <c:layout/>
          <c:overlay val="0"/>
        </c:title>
        <c:numFmt formatCode="0" sourceLinked="1"/>
        <c:majorTickMark val="out"/>
        <c:minorTickMark val="none"/>
        <c:tickLblPos val="nextTo"/>
        <c:crossAx val="143712640"/>
        <c:crosses val="autoZero"/>
        <c:crossBetween val="midCat"/>
      </c:valAx>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0.17859</cdr:x>
      <cdr:y>0.03902</cdr:y>
    </cdr:from>
    <cdr:to>
      <cdr:x>0.45334</cdr:x>
      <cdr:y>0.85625</cdr:y>
    </cdr:to>
    <cdr:sp macro="" textlink="">
      <cdr:nvSpPr>
        <cdr:cNvPr id="8" name="Rounded Rectangle 7"/>
        <cdr:cNvSpPr/>
      </cdr:nvSpPr>
      <cdr:spPr>
        <a:xfrm xmlns:a="http://schemas.openxmlformats.org/drawingml/2006/main">
          <a:off x="990600" y="161925"/>
          <a:ext cx="1524000" cy="3390900"/>
        </a:xfrm>
        <a:prstGeom xmlns:a="http://schemas.openxmlformats.org/drawingml/2006/main" prst="roundRect">
          <a:avLst/>
        </a:prstGeom>
        <a:solidFill xmlns:a="http://schemas.openxmlformats.org/drawingml/2006/main">
          <a:srgbClr val="FF0000">
            <a:alpha val="28000"/>
          </a:srgb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0.45506</cdr:x>
      <cdr:y>0.03214</cdr:y>
    </cdr:from>
    <cdr:to>
      <cdr:x>0.93588</cdr:x>
      <cdr:y>0.85395</cdr:y>
    </cdr:to>
    <cdr:sp macro="" textlink="">
      <cdr:nvSpPr>
        <cdr:cNvPr id="9" name="Rounded Rectangle 8"/>
        <cdr:cNvSpPr/>
      </cdr:nvSpPr>
      <cdr:spPr>
        <a:xfrm xmlns:a="http://schemas.openxmlformats.org/drawingml/2006/main">
          <a:off x="2524125" y="133350"/>
          <a:ext cx="2667000" cy="3409950"/>
        </a:xfrm>
        <a:prstGeom xmlns:a="http://schemas.openxmlformats.org/drawingml/2006/main" prst="roundRect">
          <a:avLst/>
        </a:prstGeom>
        <a:solidFill xmlns:a="http://schemas.openxmlformats.org/drawingml/2006/main">
          <a:srgbClr val="00B050">
            <a:alpha val="31000"/>
          </a:srgbClr>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0.13148</cdr:x>
      <cdr:y>0.03501</cdr:y>
    </cdr:from>
    <cdr:to>
      <cdr:x>0.44815</cdr:x>
      <cdr:y>0.85777</cdr:y>
    </cdr:to>
    <cdr:sp macro="" textlink="">
      <cdr:nvSpPr>
        <cdr:cNvPr id="9" name="Rounded Rectangle 8"/>
        <cdr:cNvSpPr/>
      </cdr:nvSpPr>
      <cdr:spPr>
        <a:xfrm xmlns:a="http://schemas.openxmlformats.org/drawingml/2006/main">
          <a:off x="676275" y="152400"/>
          <a:ext cx="1628775" cy="3581400"/>
        </a:xfrm>
        <a:prstGeom xmlns:a="http://schemas.openxmlformats.org/drawingml/2006/main" prst="roundRect">
          <a:avLst/>
        </a:prstGeom>
        <a:solidFill xmlns:a="http://schemas.openxmlformats.org/drawingml/2006/main">
          <a:srgbClr val="FF0000">
            <a:alpha val="29000"/>
          </a:srgb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0.45185</cdr:x>
      <cdr:y>0.03501</cdr:y>
    </cdr:from>
    <cdr:to>
      <cdr:x>0.89074</cdr:x>
      <cdr:y>0.86214</cdr:y>
    </cdr:to>
    <cdr:sp macro="" textlink="">
      <cdr:nvSpPr>
        <cdr:cNvPr id="10" name="Rounded Rectangle 9"/>
        <cdr:cNvSpPr/>
      </cdr:nvSpPr>
      <cdr:spPr>
        <a:xfrm xmlns:a="http://schemas.openxmlformats.org/drawingml/2006/main">
          <a:off x="2324099" y="152396"/>
          <a:ext cx="2257421" cy="3600435"/>
        </a:xfrm>
        <a:prstGeom xmlns:a="http://schemas.openxmlformats.org/drawingml/2006/main" prst="roundRect">
          <a:avLst/>
        </a:prstGeom>
        <a:solidFill xmlns:a="http://schemas.openxmlformats.org/drawingml/2006/main">
          <a:srgbClr val="00B050">
            <a:alpha val="29000"/>
          </a:srgbClr>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236BCBE4-5F85-4A53-896C-462283B09CA4}" type="datetimeFigureOut">
              <a:rPr lang="en-GB" smtClean="0"/>
              <a:t>15/07/2016</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0D614F36-F281-47F2-B9B4-23473810C896}" type="slidenum">
              <a:rPr lang="en-GB" smtClean="0"/>
              <a:t>‹#›</a:t>
            </a:fld>
            <a:endParaRPr lang="en-GB"/>
          </a:p>
        </p:txBody>
      </p:sp>
    </p:spTree>
    <p:extLst>
      <p:ext uri="{BB962C8B-B14F-4D97-AF65-F5344CB8AC3E}">
        <p14:creationId xmlns:p14="http://schemas.microsoft.com/office/powerpoint/2010/main" val="48484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DDC5B0-F76F-4D3B-A170-BC7ADD7F7511}" type="slidenum">
              <a:rPr lang="en-GB"/>
              <a:pPr/>
              <a:t>‹#›</a:t>
            </a:fld>
            <a:endParaRPr lang="en-GB"/>
          </a:p>
        </p:txBody>
      </p:sp>
    </p:spTree>
    <p:extLst>
      <p:ext uri="{BB962C8B-B14F-4D97-AF65-F5344CB8AC3E}">
        <p14:creationId xmlns:p14="http://schemas.microsoft.com/office/powerpoint/2010/main" val="35054617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98F63-A35C-4DBD-8103-BC02D882CE48}" type="slidenum">
              <a:rPr lang="en-GB"/>
              <a:pPr/>
              <a:t>1</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6DDC5B0-F76F-4D3B-A170-BC7ADD7F7511}"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sldNum" sz="quarter" idx="4"/>
          </p:nvPr>
        </p:nvSpPr>
        <p:spPr>
          <a:xfrm>
            <a:off x="6553200" y="6245225"/>
            <a:ext cx="2133600" cy="476250"/>
          </a:xfrm>
        </p:spPr>
        <p:txBody>
          <a:bodyPr/>
          <a:lstStyle>
            <a:lvl1pPr>
              <a:defRPr/>
            </a:lvl1pPr>
          </a:lstStyle>
          <a:p>
            <a:fld id="{BBCA1AD7-5054-402C-8DF0-F70DBE91925B}" type="slidenum">
              <a:rPr lang="en-GB"/>
              <a:pPr/>
              <a:t>‹#›</a:t>
            </a:fld>
            <a:endParaRPr lang="en-GB"/>
          </a:p>
        </p:txBody>
      </p:sp>
      <p:sp>
        <p:nvSpPr>
          <p:cNvPr id="7171" name="Rectangle 3"/>
          <p:cNvSpPr>
            <a:spLocks noChangeArrowheads="1"/>
          </p:cNvSpPr>
          <p:nvPr userDrawn="1"/>
        </p:nvSpPr>
        <p:spPr bwMode="auto">
          <a:xfrm>
            <a:off x="0" y="0"/>
            <a:ext cx="9144000" cy="5516563"/>
          </a:xfrm>
          <a:prstGeom prst="rect">
            <a:avLst/>
          </a:prstGeom>
          <a:solidFill>
            <a:srgbClr val="663366"/>
          </a:solidFill>
          <a:ln w="9525">
            <a:noFill/>
            <a:miter lim="800000"/>
            <a:headEnd/>
            <a:tailEnd/>
          </a:ln>
          <a:effectLst/>
        </p:spPr>
        <p:txBody>
          <a:bodyPr wrap="none" anchor="ctr"/>
          <a:lstStyle/>
          <a:p>
            <a:pPr algn="ctr" eaLnBrk="0" hangingPunct="0"/>
            <a:endParaRPr lang="en-US" sz="2400">
              <a:solidFill>
                <a:srgbClr val="663366"/>
              </a:solidFill>
              <a:latin typeface="Times" pitchFamily="18" charset="0"/>
            </a:endParaRPr>
          </a:p>
        </p:txBody>
      </p:sp>
      <p:pic>
        <p:nvPicPr>
          <p:cNvPr id="7172" name="Picture 4"/>
          <p:cNvPicPr>
            <a:picLocks noChangeAspect="1" noChangeArrowheads="1"/>
          </p:cNvPicPr>
          <p:nvPr userDrawn="1"/>
        </p:nvPicPr>
        <p:blipFill>
          <a:blip r:embed="rId2" cstate="print"/>
          <a:srcRect/>
          <a:stretch>
            <a:fillRect/>
          </a:stretch>
        </p:blipFill>
        <p:spPr bwMode="auto">
          <a:xfrm>
            <a:off x="266700" y="5843588"/>
            <a:ext cx="1943100" cy="862012"/>
          </a:xfrm>
          <a:prstGeom prst="rect">
            <a:avLst/>
          </a:prstGeom>
          <a:noFill/>
        </p:spPr>
      </p:pic>
      <p:sp>
        <p:nvSpPr>
          <p:cNvPr id="7173" name="Rectangle 5"/>
          <p:cNvSpPr>
            <a:spLocks noGrp="1" noChangeArrowheads="1"/>
          </p:cNvSpPr>
          <p:nvPr>
            <p:ph type="ctrTitle" sz="quarter"/>
          </p:nvPr>
        </p:nvSpPr>
        <p:spPr>
          <a:xfrm>
            <a:off x="755650" y="476250"/>
            <a:ext cx="7772400" cy="1470025"/>
          </a:xfrm>
        </p:spPr>
        <p:txBody>
          <a:bodyPr/>
          <a:lstStyle>
            <a:lvl1pPr>
              <a:defRPr>
                <a:solidFill>
                  <a:schemeClr val="bg1"/>
                </a:solidFill>
              </a:defRPr>
            </a:lvl1pPr>
          </a:lstStyle>
          <a:p>
            <a:r>
              <a:rPr lang="en-GB"/>
              <a:t>Click to edit Master title style</a:t>
            </a:r>
          </a:p>
        </p:txBody>
      </p:sp>
      <p:sp>
        <p:nvSpPr>
          <p:cNvPr id="7174" name="Rectangle 6"/>
          <p:cNvSpPr>
            <a:spLocks noGrp="1" noChangeArrowheads="1"/>
          </p:cNvSpPr>
          <p:nvPr>
            <p:ph type="subTitle" sz="quarter" idx="1"/>
          </p:nvPr>
        </p:nvSpPr>
        <p:spPr>
          <a:xfrm>
            <a:off x="827088" y="2420938"/>
            <a:ext cx="7561262" cy="1752600"/>
          </a:xfrm>
        </p:spPr>
        <p:txBody>
          <a:bodyPr/>
          <a:lstStyle>
            <a:lvl1pPr marL="0" indent="0">
              <a:defRPr b="1">
                <a:solidFill>
                  <a:schemeClr val="bg1"/>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FACFBC8-6BEB-4DB3-9E92-9D522B07BCD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1C77F9B-5746-423A-BA52-136335757A7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29D0CE2-1F78-4E34-9443-E0ADE9DF86B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F834DBD-C404-4922-99B0-6B70AE4D753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2B687F9-8949-4328-B788-44314A412DE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AB76BAE-882B-48BE-8EAD-A1177C37A2A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EBA85DE-29D2-4206-AB92-EBAF0E9D8225}"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4F03E1FF-604D-488D-8ABC-6FD1E14A05C4}"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1C2E4ED-00F5-47AF-8B11-E4BB3EBC7829}"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9410367-F108-41BA-92BA-549BC3D0237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userDrawn="1"/>
        </p:nvSpPr>
        <p:spPr bwMode="auto">
          <a:xfrm>
            <a:off x="0" y="0"/>
            <a:ext cx="9140825" cy="6873875"/>
          </a:xfrm>
          <a:prstGeom prst="rect">
            <a:avLst/>
          </a:prstGeom>
          <a:solidFill>
            <a:srgbClr val="663366"/>
          </a:solidFill>
          <a:ln w="9525">
            <a:noFill/>
            <a:miter lim="800000"/>
            <a:headEnd/>
            <a:tailEnd/>
          </a:ln>
          <a:effectLst/>
        </p:spPr>
        <p:txBody>
          <a:bodyPr wrap="none" anchor="ctr"/>
          <a:lstStyle/>
          <a:p>
            <a:pPr algn="ctr" eaLnBrk="0" hangingPunct="0"/>
            <a:r>
              <a:rPr lang="en-GB" sz="2400">
                <a:solidFill>
                  <a:srgbClr val="663366"/>
                </a:solidFill>
                <a:latin typeface="Times" pitchFamily="18" charset="0"/>
              </a:rPr>
              <a:t>∂</a:t>
            </a:r>
          </a:p>
        </p:txBody>
      </p:sp>
      <p:sp>
        <p:nvSpPr>
          <p:cNvPr id="6147" name="Rectangle 3"/>
          <p:cNvSpPr>
            <a:spLocks noChangeArrowheads="1"/>
          </p:cNvSpPr>
          <p:nvPr userDrawn="1"/>
        </p:nvSpPr>
        <p:spPr bwMode="auto">
          <a:xfrm>
            <a:off x="107950" y="107950"/>
            <a:ext cx="8924925" cy="6657975"/>
          </a:xfrm>
          <a:prstGeom prst="rect">
            <a:avLst/>
          </a:prstGeom>
          <a:solidFill>
            <a:schemeClr val="bg1"/>
          </a:solidFill>
          <a:ln w="9525">
            <a:noFill/>
            <a:miter lim="800000"/>
            <a:headEnd/>
            <a:tailEnd/>
          </a:ln>
          <a:effectLst/>
        </p:spPr>
        <p:txBody>
          <a:bodyPr wrap="none" anchor="ctr"/>
          <a:lstStyle/>
          <a:p>
            <a:pPr algn="ctr" eaLnBrk="0" hangingPunct="0"/>
            <a:endParaRPr lang="en-US" sz="2400">
              <a:solidFill>
                <a:srgbClr val="663366"/>
              </a:solidFill>
              <a:latin typeface="Times" pitchFamily="18" charset="0"/>
            </a:endParaRPr>
          </a:p>
        </p:txBody>
      </p:sp>
      <p:sp>
        <p:nvSpPr>
          <p:cNvPr id="6148" name="Rectangle 4"/>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Heading style</a:t>
            </a:r>
          </a:p>
        </p:txBody>
      </p:sp>
      <p:sp>
        <p:nvSpPr>
          <p:cNvPr id="6149" name="Rectangle 5"/>
          <p:cNvSpPr>
            <a:spLocks noGrp="1" noChangeArrowheads="1"/>
          </p:cNvSpPr>
          <p:nvPr>
            <p:ph type="body" idx="1"/>
          </p:nvPr>
        </p:nvSpPr>
        <p:spPr bwMode="auto">
          <a:xfrm>
            <a:off x="684213" y="1989138"/>
            <a:ext cx="7772400" cy="3816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j-lt"/>
              </a:defRPr>
            </a:lvl1pPr>
          </a:lstStyle>
          <a:p>
            <a:endParaRPr lang="en-GB"/>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j-lt"/>
              </a:defRPr>
            </a:lvl1pPr>
          </a:lstStyle>
          <a:p>
            <a:endParaRPr lang="en-GB"/>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j-lt"/>
              </a:defRPr>
            </a:lvl1pPr>
          </a:lstStyle>
          <a:p>
            <a:fld id="{5263A526-08F1-44B5-B36A-719F0FAB16EA}" type="slidenum">
              <a:rPr lang="en-GB"/>
              <a:pPr/>
              <a:t>‹#›</a:t>
            </a:fld>
            <a:endParaRPr lang="en-GB"/>
          </a:p>
        </p:txBody>
      </p:sp>
      <p:sp>
        <p:nvSpPr>
          <p:cNvPr id="6153" name="Rectangle 9"/>
          <p:cNvSpPr>
            <a:spLocks noChangeArrowheads="1"/>
          </p:cNvSpPr>
          <p:nvPr userDrawn="1"/>
        </p:nvSpPr>
        <p:spPr bwMode="auto">
          <a:xfrm>
            <a:off x="790575" y="611188"/>
            <a:ext cx="8024813" cy="1143000"/>
          </a:xfrm>
          <a:prstGeom prst="rect">
            <a:avLst/>
          </a:prstGeom>
          <a:noFill/>
          <a:ln w="9525">
            <a:noFill/>
            <a:miter lim="800000"/>
            <a:headEnd/>
            <a:tailEnd/>
          </a:ln>
        </p:spPr>
        <p:txBody>
          <a:bodyPr/>
          <a:lstStyle/>
          <a:p>
            <a:endParaRPr lang="en-US" sz="4400">
              <a:solidFill>
                <a:schemeClr val="bg1"/>
              </a:solidFill>
              <a:latin typeface="Times" pitchFamily="18" charset="0"/>
            </a:endParaRPr>
          </a:p>
        </p:txBody>
      </p:sp>
      <p:sp>
        <p:nvSpPr>
          <p:cNvPr id="6154" name="Rectangle 10"/>
          <p:cNvSpPr>
            <a:spLocks noChangeArrowheads="1"/>
          </p:cNvSpPr>
          <p:nvPr userDrawn="1"/>
        </p:nvSpPr>
        <p:spPr bwMode="auto">
          <a:xfrm>
            <a:off x="790575" y="1798638"/>
            <a:ext cx="8024813" cy="3813175"/>
          </a:xfrm>
          <a:prstGeom prst="rect">
            <a:avLst/>
          </a:prstGeom>
          <a:noFill/>
          <a:ln w="9525">
            <a:noFill/>
            <a:miter lim="800000"/>
            <a:headEnd/>
            <a:tailEnd/>
          </a:ln>
        </p:spPr>
        <p:txBody>
          <a:bodyPr/>
          <a:lstStyle/>
          <a:p>
            <a:pPr>
              <a:spcBef>
                <a:spcPct val="20000"/>
              </a:spcBef>
            </a:pPr>
            <a:endParaRPr lang="en-US" b="1">
              <a:solidFill>
                <a:schemeClr val="bg1"/>
              </a:solidFill>
            </a:endParaRPr>
          </a:p>
        </p:txBody>
      </p:sp>
      <p:pic>
        <p:nvPicPr>
          <p:cNvPr id="6155" name="Picture 11"/>
          <p:cNvPicPr>
            <a:picLocks noChangeAspect="1" noChangeArrowheads="1"/>
          </p:cNvPicPr>
          <p:nvPr userDrawn="1"/>
        </p:nvPicPr>
        <p:blipFill>
          <a:blip r:embed="rId13" cstate="print"/>
          <a:srcRect/>
          <a:stretch>
            <a:fillRect/>
          </a:stretch>
        </p:blipFill>
        <p:spPr bwMode="auto">
          <a:xfrm>
            <a:off x="266700" y="5843588"/>
            <a:ext cx="1943100" cy="862012"/>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rgbClr val="663366"/>
          </a:solidFill>
          <a:latin typeface="+mj-lt"/>
          <a:ea typeface="+mj-ea"/>
          <a:cs typeface="+mj-cs"/>
        </a:defRPr>
      </a:lvl1pPr>
      <a:lvl2pPr algn="l" rtl="0" fontAlgn="base">
        <a:spcBef>
          <a:spcPct val="0"/>
        </a:spcBef>
        <a:spcAft>
          <a:spcPct val="0"/>
        </a:spcAft>
        <a:defRPr sz="4400">
          <a:solidFill>
            <a:srgbClr val="663366"/>
          </a:solidFill>
          <a:latin typeface="Times" pitchFamily="18" charset="0"/>
        </a:defRPr>
      </a:lvl2pPr>
      <a:lvl3pPr algn="l" rtl="0" fontAlgn="base">
        <a:spcBef>
          <a:spcPct val="0"/>
        </a:spcBef>
        <a:spcAft>
          <a:spcPct val="0"/>
        </a:spcAft>
        <a:defRPr sz="4400">
          <a:solidFill>
            <a:srgbClr val="663366"/>
          </a:solidFill>
          <a:latin typeface="Times" pitchFamily="18" charset="0"/>
        </a:defRPr>
      </a:lvl3pPr>
      <a:lvl4pPr algn="l" rtl="0" fontAlgn="base">
        <a:spcBef>
          <a:spcPct val="0"/>
        </a:spcBef>
        <a:spcAft>
          <a:spcPct val="0"/>
        </a:spcAft>
        <a:defRPr sz="4400">
          <a:solidFill>
            <a:srgbClr val="663366"/>
          </a:solidFill>
          <a:latin typeface="Times" pitchFamily="18" charset="0"/>
        </a:defRPr>
      </a:lvl4pPr>
      <a:lvl5pPr algn="l" rtl="0" fontAlgn="base">
        <a:spcBef>
          <a:spcPct val="0"/>
        </a:spcBef>
        <a:spcAft>
          <a:spcPct val="0"/>
        </a:spcAft>
        <a:defRPr sz="4400">
          <a:solidFill>
            <a:srgbClr val="663366"/>
          </a:solidFill>
          <a:latin typeface="Times" pitchFamily="18" charset="0"/>
        </a:defRPr>
      </a:lvl5pPr>
      <a:lvl6pPr marL="457200" algn="l" rtl="0" fontAlgn="base">
        <a:spcBef>
          <a:spcPct val="0"/>
        </a:spcBef>
        <a:spcAft>
          <a:spcPct val="0"/>
        </a:spcAft>
        <a:defRPr sz="4400">
          <a:solidFill>
            <a:srgbClr val="663366"/>
          </a:solidFill>
          <a:latin typeface="Times" pitchFamily="18" charset="0"/>
        </a:defRPr>
      </a:lvl6pPr>
      <a:lvl7pPr marL="914400" algn="l" rtl="0" fontAlgn="base">
        <a:spcBef>
          <a:spcPct val="0"/>
        </a:spcBef>
        <a:spcAft>
          <a:spcPct val="0"/>
        </a:spcAft>
        <a:defRPr sz="4400">
          <a:solidFill>
            <a:srgbClr val="663366"/>
          </a:solidFill>
          <a:latin typeface="Times" pitchFamily="18" charset="0"/>
        </a:defRPr>
      </a:lvl7pPr>
      <a:lvl8pPr marL="1371600" algn="l" rtl="0" fontAlgn="base">
        <a:spcBef>
          <a:spcPct val="0"/>
        </a:spcBef>
        <a:spcAft>
          <a:spcPct val="0"/>
        </a:spcAft>
        <a:defRPr sz="4400">
          <a:solidFill>
            <a:srgbClr val="663366"/>
          </a:solidFill>
          <a:latin typeface="Times" pitchFamily="18" charset="0"/>
        </a:defRPr>
      </a:lvl8pPr>
      <a:lvl9pPr marL="1828800" algn="l" rtl="0" fontAlgn="base">
        <a:spcBef>
          <a:spcPct val="0"/>
        </a:spcBef>
        <a:spcAft>
          <a:spcPct val="0"/>
        </a:spcAft>
        <a:defRPr sz="4400">
          <a:solidFill>
            <a:srgbClr val="663366"/>
          </a:solidFill>
          <a:latin typeface="Times" pitchFamily="18" charset="0"/>
        </a:defRPr>
      </a:lvl9pPr>
    </p:titleStyle>
    <p:bodyStyle>
      <a:lvl1pPr marL="342900" indent="-342900" algn="l" rtl="0" fontAlgn="base">
        <a:spcBef>
          <a:spcPct val="20000"/>
        </a:spcBef>
        <a:spcAft>
          <a:spcPct val="0"/>
        </a:spcAft>
        <a:defRPr>
          <a:solidFill>
            <a:schemeClr val="tx1"/>
          </a:solidFill>
          <a:latin typeface="+mn-lt"/>
          <a:ea typeface="+mn-ea"/>
          <a:cs typeface="+mn-cs"/>
        </a:defRPr>
      </a:lvl1pPr>
      <a:lvl2pPr marL="742950" indent="-285750" algn="l" rtl="0" fontAlgn="base">
        <a:spcBef>
          <a:spcPct val="20000"/>
        </a:spcBef>
        <a:spcAft>
          <a:spcPct val="0"/>
        </a:spcAft>
        <a:buChar char="–"/>
        <a:defRPr sz="1600">
          <a:solidFill>
            <a:schemeClr val="tx1"/>
          </a:solidFill>
          <a:latin typeface="+mn-lt"/>
        </a:defRPr>
      </a:lvl2pPr>
      <a:lvl3pPr marL="1143000" indent="-228600" algn="l" rtl="0" fontAlgn="base">
        <a:spcBef>
          <a:spcPct val="20000"/>
        </a:spcBef>
        <a:spcAft>
          <a:spcPct val="0"/>
        </a:spcAft>
        <a:buChar char="•"/>
        <a:defRPr sz="1400">
          <a:solidFill>
            <a:schemeClr val="tx1"/>
          </a:solidFill>
          <a:latin typeface="+mn-lt"/>
        </a:defRPr>
      </a:lvl3pPr>
      <a:lvl4pPr marL="1600200" indent="-228600" algn="l" rtl="0" fontAlgn="base">
        <a:spcBef>
          <a:spcPct val="20000"/>
        </a:spcBef>
        <a:spcAft>
          <a:spcPct val="0"/>
        </a:spcAft>
        <a:buChar char="–"/>
        <a:defRPr sz="1200">
          <a:solidFill>
            <a:schemeClr val="tx1"/>
          </a:solidFill>
          <a:latin typeface="+mn-lt"/>
        </a:defRPr>
      </a:lvl4pPr>
      <a:lvl5pPr marL="2057400" indent="-228600" algn="l" rtl="0" fontAlgn="base">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27584" y="836712"/>
            <a:ext cx="7772400" cy="1470025"/>
          </a:xfrm>
        </p:spPr>
        <p:txBody>
          <a:bodyPr/>
          <a:lstStyle/>
          <a:p>
            <a:pPr algn="ctr"/>
            <a:r>
              <a:rPr lang="en-GB" sz="3200" b="1" i="1" dirty="0"/>
              <a:t>Chemical linguistic demand in multiple dimensions and implications for developing understanding in non-traditional students</a:t>
            </a:r>
            <a:r>
              <a:rPr lang="en-GB" sz="3200" i="1" dirty="0"/>
              <a:t> </a:t>
            </a:r>
            <a:endParaRPr lang="en-GB" sz="3200" dirty="0">
              <a:latin typeface="Calibri" pitchFamily="34" charset="0"/>
            </a:endParaRPr>
          </a:p>
        </p:txBody>
      </p:sp>
      <p:sp>
        <p:nvSpPr>
          <p:cNvPr id="8195" name="Rectangle 3"/>
          <p:cNvSpPr>
            <a:spLocks noGrp="1" noChangeArrowheads="1"/>
          </p:cNvSpPr>
          <p:nvPr>
            <p:ph type="subTitle" idx="1"/>
          </p:nvPr>
        </p:nvSpPr>
        <p:spPr>
          <a:xfrm>
            <a:off x="251520" y="2696889"/>
            <a:ext cx="6400800" cy="1752600"/>
          </a:xfrm>
        </p:spPr>
        <p:txBody>
          <a:bodyPr/>
          <a:lstStyle/>
          <a:p>
            <a:r>
              <a:rPr lang="en-GB" dirty="0" smtClean="0">
                <a:latin typeface="Calibri" pitchFamily="34" charset="0"/>
              </a:rPr>
              <a:t>Simon Rees</a:t>
            </a:r>
          </a:p>
          <a:p>
            <a:r>
              <a:rPr lang="en-GB" dirty="0" smtClean="0">
                <a:latin typeface="Calibri" pitchFamily="34" charset="0"/>
              </a:rPr>
              <a:t>Durham University Foundation Centre</a:t>
            </a:r>
          </a:p>
          <a:p>
            <a:endParaRPr lang="en-GB" dirty="0">
              <a:latin typeface="Calibri" pitchFamily="34" charset="0"/>
            </a:endParaRPr>
          </a:p>
          <a:p>
            <a:r>
              <a:rPr lang="en-GB" dirty="0" smtClean="0">
                <a:latin typeface="Calibri" pitchFamily="34" charset="0"/>
              </a:rPr>
              <a:t>July 2016</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41155544"/>
              </p:ext>
            </p:extLst>
          </p:nvPr>
        </p:nvGraphicFramePr>
        <p:xfrm>
          <a:off x="827584" y="1772816"/>
          <a:ext cx="7236822" cy="3103240"/>
        </p:xfrm>
        <a:graphic>
          <a:graphicData uri="http://schemas.openxmlformats.org/drawingml/2006/table">
            <a:tbl>
              <a:tblPr firstRow="1" firstCol="1" bandRow="1" bandCol="1"/>
              <a:tblGrid>
                <a:gridCol w="1205876"/>
                <a:gridCol w="1205876"/>
                <a:gridCol w="1205876"/>
                <a:gridCol w="1205876"/>
                <a:gridCol w="1206659"/>
                <a:gridCol w="1206659"/>
              </a:tblGrid>
              <a:tr h="620648">
                <a:tc gridSpan="2">
                  <a:txBody>
                    <a:bodyPr/>
                    <a:lstStyle/>
                    <a:p>
                      <a:pPr>
                        <a:lnSpc>
                          <a:spcPct val="150000"/>
                        </a:lnSpc>
                        <a:spcAft>
                          <a:spcPts val="0"/>
                        </a:spcAft>
                      </a:pPr>
                      <a:r>
                        <a:rPr lang="en-GB" sz="1200" b="1">
                          <a:solidFill>
                            <a:srgbClr val="FFFFFF"/>
                          </a:solidFill>
                          <a:effectLst/>
                          <a:latin typeface="Times New Roman"/>
                          <a:ea typeface="Times New Roman"/>
                          <a:cs typeface="Times New Roman"/>
                        </a:rPr>
                        <a:t>Scientfic words</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gridSpan="2">
                  <a:txBody>
                    <a:bodyPr/>
                    <a:lstStyle/>
                    <a:p>
                      <a:pPr>
                        <a:lnSpc>
                          <a:spcPct val="150000"/>
                        </a:lnSpc>
                        <a:spcAft>
                          <a:spcPts val="0"/>
                        </a:spcAft>
                      </a:pPr>
                      <a:r>
                        <a:rPr lang="en-GB" sz="1200" b="1">
                          <a:solidFill>
                            <a:srgbClr val="FFFFFF"/>
                          </a:solidFill>
                          <a:effectLst/>
                          <a:latin typeface="Times New Roman"/>
                          <a:ea typeface="Times New Roman"/>
                          <a:cs typeface="Times New Roman"/>
                        </a:rPr>
                        <a:t>Semi-technical words</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gridSpan="2">
                  <a:txBody>
                    <a:bodyPr/>
                    <a:lstStyle/>
                    <a:p>
                      <a:pPr>
                        <a:lnSpc>
                          <a:spcPct val="150000"/>
                        </a:lnSpc>
                        <a:spcAft>
                          <a:spcPts val="0"/>
                        </a:spcAft>
                      </a:pPr>
                      <a:r>
                        <a:rPr lang="en-GB" sz="1200" b="1">
                          <a:solidFill>
                            <a:srgbClr val="FFFFFF"/>
                          </a:solidFill>
                          <a:effectLst/>
                          <a:latin typeface="Times New Roman"/>
                          <a:ea typeface="Times New Roman"/>
                          <a:cs typeface="Times New Roman"/>
                        </a:rPr>
                        <a:t>Non-technical but widely used in science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r>
              <a:tr h="620648">
                <a:tc>
                  <a:txBody>
                    <a:bodyPr/>
                    <a:lstStyle/>
                    <a:p>
                      <a:pPr>
                        <a:lnSpc>
                          <a:spcPct val="150000"/>
                        </a:lnSpc>
                        <a:spcAft>
                          <a:spcPts val="0"/>
                        </a:spcAft>
                      </a:pPr>
                      <a:r>
                        <a:rPr lang="en-GB" sz="1200" i="1">
                          <a:effectLst/>
                          <a:latin typeface="Times New Roman"/>
                          <a:ea typeface="Times New Roman"/>
                          <a:cs typeface="Times New Roman"/>
                        </a:rPr>
                        <a:t>Unique to science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GB" sz="1200" i="1">
                          <a:effectLst/>
                          <a:latin typeface="Times New Roman"/>
                          <a:ea typeface="Times New Roman"/>
                          <a:cs typeface="Times New Roman"/>
                        </a:rPr>
                        <a:t>Everyday meanings too</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GB" sz="1200" i="1">
                          <a:effectLst/>
                          <a:latin typeface="Times New Roman"/>
                          <a:ea typeface="Times New Roman"/>
                          <a:cs typeface="Times New Roman"/>
                        </a:rPr>
                        <a:t>One meaning </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GB" sz="1200" i="1">
                          <a:effectLst/>
                          <a:latin typeface="Times New Roman"/>
                          <a:ea typeface="Times New Roman"/>
                          <a:cs typeface="Times New Roman"/>
                        </a:rPr>
                        <a:t>Dual meaning</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GB" sz="1200" i="1">
                          <a:effectLst/>
                          <a:latin typeface="Times New Roman"/>
                          <a:ea typeface="Times New Roman"/>
                          <a:cs typeface="Times New Roman"/>
                        </a:rPr>
                        <a:t>One meaning</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GB" sz="1200" i="1">
                          <a:effectLst/>
                          <a:latin typeface="Times New Roman"/>
                          <a:ea typeface="Times New Roman"/>
                          <a:cs typeface="Times New Roman"/>
                        </a:rPr>
                        <a:t>Dual meaning</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0324">
                <a:tc>
                  <a:txBody>
                    <a:bodyPr/>
                    <a:lstStyle/>
                    <a:p>
                      <a:pPr>
                        <a:lnSpc>
                          <a:spcPct val="150000"/>
                        </a:lnSpc>
                        <a:spcAft>
                          <a:spcPts val="0"/>
                        </a:spcAft>
                      </a:pPr>
                      <a:r>
                        <a:rPr lang="en-GB" sz="1200">
                          <a:effectLst/>
                          <a:latin typeface="Times New Roman"/>
                          <a:ea typeface="Times New Roman"/>
                          <a:cs typeface="Times New Roman"/>
                        </a:rPr>
                        <a:t>cathode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substance</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emit</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light</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linear</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standard</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24">
                <a:tc>
                  <a:txBody>
                    <a:bodyPr/>
                    <a:lstStyle/>
                    <a:p>
                      <a:pPr>
                        <a:lnSpc>
                          <a:spcPct val="150000"/>
                        </a:lnSpc>
                        <a:spcAft>
                          <a:spcPts val="0"/>
                        </a:spcAft>
                      </a:pPr>
                      <a:r>
                        <a:rPr lang="en-GB" sz="1200">
                          <a:effectLst/>
                          <a:latin typeface="Times New Roman"/>
                          <a:ea typeface="Times New Roman"/>
                          <a:cs typeface="Times New Roman"/>
                        </a:rPr>
                        <a:t>electrolysis</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field</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repel</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positive</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source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contrast</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24">
                <a:tc>
                  <a:txBody>
                    <a:bodyPr/>
                    <a:lstStyle/>
                    <a:p>
                      <a:pPr>
                        <a:lnSpc>
                          <a:spcPct val="150000"/>
                        </a:lnSpc>
                        <a:spcAft>
                          <a:spcPts val="0"/>
                        </a:spcAft>
                      </a:pPr>
                      <a:r>
                        <a:rPr lang="en-GB" sz="1200">
                          <a:effectLst/>
                          <a:latin typeface="Times New Roman"/>
                          <a:ea typeface="Times New Roman"/>
                          <a:cs typeface="Times New Roman"/>
                        </a:rPr>
                        <a:t>anode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conduct</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displace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negative</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external</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effect</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24">
                <a:tc>
                  <a:txBody>
                    <a:bodyPr/>
                    <a:lstStyle/>
                    <a:p>
                      <a:pPr>
                        <a:lnSpc>
                          <a:spcPct val="150000"/>
                        </a:lnSpc>
                        <a:spcAft>
                          <a:spcPts val="0"/>
                        </a:spcAft>
                      </a:pPr>
                      <a:r>
                        <a:rPr lang="en-GB" sz="1200">
                          <a:effectLst/>
                          <a:latin typeface="Times New Roman"/>
                          <a:ea typeface="Times New Roman"/>
                          <a:cs typeface="Times New Roman"/>
                        </a:rPr>
                        <a:t>electron</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mass</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deflect</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valid</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limit</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volume</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24">
                <a:tc>
                  <a:txBody>
                    <a:bodyPr/>
                    <a:lstStyle/>
                    <a:p>
                      <a:pPr>
                        <a:lnSpc>
                          <a:spcPct val="150000"/>
                        </a:lnSpc>
                        <a:spcAft>
                          <a:spcPts val="0"/>
                        </a:spcAft>
                      </a:pPr>
                      <a:r>
                        <a:rPr lang="en-GB" sz="1200">
                          <a:effectLst/>
                          <a:latin typeface="Times New Roman"/>
                          <a:ea typeface="Times New Roman"/>
                          <a:cs typeface="Times New Roman"/>
                        </a:rPr>
                        <a:t>neutron</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potential</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particle</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neutral</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sufficient</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crude</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24">
                <a:tc>
                  <a:txBody>
                    <a:bodyPr/>
                    <a:lstStyle/>
                    <a:p>
                      <a:pPr>
                        <a:lnSpc>
                          <a:spcPct val="150000"/>
                        </a:lnSpc>
                        <a:spcAft>
                          <a:spcPts val="0"/>
                        </a:spcAft>
                      </a:pPr>
                      <a:r>
                        <a:rPr lang="en-GB" sz="1200">
                          <a:effectLst/>
                          <a:latin typeface="Times New Roman"/>
                          <a:ea typeface="Times New Roman"/>
                          <a:cs typeface="Times New Roman"/>
                        </a:rPr>
                        <a:t>ion</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energy</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flow</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contract</a:t>
                      </a:r>
                      <a:endParaRPr lang="en-GB" sz="110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cs typeface="Times New Roman"/>
                        </a:rPr>
                        <a:t>adjacent</a:t>
                      </a:r>
                      <a:endParaRPr lang="en-GB"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dirty="0">
                          <a:effectLst/>
                          <a:latin typeface="Times New Roman"/>
                          <a:ea typeface="Times New Roman"/>
                          <a:cs typeface="Times New Roman"/>
                        </a:rPr>
                        <a:t>complex</a:t>
                      </a:r>
                      <a:endParaRPr lang="en-GB" sz="1100" dirty="0">
                        <a:effectLst/>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691680" y="5301208"/>
            <a:ext cx="3296736" cy="369332"/>
          </a:xfrm>
          <a:prstGeom prst="rect">
            <a:avLst/>
          </a:prstGeom>
          <a:noFill/>
        </p:spPr>
        <p:txBody>
          <a:bodyPr wrap="none" rtlCol="0">
            <a:spAutoFit/>
          </a:bodyPr>
          <a:lstStyle/>
          <a:p>
            <a:r>
              <a:rPr lang="en-GB" dirty="0" smtClean="0"/>
              <a:t>Wellington and Osborne, 2001</a:t>
            </a:r>
            <a:endParaRPr lang="en-GB" dirty="0"/>
          </a:p>
        </p:txBody>
      </p:sp>
    </p:spTree>
    <p:extLst>
      <p:ext uri="{BB962C8B-B14F-4D97-AF65-F5344CB8AC3E}">
        <p14:creationId xmlns:p14="http://schemas.microsoft.com/office/powerpoint/2010/main" val="3325838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Research Questions</a:t>
            </a:r>
            <a:endParaRPr lang="en-GB" dirty="0"/>
          </a:p>
        </p:txBody>
      </p:sp>
      <p:sp>
        <p:nvSpPr>
          <p:cNvPr id="8" name="TextBox 7"/>
          <p:cNvSpPr txBox="1"/>
          <p:nvPr/>
        </p:nvSpPr>
        <p:spPr>
          <a:xfrm>
            <a:off x="683568" y="1823151"/>
            <a:ext cx="7920880" cy="3046988"/>
          </a:xfrm>
          <a:prstGeom prst="rect">
            <a:avLst/>
          </a:prstGeom>
          <a:noFill/>
        </p:spPr>
        <p:txBody>
          <a:bodyPr wrap="square" rtlCol="0">
            <a:spAutoFit/>
          </a:bodyPr>
          <a:lstStyle/>
          <a:p>
            <a:r>
              <a:rPr lang="en-GB" sz="2400" dirty="0" smtClean="0"/>
              <a:t> - In </a:t>
            </a:r>
            <a:r>
              <a:rPr lang="en-GB" sz="2400" dirty="0"/>
              <a:t>what ways does chemical language comprehension ability impact on potential undergraduates’ outcomes and success</a:t>
            </a:r>
            <a:r>
              <a:rPr lang="en-GB" sz="2400" dirty="0" smtClean="0"/>
              <a:t>?</a:t>
            </a:r>
          </a:p>
          <a:p>
            <a:endParaRPr lang="en-GB" sz="2400" dirty="0"/>
          </a:p>
          <a:p>
            <a:r>
              <a:rPr lang="en-GB" sz="2400" dirty="0" smtClean="0"/>
              <a:t>- </a:t>
            </a:r>
            <a:r>
              <a:rPr lang="en-GB" sz="2400" dirty="0"/>
              <a:t>In what ways does potential undergraduates’ understanding of chemical language develop during a one year, full-time foundation programme? </a:t>
            </a:r>
          </a:p>
          <a:p>
            <a:endParaRPr lang="en-GB" sz="2400" dirty="0"/>
          </a:p>
        </p:txBody>
      </p:sp>
    </p:spTree>
    <p:extLst>
      <p:ext uri="{BB962C8B-B14F-4D97-AF65-F5344CB8AC3E}">
        <p14:creationId xmlns:p14="http://schemas.microsoft.com/office/powerpoint/2010/main" val="2763791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GB" dirty="0" smtClean="0">
                <a:latin typeface="Calibri" panose="020F0502020204030204" pitchFamily="34" charset="0"/>
              </a:rPr>
              <a:t>Research methods</a:t>
            </a:r>
            <a:endParaRPr lang="en-GB" dirty="0">
              <a:latin typeface="Calibri" panose="020F0502020204030204" pitchFamily="34" charset="0"/>
            </a:endParaRPr>
          </a:p>
        </p:txBody>
      </p:sp>
      <p:sp>
        <p:nvSpPr>
          <p:cNvPr id="4" name="Content Placeholder 3"/>
          <p:cNvSpPr>
            <a:spLocks noGrp="1"/>
          </p:cNvSpPr>
          <p:nvPr>
            <p:ph idx="1"/>
          </p:nvPr>
        </p:nvSpPr>
        <p:spPr>
          <a:xfrm>
            <a:off x="683568" y="1628800"/>
            <a:ext cx="7772400" cy="3816350"/>
          </a:xfrm>
        </p:spPr>
        <p:txBody>
          <a:bodyPr/>
          <a:lstStyle/>
          <a:p>
            <a:pPr>
              <a:buFontTx/>
              <a:buChar char="-"/>
            </a:pPr>
            <a:r>
              <a:rPr lang="en-GB" sz="2400" dirty="0" smtClean="0"/>
              <a:t>Intervention study exploring use of linguistic strategies e.g. corpus linguistics.</a:t>
            </a:r>
          </a:p>
          <a:p>
            <a:pPr>
              <a:buFontTx/>
              <a:buChar char="-"/>
            </a:pPr>
            <a:endParaRPr lang="en-GB" sz="2400" dirty="0" smtClean="0"/>
          </a:p>
          <a:p>
            <a:pPr>
              <a:buFontTx/>
              <a:buChar char="-"/>
            </a:pPr>
            <a:r>
              <a:rPr lang="en-GB" sz="2400" dirty="0" smtClean="0"/>
              <a:t>Development of a Chemical Language Diagnostic Test.</a:t>
            </a:r>
          </a:p>
          <a:p>
            <a:pPr>
              <a:buFontTx/>
              <a:buChar char="-"/>
            </a:pPr>
            <a:endParaRPr lang="en-GB" sz="2400" dirty="0" smtClean="0"/>
          </a:p>
          <a:p>
            <a:pPr>
              <a:buFontTx/>
              <a:buChar char="-"/>
            </a:pPr>
            <a:r>
              <a:rPr lang="en-GB" sz="2400" dirty="0" smtClean="0"/>
              <a:t>Semi-structured interviews with scientific scenarios</a:t>
            </a:r>
          </a:p>
          <a:p>
            <a:pPr marL="0" indent="0"/>
            <a:endParaRPr lang="en-GB" sz="2400" dirty="0"/>
          </a:p>
        </p:txBody>
      </p:sp>
    </p:spTree>
    <p:extLst>
      <p:ext uri="{BB962C8B-B14F-4D97-AF65-F5344CB8AC3E}">
        <p14:creationId xmlns:p14="http://schemas.microsoft.com/office/powerpoint/2010/main" val="338022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1143000"/>
          </a:xfrm>
        </p:spPr>
        <p:txBody>
          <a:bodyPr/>
          <a:lstStyle/>
          <a:p>
            <a:r>
              <a:rPr lang="en-GB" sz="2800" dirty="0" smtClean="0">
                <a:latin typeface="Calibri" panose="020F0502020204030204" pitchFamily="34" charset="0"/>
              </a:rPr>
              <a:t>Chemical Language Diagnostic Test</a:t>
            </a:r>
            <a:endParaRPr lang="en-GB" sz="2800" dirty="0">
              <a:latin typeface="Calibri" panose="020F0502020204030204" pitchFamily="34" charset="0"/>
            </a:endParaRPr>
          </a:p>
        </p:txBody>
      </p:sp>
      <p:sp>
        <p:nvSpPr>
          <p:cNvPr id="3" name="Content Placeholder 2"/>
          <p:cNvSpPr>
            <a:spLocks noGrp="1"/>
          </p:cNvSpPr>
          <p:nvPr>
            <p:ph idx="1"/>
          </p:nvPr>
        </p:nvSpPr>
        <p:spPr>
          <a:xfrm>
            <a:off x="611560" y="1412776"/>
            <a:ext cx="7772400" cy="3816350"/>
          </a:xfrm>
        </p:spPr>
        <p:txBody>
          <a:bodyPr/>
          <a:lstStyle/>
          <a:p>
            <a:r>
              <a:rPr lang="en-GB" sz="2400" dirty="0" smtClean="0"/>
              <a:t>Seven sections:</a:t>
            </a:r>
          </a:p>
          <a:p>
            <a:r>
              <a:rPr lang="en-GB" sz="2400" dirty="0" smtClean="0"/>
              <a:t>Affixes</a:t>
            </a:r>
          </a:p>
          <a:p>
            <a:r>
              <a:rPr lang="en-GB" sz="2400" dirty="0" smtClean="0"/>
              <a:t>Fundamentals</a:t>
            </a:r>
          </a:p>
          <a:p>
            <a:r>
              <a:rPr lang="en-GB" sz="2400" dirty="0" smtClean="0"/>
              <a:t>Word families – kinetic theory</a:t>
            </a:r>
          </a:p>
          <a:p>
            <a:r>
              <a:rPr lang="en-GB" sz="2400" dirty="0" smtClean="0"/>
              <a:t>Word families – acids and bases</a:t>
            </a:r>
          </a:p>
          <a:p>
            <a:r>
              <a:rPr lang="en-GB" sz="2400" dirty="0" smtClean="0"/>
              <a:t>Symbolic language</a:t>
            </a:r>
          </a:p>
          <a:p>
            <a:r>
              <a:rPr lang="en-GB" sz="2400" dirty="0" smtClean="0"/>
              <a:t>Non-technical words</a:t>
            </a:r>
          </a:p>
          <a:p>
            <a:r>
              <a:rPr lang="en-GB" sz="2400" dirty="0" smtClean="0"/>
              <a:t>Word choice - Technical words</a:t>
            </a:r>
            <a:endParaRPr lang="en-GB" sz="2400" dirty="0"/>
          </a:p>
        </p:txBody>
      </p:sp>
    </p:spTree>
    <p:extLst>
      <p:ext uri="{BB962C8B-B14F-4D97-AF65-F5344CB8AC3E}">
        <p14:creationId xmlns:p14="http://schemas.microsoft.com/office/powerpoint/2010/main" val="3749347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562605" cy="311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89040"/>
            <a:ext cx="8568952" cy="283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99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661654"/>
            <a:ext cx="7413625"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68344" y="5805264"/>
            <a:ext cx="832279" cy="369332"/>
          </a:xfrm>
          <a:prstGeom prst="rect">
            <a:avLst/>
          </a:prstGeom>
          <a:noFill/>
        </p:spPr>
        <p:txBody>
          <a:bodyPr wrap="none" rtlCol="0">
            <a:spAutoFit/>
          </a:bodyPr>
          <a:lstStyle/>
          <a:p>
            <a:r>
              <a:rPr lang="en-GB" dirty="0"/>
              <a:t>n</a:t>
            </a:r>
            <a:r>
              <a:rPr lang="en-GB" dirty="0" smtClean="0"/>
              <a:t> = 86</a:t>
            </a:r>
            <a:endParaRPr lang="en-GB" dirty="0"/>
          </a:p>
        </p:txBody>
      </p:sp>
      <p:sp>
        <p:nvSpPr>
          <p:cNvPr id="5" name="TextBox 4"/>
          <p:cNvSpPr txBox="1"/>
          <p:nvPr/>
        </p:nvSpPr>
        <p:spPr>
          <a:xfrm>
            <a:off x="3059832" y="6174596"/>
            <a:ext cx="2129750" cy="369332"/>
          </a:xfrm>
          <a:prstGeom prst="rect">
            <a:avLst/>
          </a:prstGeom>
          <a:noFill/>
        </p:spPr>
        <p:txBody>
          <a:bodyPr wrap="none" rtlCol="0">
            <a:spAutoFit/>
          </a:bodyPr>
          <a:lstStyle/>
          <a:p>
            <a:r>
              <a:rPr lang="en-GB" dirty="0" smtClean="0"/>
              <a:t>Initial CLDT results</a:t>
            </a:r>
            <a:endParaRPr lang="en-GB" dirty="0"/>
          </a:p>
        </p:txBody>
      </p:sp>
      <p:sp>
        <p:nvSpPr>
          <p:cNvPr id="6" name="Rounded Rectangle 5"/>
          <p:cNvSpPr/>
          <p:nvPr/>
        </p:nvSpPr>
        <p:spPr>
          <a:xfrm>
            <a:off x="3923928" y="548680"/>
            <a:ext cx="3241768" cy="4968552"/>
          </a:xfrm>
          <a:prstGeom prst="roundRect">
            <a:avLst/>
          </a:prstGeom>
          <a:solidFill>
            <a:srgbClr val="00B050">
              <a:alpha val="3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835696" y="692696"/>
            <a:ext cx="2088232" cy="4824536"/>
          </a:xfrm>
          <a:prstGeom prst="roundRect">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006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1800" y="6052646"/>
            <a:ext cx="3232616" cy="369332"/>
          </a:xfrm>
          <a:prstGeom prst="rect">
            <a:avLst/>
          </a:prstGeom>
          <a:noFill/>
        </p:spPr>
        <p:txBody>
          <a:bodyPr wrap="none" rtlCol="0">
            <a:spAutoFit/>
          </a:bodyPr>
          <a:lstStyle/>
          <a:p>
            <a:r>
              <a:rPr lang="en-GB" dirty="0" smtClean="0"/>
              <a:t>Initial CLDT results by section</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93738"/>
            <a:ext cx="7199313"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49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1800" y="5606992"/>
            <a:ext cx="4361130" cy="369332"/>
          </a:xfrm>
          <a:prstGeom prst="rect">
            <a:avLst/>
          </a:prstGeom>
          <a:noFill/>
        </p:spPr>
        <p:txBody>
          <a:bodyPr wrap="none" rtlCol="0">
            <a:spAutoFit/>
          </a:bodyPr>
          <a:lstStyle/>
          <a:p>
            <a:r>
              <a:rPr lang="en-GB" dirty="0" smtClean="0"/>
              <a:t>Initial CLDT non-technical section results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127125"/>
            <a:ext cx="7273925"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0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43808" y="5517232"/>
            <a:ext cx="2989280" cy="369332"/>
          </a:xfrm>
          <a:prstGeom prst="rect">
            <a:avLst/>
          </a:prstGeom>
          <a:noFill/>
        </p:spPr>
        <p:txBody>
          <a:bodyPr wrap="none" rtlCol="0">
            <a:spAutoFit/>
          </a:bodyPr>
          <a:lstStyle/>
          <a:p>
            <a:r>
              <a:rPr lang="en-GB" dirty="0" smtClean="0"/>
              <a:t>CLDT results across Year 0</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15" y="908720"/>
            <a:ext cx="8736013"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655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9672" y="5623268"/>
            <a:ext cx="6810839" cy="369332"/>
          </a:xfrm>
          <a:prstGeom prst="rect">
            <a:avLst/>
          </a:prstGeom>
          <a:noFill/>
        </p:spPr>
        <p:txBody>
          <a:bodyPr wrap="none" rtlCol="0">
            <a:spAutoFit/>
          </a:bodyPr>
          <a:lstStyle/>
          <a:p>
            <a:r>
              <a:rPr lang="en-GB" dirty="0" smtClean="0"/>
              <a:t>Red sub-group CLDT non-technical section results across Year 0</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764705"/>
            <a:ext cx="8468564" cy="499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386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alibri" panose="020F0502020204030204" pitchFamily="34" charset="0"/>
              </a:rPr>
              <a:t>Overview</a:t>
            </a:r>
            <a:endParaRPr lang="en-GB" dirty="0">
              <a:latin typeface="Calibri" panose="020F0502020204030204" pitchFamily="34" charset="0"/>
            </a:endParaRPr>
          </a:p>
        </p:txBody>
      </p:sp>
      <p:sp>
        <p:nvSpPr>
          <p:cNvPr id="3" name="Content Placeholder 2"/>
          <p:cNvSpPr>
            <a:spLocks noGrp="1"/>
          </p:cNvSpPr>
          <p:nvPr>
            <p:ph idx="1"/>
          </p:nvPr>
        </p:nvSpPr>
        <p:spPr>
          <a:xfrm>
            <a:off x="683568" y="1484784"/>
            <a:ext cx="7772400" cy="3816350"/>
          </a:xfrm>
        </p:spPr>
        <p:txBody>
          <a:bodyPr/>
          <a:lstStyle/>
          <a:p>
            <a:pPr>
              <a:buFont typeface="Arial" panose="020B0604020202020204" pitchFamily="34" charset="0"/>
              <a:buChar char="•"/>
            </a:pPr>
            <a:r>
              <a:rPr lang="en-GB" dirty="0" smtClean="0"/>
              <a:t>Durham context</a:t>
            </a:r>
          </a:p>
          <a:p>
            <a:pPr marL="0" indent="0"/>
            <a:endParaRPr lang="en-GB" dirty="0" smtClean="0"/>
          </a:p>
          <a:p>
            <a:pPr>
              <a:buFont typeface="Arial" panose="020B0604020202020204" pitchFamily="34" charset="0"/>
              <a:buChar char="•"/>
            </a:pPr>
            <a:r>
              <a:rPr lang="en-GB" dirty="0" smtClean="0"/>
              <a:t>Why is corpus-based teaching particularly helpful?</a:t>
            </a:r>
          </a:p>
          <a:p>
            <a:pPr marL="0" indent="0"/>
            <a:endParaRPr lang="en-GB" dirty="0" smtClean="0"/>
          </a:p>
          <a:p>
            <a:pPr>
              <a:buFont typeface="Arial" panose="020B0604020202020204" pitchFamily="34" charset="0"/>
              <a:buChar char="•"/>
            </a:pPr>
            <a:r>
              <a:rPr lang="en-GB" dirty="0" smtClean="0"/>
              <a:t>How have we designed our corpus</a:t>
            </a:r>
            <a:r>
              <a:rPr lang="en-GB" dirty="0"/>
              <a:t>?</a:t>
            </a:r>
            <a:endParaRPr lang="en-GB" dirty="0" smtClean="0"/>
          </a:p>
          <a:p>
            <a:pPr marL="0" indent="0"/>
            <a:endParaRPr lang="en-GB" dirty="0" smtClean="0"/>
          </a:p>
          <a:p>
            <a:pPr>
              <a:buFont typeface="Arial" panose="020B0604020202020204" pitchFamily="34" charset="0"/>
              <a:buChar char="•"/>
            </a:pPr>
            <a:r>
              <a:rPr lang="en-GB" dirty="0" smtClean="0"/>
              <a:t>Chemistry project</a:t>
            </a:r>
          </a:p>
          <a:p>
            <a:pPr marL="0" indent="0"/>
            <a:endParaRPr lang="en-GB" dirty="0" smtClean="0"/>
          </a:p>
          <a:p>
            <a:pPr>
              <a:buFont typeface="Arial" panose="020B0604020202020204" pitchFamily="34" charset="0"/>
              <a:buChar char="•"/>
            </a:pPr>
            <a:r>
              <a:rPr lang="en-GB" dirty="0" smtClean="0"/>
              <a:t>Sport project</a:t>
            </a:r>
          </a:p>
          <a:p>
            <a:pPr marL="0" indent="0"/>
            <a:endParaRPr lang="en-GB" dirty="0" smtClean="0"/>
          </a:p>
          <a:p>
            <a:pPr>
              <a:buFont typeface="Arial" panose="020B0604020202020204" pitchFamily="34" charset="0"/>
              <a:buChar char="•"/>
            </a:pPr>
            <a:r>
              <a:rPr lang="en-GB" dirty="0" smtClean="0"/>
              <a:t>What are the next steps for the project?</a:t>
            </a:r>
            <a:endParaRPr lang="en-GB" dirty="0"/>
          </a:p>
        </p:txBody>
      </p:sp>
    </p:spTree>
    <p:extLst>
      <p:ext uri="{BB962C8B-B14F-4D97-AF65-F5344CB8AC3E}">
        <p14:creationId xmlns:p14="http://schemas.microsoft.com/office/powerpoint/2010/main" val="233294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91" y="764704"/>
            <a:ext cx="7595817" cy="472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3608" y="5301208"/>
            <a:ext cx="7200800" cy="369332"/>
          </a:xfrm>
          <a:prstGeom prst="rect">
            <a:avLst/>
          </a:prstGeom>
        </p:spPr>
        <p:txBody>
          <a:bodyPr wrap="square">
            <a:spAutoFit/>
          </a:bodyPr>
          <a:lstStyle/>
          <a:p>
            <a:r>
              <a:rPr lang="en-GB" dirty="0"/>
              <a:t>Red sub-group CLDT </a:t>
            </a:r>
            <a:r>
              <a:rPr lang="en-GB" dirty="0" smtClean="0"/>
              <a:t>symbolic </a:t>
            </a:r>
            <a:r>
              <a:rPr lang="en-GB" dirty="0"/>
              <a:t>section results across Year </a:t>
            </a:r>
            <a:r>
              <a:rPr lang="en-GB" dirty="0" smtClean="0"/>
              <a:t>0.</a:t>
            </a:r>
            <a:endParaRPr lang="en-GB" dirty="0"/>
          </a:p>
        </p:txBody>
      </p:sp>
    </p:spTree>
    <p:extLst>
      <p:ext uri="{BB962C8B-B14F-4D97-AF65-F5344CB8AC3E}">
        <p14:creationId xmlns:p14="http://schemas.microsoft.com/office/powerpoint/2010/main" val="422324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83293355"/>
              </p:ext>
            </p:extLst>
          </p:nvPr>
        </p:nvGraphicFramePr>
        <p:xfrm>
          <a:off x="1043608" y="764704"/>
          <a:ext cx="6480719"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187624" y="5589240"/>
            <a:ext cx="7682552" cy="369332"/>
          </a:xfrm>
          <a:prstGeom prst="rect">
            <a:avLst/>
          </a:prstGeom>
          <a:noFill/>
        </p:spPr>
        <p:txBody>
          <a:bodyPr wrap="none" rtlCol="0">
            <a:spAutoFit/>
          </a:bodyPr>
          <a:lstStyle/>
          <a:p>
            <a:r>
              <a:rPr lang="en-GB" dirty="0"/>
              <a:t>Scatter plot showing January exam scores against October CLDT scores.</a:t>
            </a:r>
          </a:p>
        </p:txBody>
      </p:sp>
      <p:sp>
        <p:nvSpPr>
          <p:cNvPr id="8" name="TextBox 7"/>
          <p:cNvSpPr txBox="1"/>
          <p:nvPr/>
        </p:nvSpPr>
        <p:spPr>
          <a:xfrm>
            <a:off x="7884368" y="4725144"/>
            <a:ext cx="973343" cy="369332"/>
          </a:xfrm>
          <a:prstGeom prst="rect">
            <a:avLst/>
          </a:prstGeom>
          <a:noFill/>
        </p:spPr>
        <p:txBody>
          <a:bodyPr wrap="none" rtlCol="0">
            <a:spAutoFit/>
          </a:bodyPr>
          <a:lstStyle/>
          <a:p>
            <a:r>
              <a:rPr lang="en-GB" dirty="0" smtClean="0"/>
              <a:t>r = 0.55</a:t>
            </a:r>
            <a:endParaRPr lang="en-GB" dirty="0"/>
          </a:p>
        </p:txBody>
      </p:sp>
    </p:spTree>
    <p:extLst>
      <p:ext uri="{BB962C8B-B14F-4D97-AF65-F5344CB8AC3E}">
        <p14:creationId xmlns:p14="http://schemas.microsoft.com/office/powerpoint/2010/main" val="1690170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802575146"/>
              </p:ext>
            </p:extLst>
          </p:nvPr>
        </p:nvGraphicFramePr>
        <p:xfrm>
          <a:off x="1331640" y="404664"/>
          <a:ext cx="590465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74100" y="5445224"/>
            <a:ext cx="7848872" cy="369332"/>
          </a:xfrm>
          <a:prstGeom prst="rect">
            <a:avLst/>
          </a:prstGeom>
        </p:spPr>
        <p:txBody>
          <a:bodyPr wrap="square">
            <a:spAutoFit/>
          </a:bodyPr>
          <a:lstStyle/>
          <a:p>
            <a:r>
              <a:rPr lang="en-GB" dirty="0"/>
              <a:t>Scatter plot showing </a:t>
            </a:r>
            <a:r>
              <a:rPr lang="en-GB" dirty="0" smtClean="0"/>
              <a:t>May </a:t>
            </a:r>
            <a:r>
              <a:rPr lang="en-GB" dirty="0"/>
              <a:t>exam scores against October CLDT scores.</a:t>
            </a:r>
          </a:p>
        </p:txBody>
      </p:sp>
      <p:sp>
        <p:nvSpPr>
          <p:cNvPr id="8" name="TextBox 7"/>
          <p:cNvSpPr txBox="1"/>
          <p:nvPr/>
        </p:nvSpPr>
        <p:spPr>
          <a:xfrm>
            <a:off x="7596336" y="4509120"/>
            <a:ext cx="973343" cy="369332"/>
          </a:xfrm>
          <a:prstGeom prst="rect">
            <a:avLst/>
          </a:prstGeom>
          <a:noFill/>
        </p:spPr>
        <p:txBody>
          <a:bodyPr wrap="none" rtlCol="0">
            <a:spAutoFit/>
          </a:bodyPr>
          <a:lstStyle/>
          <a:p>
            <a:r>
              <a:rPr lang="en-GB" dirty="0" smtClean="0"/>
              <a:t>r = 0.53</a:t>
            </a:r>
            <a:endParaRPr lang="en-GB" dirty="0"/>
          </a:p>
        </p:txBody>
      </p:sp>
    </p:spTree>
    <p:extLst>
      <p:ext uri="{BB962C8B-B14F-4D97-AF65-F5344CB8AC3E}">
        <p14:creationId xmlns:p14="http://schemas.microsoft.com/office/powerpoint/2010/main" val="28508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65365286"/>
              </p:ext>
            </p:extLst>
          </p:nvPr>
        </p:nvGraphicFramePr>
        <p:xfrm>
          <a:off x="971600" y="1340768"/>
          <a:ext cx="6768752" cy="2376265"/>
        </p:xfrm>
        <a:graphic>
          <a:graphicData uri="http://schemas.openxmlformats.org/drawingml/2006/table">
            <a:tbl>
              <a:tblPr firstRow="1" firstCol="1" bandRow="1"/>
              <a:tblGrid>
                <a:gridCol w="2255762"/>
                <a:gridCol w="2256495"/>
                <a:gridCol w="2256495"/>
              </a:tblGrid>
              <a:tr h="475253">
                <a:tc>
                  <a:txBody>
                    <a:bodyPr/>
                    <a:lstStyle/>
                    <a:p>
                      <a:pPr algn="ctr">
                        <a:lnSpc>
                          <a:spcPct val="150000"/>
                        </a:lnSpc>
                        <a:spcAft>
                          <a:spcPts val="0"/>
                        </a:spcAft>
                      </a:pPr>
                      <a:r>
                        <a:rPr lang="en-GB" sz="1200" dirty="0">
                          <a:solidFill>
                            <a:srgbClr val="FFFFFF"/>
                          </a:solidFill>
                          <a:effectLst/>
                          <a:latin typeface="Times New Roman"/>
                          <a:ea typeface="Calibri"/>
                        </a:rPr>
                        <a:t>Outcome</a:t>
                      </a:r>
                      <a:endParaRPr lang="en-GB"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n-GB" sz="1200">
                          <a:solidFill>
                            <a:srgbClr val="FFFFFF"/>
                          </a:solidFill>
                          <a:effectLst/>
                          <a:latin typeface="Times New Roman"/>
                          <a:ea typeface="Calibri"/>
                        </a:rPr>
                        <a:t>Home</a:t>
                      </a:r>
                      <a:endParaRPr lang="en-GB" sz="1200">
                        <a:effectLst/>
                        <a:latin typeface="Times New Roman"/>
                        <a:ea typeface="Calibri"/>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ctr">
                        <a:lnSpc>
                          <a:spcPct val="150000"/>
                        </a:lnSpc>
                        <a:spcAft>
                          <a:spcPts val="0"/>
                        </a:spcAft>
                      </a:pPr>
                      <a:r>
                        <a:rPr lang="en-GB" sz="1200">
                          <a:solidFill>
                            <a:srgbClr val="FFFFFF"/>
                          </a:solidFill>
                          <a:effectLst/>
                          <a:latin typeface="Times New Roman"/>
                          <a:ea typeface="Calibri"/>
                        </a:rPr>
                        <a:t>International</a:t>
                      </a:r>
                      <a:endParaRPr lang="en-GB" sz="1200">
                        <a:effectLst/>
                        <a:latin typeface="Times New Roman"/>
                        <a:ea typeface="Calibri"/>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75253">
                <a:tc>
                  <a:txBody>
                    <a:bodyPr/>
                    <a:lstStyle/>
                    <a:p>
                      <a:pPr algn="ctr">
                        <a:lnSpc>
                          <a:spcPct val="150000"/>
                        </a:lnSpc>
                        <a:spcAft>
                          <a:spcPts val="0"/>
                        </a:spcAft>
                      </a:pPr>
                      <a:r>
                        <a:rPr lang="en-GB" sz="1200">
                          <a:effectLst/>
                          <a:latin typeface="Times New Roman"/>
                          <a:ea typeface="Calibri"/>
                        </a:rPr>
                        <a:t>Passed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Times New Roman"/>
                          <a:ea typeface="Calibri"/>
                        </a:rPr>
                        <a:t>10 (53%)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Times New Roman"/>
                          <a:ea typeface="Calibri"/>
                        </a:rPr>
                        <a:t>5 (42%)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50000"/>
                        </a:lnSpc>
                        <a:spcAft>
                          <a:spcPts val="0"/>
                        </a:spcAft>
                      </a:pPr>
                      <a:r>
                        <a:rPr lang="en-GB" sz="1200">
                          <a:effectLst/>
                          <a:latin typeface="Times New Roman"/>
                          <a:ea typeface="Calibri"/>
                        </a:rPr>
                        <a:t>Failed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Times New Roman"/>
                          <a:ea typeface="Calibri"/>
                        </a:rPr>
                        <a:t>6 (32%)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Times New Roman"/>
                          <a:ea typeface="Calibri"/>
                        </a:rPr>
                        <a:t>6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50000"/>
                        </a:lnSpc>
                        <a:spcAft>
                          <a:spcPts val="0"/>
                        </a:spcAft>
                      </a:pPr>
                      <a:r>
                        <a:rPr lang="en-GB" sz="1200">
                          <a:effectLst/>
                          <a:latin typeface="Times New Roman"/>
                          <a:ea typeface="Calibri"/>
                        </a:rPr>
                        <a:t>Withdrew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Times New Roman"/>
                          <a:ea typeface="Calibri"/>
                        </a:rPr>
                        <a:t>3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Times New Roman"/>
                          <a:ea typeface="Calibri"/>
                        </a:rPr>
                        <a:t>1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50000"/>
                        </a:lnSpc>
                        <a:spcAft>
                          <a:spcPts val="0"/>
                        </a:spcAft>
                      </a:pPr>
                      <a:r>
                        <a:rPr lang="en-GB" sz="1200" dirty="0">
                          <a:effectLst/>
                          <a:latin typeface="Times New Roman"/>
                          <a:ea typeface="Calibri"/>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a:effectLst/>
                          <a:latin typeface="Times New Roman"/>
                          <a:ea typeface="Calibri"/>
                        </a:rPr>
                        <a:t>19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dirty="0">
                          <a:effectLst/>
                          <a:latin typeface="Times New Roman"/>
                          <a:ea typeface="Calibri"/>
                        </a:rPr>
                        <a:t>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043608" y="4220554"/>
            <a:ext cx="6768752" cy="646331"/>
          </a:xfrm>
          <a:prstGeom prst="rect">
            <a:avLst/>
          </a:prstGeom>
        </p:spPr>
        <p:txBody>
          <a:bodyPr wrap="square">
            <a:spAutoFit/>
          </a:bodyPr>
          <a:lstStyle/>
          <a:p>
            <a:r>
              <a:rPr lang="en-GB" dirty="0"/>
              <a:t>Year 0 final outcomes for home and international students in the Red sub-group.</a:t>
            </a:r>
          </a:p>
        </p:txBody>
      </p:sp>
    </p:spTree>
    <p:extLst>
      <p:ext uri="{BB962C8B-B14F-4D97-AF65-F5344CB8AC3E}">
        <p14:creationId xmlns:p14="http://schemas.microsoft.com/office/powerpoint/2010/main" val="1902239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32656"/>
            <a:ext cx="7772400" cy="1143000"/>
          </a:xfrm>
        </p:spPr>
        <p:txBody>
          <a:bodyPr/>
          <a:lstStyle/>
          <a:p>
            <a:r>
              <a:rPr lang="en-GB" sz="3200" dirty="0" smtClean="0"/>
              <a:t>Linguistic demand in multiple dimensions</a:t>
            </a:r>
            <a:endParaRPr lang="en-GB" sz="3200" dirty="0"/>
          </a:p>
        </p:txBody>
      </p:sp>
      <p:cxnSp>
        <p:nvCxnSpPr>
          <p:cNvPr id="6" name="Straight Connector 5"/>
          <p:cNvCxnSpPr/>
          <p:nvPr/>
        </p:nvCxnSpPr>
        <p:spPr>
          <a:xfrm>
            <a:off x="3995936" y="1916832"/>
            <a:ext cx="0" cy="3960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51720" y="3897052"/>
            <a:ext cx="3888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561" y="3573016"/>
            <a:ext cx="1440160" cy="830997"/>
          </a:xfrm>
          <a:prstGeom prst="rect">
            <a:avLst/>
          </a:prstGeom>
          <a:noFill/>
        </p:spPr>
        <p:txBody>
          <a:bodyPr wrap="square" rtlCol="0">
            <a:spAutoFit/>
          </a:bodyPr>
          <a:lstStyle/>
          <a:p>
            <a:r>
              <a:rPr lang="en-GB" sz="2400" dirty="0" smtClean="0"/>
              <a:t>Multiple contexts</a:t>
            </a:r>
            <a:endParaRPr lang="en-GB" sz="2400" dirty="0"/>
          </a:p>
        </p:txBody>
      </p:sp>
      <p:sp>
        <p:nvSpPr>
          <p:cNvPr id="3" name="TextBox 2"/>
          <p:cNvSpPr txBox="1"/>
          <p:nvPr/>
        </p:nvSpPr>
        <p:spPr>
          <a:xfrm>
            <a:off x="2574882" y="1340768"/>
            <a:ext cx="2858475" cy="461665"/>
          </a:xfrm>
          <a:prstGeom prst="rect">
            <a:avLst/>
          </a:prstGeom>
          <a:noFill/>
        </p:spPr>
        <p:txBody>
          <a:bodyPr wrap="none" rtlCol="0">
            <a:spAutoFit/>
          </a:bodyPr>
          <a:lstStyle/>
          <a:p>
            <a:r>
              <a:rPr lang="en-GB" sz="2400" dirty="0" smtClean="0"/>
              <a:t>Non-literal meaning</a:t>
            </a:r>
            <a:endParaRPr lang="en-GB" sz="2400" dirty="0"/>
          </a:p>
        </p:txBody>
      </p:sp>
      <p:sp>
        <p:nvSpPr>
          <p:cNvPr id="5" name="TextBox 4"/>
          <p:cNvSpPr txBox="1"/>
          <p:nvPr/>
        </p:nvSpPr>
        <p:spPr>
          <a:xfrm>
            <a:off x="6084168" y="3586514"/>
            <a:ext cx="2844048" cy="523220"/>
          </a:xfrm>
          <a:prstGeom prst="rect">
            <a:avLst/>
          </a:prstGeom>
          <a:noFill/>
        </p:spPr>
        <p:txBody>
          <a:bodyPr wrap="none" rtlCol="0">
            <a:spAutoFit/>
          </a:bodyPr>
          <a:lstStyle/>
          <a:p>
            <a:r>
              <a:rPr lang="en-GB" sz="2800" dirty="0" smtClean="0"/>
              <a:t>Sub-microscopic</a:t>
            </a:r>
            <a:endParaRPr lang="en-GB" sz="2800" dirty="0"/>
          </a:p>
        </p:txBody>
      </p:sp>
      <p:sp>
        <p:nvSpPr>
          <p:cNvPr id="7" name="TextBox 6"/>
          <p:cNvSpPr txBox="1"/>
          <p:nvPr/>
        </p:nvSpPr>
        <p:spPr>
          <a:xfrm>
            <a:off x="3443710" y="6052646"/>
            <a:ext cx="1435008" cy="461665"/>
          </a:xfrm>
          <a:prstGeom prst="rect">
            <a:avLst/>
          </a:prstGeom>
          <a:noFill/>
        </p:spPr>
        <p:txBody>
          <a:bodyPr wrap="none" rtlCol="0">
            <a:spAutoFit/>
          </a:bodyPr>
          <a:lstStyle/>
          <a:p>
            <a:r>
              <a:rPr lang="en-GB" sz="2400" dirty="0" smtClean="0"/>
              <a:t>Similarity</a:t>
            </a:r>
            <a:endParaRPr lang="en-GB" sz="2400" dirty="0"/>
          </a:p>
        </p:txBody>
      </p:sp>
    </p:spTree>
    <p:extLst>
      <p:ext uri="{BB962C8B-B14F-4D97-AF65-F5344CB8AC3E}">
        <p14:creationId xmlns:p14="http://schemas.microsoft.com/office/powerpoint/2010/main" val="521441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917" y="1628800"/>
            <a:ext cx="6708357"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12506" y="692695"/>
            <a:ext cx="4791696" cy="461665"/>
          </a:xfrm>
          <a:prstGeom prst="rect">
            <a:avLst/>
          </a:prstGeom>
          <a:noFill/>
        </p:spPr>
        <p:txBody>
          <a:bodyPr wrap="none" rtlCol="0">
            <a:spAutoFit/>
          </a:bodyPr>
          <a:lstStyle/>
          <a:p>
            <a:r>
              <a:rPr lang="en-GB" sz="2400" dirty="0" smtClean="0"/>
              <a:t>Linguistic demand for “</a:t>
            </a:r>
            <a:r>
              <a:rPr lang="en-GB" sz="2400" i="1" dirty="0" smtClean="0"/>
              <a:t>Reduction</a:t>
            </a:r>
            <a:r>
              <a:rPr lang="en-GB" sz="2400" dirty="0" smtClean="0"/>
              <a:t>”</a:t>
            </a:r>
            <a:endParaRPr lang="en-GB" sz="2400" dirty="0"/>
          </a:p>
        </p:txBody>
      </p:sp>
    </p:spTree>
    <p:extLst>
      <p:ext uri="{BB962C8B-B14F-4D97-AF65-F5344CB8AC3E}">
        <p14:creationId xmlns:p14="http://schemas.microsoft.com/office/powerpoint/2010/main" val="3249166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340768"/>
            <a:ext cx="6647604" cy="399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12506" y="692695"/>
            <a:ext cx="5500224" cy="461665"/>
          </a:xfrm>
          <a:prstGeom prst="rect">
            <a:avLst/>
          </a:prstGeom>
          <a:noFill/>
        </p:spPr>
        <p:txBody>
          <a:bodyPr wrap="none" rtlCol="0">
            <a:spAutoFit/>
          </a:bodyPr>
          <a:lstStyle/>
          <a:p>
            <a:r>
              <a:rPr lang="en-GB" sz="2400" dirty="0" smtClean="0"/>
              <a:t>Linguistic demand for “</a:t>
            </a:r>
            <a:r>
              <a:rPr lang="en-GB" sz="2400" i="1" dirty="0" smtClean="0"/>
              <a:t>Electronegative</a:t>
            </a:r>
            <a:r>
              <a:rPr lang="en-GB" sz="2400" dirty="0" smtClean="0"/>
              <a:t>”</a:t>
            </a:r>
            <a:endParaRPr lang="en-GB" sz="2400" dirty="0"/>
          </a:p>
        </p:txBody>
      </p:sp>
    </p:spTree>
    <p:extLst>
      <p:ext uri="{BB962C8B-B14F-4D97-AF65-F5344CB8AC3E}">
        <p14:creationId xmlns:p14="http://schemas.microsoft.com/office/powerpoint/2010/main" val="1732737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7140434" cy="429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12506" y="692695"/>
            <a:ext cx="5014514" cy="461665"/>
          </a:xfrm>
          <a:prstGeom prst="rect">
            <a:avLst/>
          </a:prstGeom>
          <a:noFill/>
        </p:spPr>
        <p:txBody>
          <a:bodyPr wrap="none" rtlCol="0">
            <a:spAutoFit/>
          </a:bodyPr>
          <a:lstStyle/>
          <a:p>
            <a:r>
              <a:rPr lang="en-GB" sz="2400" dirty="0" smtClean="0"/>
              <a:t>Linguistic demand for “</a:t>
            </a:r>
            <a:r>
              <a:rPr lang="en-GB" sz="2400" i="1" dirty="0" smtClean="0"/>
              <a:t>Electrophile</a:t>
            </a:r>
            <a:r>
              <a:rPr lang="en-GB" sz="2400" dirty="0" smtClean="0"/>
              <a:t>”</a:t>
            </a:r>
            <a:endParaRPr lang="en-GB" sz="2400" dirty="0"/>
          </a:p>
        </p:txBody>
      </p:sp>
    </p:spTree>
    <p:extLst>
      <p:ext uri="{BB962C8B-B14F-4D97-AF65-F5344CB8AC3E}">
        <p14:creationId xmlns:p14="http://schemas.microsoft.com/office/powerpoint/2010/main" val="4078527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19" y="1700808"/>
            <a:ext cx="6468772"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12506" y="692695"/>
            <a:ext cx="3967753" cy="461665"/>
          </a:xfrm>
          <a:prstGeom prst="rect">
            <a:avLst/>
          </a:prstGeom>
          <a:noFill/>
        </p:spPr>
        <p:txBody>
          <a:bodyPr wrap="none" rtlCol="0">
            <a:spAutoFit/>
          </a:bodyPr>
          <a:lstStyle/>
          <a:p>
            <a:r>
              <a:rPr lang="en-GB" sz="2400" dirty="0" smtClean="0"/>
              <a:t>Linguistic demand for “</a:t>
            </a:r>
            <a:r>
              <a:rPr lang="en-GB" sz="2400" i="1" dirty="0" smtClean="0"/>
              <a:t>Gas</a:t>
            </a:r>
            <a:r>
              <a:rPr lang="en-GB" sz="2400" dirty="0" smtClean="0"/>
              <a:t>”</a:t>
            </a:r>
            <a:endParaRPr lang="en-GB" sz="2400" dirty="0"/>
          </a:p>
        </p:txBody>
      </p:sp>
    </p:spTree>
    <p:extLst>
      <p:ext uri="{BB962C8B-B14F-4D97-AF65-F5344CB8AC3E}">
        <p14:creationId xmlns:p14="http://schemas.microsoft.com/office/powerpoint/2010/main" val="3672225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1143000"/>
          </a:xfrm>
        </p:spPr>
        <p:txBody>
          <a:bodyPr/>
          <a:lstStyle/>
          <a:p>
            <a:pPr algn="ctr"/>
            <a:r>
              <a:rPr lang="en-GB" dirty="0" smtClean="0">
                <a:latin typeface="Calibri" panose="020F0502020204030204" pitchFamily="34" charset="0"/>
              </a:rPr>
              <a:t>Conclusions</a:t>
            </a:r>
            <a:endParaRPr lang="en-GB" dirty="0">
              <a:latin typeface="Calibri" panose="020F0502020204030204" pitchFamily="34" charset="0"/>
            </a:endParaRPr>
          </a:p>
        </p:txBody>
      </p:sp>
      <p:sp>
        <p:nvSpPr>
          <p:cNvPr id="3" name="Content Placeholder 2"/>
          <p:cNvSpPr>
            <a:spLocks noGrp="1"/>
          </p:cNvSpPr>
          <p:nvPr>
            <p:ph idx="1"/>
          </p:nvPr>
        </p:nvSpPr>
        <p:spPr>
          <a:xfrm>
            <a:off x="611560" y="1052736"/>
            <a:ext cx="7772400" cy="4248472"/>
          </a:xfrm>
        </p:spPr>
        <p:txBody>
          <a:bodyPr/>
          <a:lstStyle/>
          <a:p>
            <a:endParaRPr lang="en-GB" dirty="0" smtClean="0"/>
          </a:p>
          <a:p>
            <a:r>
              <a:rPr lang="en-GB" sz="2400" dirty="0" smtClean="0"/>
              <a:t>- Chemical language understanding as measured by the CLDT correlates with academic success in Year 0 chemistry.</a:t>
            </a:r>
          </a:p>
          <a:p>
            <a:r>
              <a:rPr lang="en-GB" sz="2400" dirty="0"/>
              <a:t>- Students that scored poorly in the initial CLDT were more likely to fail Year 0.</a:t>
            </a:r>
          </a:p>
          <a:p>
            <a:r>
              <a:rPr lang="en-GB" sz="2400" dirty="0" smtClean="0"/>
              <a:t>- Some students that scored poorly in the initial CLDT were able to overcome this deficit whilst others were not.</a:t>
            </a:r>
          </a:p>
          <a:p>
            <a:r>
              <a:rPr lang="en-GB" sz="2400" dirty="0" smtClean="0"/>
              <a:t>- Considering linguistic demand in multiple dimensions can help explain the difficulties that chemical language presents.</a:t>
            </a:r>
            <a:endParaRPr lang="en-GB" dirty="0"/>
          </a:p>
          <a:p>
            <a:endParaRPr lang="en-GB"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0628"/>
            <a:ext cx="8928992" cy="6696744"/>
          </a:xfrm>
          <a:prstGeom prst="rect">
            <a:avLst/>
          </a:prstGeom>
        </p:spPr>
      </p:pic>
      <p:sp>
        <p:nvSpPr>
          <p:cNvPr id="3" name="Content Placeholder 2"/>
          <p:cNvSpPr>
            <a:spLocks noGrp="1"/>
          </p:cNvSpPr>
          <p:nvPr>
            <p:ph idx="1"/>
          </p:nvPr>
        </p:nvSpPr>
        <p:spPr>
          <a:xfrm>
            <a:off x="827584" y="3429000"/>
            <a:ext cx="7488832" cy="2991364"/>
          </a:xfrm>
          <a:gradFill>
            <a:gsLst>
              <a:gs pos="0">
                <a:schemeClr val="accent1">
                  <a:shade val="30000"/>
                  <a:satMod val="115000"/>
                  <a:alpha val="62000"/>
                </a:schemeClr>
              </a:gs>
              <a:gs pos="50000">
                <a:schemeClr val="accent1">
                  <a:shade val="67500"/>
                  <a:satMod val="115000"/>
                </a:schemeClr>
              </a:gs>
              <a:gs pos="100000">
                <a:schemeClr val="accent1">
                  <a:shade val="100000"/>
                  <a:satMod val="115000"/>
                </a:schemeClr>
              </a:gs>
            </a:gsLst>
            <a:lin ang="5400000" scaled="0"/>
          </a:gradFill>
        </p:spPr>
        <p:txBody>
          <a:bodyPr/>
          <a:lstStyle/>
          <a:p>
            <a:pPr marL="285750" indent="-285750">
              <a:lnSpc>
                <a:spcPct val="110000"/>
              </a:lnSpc>
              <a:spcBef>
                <a:spcPct val="0"/>
              </a:spcBef>
              <a:buFont typeface="Arial" panose="020B0604020202020204" pitchFamily="34" charset="0"/>
              <a:buChar char="•"/>
            </a:pPr>
            <a:r>
              <a:rPr lang="en-GB" dirty="0"/>
              <a:t>Widening participation and access to Higher Education.</a:t>
            </a:r>
          </a:p>
          <a:p>
            <a:pPr marL="0" indent="0">
              <a:lnSpc>
                <a:spcPct val="110000"/>
              </a:lnSpc>
              <a:spcBef>
                <a:spcPct val="0"/>
              </a:spcBef>
            </a:pPr>
            <a:endParaRPr lang="en-GB" dirty="0"/>
          </a:p>
          <a:p>
            <a:pPr marL="285750" indent="-285750">
              <a:lnSpc>
                <a:spcPct val="110000"/>
              </a:lnSpc>
              <a:spcBef>
                <a:spcPct val="0"/>
              </a:spcBef>
              <a:buFont typeface="Arial" panose="020B0604020202020204" pitchFamily="34" charset="0"/>
              <a:buChar char="•"/>
            </a:pPr>
            <a:r>
              <a:rPr lang="en-GB" dirty="0"/>
              <a:t>Individuals who would traditionally not have considered studying at University and lack the required formal qualifications.</a:t>
            </a:r>
          </a:p>
          <a:p>
            <a:pPr marL="0" indent="0">
              <a:lnSpc>
                <a:spcPct val="110000"/>
              </a:lnSpc>
              <a:spcBef>
                <a:spcPct val="0"/>
              </a:spcBef>
            </a:pPr>
            <a:endParaRPr lang="en-GB" dirty="0"/>
          </a:p>
          <a:p>
            <a:pPr marL="285750" indent="-285750">
              <a:lnSpc>
                <a:spcPct val="110000"/>
              </a:lnSpc>
              <a:spcBef>
                <a:spcPct val="0"/>
              </a:spcBef>
              <a:buFont typeface="Arial" panose="020B0604020202020204" pitchFamily="34" charset="0"/>
              <a:buChar char="•"/>
            </a:pPr>
            <a:r>
              <a:rPr lang="en-GB" dirty="0"/>
              <a:t>Over 200 students based at two campuses progressing on to all Durham undergraduate departments.</a:t>
            </a:r>
          </a:p>
          <a:p>
            <a:endParaRPr lang="en-GB" dirty="0"/>
          </a:p>
          <a:p>
            <a:pPr>
              <a:buFont typeface="Arial" panose="020B0604020202020204" pitchFamily="34" charset="0"/>
              <a:buChar char="•"/>
            </a:pPr>
            <a:r>
              <a:rPr lang="en-GB" dirty="0"/>
              <a:t>Around 2/3 local mature students and 1/3 international students.</a:t>
            </a:r>
          </a:p>
          <a:p>
            <a:pPr marL="0" indent="0"/>
            <a:endParaRPr lang="en-GB" dirty="0"/>
          </a:p>
          <a:p>
            <a:endParaRPr lang="en-GB" dirty="0"/>
          </a:p>
        </p:txBody>
      </p:sp>
    </p:spTree>
    <p:extLst>
      <p:ext uri="{BB962C8B-B14F-4D97-AF65-F5344CB8AC3E}">
        <p14:creationId xmlns:p14="http://schemas.microsoft.com/office/powerpoint/2010/main" val="2788237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6" name="Picture 5"/>
          <p:cNvPicPr/>
          <p:nvPr/>
        </p:nvPicPr>
        <p:blipFill>
          <a:blip r:embed="rId2" cstate="print"/>
          <a:srcRect/>
          <a:stretch>
            <a:fillRect/>
          </a:stretch>
        </p:blipFill>
        <p:spPr bwMode="auto">
          <a:xfrm>
            <a:off x="-180528" y="116632"/>
            <a:ext cx="9505056" cy="6624736"/>
          </a:xfrm>
          <a:prstGeom prst="rect">
            <a:avLst/>
          </a:prstGeom>
          <a:noFill/>
          <a:ln w="9525">
            <a:noFill/>
            <a:miter lim="800000"/>
            <a:headEnd/>
            <a:tailEnd/>
          </a:ln>
        </p:spPr>
      </p:pic>
      <p:sp>
        <p:nvSpPr>
          <p:cNvPr id="7" name="Oval Callout 6"/>
          <p:cNvSpPr/>
          <p:nvPr/>
        </p:nvSpPr>
        <p:spPr>
          <a:xfrm>
            <a:off x="-108520" y="188640"/>
            <a:ext cx="6552728" cy="2952328"/>
          </a:xfrm>
          <a:prstGeom prst="wedgeEllipseCallout">
            <a:avLst>
              <a:gd name="adj1" fmla="val 57451"/>
              <a:gd name="adj2" fmla="val 31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tx1"/>
                </a:solidFill>
              </a:rPr>
              <a:t>“But how does the flame get hold of the fuel?  There is a beautiful point about that – </a:t>
            </a:r>
            <a:r>
              <a:rPr lang="en-GB" b="1" i="1" dirty="0">
                <a:solidFill>
                  <a:schemeClr val="tx1"/>
                </a:solidFill>
              </a:rPr>
              <a:t>capillary attraction</a:t>
            </a:r>
            <a:r>
              <a:rPr lang="en-GB" i="1" dirty="0">
                <a:solidFill>
                  <a:schemeClr val="tx1"/>
                </a:solidFill>
              </a:rPr>
              <a:t>, ‘Capillary attraction!’ you say – ‘the attraction of hairs’.  Well never mind the name; it was given in old times, before we had a good understanding of what the real power was.” </a:t>
            </a:r>
            <a:r>
              <a:rPr lang="en-GB" dirty="0">
                <a:solidFill>
                  <a:schemeClr val="tx1"/>
                </a:solidFill>
              </a:rPr>
              <a:t>(Faraday, 1861, p. 12)</a:t>
            </a:r>
            <a:r>
              <a:rPr lang="en-GB" i="1"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259827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rcRect/>
          <a:stretch>
            <a:fillRect/>
          </a:stretch>
        </p:blipFill>
        <p:spPr bwMode="auto">
          <a:xfrm>
            <a:off x="467544" y="1196752"/>
            <a:ext cx="8208912" cy="3960440"/>
          </a:xfrm>
          <a:prstGeom prst="rect">
            <a:avLst/>
          </a:prstGeom>
          <a:noFill/>
          <a:ln w="9525">
            <a:noFill/>
            <a:miter lim="800000"/>
            <a:headEnd/>
            <a:tailEnd/>
          </a:ln>
        </p:spPr>
      </p:pic>
    </p:spTree>
    <p:extLst>
      <p:ext uri="{BB962C8B-B14F-4D97-AF65-F5344CB8AC3E}">
        <p14:creationId xmlns:p14="http://schemas.microsoft.com/office/powerpoint/2010/main" val="2917289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692696"/>
            <a:ext cx="8208912" cy="5262979"/>
          </a:xfrm>
          <a:prstGeom prst="rect">
            <a:avLst/>
          </a:prstGeom>
        </p:spPr>
        <p:txBody>
          <a:bodyPr wrap="square">
            <a:spAutoFit/>
          </a:bodyPr>
          <a:lstStyle/>
          <a:p>
            <a:r>
              <a:rPr lang="en-GB" sz="2400" b="1" dirty="0"/>
              <a:t>1. Exploring the scientific story.</a:t>
            </a:r>
            <a:endParaRPr lang="en-GB" sz="2400" dirty="0"/>
          </a:p>
          <a:p>
            <a:r>
              <a:rPr lang="en-GB" sz="2400" i="1" dirty="0"/>
              <a:t>“But how does the flame get hold of the fuel?  There is a beautiful point about that – capillary attraction, ‘Capillary attraction!’ you say – ‘the attraction of hairs’.  I say ‘no – certainly not!’  This name was given by the eminent scientist Robert Boyle two hundred years ago when he observed water rising against the force gravity within glass capillary tubes as fine as a hair on your head</a:t>
            </a:r>
            <a:r>
              <a:rPr lang="en-GB" sz="2400" i="1" dirty="0" smtClean="0"/>
              <a:t>.”</a:t>
            </a:r>
          </a:p>
          <a:p>
            <a:endParaRPr lang="en-GB" sz="2400" dirty="0"/>
          </a:p>
          <a:p>
            <a:r>
              <a:rPr lang="en-GB" sz="2400" b="1" dirty="0"/>
              <a:t>2. Removing unnecessary terms.</a:t>
            </a:r>
            <a:endParaRPr lang="en-GB" sz="2400" dirty="0"/>
          </a:p>
          <a:p>
            <a:r>
              <a:rPr lang="en-GB" sz="2400" i="1" dirty="0"/>
              <a:t>“But how does the flame get hold of the fuel?  There is a beautiful point about that – the candle wax molecules are attracted to each other and to the wick such that they are able rise inexorably against the force of gravity.”</a:t>
            </a:r>
            <a:endParaRPr lang="en-GB" sz="2400" dirty="0"/>
          </a:p>
        </p:txBody>
      </p:sp>
    </p:spTree>
    <p:extLst>
      <p:ext uri="{BB962C8B-B14F-4D97-AF65-F5344CB8AC3E}">
        <p14:creationId xmlns:p14="http://schemas.microsoft.com/office/powerpoint/2010/main" val="1477198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82" y="980728"/>
            <a:ext cx="6891561" cy="444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111500"/>
            <a:ext cx="741799" cy="1109588"/>
          </a:xfrm>
          <a:prstGeom prst="rect">
            <a:avLst/>
          </a:prstGeom>
          <a:noFill/>
          <a:ln>
            <a:noFill/>
          </a:ln>
        </p:spPr>
      </p:pic>
      <p:sp>
        <p:nvSpPr>
          <p:cNvPr id="6" name="TextBox 5"/>
          <p:cNvSpPr txBox="1"/>
          <p:nvPr/>
        </p:nvSpPr>
        <p:spPr>
          <a:xfrm>
            <a:off x="2483768" y="5661248"/>
            <a:ext cx="3888432" cy="369332"/>
          </a:xfrm>
          <a:prstGeom prst="rect">
            <a:avLst/>
          </a:prstGeom>
          <a:noFill/>
        </p:spPr>
        <p:txBody>
          <a:bodyPr wrap="square" rtlCol="0">
            <a:spAutoFit/>
          </a:bodyPr>
          <a:lstStyle/>
          <a:p>
            <a:r>
              <a:rPr lang="en-GB" dirty="0" smtClean="0"/>
              <a:t>Johnstone’s triplet (Johnstone 1991)</a:t>
            </a:r>
            <a:endParaRPr lang="en-GB" dirty="0"/>
          </a:p>
        </p:txBody>
      </p:sp>
    </p:spTree>
    <p:extLst>
      <p:ext uri="{BB962C8B-B14F-4D97-AF65-F5344CB8AC3E}">
        <p14:creationId xmlns:p14="http://schemas.microsoft.com/office/powerpoint/2010/main" val="2439246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56" y="476672"/>
            <a:ext cx="7154569" cy="551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92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79512" y="404664"/>
            <a:ext cx="6264696" cy="5256584"/>
          </a:xfrm>
          <a:prstGeom prst="rect">
            <a:avLst/>
          </a:prstGeom>
        </p:spPr>
      </p:pic>
      <p:sp>
        <p:nvSpPr>
          <p:cNvPr id="6" name="Text Box 20"/>
          <p:cNvSpPr txBox="1">
            <a:spLocks noChangeArrowheads="1"/>
          </p:cNvSpPr>
          <p:nvPr/>
        </p:nvSpPr>
        <p:spPr bwMode="auto">
          <a:xfrm>
            <a:off x="4211960" y="188640"/>
            <a:ext cx="4797325" cy="10756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dirty="0">
                <a:effectLst/>
                <a:latin typeface="Calibri"/>
                <a:ea typeface="Times New Roman"/>
                <a:cs typeface="Times New Roman"/>
              </a:rPr>
              <a:t>mixture of macroscopic quantities (atomic weight in grams i.e. molar mass) and sub-microscopic entities (atom).</a:t>
            </a:r>
          </a:p>
        </p:txBody>
      </p:sp>
      <p:sp>
        <p:nvSpPr>
          <p:cNvPr id="7" name="Text Box 21"/>
          <p:cNvSpPr txBox="1">
            <a:spLocks noChangeArrowheads="1"/>
          </p:cNvSpPr>
          <p:nvPr/>
        </p:nvSpPr>
        <p:spPr bwMode="auto">
          <a:xfrm>
            <a:off x="5093818" y="1237697"/>
            <a:ext cx="3899638" cy="13681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dirty="0">
                <a:effectLst/>
                <a:latin typeface="Calibri"/>
                <a:ea typeface="Times New Roman"/>
                <a:cs typeface="Times New Roman"/>
              </a:rPr>
              <a:t>Unclear which amount is being referred to and a confusing macroscopic term that would be unfamiliar to Foundation and A-Level students.</a:t>
            </a:r>
          </a:p>
        </p:txBody>
      </p:sp>
      <p:sp>
        <p:nvSpPr>
          <p:cNvPr id="8" name="Text Box 23"/>
          <p:cNvSpPr txBox="1">
            <a:spLocks noChangeArrowheads="1"/>
          </p:cNvSpPr>
          <p:nvPr/>
        </p:nvSpPr>
        <p:spPr bwMode="auto">
          <a:xfrm>
            <a:off x="5346354" y="2592302"/>
            <a:ext cx="3647102" cy="10492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dirty="0">
                <a:effectLst/>
                <a:latin typeface="Calibri"/>
                <a:ea typeface="Times New Roman"/>
                <a:cs typeface="Times New Roman"/>
              </a:rPr>
              <a:t>Mixture of sub</a:t>
            </a:r>
            <a:r>
              <a:rPr lang="en-GB" u="sng" dirty="0">
                <a:solidFill>
                  <a:srgbClr val="008080"/>
                </a:solidFill>
                <a:effectLst/>
                <a:latin typeface="Calibri"/>
                <a:ea typeface="Times New Roman"/>
                <a:cs typeface="Times New Roman"/>
              </a:rPr>
              <a:t>-</a:t>
            </a:r>
            <a:r>
              <a:rPr lang="en-GB" dirty="0">
                <a:effectLst/>
                <a:latin typeface="Calibri"/>
                <a:ea typeface="Times New Roman"/>
                <a:cs typeface="Times New Roman"/>
              </a:rPr>
              <a:t>microscopic (molecular weight) concepts and macroscopic entities (compound).</a:t>
            </a:r>
          </a:p>
        </p:txBody>
      </p:sp>
      <p:sp>
        <p:nvSpPr>
          <p:cNvPr id="9" name="Text Box 25"/>
          <p:cNvSpPr txBox="1">
            <a:spLocks noChangeArrowheads="1"/>
          </p:cNvSpPr>
          <p:nvPr/>
        </p:nvSpPr>
        <p:spPr bwMode="auto">
          <a:xfrm>
            <a:off x="5041018" y="3641565"/>
            <a:ext cx="4005237" cy="7200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dirty="0">
                <a:effectLst/>
                <a:latin typeface="Calibri"/>
                <a:ea typeface="Times New Roman"/>
                <a:cs typeface="Times New Roman"/>
              </a:rPr>
              <a:t>Implies gram molecular weight and mole </a:t>
            </a:r>
            <a:r>
              <a:rPr lang="en-GB" dirty="0" smtClean="0">
                <a:effectLst/>
                <a:latin typeface="Calibri"/>
                <a:ea typeface="Times New Roman"/>
                <a:cs typeface="Times New Roman"/>
              </a:rPr>
              <a:t>are synonymous</a:t>
            </a:r>
            <a:r>
              <a:rPr lang="en-GB" dirty="0">
                <a:effectLst/>
                <a:latin typeface="Calibri"/>
                <a:ea typeface="Times New Roman"/>
                <a:cs typeface="Times New Roman"/>
              </a:rPr>
              <a:t>.</a:t>
            </a:r>
          </a:p>
        </p:txBody>
      </p:sp>
      <p:sp>
        <p:nvSpPr>
          <p:cNvPr id="10" name="Text Box 28"/>
          <p:cNvSpPr txBox="1">
            <a:spLocks noChangeArrowheads="1"/>
          </p:cNvSpPr>
          <p:nvPr/>
        </p:nvSpPr>
        <p:spPr bwMode="auto">
          <a:xfrm>
            <a:off x="5220072" y="5445224"/>
            <a:ext cx="3738763" cy="12564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dirty="0">
                <a:effectLst/>
                <a:latin typeface="Calibri"/>
                <a:ea typeface="Times New Roman"/>
                <a:cs typeface="Times New Roman"/>
              </a:rPr>
              <a:t>Showing comparison between sub-microscopic and macroscopic. </a:t>
            </a:r>
          </a:p>
          <a:p>
            <a:pPr>
              <a:lnSpc>
                <a:spcPct val="115000"/>
              </a:lnSpc>
              <a:spcAft>
                <a:spcPts val="1000"/>
              </a:spcAft>
            </a:pPr>
            <a:r>
              <a:rPr lang="en-GB" dirty="0">
                <a:effectLst/>
                <a:latin typeface="Calibri"/>
                <a:ea typeface="Times New Roman"/>
                <a:cs typeface="Times New Roman"/>
              </a:rPr>
              <a:t>Vague use of “atomic weights equal”.</a:t>
            </a:r>
          </a:p>
        </p:txBody>
      </p:sp>
    </p:spTree>
    <p:extLst>
      <p:ext uri="{BB962C8B-B14F-4D97-AF65-F5344CB8AC3E}">
        <p14:creationId xmlns:p14="http://schemas.microsoft.com/office/powerpoint/2010/main" val="268633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2715</TotalTime>
  <Words>802</Words>
  <Application>Microsoft Office PowerPoint</Application>
  <PresentationFormat>On-screen Show (4:3)</PresentationFormat>
  <Paragraphs>150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Chemical linguistic demand in multiple dimensions and implications for developing understanding in non-traditional students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Questions</vt:lpstr>
      <vt:lpstr>Research methods</vt:lpstr>
      <vt:lpstr>Chemical Language Diagnostic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Linguistic demand in multiple dimensions</vt:lpstr>
      <vt:lpstr>PowerPoint Presentation</vt:lpstr>
      <vt:lpstr>PowerPoint Presentation</vt:lpstr>
      <vt:lpstr>PowerPoint Presentation</vt:lpstr>
      <vt:lpstr>PowerPoint Presentation</vt:lpstr>
      <vt:lpstr>Conclusions</vt:lpstr>
    </vt:vector>
  </TitlesOfParts>
  <Company>MITRE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Fraudulent Applications</dc:title>
  <dc:creator>dio0bgs</dc:creator>
  <cp:lastModifiedBy>fvfg67</cp:lastModifiedBy>
  <cp:revision>202</cp:revision>
  <cp:lastPrinted>2016-06-08T12:51:42Z</cp:lastPrinted>
  <dcterms:created xsi:type="dcterms:W3CDTF">2008-09-22T09:05:14Z</dcterms:created>
  <dcterms:modified xsi:type="dcterms:W3CDTF">2016-07-15T08:15:32Z</dcterms:modified>
</cp:coreProperties>
</file>