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86" r:id="rId7"/>
    <p:sldId id="261" r:id="rId8"/>
    <p:sldId id="298" r:id="rId9"/>
    <p:sldId id="301" r:id="rId10"/>
    <p:sldId id="302" r:id="rId11"/>
    <p:sldId id="277" r:id="rId12"/>
    <p:sldId id="292" r:id="rId13"/>
    <p:sldId id="296" r:id="rId14"/>
    <p:sldId id="299" r:id="rId15"/>
    <p:sldId id="303" r:id="rId16"/>
    <p:sldId id="281" r:id="rId17"/>
    <p:sldId id="297" r:id="rId18"/>
    <p:sldId id="283" r:id="rId19"/>
    <p:sldId id="270" r:id="rId20"/>
    <p:sldId id="272" r:id="rId21"/>
    <p:sldId id="304" r:id="rId22"/>
    <p:sldId id="273" r:id="rId23"/>
    <p:sldId id="290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2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7BE27295-2A29-44BA-8930-A4365658E1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A00C173A-E868-4BC0-8859-E35CCA11AF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24B9DC83-F80F-42BC-8556-650993E727BB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DB4EAFF1-B82D-4839-A2F3-92CD0AFD70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82B22-639A-449E-883D-FB860C7489C3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9E5B0-4181-4DED-95F7-F749899AB0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059A4-3860-4AE2-9CE7-2AFE1BD75791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E8180-75FC-449A-92BD-FCBBE83A81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DEA79618-5C62-404C-A7D8-9A2DE786CC81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1613D85-7F06-42C6-95C2-16D20D2181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2F991-14D5-403B-BC95-7AA50A86433A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3F7CC-B0F9-41C5-8236-D81518491C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BDBDE-4B8A-4734-9D7F-0B2207615D8F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8F4DF-A574-45FF-9923-ED88215FDC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2E9D7-6597-4AF2-9FEC-3979E88C242C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F1D2-4FD5-400D-A899-653A92AFEA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D52C3-7510-4AFF-A8C8-7A6E515F060E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ACCCE-39EA-475D-92BD-D6EA117651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38FDD-C7C5-42B0-9A29-46685B631849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F07A4-FA2B-40E0-8FE2-8EE6BDA300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7AB3E-A65F-446C-B8B7-8C718305EC74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689B4-4D5A-4173-A5B4-4C40A5FC8D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CA967-6E01-4B62-9BB8-AEFE8A3E7716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8FB12-DC70-446A-87F1-4C72B837CE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44F32-3E4E-44E6-A701-9593F2DABB5C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3A542-7F0C-4DD4-ABB0-C386EE4DD6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E8C27-1351-459F-8B06-53E699F0A041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8860B-7A15-41F5-82B4-DD1EEE616F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ACA6E-04FE-4FD5-9ED1-2C2BA685B782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B5242-86D9-4F82-8D2D-95C9A13011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7087F-E5F5-4D97-900F-CD91AE7CE023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3DB1-62B5-4114-9E75-F8C6D20A1B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E57E7-245E-49BF-8340-3AD735B0E2F7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11723-8B62-46A8-9EF6-DAFD7A8290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83817-8224-4A4F-BF7D-E0731248AA52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57FAB-1CB2-43F7-9321-98DCE417D0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B1E7C-7BA4-4BA8-8F82-EB8DAB695C25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4C5DB-4C30-409E-B008-9C18687FD7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58E4D-EB02-44F0-9768-22DC0A9AFE42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D8CC2-2A44-400E-B337-1A8458320A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D734D-1157-4BB4-98C2-65EEFD76C3EF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7579F-F68C-4FBC-9BA0-31C7EE7A18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BC01E-64BD-4413-81CC-EA77BCB9AB41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13907-E000-4481-B3DB-7F9DC99FC9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EF00B-AE69-45CA-B766-F25649995280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A245B-51D2-4151-865E-0DFC3CAF83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3C75543-F9B9-4393-8913-B48BE79BB142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5802E56-BAE6-476B-994F-62562839961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B43C0D7-7A69-4781-8996-7C9BCB98C42E}" type="datetimeFigureOut">
              <a:rPr lang="en-US"/>
              <a:pPr/>
              <a:t>7/12/2016</a:t>
            </a:fld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5E3E944-AB30-4A24-9178-DED5EEC29D5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700808"/>
            <a:ext cx="6477000" cy="10804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Raising linguistic awareness through CLIL: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A reflective practice approach for subject teachers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3733800"/>
            <a:ext cx="684076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i="1" dirty="0" err="1" smtClean="0"/>
              <a:t>InForm</a:t>
            </a:r>
            <a:r>
              <a:rPr lang="en-US" sz="2800" dirty="0" smtClean="0"/>
              <a:t> Conference 2016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Sandra </a:t>
            </a:r>
            <a:r>
              <a:rPr lang="en-US" sz="2400" dirty="0" err="1" smtClean="0"/>
              <a:t>Strigel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Newcastle University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s.strigel@newcastle.ac.uk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Raising awareness I: Subject specific language and accessibility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11560" y="1905000"/>
            <a:ext cx="8532440" cy="41148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Workshop reflection</a:t>
            </a:r>
          </a:p>
          <a:p>
            <a:pPr>
              <a:buNone/>
            </a:pP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Identify the subject specific language in your transcript.</a:t>
            </a:r>
          </a:p>
          <a:p>
            <a:pPr>
              <a:buFont typeface="Arial" pitchFamily="34" charset="0"/>
              <a:buChar char="•"/>
            </a:pPr>
            <a:endParaRPr lang="en-GB" sz="2000" i="1" dirty="0" smtClean="0"/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What kind of knowledge / language is the teacher drawing on?</a:t>
            </a:r>
          </a:p>
          <a:p>
            <a:pPr lvl="1">
              <a:buFont typeface="Arial" pitchFamily="34" charset="0"/>
              <a:buChar char="•"/>
            </a:pPr>
            <a:r>
              <a:rPr lang="en-GB" sz="1600" i="1" dirty="0" smtClean="0"/>
              <a:t>Horizontal = everyday</a:t>
            </a:r>
          </a:p>
          <a:p>
            <a:pPr lvl="1">
              <a:buFont typeface="Arial" pitchFamily="34" charset="0"/>
              <a:buChar char="•"/>
            </a:pPr>
            <a:r>
              <a:rPr lang="en-GB" sz="1600" i="1" dirty="0" smtClean="0"/>
              <a:t>Vertical = technical / academic</a:t>
            </a:r>
          </a:p>
          <a:p>
            <a:pPr>
              <a:buFont typeface="Arial" pitchFamily="34" charset="0"/>
              <a:buChar char="•"/>
            </a:pPr>
            <a:endParaRPr lang="en-GB" sz="2000" i="1" dirty="0" smtClean="0"/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Is the language accessible to the students?</a:t>
            </a:r>
          </a:p>
          <a:p>
            <a:pPr>
              <a:buFont typeface="Arial" pitchFamily="34" charset="0"/>
              <a:buChar char="•"/>
            </a:pPr>
            <a:endParaRPr lang="en-GB" sz="2000" i="1" dirty="0" smtClean="0"/>
          </a:p>
          <a:p>
            <a:pPr>
              <a:buFont typeface="Arial" pitchFamily="34" charset="0"/>
              <a:buChar char="•"/>
            </a:pPr>
            <a:r>
              <a:rPr lang="en-GB" sz="2000" i="1" dirty="0" smtClean="0"/>
              <a:t>How could you make it more accessible?</a:t>
            </a:r>
            <a:endParaRPr lang="en-GB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i="1" dirty="0" smtClean="0"/>
              <a:t>“There is a bombardment of information.”</a:t>
            </a:r>
            <a:endParaRPr lang="en-GB" dirty="0"/>
          </a:p>
          <a:p>
            <a:pPr>
              <a:buFont typeface="Arial" pitchFamily="34" charset="0"/>
              <a:buChar char="•"/>
            </a:pPr>
            <a:endParaRPr lang="en-GB" sz="2800" i="1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Teachers try to build on everyday (horizontal) knowledge and language where possible</a:t>
            </a:r>
          </a:p>
          <a:p>
            <a:pPr>
              <a:buNone/>
            </a:pPr>
            <a:r>
              <a:rPr lang="en-GB" sz="2400" dirty="0" smtClean="0"/>
              <a:t>BUT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lack of business experience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curriculum restrictions: theory over practice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everyday language can get in the way e.g. </a:t>
            </a:r>
            <a:r>
              <a:rPr lang="en-GB" sz="2400" i="1" dirty="0" smtClean="0"/>
              <a:t>nuts and  bolts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Rethinking practice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10872" cy="4391000"/>
          </a:xfrm>
        </p:spPr>
        <p:txBody>
          <a:bodyPr/>
          <a:lstStyle/>
          <a:p>
            <a:pPr>
              <a:buNone/>
            </a:pPr>
            <a:endParaRPr lang="en-GB" altLang="zh-CN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altLang="zh-CN" sz="2400" dirty="0" smtClean="0">
                <a:solidFill>
                  <a:schemeClr val="tx1"/>
                </a:solidFill>
              </a:rPr>
              <a:t>Questioning assumptions: </a:t>
            </a:r>
            <a:r>
              <a:rPr lang="en-GB" altLang="zh-CN" sz="2400" i="1" dirty="0" smtClean="0">
                <a:solidFill>
                  <a:schemeClr val="accent1"/>
                </a:solidFill>
              </a:rPr>
              <a:t>What kind of language can I expect?</a:t>
            </a:r>
          </a:p>
          <a:p>
            <a:pPr>
              <a:buFont typeface="Arial" pitchFamily="34" charset="0"/>
              <a:buChar char="•"/>
            </a:pPr>
            <a:endParaRPr lang="en-GB" sz="2400" i="1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Finding the balance: </a:t>
            </a:r>
            <a:r>
              <a:rPr lang="en-GB" sz="2400" i="1" dirty="0" smtClean="0">
                <a:solidFill>
                  <a:schemeClr val="accent1"/>
                </a:solidFill>
              </a:rPr>
              <a:t>horizontal and vertical language</a:t>
            </a:r>
          </a:p>
          <a:p>
            <a:pPr>
              <a:buNone/>
            </a:pPr>
            <a:endParaRPr lang="en-GB" altLang="zh-CN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altLang="zh-CN" sz="2400" dirty="0" smtClean="0">
                <a:solidFill>
                  <a:schemeClr val="tx1"/>
                </a:solidFill>
              </a:rPr>
              <a:t>Focussing on key definitions: </a:t>
            </a:r>
            <a:r>
              <a:rPr lang="en-GB" altLang="zh-CN" sz="2400" i="1" dirty="0" smtClean="0">
                <a:solidFill>
                  <a:schemeClr val="accent1"/>
                </a:solidFill>
              </a:rPr>
              <a:t>Revision sheets </a:t>
            </a:r>
          </a:p>
          <a:p>
            <a:pPr>
              <a:buNone/>
            </a:pPr>
            <a:endParaRPr lang="en-GB" sz="2400" i="1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Exploring students’ “everyday” culture: </a:t>
            </a:r>
            <a:r>
              <a:rPr lang="en-GB" sz="2400" i="1" dirty="0" smtClean="0">
                <a:solidFill>
                  <a:schemeClr val="accent1"/>
                </a:solidFill>
              </a:rPr>
              <a:t>Social housing in Hong Kong</a:t>
            </a:r>
          </a:p>
          <a:p>
            <a:pPr>
              <a:buFont typeface="Arial" pitchFamily="34" charset="0"/>
              <a:buChar char="•"/>
            </a:pP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Raising awareness II: Teaching approach / language in use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Workshop reflection </a:t>
            </a:r>
            <a:endParaRPr lang="en-GB" sz="2400" i="1" dirty="0" smtClean="0"/>
          </a:p>
          <a:p>
            <a:pPr lvl="0">
              <a:buFont typeface="Arial" pitchFamily="34" charset="0"/>
              <a:buChar char="•"/>
            </a:pPr>
            <a:r>
              <a:rPr lang="en-GB" sz="2400" i="1" dirty="0" smtClean="0"/>
              <a:t>Who talks most / least?</a:t>
            </a:r>
          </a:p>
          <a:p>
            <a:pPr>
              <a:buFont typeface="Arial" pitchFamily="34" charset="0"/>
              <a:buChar char="•"/>
            </a:pPr>
            <a:endParaRPr lang="en-GB" sz="2400" i="1" dirty="0" smtClean="0"/>
          </a:p>
          <a:p>
            <a:pPr lvl="0">
              <a:buFont typeface="Arial" pitchFamily="34" charset="0"/>
              <a:buChar char="•"/>
            </a:pPr>
            <a:r>
              <a:rPr lang="en-GB" sz="2400" i="1" dirty="0" smtClean="0"/>
              <a:t>How long are student and teacher utterances? </a:t>
            </a:r>
          </a:p>
          <a:p>
            <a:pPr>
              <a:buFont typeface="Arial" pitchFamily="34" charset="0"/>
              <a:buChar char="•"/>
            </a:pPr>
            <a:endParaRPr lang="en-GB" sz="2400" i="1" dirty="0" smtClean="0"/>
          </a:p>
          <a:p>
            <a:pPr lvl="0">
              <a:buFont typeface="Arial" pitchFamily="34" charset="0"/>
              <a:buChar char="•"/>
            </a:pPr>
            <a:r>
              <a:rPr lang="en-GB" sz="2400" i="1" dirty="0" smtClean="0"/>
              <a:t>Is there interaction between students? In which phase? </a:t>
            </a:r>
          </a:p>
          <a:p>
            <a:pPr>
              <a:buFont typeface="Arial" pitchFamily="34" charset="0"/>
              <a:buChar char="•"/>
            </a:pPr>
            <a:endParaRPr lang="en-GB" sz="2400" i="1" dirty="0" smtClean="0"/>
          </a:p>
          <a:p>
            <a:pPr lvl="0">
              <a:buFont typeface="Arial" pitchFamily="34" charset="0"/>
              <a:buChar char="•"/>
            </a:pPr>
            <a:r>
              <a:rPr lang="en-GB" sz="2400" i="1" dirty="0" smtClean="0"/>
              <a:t>Who uses academic language?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sz="3200" dirty="0" smtClean="0"/>
              <a:t>Dialogic teaching: Encouraging communication and interaction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823"/>
            <a:ext cx="4040188" cy="720081"/>
          </a:xfrm>
        </p:spPr>
        <p:txBody>
          <a:bodyPr/>
          <a:lstStyle/>
          <a:p>
            <a:r>
              <a:rPr lang="en-GB" dirty="0" smtClean="0"/>
              <a:t>For </a:t>
            </a:r>
            <a:r>
              <a:rPr lang="en-GB" dirty="0" smtClean="0">
                <a:solidFill>
                  <a:schemeClr val="accent1"/>
                </a:solidFill>
              </a:rPr>
              <a:t>CONTENT</a:t>
            </a:r>
            <a:r>
              <a:rPr lang="en-GB" dirty="0" smtClean="0"/>
              <a:t> development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Cognitive processing is encouraged and challenged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Common understandings 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/>
          <a:lstStyle/>
          <a:p>
            <a:r>
              <a:rPr lang="en-GB" dirty="0" smtClean="0"/>
              <a:t>For </a:t>
            </a:r>
            <a:r>
              <a:rPr lang="en-GB" dirty="0" smtClean="0">
                <a:solidFill>
                  <a:schemeClr val="accent1"/>
                </a:solidFill>
              </a:rPr>
              <a:t>LANGUAGE</a:t>
            </a:r>
            <a:r>
              <a:rPr lang="en-GB" dirty="0" smtClean="0"/>
              <a:t> development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Students PRACTISE and USE language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Development of communicative strategies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Development of different ways of expressing ideas (explaining, summarising, paraphrasing)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Considering alternatives….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05000"/>
            <a:ext cx="7706816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200" i="1" dirty="0" smtClean="0"/>
              <a:t>How could you have organised the tasks  / the talk differently to allow for more dialogue, interaction and student participation?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Raising awareness III:</a:t>
            </a:r>
            <a:br>
              <a:rPr lang="en-GB" dirty="0" smtClean="0"/>
            </a:br>
            <a:r>
              <a:rPr lang="en-GB" dirty="0" smtClean="0"/>
              <a:t>Interaction patterns IRF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T: Who’s in charge of Virgin?</a:t>
            </a:r>
          </a:p>
          <a:p>
            <a:pPr>
              <a:buNone/>
            </a:pPr>
            <a:r>
              <a:rPr lang="en-GB" sz="2400" dirty="0" smtClean="0"/>
              <a:t>S: Richard Branson.</a:t>
            </a:r>
          </a:p>
          <a:p>
            <a:pPr>
              <a:buNone/>
            </a:pPr>
            <a:r>
              <a:rPr lang="en-GB" sz="2400" dirty="0" smtClean="0"/>
              <a:t>T: Richard Branson. Richard Branson is a person that we call an entrepreneur because he started Virgin records. He started Virgin records and he was instrumental in all growth in that business. So everything he thinks is a good idea happens in the business. Everything comes from Richard Branson, he’s the spider in the middle. He’s the Zeus. And within a power culture control is the key element. Who is in control? Who is in charge? …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en-GB" dirty="0" smtClean="0"/>
              <a:t>Classroom interactional competence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9552" y="2060848"/>
            <a:ext cx="4040188" cy="639762"/>
          </a:xfrm>
        </p:spPr>
        <p:txBody>
          <a:bodyPr/>
          <a:lstStyle/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Hindering </a:t>
            </a:r>
            <a:r>
              <a:rPr lang="en-GB" dirty="0" smtClean="0"/>
              <a:t>cognitive / linguistic engagement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327322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Only asking display questions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Long teacher turns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Interrupting students - Turn completion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Not insisting on elaboration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813767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Fostering</a:t>
            </a:r>
            <a:r>
              <a:rPr lang="en-GB" dirty="0" smtClean="0"/>
              <a:t> cognitive / linguistic engagement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27322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E.g.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Variation of display and referential questions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Elaboration requests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Justification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Exemplification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Explanation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Facilitation of peer feedback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Evaluation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65102"/>
            <a:ext cx="4040188" cy="639762"/>
          </a:xfrm>
        </p:spPr>
        <p:txBody>
          <a:bodyPr/>
          <a:lstStyle/>
          <a:p>
            <a:r>
              <a:rPr lang="en-GB" dirty="0" smtClean="0"/>
              <a:t>Positive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CLIL provides a useful pedagogical and reflective framework.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Teachers more “aware” of language issues 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Better understanding of student experience in the classroom 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Issues of concern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“Patchwork” TLA: Teachers took away what they thought was relevant for them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Long term impact?!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Time – for planning and for reflection</a:t>
            </a:r>
          </a:p>
          <a:p>
            <a:pPr lvl="1">
              <a:buNone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practice….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 lvl="1"/>
            <a:r>
              <a:rPr lang="en-GB" dirty="0" smtClean="0">
                <a:solidFill>
                  <a:schemeClr val="tx1"/>
                </a:solidFill>
              </a:rPr>
              <a:t>Reflect on your own practice.</a:t>
            </a:r>
          </a:p>
          <a:p>
            <a:pPr lvl="1"/>
            <a:r>
              <a:rPr lang="en-GB" dirty="0" smtClean="0"/>
              <a:t>Be strategic: </a:t>
            </a:r>
          </a:p>
          <a:p>
            <a:pPr lvl="2"/>
            <a:r>
              <a:rPr lang="en-GB" dirty="0" smtClean="0"/>
              <a:t>Set content and language aims</a:t>
            </a:r>
          </a:p>
          <a:p>
            <a:pPr lvl="2"/>
            <a:r>
              <a:rPr lang="en-GB" dirty="0" smtClean="0"/>
              <a:t>Plan activities that are “dialogic”</a:t>
            </a:r>
          </a:p>
          <a:p>
            <a:pPr lvl="2"/>
            <a:r>
              <a:rPr lang="en-GB" dirty="0" smtClean="0"/>
              <a:t>Be aware of your interactional competence</a:t>
            </a:r>
          </a:p>
          <a:p>
            <a:pPr lvl="2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2009 – 2015: Academic / Study Skills / EAP tutor on a pre-Masters pathway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EdD</a:t>
            </a:r>
            <a:r>
              <a:rPr lang="en-GB" dirty="0" smtClean="0"/>
              <a:t> student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example: “Dialogic” lecture </a:t>
            </a:r>
            <a:r>
              <a:rPr lang="en-GB" dirty="0" smtClean="0"/>
              <a:t>recap - MARXISM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b="1" dirty="0" smtClean="0"/>
              <a:t>Define</a:t>
            </a:r>
            <a:r>
              <a:rPr lang="en-GB" sz="2400" dirty="0" smtClean="0"/>
              <a:t> </a:t>
            </a:r>
            <a:r>
              <a:rPr lang="en-GB" sz="2400" dirty="0" smtClean="0"/>
              <a:t>your key word.</a:t>
            </a:r>
          </a:p>
          <a:p>
            <a:pPr lvl="1">
              <a:buFont typeface="Arial" pitchFamily="34" charset="0"/>
              <a:buChar char="•"/>
            </a:pP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Group </a:t>
            </a:r>
            <a:r>
              <a:rPr lang="en-GB" sz="2400" dirty="0" smtClean="0"/>
              <a:t>work</a:t>
            </a:r>
            <a:r>
              <a:rPr lang="en-GB" sz="2400" dirty="0" smtClean="0"/>
              <a:t>: </a:t>
            </a:r>
            <a:r>
              <a:rPr lang="en-GB" sz="2400" b="1" dirty="0" smtClean="0"/>
              <a:t>Explain</a:t>
            </a:r>
            <a:r>
              <a:rPr lang="en-GB" sz="2400" dirty="0" smtClean="0"/>
              <a:t> your key </a:t>
            </a:r>
            <a:r>
              <a:rPr lang="en-GB" sz="2400" dirty="0" smtClean="0"/>
              <a:t>word to your partner / group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Red + Pink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Yellow + Blue + Green</a:t>
            </a:r>
          </a:p>
          <a:p>
            <a:pPr lvl="1">
              <a:buNone/>
            </a:pP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Group</a:t>
            </a:r>
            <a:r>
              <a:rPr lang="en-GB" sz="2400" dirty="0" smtClean="0"/>
              <a:t> </a:t>
            </a:r>
            <a:r>
              <a:rPr lang="en-GB" sz="2400" dirty="0" smtClean="0"/>
              <a:t>work: </a:t>
            </a:r>
            <a:r>
              <a:rPr lang="en-GB" sz="2400" b="1" dirty="0" smtClean="0"/>
              <a:t>Explain</a:t>
            </a:r>
            <a:r>
              <a:rPr lang="en-GB" sz="2400" dirty="0" smtClean="0"/>
              <a:t> </a:t>
            </a:r>
            <a:r>
              <a:rPr lang="en-GB" sz="2400" dirty="0" smtClean="0"/>
              <a:t>the </a:t>
            </a:r>
            <a:r>
              <a:rPr lang="en-GB" sz="2400" b="1" u="sng" dirty="0" smtClean="0"/>
              <a:t>relationship</a:t>
            </a:r>
            <a:r>
              <a:rPr lang="en-GB" sz="2400" b="1" dirty="0" smtClean="0"/>
              <a:t> </a:t>
            </a:r>
            <a:r>
              <a:rPr lang="en-GB" sz="2400" dirty="0" smtClean="0"/>
              <a:t>between the key words / concepts. </a:t>
            </a:r>
            <a:endParaRPr lang="en-GB" sz="2400" dirty="0" smtClean="0"/>
          </a:p>
          <a:p>
            <a:pPr lvl="2">
              <a:buFont typeface="Arial" pitchFamily="34" charset="0"/>
              <a:buChar char="•"/>
            </a:pP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010400" cy="4114800"/>
          </a:xfrm>
        </p:spPr>
        <p:txBody>
          <a:bodyPr/>
          <a:lstStyle/>
          <a:p>
            <a:pPr algn="ctr">
              <a:buNone/>
            </a:pPr>
            <a:endParaRPr lang="en-GB" sz="7200" b="1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GB" sz="7200" b="1" i="1" dirty="0" smtClean="0">
                <a:solidFill>
                  <a:schemeClr val="accent1"/>
                </a:solidFill>
              </a:rPr>
              <a:t>Thank you </a:t>
            </a:r>
            <a:endParaRPr lang="en-GB" sz="72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400" dirty="0" smtClean="0"/>
              <a:t>Andrews, S. (2007) </a:t>
            </a:r>
            <a:r>
              <a:rPr lang="en-GB" sz="1400" i="1" dirty="0" smtClean="0"/>
              <a:t>Teacher Language Awareness</a:t>
            </a:r>
            <a:r>
              <a:rPr lang="en-GB" sz="1400" dirty="0" smtClean="0"/>
              <a:t>. Cambridge: Cambridge University Press.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Coyle, D., Hood, P. and Marsh, D. (2010) </a:t>
            </a:r>
            <a:r>
              <a:rPr lang="en-GB" sz="1400" i="1" dirty="0" smtClean="0"/>
              <a:t>CLIL - Content and Language Integrated Learning</a:t>
            </a:r>
            <a:r>
              <a:rPr lang="en-GB" sz="1400" dirty="0" smtClean="0"/>
              <a:t>. Cambridge: Cambridge University Press. 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Johnson, K.E. (2009) </a:t>
            </a:r>
            <a:r>
              <a:rPr lang="en-GB" sz="1400" i="1" dirty="0" smtClean="0"/>
              <a:t>Second Language Teacher Education – A </a:t>
            </a:r>
            <a:r>
              <a:rPr lang="en-GB" sz="1400" i="1" dirty="0" err="1" smtClean="0"/>
              <a:t>sociocultural</a:t>
            </a:r>
            <a:r>
              <a:rPr lang="en-GB" sz="1400" i="1" dirty="0" smtClean="0"/>
              <a:t> perspective.</a:t>
            </a:r>
            <a:r>
              <a:rPr lang="en-GB" sz="1400" dirty="0" smtClean="0"/>
              <a:t> New York: Routledge.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err="1" smtClean="0"/>
              <a:t>Llinares</a:t>
            </a:r>
            <a:r>
              <a:rPr lang="en-GB" sz="1400" dirty="0" smtClean="0"/>
              <a:t>, A., Morton, T. and Whittaker, R. (2012) </a:t>
            </a:r>
            <a:r>
              <a:rPr lang="en-GB" sz="1400" i="1" dirty="0" smtClean="0"/>
              <a:t>The roles of language in CLIL</a:t>
            </a:r>
            <a:r>
              <a:rPr lang="en-GB" sz="1400" dirty="0" smtClean="0"/>
              <a:t>. Cambridge: Cambridge University Press. 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Morton, T. (2012) </a:t>
            </a:r>
            <a:r>
              <a:rPr lang="en-GB" sz="1400" i="1" dirty="0" smtClean="0"/>
              <a:t>Teachers’ knowledge about language and classroom interaction in content and language integrated learning</a:t>
            </a:r>
            <a:r>
              <a:rPr lang="en-GB" sz="1400" dirty="0" smtClean="0"/>
              <a:t>. unpublished PhD Thesis, Universidad </a:t>
            </a:r>
            <a:r>
              <a:rPr lang="en-GB" sz="1400" dirty="0" err="1" smtClean="0"/>
              <a:t>Autonoma</a:t>
            </a:r>
            <a:r>
              <a:rPr lang="en-GB" sz="1400" dirty="0" smtClean="0"/>
              <a:t> de Madrid.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Walsh, S. (2006) </a:t>
            </a:r>
            <a:r>
              <a:rPr lang="en-GB" sz="1400" i="1" dirty="0" smtClean="0"/>
              <a:t>Investigating Classroom Discourse</a:t>
            </a:r>
            <a:r>
              <a:rPr lang="en-GB" sz="1400" dirty="0" smtClean="0"/>
              <a:t>. London: Routledge.</a:t>
            </a:r>
          </a:p>
          <a:p>
            <a:pPr>
              <a:buFont typeface="Arial" pitchFamily="34" charset="0"/>
              <a:buChar char="•"/>
            </a:pPr>
            <a:r>
              <a:rPr lang="en-GB" sz="1400" dirty="0" smtClean="0"/>
              <a:t>Walsh, S. and Mann, S. (2013) RP or RIP: A critical perspective on reflective practice, </a:t>
            </a:r>
            <a:r>
              <a:rPr lang="en-GB" sz="1400" i="1" dirty="0" smtClean="0"/>
              <a:t>Applied Linguistics Review</a:t>
            </a:r>
            <a:r>
              <a:rPr lang="en-GB" sz="1400" dirty="0" smtClean="0"/>
              <a:t>, 4/2, 291–315.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sz="1400" dirty="0" err="1" smtClean="0"/>
              <a:t>Zwozdiak</a:t>
            </a:r>
            <a:r>
              <a:rPr lang="en-GB" sz="1400" dirty="0" smtClean="0"/>
              <a:t>-Myers, P. (2012) The teacher’s reflective practice handbook: Becoming an extended professional through capturing evidence-informed practice. London: Routledge.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Definition of key concepts: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CLIL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Teacher language awareness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Examples of Reflective Practice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Practical example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CLIL?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05000"/>
            <a:ext cx="8208912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i="1" dirty="0" smtClean="0"/>
              <a:t> ”</a:t>
            </a:r>
            <a:r>
              <a:rPr lang="en-GB" sz="2400" b="1" i="1" dirty="0" smtClean="0"/>
              <a:t>Content and Language Integrated Learning (CLIL)</a:t>
            </a:r>
            <a:r>
              <a:rPr lang="en-GB" sz="2400" i="1" dirty="0" smtClean="0"/>
              <a:t> involves teaching a curricular subject through the medium of a language other than that normally used. [...]The key issue is that </a:t>
            </a:r>
            <a:r>
              <a:rPr lang="en-GB" sz="2400" b="1" i="1" dirty="0" smtClean="0"/>
              <a:t>the learner is gaining new knowledge </a:t>
            </a:r>
            <a:r>
              <a:rPr lang="en-GB" sz="2400" i="1" dirty="0" smtClean="0"/>
              <a:t>about the 'non-language' subject while encountering, </a:t>
            </a:r>
            <a:r>
              <a:rPr lang="en-GB" sz="2400" b="1" i="1" dirty="0" smtClean="0"/>
              <a:t>using and learning the foreign language</a:t>
            </a:r>
            <a:r>
              <a:rPr lang="en-GB" sz="2400" i="1" dirty="0" smtClean="0"/>
              <a:t>.” </a:t>
            </a:r>
          </a:p>
          <a:p>
            <a:pPr algn="r">
              <a:buNone/>
            </a:pPr>
            <a:r>
              <a:rPr lang="en-GB" sz="2000" dirty="0" smtClean="0"/>
              <a:t>European Commission for Multilingualism (2008)</a:t>
            </a:r>
          </a:p>
          <a:p>
            <a:pPr>
              <a:buNone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440488" cy="1527175"/>
          </a:xfrm>
        </p:spPr>
        <p:txBody>
          <a:bodyPr/>
          <a:lstStyle/>
          <a:p>
            <a:r>
              <a:rPr lang="en-GB" dirty="0" smtClean="0"/>
              <a:t>Teacher language awareness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352928" cy="4391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Being reflective and curious about language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Seeing how language is used in instructional context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Representation of knowledge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Learning tasks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Understanding students’ struggle with language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Spotting opportunities to generate discussion and exploration of language</a:t>
            </a:r>
          </a:p>
          <a:p>
            <a:pPr algn="r">
              <a:buNone/>
            </a:pPr>
            <a:r>
              <a:rPr lang="en-GB" sz="1400" dirty="0" smtClean="0"/>
              <a:t>(adapted from Wright, 2002: 115, cited in Johnson, 2009: 48)</a:t>
            </a:r>
          </a:p>
          <a:p>
            <a:pPr>
              <a:buNone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research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7 pathway subject teachers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Foundation, international foundation year 1, pre-Masters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Marketing, Economics, Quants, Study &amp; Research Skills, History of Architecture</a:t>
            </a:r>
          </a:p>
          <a:p>
            <a:pPr>
              <a:buNone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2 terms </a:t>
            </a:r>
          </a:p>
          <a:p>
            <a:pPr>
              <a:buFont typeface="Arial" pitchFamily="34" charset="0"/>
              <a:buChar char="•"/>
            </a:pPr>
            <a:endParaRPr lang="en-GB" sz="2200" dirty="0" smtClean="0"/>
          </a:p>
          <a:p>
            <a:pPr>
              <a:buFont typeface="Arial" pitchFamily="34" charset="0"/>
              <a:buChar char="•"/>
            </a:pP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pPr>
              <a:buFont typeface="Arial" pitchFamily="34" charset="0"/>
              <a:buChar char="•"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phases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1916832"/>
            <a:ext cx="2520280" cy="41764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Pre-intervention: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What are teachers’ </a:t>
            </a:r>
            <a:r>
              <a:rPr lang="en-GB" b="1" dirty="0" smtClean="0">
                <a:solidFill>
                  <a:schemeClr val="tx1"/>
                </a:solidFill>
              </a:rPr>
              <a:t>beliefs and attitudes </a:t>
            </a:r>
            <a:r>
              <a:rPr lang="en-GB" dirty="0" smtClean="0">
                <a:solidFill>
                  <a:schemeClr val="tx1"/>
                </a:solidFill>
              </a:rPr>
              <a:t>regarding  students’ language needs?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What happens in </a:t>
            </a:r>
            <a:r>
              <a:rPr lang="en-GB" b="1" dirty="0" smtClean="0">
                <a:solidFill>
                  <a:schemeClr val="tx1"/>
                </a:solidFill>
              </a:rPr>
              <a:t>practice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Focus group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Interviews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Lesson recordings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419872" y="3212976"/>
            <a:ext cx="2520280" cy="15121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Identification of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 “common issues”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208" y="1916832"/>
            <a:ext cx="2520280" cy="41764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Reflective practice: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CLIL workshops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Teachers reflect on their classroom practice using transcripts / audio recordings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Evaluation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940152" y="3645024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2915816" y="3645024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Findings pre-intervention: Developing academic language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5000"/>
            <a:ext cx="7994848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200" i="1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I don’t see myself as an English teacher but as a person </a:t>
            </a:r>
            <a:r>
              <a:rPr lang="en-GB" sz="2200" b="1" i="1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who needs to teach students about relevant words</a:t>
            </a:r>
            <a:r>
              <a:rPr lang="en-GB" sz="2200" i="1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…or phrases that are appropriate within that [subject].</a:t>
            </a:r>
            <a:endParaRPr lang="en-GB" sz="2200" i="1" dirty="0" smtClean="0">
              <a:latin typeface="Arial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GB" sz="2200" i="1" dirty="0" smtClean="0">
              <a:latin typeface="Arial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GB" sz="2200" i="1" dirty="0" smtClean="0">
                <a:latin typeface="Arial" charset="0"/>
                <a:ea typeface="ＭＳ Ｐゴシック" pitchFamily="34" charset="-128"/>
              </a:rPr>
              <a:t>The language we use is quite </a:t>
            </a:r>
            <a:r>
              <a:rPr lang="en-GB" sz="2200" b="1" i="1" dirty="0" smtClean="0">
                <a:latin typeface="Arial" charset="0"/>
                <a:ea typeface="ＭＳ Ｐゴシック" pitchFamily="34" charset="-128"/>
              </a:rPr>
              <a:t>obtrusive</a:t>
            </a:r>
            <a:r>
              <a:rPr lang="en-GB" sz="2200" i="1" dirty="0" smtClean="0">
                <a:latin typeface="Arial" charset="0"/>
                <a:ea typeface="ＭＳ Ｐゴシック" pitchFamily="34" charset="-128"/>
              </a:rPr>
              <a:t> – you know, general English won’t help you a lot.</a:t>
            </a:r>
          </a:p>
          <a:p>
            <a:pPr>
              <a:buFont typeface="Arial" pitchFamily="34" charset="0"/>
              <a:buChar char="•"/>
            </a:pPr>
            <a:endParaRPr lang="en-GB" sz="2200" i="1" dirty="0" smtClean="0">
              <a:latin typeface="Arial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GB" sz="2200" i="1" dirty="0" smtClean="0">
                <a:latin typeface="Arial" charset="0"/>
                <a:ea typeface="ＭＳ Ｐゴシック" pitchFamily="34" charset="-128"/>
              </a:rPr>
              <a:t>I think it’s important that they’re able to </a:t>
            </a:r>
            <a:r>
              <a:rPr lang="en-GB" sz="2200" b="1" i="1" dirty="0" smtClean="0">
                <a:latin typeface="Arial" charset="0"/>
                <a:ea typeface="ＭＳ Ｐゴシック" pitchFamily="34" charset="-128"/>
              </a:rPr>
              <a:t>use</a:t>
            </a:r>
            <a:r>
              <a:rPr lang="en-GB" sz="2200" i="1" dirty="0" smtClean="0">
                <a:latin typeface="Arial" charset="0"/>
                <a:ea typeface="ＭＳ Ｐゴシック" pitchFamily="34" charset="-128"/>
              </a:rPr>
              <a:t> those words accurately...and </a:t>
            </a:r>
            <a:r>
              <a:rPr lang="en-GB" sz="2200" b="1" i="1" dirty="0" smtClean="0">
                <a:latin typeface="Arial" charset="0"/>
                <a:ea typeface="ＭＳ Ｐゴシック" pitchFamily="34" charset="-128"/>
              </a:rPr>
              <a:t>not just parroting </a:t>
            </a:r>
            <a:r>
              <a:rPr lang="en-GB" sz="2200" i="1" dirty="0" smtClean="0">
                <a:latin typeface="Arial" charset="0"/>
                <a:ea typeface="ＭＳ Ｐゴシック" pitchFamily="34" charset="-128"/>
              </a:rPr>
              <a:t>but actually </a:t>
            </a:r>
            <a:r>
              <a:rPr lang="en-GB" sz="2200" b="1" i="1" dirty="0" smtClean="0">
                <a:latin typeface="Arial" charset="0"/>
                <a:ea typeface="ＭＳ Ｐゴシック" pitchFamily="34" charset="-128"/>
              </a:rPr>
              <a:t>think about what they mean</a:t>
            </a:r>
            <a:r>
              <a:rPr lang="en-GB" sz="2200" dirty="0" smtClean="0">
                <a:latin typeface="Arial" charset="0"/>
                <a:ea typeface="ＭＳ Ｐゴシック" pitchFamily="34" charset="-128"/>
              </a:rPr>
              <a:t>.</a:t>
            </a:r>
          </a:p>
          <a:p>
            <a:endParaRPr lang="en-GB" sz="2000" dirty="0" smtClean="0">
              <a:latin typeface="Arial" charset="0"/>
              <a:ea typeface="ＭＳ Ｐゴシック" pitchFamily="34" charset="-128"/>
            </a:endParaRPr>
          </a:p>
          <a:p>
            <a:endParaRPr lang="en-GB" sz="2000" dirty="0" smtClean="0">
              <a:latin typeface="Arial" charset="0"/>
              <a:ea typeface="ＭＳ Ｐゴシック" pitchFamily="34" charset="-128"/>
            </a:endParaRPr>
          </a:p>
          <a:p>
            <a:endParaRPr lang="en-GB" sz="2000" dirty="0" smtClean="0">
              <a:latin typeface="Arial" charset="0"/>
              <a:ea typeface="ＭＳ Ｐゴシック" pitchFamily="34" charset="-128"/>
            </a:endParaRPr>
          </a:p>
          <a:p>
            <a:endParaRPr lang="en-GB" sz="2000" dirty="0" smtClean="0">
              <a:latin typeface="Arial" charset="0"/>
              <a:ea typeface="ＭＳ Ｐゴシック" pitchFamily="34" charset="-128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planning /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5000"/>
            <a:ext cx="7778824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Learning objectives mostly centred around content knowledge.</a:t>
            </a:r>
          </a:p>
          <a:p>
            <a:pPr>
              <a:buNone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Specific vs. general statements regarding language use.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Activities: 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Some pair / group work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(mini) lectures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IRF: initiation – response - feedback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Social &amp; Cultural Studies 2010-11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ch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ho">
  <a:themeElements>
    <a:clrScheme name="1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Ech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Social &amp; Cultural Studies 2010-11</Template>
  <TotalTime>3893</TotalTime>
  <Words>1038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Theme Social &amp; Cultural Studies 2010-11</vt:lpstr>
      <vt:lpstr>1_Echo</vt:lpstr>
      <vt:lpstr>  Raising linguistic awareness through CLIL:  A reflective practice approach for subject teachers </vt:lpstr>
      <vt:lpstr>Introduction </vt:lpstr>
      <vt:lpstr>Presentation outline</vt:lpstr>
      <vt:lpstr>What is CLIL? </vt:lpstr>
      <vt:lpstr>Teacher language awareness</vt:lpstr>
      <vt:lpstr>The research project</vt:lpstr>
      <vt:lpstr>Research phases</vt:lpstr>
      <vt:lpstr>Findings pre-intervention: Developing academic language</vt:lpstr>
      <vt:lpstr>Lesson planning / practice</vt:lpstr>
      <vt:lpstr>Raising awareness I: Subject specific language and accessibility</vt:lpstr>
      <vt:lpstr>Teacher reflections</vt:lpstr>
      <vt:lpstr>Rethinking practice </vt:lpstr>
      <vt:lpstr>Raising awareness II: Teaching approach / language in use</vt:lpstr>
      <vt:lpstr>Dialogic teaching: Encouraging communication and interaction</vt:lpstr>
      <vt:lpstr>Considering alternatives….</vt:lpstr>
      <vt:lpstr>Raising awareness III: Interaction patterns IRF  </vt:lpstr>
      <vt:lpstr>Classroom interactional competence </vt:lpstr>
      <vt:lpstr> Evaluation </vt:lpstr>
      <vt:lpstr>Implications for practice….</vt:lpstr>
      <vt:lpstr>Practical example: “Dialogic” lecture recap - MARXISM</vt:lpstr>
      <vt:lpstr>Slide 21</vt:lpstr>
      <vt:lpstr>Selected Literature</vt:lpstr>
    </vt:vector>
  </TitlesOfParts>
  <Company>The Revolution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and Culture</dc:title>
  <dc:creator>Karl Marx</dc:creator>
  <cp:lastModifiedBy>Sandra</cp:lastModifiedBy>
  <cp:revision>287</cp:revision>
  <dcterms:created xsi:type="dcterms:W3CDTF">2008-09-10T10:01:48Z</dcterms:created>
  <dcterms:modified xsi:type="dcterms:W3CDTF">2016-07-12T20:42:35Z</dcterms:modified>
</cp:coreProperties>
</file>