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21386800"/>
  <p:notesSz cx="6797675" cy="9926638"/>
  <p:defaultTextStyle>
    <a:defPPr>
      <a:defRPr lang="en-US"/>
    </a:defPPr>
    <a:lvl1pPr marL="0" algn="l" defTabSz="2952225" rtl="0" eaLnBrk="1" latinLnBrk="0" hangingPunct="1">
      <a:defRPr sz="5800" kern="1200">
        <a:solidFill>
          <a:schemeClr val="tx1"/>
        </a:solidFill>
        <a:latin typeface="+mn-lt"/>
        <a:ea typeface="+mn-ea"/>
        <a:cs typeface="+mn-cs"/>
      </a:defRPr>
    </a:lvl1pPr>
    <a:lvl2pPr marL="1476112" algn="l" defTabSz="2952225" rtl="0" eaLnBrk="1" latinLnBrk="0" hangingPunct="1">
      <a:defRPr sz="5800" kern="1200">
        <a:solidFill>
          <a:schemeClr val="tx1"/>
        </a:solidFill>
        <a:latin typeface="+mn-lt"/>
        <a:ea typeface="+mn-ea"/>
        <a:cs typeface="+mn-cs"/>
      </a:defRPr>
    </a:lvl2pPr>
    <a:lvl3pPr marL="2952225" algn="l" defTabSz="2952225" rtl="0" eaLnBrk="1" latinLnBrk="0" hangingPunct="1">
      <a:defRPr sz="5800" kern="1200">
        <a:solidFill>
          <a:schemeClr val="tx1"/>
        </a:solidFill>
        <a:latin typeface="+mn-lt"/>
        <a:ea typeface="+mn-ea"/>
        <a:cs typeface="+mn-cs"/>
      </a:defRPr>
    </a:lvl3pPr>
    <a:lvl4pPr marL="4428337" algn="l" defTabSz="2952225" rtl="0" eaLnBrk="1" latinLnBrk="0" hangingPunct="1">
      <a:defRPr sz="5800" kern="1200">
        <a:solidFill>
          <a:schemeClr val="tx1"/>
        </a:solidFill>
        <a:latin typeface="+mn-lt"/>
        <a:ea typeface="+mn-ea"/>
        <a:cs typeface="+mn-cs"/>
      </a:defRPr>
    </a:lvl4pPr>
    <a:lvl5pPr marL="5904450" algn="l" defTabSz="2952225" rtl="0" eaLnBrk="1" latinLnBrk="0" hangingPunct="1">
      <a:defRPr sz="5800" kern="1200">
        <a:solidFill>
          <a:schemeClr val="tx1"/>
        </a:solidFill>
        <a:latin typeface="+mn-lt"/>
        <a:ea typeface="+mn-ea"/>
        <a:cs typeface="+mn-cs"/>
      </a:defRPr>
    </a:lvl5pPr>
    <a:lvl6pPr marL="7380562" algn="l" defTabSz="2952225" rtl="0" eaLnBrk="1" latinLnBrk="0" hangingPunct="1">
      <a:defRPr sz="5800" kern="1200">
        <a:solidFill>
          <a:schemeClr val="tx1"/>
        </a:solidFill>
        <a:latin typeface="+mn-lt"/>
        <a:ea typeface="+mn-ea"/>
        <a:cs typeface="+mn-cs"/>
      </a:defRPr>
    </a:lvl6pPr>
    <a:lvl7pPr marL="8856675" algn="l" defTabSz="2952225" rtl="0" eaLnBrk="1" latinLnBrk="0" hangingPunct="1">
      <a:defRPr sz="5800" kern="1200">
        <a:solidFill>
          <a:schemeClr val="tx1"/>
        </a:solidFill>
        <a:latin typeface="+mn-lt"/>
        <a:ea typeface="+mn-ea"/>
        <a:cs typeface="+mn-cs"/>
      </a:defRPr>
    </a:lvl7pPr>
    <a:lvl8pPr marL="10332787" algn="l" defTabSz="2952225" rtl="0" eaLnBrk="1" latinLnBrk="0" hangingPunct="1">
      <a:defRPr sz="5800" kern="1200">
        <a:solidFill>
          <a:schemeClr val="tx1"/>
        </a:solidFill>
        <a:latin typeface="+mn-lt"/>
        <a:ea typeface="+mn-ea"/>
        <a:cs typeface="+mn-cs"/>
      </a:defRPr>
    </a:lvl8pPr>
    <a:lvl9pPr marL="11808900" algn="l" defTabSz="2952225"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6736">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0033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0" d="100"/>
          <a:sy n="50" d="100"/>
        </p:scale>
        <p:origin x="864" y="1426"/>
      </p:cViewPr>
      <p:guideLst>
        <p:guide orient="horz" pos="6736"/>
        <p:guide pos="9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E97025-3587-4E1F-A5D1-7DD52733677F}" type="doc">
      <dgm:prSet loTypeId="urn:microsoft.com/office/officeart/2005/8/layout/matrix1" loCatId="matrix" qsTypeId="urn:microsoft.com/office/officeart/2005/8/quickstyle/simple1" qsCatId="simple" csTypeId="urn:microsoft.com/office/officeart/2005/8/colors/accent5_1" csCatId="accent5" phldr="1"/>
      <dgm:spPr/>
      <dgm:t>
        <a:bodyPr/>
        <a:lstStyle/>
        <a:p>
          <a:endParaRPr lang="en-GB"/>
        </a:p>
      </dgm:t>
    </dgm:pt>
    <dgm:pt modelId="{76D3632A-2FD3-4CFF-BBE3-7B66F641E177}">
      <dgm:prSet phldrT="[Text]" custT="1"/>
      <dgm:spPr/>
      <dgm:t>
        <a:bodyPr/>
        <a:lstStyle/>
        <a:p>
          <a:pPr algn="l"/>
          <a:r>
            <a:rPr lang="en-GB" sz="3200" b="1" u="none" dirty="0" smtClean="0">
              <a:solidFill>
                <a:schemeClr val="accent5">
                  <a:lumMod val="50000"/>
                </a:schemeClr>
              </a:solidFill>
              <a:latin typeface="+mj-lt"/>
            </a:rPr>
            <a:t>Teacher </a:t>
          </a:r>
          <a:r>
            <a:rPr lang="en-GB" sz="3200" b="1" u="none" dirty="0">
              <a:solidFill>
                <a:schemeClr val="accent5">
                  <a:lumMod val="50000"/>
                </a:schemeClr>
              </a:solidFill>
              <a:latin typeface="+mj-lt"/>
            </a:rPr>
            <a:t>informs students</a:t>
          </a:r>
        </a:p>
        <a:p>
          <a:pPr marL="266700" indent="-266700" algn="l"/>
          <a:r>
            <a:rPr lang="en-GB" sz="3000" dirty="0" smtClean="0">
              <a:latin typeface="+mj-lt"/>
              <a:cs typeface="Times New Roman"/>
            </a:rPr>
            <a:t>• S</a:t>
          </a:r>
          <a:r>
            <a:rPr lang="en-GB" sz="3000" dirty="0" smtClean="0">
              <a:latin typeface="+mj-lt"/>
            </a:rPr>
            <a:t>hows the way </a:t>
          </a:r>
          <a:r>
            <a:rPr lang="en-GB" sz="3000" dirty="0">
              <a:latin typeface="+mj-lt"/>
            </a:rPr>
            <a:t>to discipline-specific corpora </a:t>
          </a:r>
          <a:r>
            <a:rPr lang="en-GB" sz="3000" dirty="0" smtClean="0">
              <a:latin typeface="+mj-lt"/>
            </a:rPr>
            <a:t>and dictionaries. Explains </a:t>
          </a:r>
          <a:r>
            <a:rPr lang="en-GB" sz="3000" dirty="0">
              <a:latin typeface="+mj-lt"/>
            </a:rPr>
            <a:t>how to create a vocabulary notebook for subject module.</a:t>
          </a:r>
        </a:p>
        <a:p>
          <a:pPr marL="266700" indent="-266700" algn="l"/>
          <a:r>
            <a:rPr lang="en-GB" sz="3000" dirty="0" smtClean="0">
              <a:latin typeface="+mj-lt"/>
              <a:cs typeface="Times New Roman"/>
            </a:rPr>
            <a:t>• </a:t>
          </a:r>
          <a:r>
            <a:rPr lang="en-GB" sz="3000" dirty="0" smtClean="0">
              <a:latin typeface="+mj-lt"/>
            </a:rPr>
            <a:t>Provides </a:t>
          </a:r>
          <a:r>
            <a:rPr lang="en-GB" sz="3000" dirty="0">
              <a:latin typeface="+mj-lt"/>
            </a:rPr>
            <a:t>tools to unpack discipline-specific </a:t>
          </a:r>
          <a:r>
            <a:rPr lang="en-GB" sz="3000" dirty="0" smtClean="0">
              <a:latin typeface="+mj-lt"/>
            </a:rPr>
            <a:t>lexis:  </a:t>
          </a:r>
          <a:r>
            <a:rPr lang="en-GB" sz="3000" dirty="0">
              <a:latin typeface="+mj-lt"/>
            </a:rPr>
            <a:t>morphology </a:t>
          </a:r>
          <a:r>
            <a:rPr lang="en-GB" sz="3000" dirty="0" smtClean="0">
              <a:latin typeface="+mj-lt"/>
            </a:rPr>
            <a:t>and </a:t>
          </a:r>
          <a:r>
            <a:rPr lang="en-GB" sz="3000" dirty="0">
              <a:latin typeface="+mj-lt"/>
            </a:rPr>
            <a:t>pronunciation </a:t>
          </a:r>
          <a:r>
            <a:rPr lang="en-GB" sz="3000" dirty="0" smtClean="0">
              <a:latin typeface="+mj-lt"/>
            </a:rPr>
            <a:t>of Greek </a:t>
          </a:r>
          <a:r>
            <a:rPr lang="en-GB" sz="3000" dirty="0" smtClean="0">
              <a:latin typeface="+mj-lt"/>
            </a:rPr>
            <a:t>and Latin words (Nagy </a:t>
          </a:r>
          <a:r>
            <a:rPr lang="en-GB" sz="3000" dirty="0">
              <a:latin typeface="+mj-lt"/>
            </a:rPr>
            <a:t>&amp; Townsend, 2012).</a:t>
          </a:r>
        </a:p>
      </dgm:t>
    </dgm:pt>
    <dgm:pt modelId="{7AA2F511-E192-421D-A68B-D3948AE010B7}" type="parTrans" cxnId="{42B30530-741A-4D3E-B6CC-8CD2E59CEFA8}">
      <dgm:prSet/>
      <dgm:spPr/>
      <dgm:t>
        <a:bodyPr/>
        <a:lstStyle/>
        <a:p>
          <a:endParaRPr lang="en-GB"/>
        </a:p>
      </dgm:t>
    </dgm:pt>
    <dgm:pt modelId="{63CF0E5F-CAD1-4E8B-AA03-EDEDDC71B0D9}" type="sibTrans" cxnId="{42B30530-741A-4D3E-B6CC-8CD2E59CEFA8}">
      <dgm:prSet/>
      <dgm:spPr/>
      <dgm:t>
        <a:bodyPr/>
        <a:lstStyle/>
        <a:p>
          <a:endParaRPr lang="en-GB"/>
        </a:p>
      </dgm:t>
    </dgm:pt>
    <dgm:pt modelId="{E588542C-0193-4639-B1E1-293ACCD1FA98}">
      <dgm:prSet phldrT="[Text]" custT="1"/>
      <dgm:spPr/>
      <dgm:t>
        <a:bodyPr/>
        <a:lstStyle/>
        <a:p>
          <a:pPr algn="l"/>
          <a:r>
            <a:rPr lang="en-GB" sz="3200" b="1" u="none" dirty="0">
              <a:solidFill>
                <a:schemeClr val="accent5">
                  <a:lumMod val="50000"/>
                </a:schemeClr>
              </a:solidFill>
            </a:rPr>
            <a:t>Students </a:t>
          </a:r>
          <a:r>
            <a:rPr lang="en-GB" sz="3200" b="1" u="none" dirty="0" smtClean="0">
              <a:solidFill>
                <a:schemeClr val="accent5">
                  <a:lumMod val="50000"/>
                </a:schemeClr>
              </a:solidFill>
            </a:rPr>
            <a:t>adjust </a:t>
          </a:r>
          <a:r>
            <a:rPr lang="en-GB" sz="3200" b="1" u="none" dirty="0">
              <a:solidFill>
                <a:schemeClr val="accent5">
                  <a:lumMod val="50000"/>
                </a:schemeClr>
              </a:solidFill>
            </a:rPr>
            <a:t>learning</a:t>
          </a:r>
        </a:p>
        <a:p>
          <a:pPr marL="266700" indent="-266700" algn="l"/>
          <a:r>
            <a:rPr lang="en-GB" sz="3000" dirty="0" smtClean="0">
              <a:latin typeface="+mj-lt"/>
              <a:cs typeface="Times New Roman"/>
            </a:rPr>
            <a:t>• </a:t>
          </a:r>
          <a:r>
            <a:rPr lang="en-GB" sz="3000" dirty="0" smtClean="0"/>
            <a:t>Use </a:t>
          </a:r>
          <a:r>
            <a:rPr lang="en-GB" sz="3000" dirty="0"/>
            <a:t>discipline-specific corpora </a:t>
          </a:r>
          <a:r>
            <a:rPr lang="en-GB" sz="3000" dirty="0" smtClean="0"/>
            <a:t>and dictionaries. Keep </a:t>
          </a:r>
          <a:r>
            <a:rPr lang="en-GB" sz="3000" dirty="0"/>
            <a:t>a vocabulary notebook for subject module</a:t>
          </a:r>
          <a:r>
            <a:rPr lang="en-GB" sz="3000" dirty="0" smtClean="0"/>
            <a:t>.</a:t>
          </a:r>
        </a:p>
        <a:p>
          <a:pPr marL="266700" indent="-266700" algn="l"/>
          <a:endParaRPr lang="en-GB" sz="3000" dirty="0"/>
        </a:p>
        <a:p>
          <a:pPr marL="266700" indent="-266700" algn="l"/>
          <a:r>
            <a:rPr lang="en-GB" sz="3000" dirty="0" smtClean="0">
              <a:latin typeface="+mj-lt"/>
              <a:cs typeface="Times New Roman"/>
            </a:rPr>
            <a:t>• </a:t>
          </a:r>
          <a:r>
            <a:rPr lang="en-GB" sz="3000" dirty="0" smtClean="0"/>
            <a:t>Use </a:t>
          </a:r>
          <a:r>
            <a:rPr lang="en-GB" sz="3000" dirty="0"/>
            <a:t>knowledge of morphology </a:t>
          </a:r>
          <a:r>
            <a:rPr lang="en-GB" sz="3000" dirty="0" smtClean="0"/>
            <a:t>and </a:t>
          </a:r>
          <a:r>
            <a:rPr lang="en-GB" sz="3000" dirty="0"/>
            <a:t>pronunciation to unpack discipline-specific </a:t>
          </a:r>
          <a:r>
            <a:rPr lang="en-GB" sz="3000" dirty="0" smtClean="0"/>
            <a:t>lexis, </a:t>
          </a:r>
          <a:r>
            <a:rPr lang="en-GB" sz="3000" dirty="0" smtClean="0"/>
            <a:t>enhancing </a:t>
          </a:r>
          <a:r>
            <a:rPr lang="en-GB" sz="3000" dirty="0"/>
            <a:t>word knowledge </a:t>
          </a:r>
          <a:r>
            <a:rPr lang="en-GB" sz="3000" dirty="0" smtClean="0"/>
            <a:t>and </a:t>
          </a:r>
          <a:r>
            <a:rPr lang="en-GB" sz="3000" dirty="0"/>
            <a:t>word </a:t>
          </a:r>
          <a:r>
            <a:rPr lang="en-GB" sz="3000" dirty="0" smtClean="0"/>
            <a:t>recognition.</a:t>
          </a:r>
          <a:endParaRPr lang="en-GB" sz="3000" dirty="0"/>
        </a:p>
      </dgm:t>
    </dgm:pt>
    <dgm:pt modelId="{6536B8D1-A9A5-40FE-81A4-82739AD9BDD9}" type="parTrans" cxnId="{F8BDA502-FD89-4CB5-896C-29BC9F0883F9}">
      <dgm:prSet/>
      <dgm:spPr/>
      <dgm:t>
        <a:bodyPr/>
        <a:lstStyle/>
        <a:p>
          <a:endParaRPr lang="en-GB"/>
        </a:p>
      </dgm:t>
    </dgm:pt>
    <dgm:pt modelId="{9E72FEA2-6B24-4EE1-BEAC-DC572DBB0E66}" type="sibTrans" cxnId="{F8BDA502-FD89-4CB5-896C-29BC9F0883F9}">
      <dgm:prSet/>
      <dgm:spPr/>
      <dgm:t>
        <a:bodyPr/>
        <a:lstStyle/>
        <a:p>
          <a:endParaRPr lang="en-GB"/>
        </a:p>
      </dgm:t>
    </dgm:pt>
    <dgm:pt modelId="{EA242C0F-D227-418D-8476-2E8B995FB0DA}">
      <dgm:prSet phldrT="[Text]" custT="1"/>
      <dgm:spPr/>
      <dgm:t>
        <a:bodyPr/>
        <a:lstStyle/>
        <a:p>
          <a:pPr algn="l"/>
          <a:endParaRPr lang="en-GB" sz="3000" b="1" u="none" dirty="0" smtClean="0">
            <a:solidFill>
              <a:schemeClr val="accent5">
                <a:lumMod val="50000"/>
              </a:schemeClr>
            </a:solidFill>
          </a:endParaRPr>
        </a:p>
        <a:p>
          <a:pPr algn="l"/>
          <a:endParaRPr lang="en-GB" sz="3200" b="1" u="none" dirty="0" smtClean="0">
            <a:solidFill>
              <a:schemeClr val="accent5">
                <a:lumMod val="50000"/>
              </a:schemeClr>
            </a:solidFill>
          </a:endParaRPr>
        </a:p>
        <a:p>
          <a:pPr algn="l"/>
          <a:r>
            <a:rPr lang="en-GB" sz="3200" b="1" u="none" dirty="0" smtClean="0">
              <a:solidFill>
                <a:schemeClr val="accent5">
                  <a:lumMod val="50000"/>
                </a:schemeClr>
              </a:solidFill>
            </a:rPr>
            <a:t>Teacher </a:t>
          </a:r>
          <a:r>
            <a:rPr lang="en-GB" sz="3200" b="1" u="none" dirty="0">
              <a:solidFill>
                <a:schemeClr val="accent5">
                  <a:lumMod val="50000"/>
                </a:schemeClr>
              </a:solidFill>
            </a:rPr>
            <a:t>adjusts curriculum</a:t>
          </a:r>
        </a:p>
        <a:p>
          <a:pPr marL="266700" indent="-266700" algn="l"/>
          <a:r>
            <a:rPr lang="en-GB" sz="3000" dirty="0" smtClean="0">
              <a:latin typeface="+mj-lt"/>
              <a:cs typeface="Times New Roman"/>
            </a:rPr>
            <a:t>• </a:t>
          </a:r>
          <a:r>
            <a:rPr lang="en-GB" sz="3000" dirty="0" smtClean="0"/>
            <a:t>Differentiates pathways (topics and assessment).</a:t>
          </a:r>
        </a:p>
        <a:p>
          <a:pPr marL="266700" indent="-266700" algn="l"/>
          <a:r>
            <a:rPr lang="en-GB" sz="3000" dirty="0" smtClean="0">
              <a:latin typeface="+mj-lt"/>
              <a:cs typeface="Times New Roman"/>
            </a:rPr>
            <a:t>• </a:t>
          </a:r>
          <a:r>
            <a:rPr lang="en-GB" sz="3000" dirty="0" smtClean="0"/>
            <a:t>Varies content of </a:t>
          </a:r>
          <a:r>
            <a:rPr lang="en-GB" sz="3000" dirty="0"/>
            <a:t>language </a:t>
          </a:r>
          <a:r>
            <a:rPr lang="en-GB" sz="3000" dirty="0" smtClean="0"/>
            <a:t>learning (e.g. humanities</a:t>
          </a:r>
          <a:r>
            <a:rPr lang="en-GB" sz="3000" dirty="0"/>
            <a:t>: AWL </a:t>
          </a:r>
          <a:r>
            <a:rPr lang="en-GB" sz="3000" dirty="0" smtClean="0"/>
            <a:t>suitable; sciences</a:t>
          </a:r>
          <a:r>
            <a:rPr lang="en-GB" sz="3000" dirty="0"/>
            <a:t>: nominalisation </a:t>
          </a:r>
          <a:r>
            <a:rPr lang="en-GB" sz="3000" dirty="0" smtClean="0"/>
            <a:t>important).</a:t>
          </a:r>
        </a:p>
        <a:p>
          <a:pPr marL="266700" indent="-266700" algn="l"/>
          <a:r>
            <a:rPr lang="en-GB" sz="3000" dirty="0" smtClean="0">
              <a:latin typeface="+mj-lt"/>
              <a:cs typeface="Times New Roman"/>
            </a:rPr>
            <a:t>• </a:t>
          </a:r>
          <a:r>
            <a:rPr lang="en-GB" sz="3000" dirty="0" smtClean="0"/>
            <a:t>Uses </a:t>
          </a:r>
          <a:r>
            <a:rPr lang="en-GB" sz="3000" dirty="0"/>
            <a:t>students’ texts as input for </a:t>
          </a:r>
          <a:r>
            <a:rPr lang="en-GB" sz="3000" dirty="0" smtClean="0"/>
            <a:t>teaching.</a:t>
          </a:r>
        </a:p>
        <a:p>
          <a:pPr algn="l"/>
          <a:endParaRPr lang="en-GB" sz="3000" dirty="0"/>
        </a:p>
      </dgm:t>
    </dgm:pt>
    <dgm:pt modelId="{317ED0C1-CC55-4DF5-9C1F-BD28C1E1D0DD}" type="parTrans" cxnId="{52DD7207-328B-4B4D-968C-A7BE8911740F}">
      <dgm:prSet/>
      <dgm:spPr/>
      <dgm:t>
        <a:bodyPr/>
        <a:lstStyle/>
        <a:p>
          <a:endParaRPr lang="en-GB"/>
        </a:p>
      </dgm:t>
    </dgm:pt>
    <dgm:pt modelId="{2AA280A1-EBD2-43DB-B564-F59585DF4530}" type="sibTrans" cxnId="{52DD7207-328B-4B4D-968C-A7BE8911740F}">
      <dgm:prSet/>
      <dgm:spPr/>
      <dgm:t>
        <a:bodyPr/>
        <a:lstStyle/>
        <a:p>
          <a:endParaRPr lang="en-GB"/>
        </a:p>
      </dgm:t>
    </dgm:pt>
    <dgm:pt modelId="{C91A921C-F7EC-45C8-A6E0-86FDF627C9D9}">
      <dgm:prSet phldrT="[Text]" custT="1"/>
      <dgm:spPr/>
      <dgm:t>
        <a:bodyPr/>
        <a:lstStyle/>
        <a:p>
          <a:pPr algn="l"/>
          <a:endParaRPr lang="en-GB" sz="3200" b="1" u="none" dirty="0" smtClean="0">
            <a:solidFill>
              <a:schemeClr val="accent5">
                <a:lumMod val="50000"/>
              </a:schemeClr>
            </a:solidFill>
          </a:endParaRPr>
        </a:p>
        <a:p>
          <a:pPr algn="l"/>
          <a:endParaRPr lang="en-GB" sz="3200" b="1" u="none" dirty="0" smtClean="0">
            <a:solidFill>
              <a:schemeClr val="accent5">
                <a:lumMod val="50000"/>
              </a:schemeClr>
            </a:solidFill>
          </a:endParaRPr>
        </a:p>
        <a:p>
          <a:pPr algn="l"/>
          <a:r>
            <a:rPr lang="en-GB" sz="3200" b="1" u="none" dirty="0" smtClean="0">
              <a:solidFill>
                <a:schemeClr val="accent5">
                  <a:lumMod val="50000"/>
                </a:schemeClr>
              </a:solidFill>
            </a:rPr>
            <a:t>Students inform </a:t>
          </a:r>
          <a:r>
            <a:rPr lang="en-GB" sz="3200" b="1" u="none" dirty="0">
              <a:solidFill>
                <a:schemeClr val="accent5">
                  <a:lumMod val="50000"/>
                </a:schemeClr>
              </a:solidFill>
            </a:rPr>
            <a:t>the teacher</a:t>
          </a:r>
        </a:p>
        <a:p>
          <a:pPr marL="266700" indent="-266700" algn="l"/>
          <a:r>
            <a:rPr lang="en-GB" sz="3000" dirty="0" smtClean="0">
              <a:latin typeface="+mj-lt"/>
              <a:cs typeface="Times New Roman"/>
            </a:rPr>
            <a:t>• </a:t>
          </a:r>
          <a:r>
            <a:rPr lang="en-GB" sz="3000" dirty="0" smtClean="0"/>
            <a:t>Bring </a:t>
          </a:r>
          <a:r>
            <a:rPr lang="en-GB" sz="3000" dirty="0"/>
            <a:t>texts from subject </a:t>
          </a:r>
          <a:r>
            <a:rPr lang="en-GB" sz="3000" dirty="0" smtClean="0"/>
            <a:t>modules </a:t>
          </a:r>
          <a:r>
            <a:rPr lang="en-GB" sz="3000" dirty="0"/>
            <a:t>to create </a:t>
          </a:r>
          <a:r>
            <a:rPr lang="en-GB" sz="3000" dirty="0" smtClean="0"/>
            <a:t>their own corpus. </a:t>
          </a:r>
          <a:endParaRPr lang="en-GB" sz="3000" dirty="0"/>
        </a:p>
        <a:p>
          <a:pPr marL="266700" indent="-266700" algn="l"/>
          <a:r>
            <a:rPr lang="en-GB" sz="3000" dirty="0" smtClean="0">
              <a:latin typeface="+mj-lt"/>
              <a:cs typeface="Times New Roman"/>
            </a:rPr>
            <a:t>• </a:t>
          </a:r>
          <a:r>
            <a:rPr lang="en-GB" sz="3000" dirty="0" smtClean="0"/>
            <a:t>Analyse </a:t>
          </a:r>
          <a:r>
            <a:rPr lang="en-GB" sz="3000" dirty="0"/>
            <a:t>texts </a:t>
          </a:r>
          <a:r>
            <a:rPr lang="en-GB" sz="3000" dirty="0" smtClean="0"/>
            <a:t>brought in </a:t>
          </a:r>
          <a:r>
            <a:rPr lang="en-GB" sz="3000" dirty="0"/>
            <a:t>terms of vocabulary or </a:t>
          </a:r>
          <a:r>
            <a:rPr lang="en-GB" sz="3000" dirty="0" smtClean="0"/>
            <a:t>aspects </a:t>
          </a:r>
          <a:r>
            <a:rPr lang="en-GB" sz="3000" dirty="0"/>
            <a:t>of academic </a:t>
          </a:r>
          <a:r>
            <a:rPr lang="en-GB" sz="3000" dirty="0" smtClean="0"/>
            <a:t>writing. </a:t>
          </a:r>
        </a:p>
        <a:p>
          <a:pPr algn="l"/>
          <a:endParaRPr lang="en-GB" sz="3000" dirty="0"/>
        </a:p>
      </dgm:t>
    </dgm:pt>
    <dgm:pt modelId="{1193FCF3-FCD8-44B1-BD97-D121FCEFC451}" type="parTrans" cxnId="{20E10D39-7404-4A97-AAEA-4D17FC67431F}">
      <dgm:prSet/>
      <dgm:spPr/>
      <dgm:t>
        <a:bodyPr/>
        <a:lstStyle/>
        <a:p>
          <a:endParaRPr lang="en-GB"/>
        </a:p>
      </dgm:t>
    </dgm:pt>
    <dgm:pt modelId="{28ED4344-B58B-4E1B-95DD-4F5B94FB57B5}" type="sibTrans" cxnId="{20E10D39-7404-4A97-AAEA-4D17FC67431F}">
      <dgm:prSet/>
      <dgm:spPr/>
      <dgm:t>
        <a:bodyPr/>
        <a:lstStyle/>
        <a:p>
          <a:endParaRPr lang="en-GB"/>
        </a:p>
      </dgm:t>
    </dgm:pt>
    <dgm:pt modelId="{085560DE-2F9A-4142-B9AF-E6DA7744EEC2}">
      <dgm:prSet phldrT="[Text]"/>
      <dgm:spPr/>
      <dgm:t>
        <a:bodyPr/>
        <a:lstStyle/>
        <a:p>
          <a:r>
            <a:rPr lang="en-GB" b="1" dirty="0" smtClean="0"/>
            <a:t> </a:t>
          </a:r>
          <a:endParaRPr lang="en-GB" b="1" dirty="0"/>
        </a:p>
      </dgm:t>
    </dgm:pt>
    <dgm:pt modelId="{6E904FAD-5D2B-4635-A5C4-1393FADF5F00}" type="sibTrans" cxnId="{6D869FFC-61C9-43EE-BF78-3F9E07B66ABA}">
      <dgm:prSet/>
      <dgm:spPr/>
      <dgm:t>
        <a:bodyPr/>
        <a:lstStyle/>
        <a:p>
          <a:endParaRPr lang="en-GB"/>
        </a:p>
      </dgm:t>
    </dgm:pt>
    <dgm:pt modelId="{135B8843-EDCE-4624-8320-E4C3A495D552}" type="parTrans" cxnId="{6D869FFC-61C9-43EE-BF78-3F9E07B66ABA}">
      <dgm:prSet/>
      <dgm:spPr/>
      <dgm:t>
        <a:bodyPr/>
        <a:lstStyle/>
        <a:p>
          <a:endParaRPr lang="en-GB"/>
        </a:p>
      </dgm:t>
    </dgm:pt>
    <dgm:pt modelId="{7A4C60C2-F7AA-4942-B55A-86088F9217EC}" type="pres">
      <dgm:prSet presAssocID="{38E97025-3587-4E1F-A5D1-7DD52733677F}" presName="diagram" presStyleCnt="0">
        <dgm:presLayoutVars>
          <dgm:chMax val="1"/>
          <dgm:dir/>
          <dgm:animLvl val="ctr"/>
          <dgm:resizeHandles val="exact"/>
        </dgm:presLayoutVars>
      </dgm:prSet>
      <dgm:spPr/>
      <dgm:t>
        <a:bodyPr/>
        <a:lstStyle/>
        <a:p>
          <a:endParaRPr lang="en-GB"/>
        </a:p>
      </dgm:t>
    </dgm:pt>
    <dgm:pt modelId="{420AE3D2-CA71-4926-8776-21A2C9590DD3}" type="pres">
      <dgm:prSet presAssocID="{38E97025-3587-4E1F-A5D1-7DD52733677F}" presName="matrix" presStyleCnt="0"/>
      <dgm:spPr/>
      <dgm:t>
        <a:bodyPr/>
        <a:lstStyle/>
        <a:p>
          <a:endParaRPr lang="en-GB"/>
        </a:p>
      </dgm:t>
    </dgm:pt>
    <dgm:pt modelId="{61A8CD32-1982-49B2-9FCC-357AA6F0152C}" type="pres">
      <dgm:prSet presAssocID="{38E97025-3587-4E1F-A5D1-7DD52733677F}" presName="tile1" presStyleLbl="node1" presStyleIdx="0" presStyleCnt="4"/>
      <dgm:spPr/>
      <dgm:t>
        <a:bodyPr/>
        <a:lstStyle/>
        <a:p>
          <a:endParaRPr lang="en-GB"/>
        </a:p>
      </dgm:t>
    </dgm:pt>
    <dgm:pt modelId="{7C26CCDD-D023-41CC-B718-24E4C905F5DC}" type="pres">
      <dgm:prSet presAssocID="{38E97025-3587-4E1F-A5D1-7DD52733677F}" presName="tile1text" presStyleLbl="node1" presStyleIdx="0" presStyleCnt="4">
        <dgm:presLayoutVars>
          <dgm:chMax val="0"/>
          <dgm:chPref val="0"/>
          <dgm:bulletEnabled val="1"/>
        </dgm:presLayoutVars>
      </dgm:prSet>
      <dgm:spPr/>
      <dgm:t>
        <a:bodyPr/>
        <a:lstStyle/>
        <a:p>
          <a:endParaRPr lang="en-GB"/>
        </a:p>
      </dgm:t>
    </dgm:pt>
    <dgm:pt modelId="{FA8D6418-5C8D-4FDF-BFF8-857C3ECD1AAB}" type="pres">
      <dgm:prSet presAssocID="{38E97025-3587-4E1F-A5D1-7DD52733677F}" presName="tile2" presStyleLbl="node1" presStyleIdx="1" presStyleCnt="4" custScaleY="100000" custLinFactNeighborY="-1212"/>
      <dgm:spPr/>
      <dgm:t>
        <a:bodyPr/>
        <a:lstStyle/>
        <a:p>
          <a:endParaRPr lang="en-GB"/>
        </a:p>
      </dgm:t>
    </dgm:pt>
    <dgm:pt modelId="{ED2F5997-AF0D-472A-B653-8F62EE3B14A1}" type="pres">
      <dgm:prSet presAssocID="{38E97025-3587-4E1F-A5D1-7DD52733677F}" presName="tile2text" presStyleLbl="node1" presStyleIdx="1" presStyleCnt="4">
        <dgm:presLayoutVars>
          <dgm:chMax val="0"/>
          <dgm:chPref val="0"/>
          <dgm:bulletEnabled val="1"/>
        </dgm:presLayoutVars>
      </dgm:prSet>
      <dgm:spPr/>
      <dgm:t>
        <a:bodyPr/>
        <a:lstStyle/>
        <a:p>
          <a:endParaRPr lang="en-GB"/>
        </a:p>
      </dgm:t>
    </dgm:pt>
    <dgm:pt modelId="{DF931520-59C3-4BEB-BAD3-F503C18CE34E}" type="pres">
      <dgm:prSet presAssocID="{38E97025-3587-4E1F-A5D1-7DD52733677F}" presName="tile3" presStyleLbl="node1" presStyleIdx="2" presStyleCnt="4" custLinFactNeighborY="-303"/>
      <dgm:spPr/>
      <dgm:t>
        <a:bodyPr/>
        <a:lstStyle/>
        <a:p>
          <a:endParaRPr lang="en-GB"/>
        </a:p>
      </dgm:t>
    </dgm:pt>
    <dgm:pt modelId="{F55F448A-A097-4824-9E13-D686C9F5ECDB}" type="pres">
      <dgm:prSet presAssocID="{38E97025-3587-4E1F-A5D1-7DD52733677F}" presName="tile3text" presStyleLbl="node1" presStyleIdx="2" presStyleCnt="4">
        <dgm:presLayoutVars>
          <dgm:chMax val="0"/>
          <dgm:chPref val="0"/>
          <dgm:bulletEnabled val="1"/>
        </dgm:presLayoutVars>
      </dgm:prSet>
      <dgm:spPr/>
      <dgm:t>
        <a:bodyPr/>
        <a:lstStyle/>
        <a:p>
          <a:endParaRPr lang="en-GB"/>
        </a:p>
      </dgm:t>
    </dgm:pt>
    <dgm:pt modelId="{A9DD663B-AA8D-4CAD-A490-37C799B6847A}" type="pres">
      <dgm:prSet presAssocID="{38E97025-3587-4E1F-A5D1-7DD52733677F}" presName="tile4" presStyleLbl="node1" presStyleIdx="3" presStyleCnt="4" custScaleY="101212" custLinFactNeighborY="-909"/>
      <dgm:spPr/>
      <dgm:t>
        <a:bodyPr/>
        <a:lstStyle/>
        <a:p>
          <a:endParaRPr lang="en-GB"/>
        </a:p>
      </dgm:t>
    </dgm:pt>
    <dgm:pt modelId="{776577BE-BEFB-43DF-AB07-530734C4D9E1}" type="pres">
      <dgm:prSet presAssocID="{38E97025-3587-4E1F-A5D1-7DD52733677F}" presName="tile4text" presStyleLbl="node1" presStyleIdx="3" presStyleCnt="4">
        <dgm:presLayoutVars>
          <dgm:chMax val="0"/>
          <dgm:chPref val="0"/>
          <dgm:bulletEnabled val="1"/>
        </dgm:presLayoutVars>
      </dgm:prSet>
      <dgm:spPr/>
      <dgm:t>
        <a:bodyPr/>
        <a:lstStyle/>
        <a:p>
          <a:endParaRPr lang="en-GB"/>
        </a:p>
      </dgm:t>
    </dgm:pt>
    <dgm:pt modelId="{5485D72F-5BFA-4A77-8D3A-D57166CA56E3}" type="pres">
      <dgm:prSet presAssocID="{38E97025-3587-4E1F-A5D1-7DD52733677F}" presName="centerTile" presStyleLbl="fgShp" presStyleIdx="0" presStyleCnt="1" custScaleX="126731" custScaleY="50909">
        <dgm:presLayoutVars>
          <dgm:chMax val="0"/>
          <dgm:chPref val="0"/>
        </dgm:presLayoutVars>
      </dgm:prSet>
      <dgm:spPr/>
      <dgm:t>
        <a:bodyPr/>
        <a:lstStyle/>
        <a:p>
          <a:endParaRPr lang="en-GB"/>
        </a:p>
      </dgm:t>
    </dgm:pt>
  </dgm:ptLst>
  <dgm:cxnLst>
    <dgm:cxn modelId="{61600F26-2F60-4FD4-B09D-59679E487335}" type="presOf" srcId="{38E97025-3587-4E1F-A5D1-7DD52733677F}" destId="{7A4C60C2-F7AA-4942-B55A-86088F9217EC}" srcOrd="0" destOrd="0" presId="urn:microsoft.com/office/officeart/2005/8/layout/matrix1"/>
    <dgm:cxn modelId="{5D22EF3D-912B-4A9B-8639-4CF61EE857AD}" type="presOf" srcId="{C91A921C-F7EC-45C8-A6E0-86FDF627C9D9}" destId="{776577BE-BEFB-43DF-AB07-530734C4D9E1}" srcOrd="1" destOrd="0" presId="urn:microsoft.com/office/officeart/2005/8/layout/matrix1"/>
    <dgm:cxn modelId="{52DD7207-328B-4B4D-968C-A7BE8911740F}" srcId="{085560DE-2F9A-4142-B9AF-E6DA7744EEC2}" destId="{EA242C0F-D227-418D-8476-2E8B995FB0DA}" srcOrd="2" destOrd="0" parTransId="{317ED0C1-CC55-4DF5-9C1F-BD28C1E1D0DD}" sibTransId="{2AA280A1-EBD2-43DB-B564-F59585DF4530}"/>
    <dgm:cxn modelId="{71F4A6E4-140E-415E-AD5F-95F8F682832E}" type="presOf" srcId="{085560DE-2F9A-4142-B9AF-E6DA7744EEC2}" destId="{5485D72F-5BFA-4A77-8D3A-D57166CA56E3}" srcOrd="0" destOrd="0" presId="urn:microsoft.com/office/officeart/2005/8/layout/matrix1"/>
    <dgm:cxn modelId="{42B30530-741A-4D3E-B6CC-8CD2E59CEFA8}" srcId="{085560DE-2F9A-4142-B9AF-E6DA7744EEC2}" destId="{76D3632A-2FD3-4CFF-BBE3-7B66F641E177}" srcOrd="0" destOrd="0" parTransId="{7AA2F511-E192-421D-A68B-D3948AE010B7}" sibTransId="{63CF0E5F-CAD1-4E8B-AA03-EDEDDC71B0D9}"/>
    <dgm:cxn modelId="{CC3B872F-8823-4CFA-974F-CECABA02C960}" type="presOf" srcId="{E588542C-0193-4639-B1E1-293ACCD1FA98}" destId="{ED2F5997-AF0D-472A-B653-8F62EE3B14A1}" srcOrd="1" destOrd="0" presId="urn:microsoft.com/office/officeart/2005/8/layout/matrix1"/>
    <dgm:cxn modelId="{153F5CC9-75C7-4E65-B8B8-A61214C32AFF}" type="presOf" srcId="{76D3632A-2FD3-4CFF-BBE3-7B66F641E177}" destId="{7C26CCDD-D023-41CC-B718-24E4C905F5DC}" srcOrd="1" destOrd="0" presId="urn:microsoft.com/office/officeart/2005/8/layout/matrix1"/>
    <dgm:cxn modelId="{1816D44A-1132-479E-9276-95F951B08BFE}" type="presOf" srcId="{EA242C0F-D227-418D-8476-2E8B995FB0DA}" destId="{F55F448A-A097-4824-9E13-D686C9F5ECDB}" srcOrd="1" destOrd="0" presId="urn:microsoft.com/office/officeart/2005/8/layout/matrix1"/>
    <dgm:cxn modelId="{67112148-2303-41DA-B7F4-4A610FC05B1E}" type="presOf" srcId="{EA242C0F-D227-418D-8476-2E8B995FB0DA}" destId="{DF931520-59C3-4BEB-BAD3-F503C18CE34E}" srcOrd="0" destOrd="0" presId="urn:microsoft.com/office/officeart/2005/8/layout/matrix1"/>
    <dgm:cxn modelId="{6D869FFC-61C9-43EE-BF78-3F9E07B66ABA}" srcId="{38E97025-3587-4E1F-A5D1-7DD52733677F}" destId="{085560DE-2F9A-4142-B9AF-E6DA7744EEC2}" srcOrd="0" destOrd="0" parTransId="{135B8843-EDCE-4624-8320-E4C3A495D552}" sibTransId="{6E904FAD-5D2B-4635-A5C4-1393FADF5F00}"/>
    <dgm:cxn modelId="{20E10D39-7404-4A97-AAEA-4D17FC67431F}" srcId="{085560DE-2F9A-4142-B9AF-E6DA7744EEC2}" destId="{C91A921C-F7EC-45C8-A6E0-86FDF627C9D9}" srcOrd="3" destOrd="0" parTransId="{1193FCF3-FCD8-44B1-BD97-D121FCEFC451}" sibTransId="{28ED4344-B58B-4E1B-95DD-4F5B94FB57B5}"/>
    <dgm:cxn modelId="{D0C94DE4-6318-447B-9A87-D876AAE3D429}" type="presOf" srcId="{C91A921C-F7EC-45C8-A6E0-86FDF627C9D9}" destId="{A9DD663B-AA8D-4CAD-A490-37C799B6847A}" srcOrd="0" destOrd="0" presId="urn:microsoft.com/office/officeart/2005/8/layout/matrix1"/>
    <dgm:cxn modelId="{F8BDA502-FD89-4CB5-896C-29BC9F0883F9}" srcId="{085560DE-2F9A-4142-B9AF-E6DA7744EEC2}" destId="{E588542C-0193-4639-B1E1-293ACCD1FA98}" srcOrd="1" destOrd="0" parTransId="{6536B8D1-A9A5-40FE-81A4-82739AD9BDD9}" sibTransId="{9E72FEA2-6B24-4EE1-BEAC-DC572DBB0E66}"/>
    <dgm:cxn modelId="{3EE26FF0-EA2A-48A3-A0AA-011C7A815848}" type="presOf" srcId="{E588542C-0193-4639-B1E1-293ACCD1FA98}" destId="{FA8D6418-5C8D-4FDF-BFF8-857C3ECD1AAB}" srcOrd="0" destOrd="0" presId="urn:microsoft.com/office/officeart/2005/8/layout/matrix1"/>
    <dgm:cxn modelId="{8C5D548D-0B0A-4C3D-A9A4-3321CDAA436E}" type="presOf" srcId="{76D3632A-2FD3-4CFF-BBE3-7B66F641E177}" destId="{61A8CD32-1982-49B2-9FCC-357AA6F0152C}" srcOrd="0" destOrd="0" presId="urn:microsoft.com/office/officeart/2005/8/layout/matrix1"/>
    <dgm:cxn modelId="{F3DD6345-FCD1-4F31-B3AE-54E3397C7FAA}" type="presParOf" srcId="{7A4C60C2-F7AA-4942-B55A-86088F9217EC}" destId="{420AE3D2-CA71-4926-8776-21A2C9590DD3}" srcOrd="0" destOrd="0" presId="urn:microsoft.com/office/officeart/2005/8/layout/matrix1"/>
    <dgm:cxn modelId="{D78EFECC-F3D0-41AF-A69B-4016F584F8BC}" type="presParOf" srcId="{420AE3D2-CA71-4926-8776-21A2C9590DD3}" destId="{61A8CD32-1982-49B2-9FCC-357AA6F0152C}" srcOrd="0" destOrd="0" presId="urn:microsoft.com/office/officeart/2005/8/layout/matrix1"/>
    <dgm:cxn modelId="{0BAB28E7-DEB6-4939-946D-037D106B2915}" type="presParOf" srcId="{420AE3D2-CA71-4926-8776-21A2C9590DD3}" destId="{7C26CCDD-D023-41CC-B718-24E4C905F5DC}" srcOrd="1" destOrd="0" presId="urn:microsoft.com/office/officeart/2005/8/layout/matrix1"/>
    <dgm:cxn modelId="{926FBE40-0D9E-4258-B099-229C03C9FDAB}" type="presParOf" srcId="{420AE3D2-CA71-4926-8776-21A2C9590DD3}" destId="{FA8D6418-5C8D-4FDF-BFF8-857C3ECD1AAB}" srcOrd="2" destOrd="0" presId="urn:microsoft.com/office/officeart/2005/8/layout/matrix1"/>
    <dgm:cxn modelId="{2C711990-4F28-4B47-B693-DD642B88C98E}" type="presParOf" srcId="{420AE3D2-CA71-4926-8776-21A2C9590DD3}" destId="{ED2F5997-AF0D-472A-B653-8F62EE3B14A1}" srcOrd="3" destOrd="0" presId="urn:microsoft.com/office/officeart/2005/8/layout/matrix1"/>
    <dgm:cxn modelId="{2A10D154-7EC6-44AF-BC90-BC442DA3ACD1}" type="presParOf" srcId="{420AE3D2-CA71-4926-8776-21A2C9590DD3}" destId="{DF931520-59C3-4BEB-BAD3-F503C18CE34E}" srcOrd="4" destOrd="0" presId="urn:microsoft.com/office/officeart/2005/8/layout/matrix1"/>
    <dgm:cxn modelId="{91C23CED-A2D4-44DD-BD8A-7C7084014DC4}" type="presParOf" srcId="{420AE3D2-CA71-4926-8776-21A2C9590DD3}" destId="{F55F448A-A097-4824-9E13-D686C9F5ECDB}" srcOrd="5" destOrd="0" presId="urn:microsoft.com/office/officeart/2005/8/layout/matrix1"/>
    <dgm:cxn modelId="{F5B641A3-AD5E-4FCF-9FEA-F144C3EFC6C7}" type="presParOf" srcId="{420AE3D2-CA71-4926-8776-21A2C9590DD3}" destId="{A9DD663B-AA8D-4CAD-A490-37C799B6847A}" srcOrd="6" destOrd="0" presId="urn:microsoft.com/office/officeart/2005/8/layout/matrix1"/>
    <dgm:cxn modelId="{FF1CA8CD-3DAB-4D2C-9670-585F1A9A62D9}" type="presParOf" srcId="{420AE3D2-CA71-4926-8776-21A2C9590DD3}" destId="{776577BE-BEFB-43DF-AB07-530734C4D9E1}" srcOrd="7" destOrd="0" presId="urn:microsoft.com/office/officeart/2005/8/layout/matrix1"/>
    <dgm:cxn modelId="{1285C4C7-8FB8-46F8-B25E-D7F9ABE6F60F}" type="presParOf" srcId="{7A4C60C2-F7AA-4942-B55A-86088F9217EC}" destId="{5485D72F-5BFA-4A77-8D3A-D57166CA56E3}"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8CD32-1982-49B2-9FCC-357AA6F0152C}">
      <dsp:nvSpPr>
        <dsp:cNvPr id="0" name=""/>
        <dsp:cNvSpPr/>
      </dsp:nvSpPr>
      <dsp:spPr>
        <a:xfrm rot="16200000">
          <a:off x="1530170" y="-1548170"/>
          <a:ext cx="5940659" cy="9000999"/>
        </a:xfrm>
        <a:prstGeom prst="round1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l" defTabSz="1422400">
            <a:lnSpc>
              <a:spcPct val="90000"/>
            </a:lnSpc>
            <a:spcBef>
              <a:spcPct val="0"/>
            </a:spcBef>
            <a:spcAft>
              <a:spcPct val="35000"/>
            </a:spcAft>
          </a:pPr>
          <a:r>
            <a:rPr lang="en-GB" sz="3200" b="1" u="none" kern="1200" dirty="0" smtClean="0">
              <a:solidFill>
                <a:schemeClr val="accent5">
                  <a:lumMod val="50000"/>
                </a:schemeClr>
              </a:solidFill>
              <a:latin typeface="+mj-lt"/>
            </a:rPr>
            <a:t>Teacher </a:t>
          </a:r>
          <a:r>
            <a:rPr lang="en-GB" sz="3200" b="1" u="none" kern="1200" dirty="0">
              <a:solidFill>
                <a:schemeClr val="accent5">
                  <a:lumMod val="50000"/>
                </a:schemeClr>
              </a:solidFill>
              <a:latin typeface="+mj-lt"/>
            </a:rPr>
            <a:t>informs students</a:t>
          </a:r>
        </a:p>
        <a:p>
          <a:pPr marL="266700" lvl="0" indent="-266700" algn="l" defTabSz="1422400">
            <a:lnSpc>
              <a:spcPct val="90000"/>
            </a:lnSpc>
            <a:spcBef>
              <a:spcPct val="0"/>
            </a:spcBef>
            <a:spcAft>
              <a:spcPct val="35000"/>
            </a:spcAft>
          </a:pPr>
          <a:r>
            <a:rPr lang="en-GB" sz="3000" kern="1200" dirty="0" smtClean="0">
              <a:latin typeface="+mj-lt"/>
              <a:cs typeface="Times New Roman"/>
            </a:rPr>
            <a:t>• S</a:t>
          </a:r>
          <a:r>
            <a:rPr lang="en-GB" sz="3000" kern="1200" dirty="0" smtClean="0">
              <a:latin typeface="+mj-lt"/>
            </a:rPr>
            <a:t>hows the way </a:t>
          </a:r>
          <a:r>
            <a:rPr lang="en-GB" sz="3000" kern="1200" dirty="0">
              <a:latin typeface="+mj-lt"/>
            </a:rPr>
            <a:t>to discipline-specific corpora </a:t>
          </a:r>
          <a:r>
            <a:rPr lang="en-GB" sz="3000" kern="1200" dirty="0" smtClean="0">
              <a:latin typeface="+mj-lt"/>
            </a:rPr>
            <a:t>and dictionaries. Explains </a:t>
          </a:r>
          <a:r>
            <a:rPr lang="en-GB" sz="3000" kern="1200" dirty="0">
              <a:latin typeface="+mj-lt"/>
            </a:rPr>
            <a:t>how to create a vocabulary notebook for subject module.</a:t>
          </a:r>
        </a:p>
        <a:p>
          <a:pPr marL="266700" lvl="0" indent="-266700" algn="l" defTabSz="1422400">
            <a:lnSpc>
              <a:spcPct val="90000"/>
            </a:lnSpc>
            <a:spcBef>
              <a:spcPct val="0"/>
            </a:spcBef>
            <a:spcAft>
              <a:spcPct val="35000"/>
            </a:spcAft>
          </a:pPr>
          <a:r>
            <a:rPr lang="en-GB" sz="3000" kern="1200" dirty="0" smtClean="0">
              <a:latin typeface="+mj-lt"/>
              <a:cs typeface="Times New Roman"/>
            </a:rPr>
            <a:t>• </a:t>
          </a:r>
          <a:r>
            <a:rPr lang="en-GB" sz="3000" kern="1200" dirty="0" smtClean="0">
              <a:latin typeface="+mj-lt"/>
            </a:rPr>
            <a:t>Provides </a:t>
          </a:r>
          <a:r>
            <a:rPr lang="en-GB" sz="3000" kern="1200" dirty="0">
              <a:latin typeface="+mj-lt"/>
            </a:rPr>
            <a:t>tools to unpack discipline-specific </a:t>
          </a:r>
          <a:r>
            <a:rPr lang="en-GB" sz="3000" kern="1200" dirty="0" smtClean="0">
              <a:latin typeface="+mj-lt"/>
            </a:rPr>
            <a:t>lexis:  </a:t>
          </a:r>
          <a:r>
            <a:rPr lang="en-GB" sz="3000" kern="1200" dirty="0">
              <a:latin typeface="+mj-lt"/>
            </a:rPr>
            <a:t>morphology </a:t>
          </a:r>
          <a:r>
            <a:rPr lang="en-GB" sz="3000" kern="1200" dirty="0" smtClean="0">
              <a:latin typeface="+mj-lt"/>
            </a:rPr>
            <a:t>and </a:t>
          </a:r>
          <a:r>
            <a:rPr lang="en-GB" sz="3000" kern="1200" dirty="0">
              <a:latin typeface="+mj-lt"/>
            </a:rPr>
            <a:t>pronunciation </a:t>
          </a:r>
          <a:r>
            <a:rPr lang="en-GB" sz="3000" kern="1200" dirty="0" smtClean="0">
              <a:latin typeface="+mj-lt"/>
            </a:rPr>
            <a:t>of Greek </a:t>
          </a:r>
          <a:r>
            <a:rPr lang="en-GB" sz="3000" kern="1200" dirty="0" smtClean="0">
              <a:latin typeface="+mj-lt"/>
            </a:rPr>
            <a:t>and Latin words (Nagy </a:t>
          </a:r>
          <a:r>
            <a:rPr lang="en-GB" sz="3000" kern="1200" dirty="0">
              <a:latin typeface="+mj-lt"/>
            </a:rPr>
            <a:t>&amp; Townsend, 2012).</a:t>
          </a:r>
        </a:p>
      </dsp:txBody>
      <dsp:txXfrm rot="5400000">
        <a:off x="0" y="-18000"/>
        <a:ext cx="9000999" cy="4455494"/>
      </dsp:txXfrm>
    </dsp:sp>
    <dsp:sp modelId="{FA8D6418-5C8D-4FDF-BFF8-857C3ECD1AAB}">
      <dsp:nvSpPr>
        <dsp:cNvPr id="0" name=""/>
        <dsp:cNvSpPr/>
      </dsp:nvSpPr>
      <dsp:spPr>
        <a:xfrm>
          <a:off x="9000999" y="-18000"/>
          <a:ext cx="9000999" cy="5940659"/>
        </a:xfrm>
        <a:prstGeom prst="round1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l" defTabSz="1422400">
            <a:lnSpc>
              <a:spcPct val="90000"/>
            </a:lnSpc>
            <a:spcBef>
              <a:spcPct val="0"/>
            </a:spcBef>
            <a:spcAft>
              <a:spcPct val="35000"/>
            </a:spcAft>
          </a:pPr>
          <a:r>
            <a:rPr lang="en-GB" sz="3200" b="1" u="none" kern="1200" dirty="0">
              <a:solidFill>
                <a:schemeClr val="accent5">
                  <a:lumMod val="50000"/>
                </a:schemeClr>
              </a:solidFill>
            </a:rPr>
            <a:t>Students </a:t>
          </a:r>
          <a:r>
            <a:rPr lang="en-GB" sz="3200" b="1" u="none" kern="1200" dirty="0" smtClean="0">
              <a:solidFill>
                <a:schemeClr val="accent5">
                  <a:lumMod val="50000"/>
                </a:schemeClr>
              </a:solidFill>
            </a:rPr>
            <a:t>adjust </a:t>
          </a:r>
          <a:r>
            <a:rPr lang="en-GB" sz="3200" b="1" u="none" kern="1200" dirty="0">
              <a:solidFill>
                <a:schemeClr val="accent5">
                  <a:lumMod val="50000"/>
                </a:schemeClr>
              </a:solidFill>
            </a:rPr>
            <a:t>learning</a:t>
          </a:r>
        </a:p>
        <a:p>
          <a:pPr marL="266700" lvl="0" indent="-266700" algn="l" defTabSz="1422400">
            <a:lnSpc>
              <a:spcPct val="90000"/>
            </a:lnSpc>
            <a:spcBef>
              <a:spcPct val="0"/>
            </a:spcBef>
            <a:spcAft>
              <a:spcPct val="35000"/>
            </a:spcAft>
          </a:pPr>
          <a:r>
            <a:rPr lang="en-GB" sz="3000" kern="1200" dirty="0" smtClean="0">
              <a:latin typeface="+mj-lt"/>
              <a:cs typeface="Times New Roman"/>
            </a:rPr>
            <a:t>• </a:t>
          </a:r>
          <a:r>
            <a:rPr lang="en-GB" sz="3000" kern="1200" dirty="0" smtClean="0"/>
            <a:t>Use </a:t>
          </a:r>
          <a:r>
            <a:rPr lang="en-GB" sz="3000" kern="1200" dirty="0"/>
            <a:t>discipline-specific corpora </a:t>
          </a:r>
          <a:r>
            <a:rPr lang="en-GB" sz="3000" kern="1200" dirty="0" smtClean="0"/>
            <a:t>and dictionaries. Keep </a:t>
          </a:r>
          <a:r>
            <a:rPr lang="en-GB" sz="3000" kern="1200" dirty="0"/>
            <a:t>a vocabulary notebook for subject module</a:t>
          </a:r>
          <a:r>
            <a:rPr lang="en-GB" sz="3000" kern="1200" dirty="0" smtClean="0"/>
            <a:t>.</a:t>
          </a:r>
        </a:p>
        <a:p>
          <a:pPr marL="266700" lvl="0" indent="-266700" algn="l" defTabSz="1422400">
            <a:lnSpc>
              <a:spcPct val="90000"/>
            </a:lnSpc>
            <a:spcBef>
              <a:spcPct val="0"/>
            </a:spcBef>
            <a:spcAft>
              <a:spcPct val="35000"/>
            </a:spcAft>
          </a:pPr>
          <a:endParaRPr lang="en-GB" sz="3000" kern="1200" dirty="0"/>
        </a:p>
        <a:p>
          <a:pPr marL="266700" lvl="0" indent="-266700" algn="l" defTabSz="1422400">
            <a:lnSpc>
              <a:spcPct val="90000"/>
            </a:lnSpc>
            <a:spcBef>
              <a:spcPct val="0"/>
            </a:spcBef>
            <a:spcAft>
              <a:spcPct val="35000"/>
            </a:spcAft>
          </a:pPr>
          <a:r>
            <a:rPr lang="en-GB" sz="3000" kern="1200" dirty="0" smtClean="0">
              <a:latin typeface="+mj-lt"/>
              <a:cs typeface="Times New Roman"/>
            </a:rPr>
            <a:t>• </a:t>
          </a:r>
          <a:r>
            <a:rPr lang="en-GB" sz="3000" kern="1200" dirty="0" smtClean="0"/>
            <a:t>Use </a:t>
          </a:r>
          <a:r>
            <a:rPr lang="en-GB" sz="3000" kern="1200" dirty="0"/>
            <a:t>knowledge of morphology </a:t>
          </a:r>
          <a:r>
            <a:rPr lang="en-GB" sz="3000" kern="1200" dirty="0" smtClean="0"/>
            <a:t>and </a:t>
          </a:r>
          <a:r>
            <a:rPr lang="en-GB" sz="3000" kern="1200" dirty="0"/>
            <a:t>pronunciation to unpack discipline-specific </a:t>
          </a:r>
          <a:r>
            <a:rPr lang="en-GB" sz="3000" kern="1200" dirty="0" smtClean="0"/>
            <a:t>lexis, </a:t>
          </a:r>
          <a:r>
            <a:rPr lang="en-GB" sz="3000" kern="1200" dirty="0" smtClean="0"/>
            <a:t>enhancing </a:t>
          </a:r>
          <a:r>
            <a:rPr lang="en-GB" sz="3000" kern="1200" dirty="0"/>
            <a:t>word knowledge </a:t>
          </a:r>
          <a:r>
            <a:rPr lang="en-GB" sz="3000" kern="1200" dirty="0" smtClean="0"/>
            <a:t>and </a:t>
          </a:r>
          <a:r>
            <a:rPr lang="en-GB" sz="3000" kern="1200" dirty="0"/>
            <a:t>word </a:t>
          </a:r>
          <a:r>
            <a:rPr lang="en-GB" sz="3000" kern="1200" dirty="0" smtClean="0"/>
            <a:t>recognition.</a:t>
          </a:r>
          <a:endParaRPr lang="en-GB" sz="3000" kern="1200" dirty="0"/>
        </a:p>
      </dsp:txBody>
      <dsp:txXfrm>
        <a:off x="9000999" y="-18000"/>
        <a:ext cx="9000999" cy="4455494"/>
      </dsp:txXfrm>
    </dsp:sp>
    <dsp:sp modelId="{DF931520-59C3-4BEB-BAD3-F503C18CE34E}">
      <dsp:nvSpPr>
        <dsp:cNvPr id="0" name=""/>
        <dsp:cNvSpPr/>
      </dsp:nvSpPr>
      <dsp:spPr>
        <a:xfrm rot="10800000">
          <a:off x="0" y="5904659"/>
          <a:ext cx="9000999" cy="5940659"/>
        </a:xfrm>
        <a:prstGeom prst="round1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l" defTabSz="1333500">
            <a:lnSpc>
              <a:spcPct val="90000"/>
            </a:lnSpc>
            <a:spcBef>
              <a:spcPct val="0"/>
            </a:spcBef>
            <a:spcAft>
              <a:spcPct val="35000"/>
            </a:spcAft>
          </a:pPr>
          <a:endParaRPr lang="en-GB" sz="3000" b="1" u="none" kern="1200" dirty="0" smtClean="0">
            <a:solidFill>
              <a:schemeClr val="accent5">
                <a:lumMod val="50000"/>
              </a:schemeClr>
            </a:solidFill>
          </a:endParaRPr>
        </a:p>
        <a:p>
          <a:pPr lvl="0" algn="l" defTabSz="1333500">
            <a:lnSpc>
              <a:spcPct val="90000"/>
            </a:lnSpc>
            <a:spcBef>
              <a:spcPct val="0"/>
            </a:spcBef>
            <a:spcAft>
              <a:spcPct val="35000"/>
            </a:spcAft>
          </a:pPr>
          <a:endParaRPr lang="en-GB" sz="3200" b="1" u="none" kern="1200" dirty="0" smtClean="0">
            <a:solidFill>
              <a:schemeClr val="accent5">
                <a:lumMod val="50000"/>
              </a:schemeClr>
            </a:solidFill>
          </a:endParaRPr>
        </a:p>
        <a:p>
          <a:pPr lvl="0" algn="l" defTabSz="1333500">
            <a:lnSpc>
              <a:spcPct val="90000"/>
            </a:lnSpc>
            <a:spcBef>
              <a:spcPct val="0"/>
            </a:spcBef>
            <a:spcAft>
              <a:spcPct val="35000"/>
            </a:spcAft>
          </a:pPr>
          <a:r>
            <a:rPr lang="en-GB" sz="3200" b="1" u="none" kern="1200" dirty="0" smtClean="0">
              <a:solidFill>
                <a:schemeClr val="accent5">
                  <a:lumMod val="50000"/>
                </a:schemeClr>
              </a:solidFill>
            </a:rPr>
            <a:t>Teacher </a:t>
          </a:r>
          <a:r>
            <a:rPr lang="en-GB" sz="3200" b="1" u="none" kern="1200" dirty="0">
              <a:solidFill>
                <a:schemeClr val="accent5">
                  <a:lumMod val="50000"/>
                </a:schemeClr>
              </a:solidFill>
            </a:rPr>
            <a:t>adjusts curriculum</a:t>
          </a:r>
        </a:p>
        <a:p>
          <a:pPr marL="266700" lvl="0" indent="-266700" algn="l" defTabSz="1333500">
            <a:lnSpc>
              <a:spcPct val="90000"/>
            </a:lnSpc>
            <a:spcBef>
              <a:spcPct val="0"/>
            </a:spcBef>
            <a:spcAft>
              <a:spcPct val="35000"/>
            </a:spcAft>
          </a:pPr>
          <a:r>
            <a:rPr lang="en-GB" sz="3000" kern="1200" dirty="0" smtClean="0">
              <a:latin typeface="+mj-lt"/>
              <a:cs typeface="Times New Roman"/>
            </a:rPr>
            <a:t>• </a:t>
          </a:r>
          <a:r>
            <a:rPr lang="en-GB" sz="3000" kern="1200" dirty="0" smtClean="0"/>
            <a:t>Differentiates pathways (topics and assessment).</a:t>
          </a:r>
        </a:p>
        <a:p>
          <a:pPr marL="266700" lvl="0" indent="-266700" algn="l" defTabSz="1333500">
            <a:lnSpc>
              <a:spcPct val="90000"/>
            </a:lnSpc>
            <a:spcBef>
              <a:spcPct val="0"/>
            </a:spcBef>
            <a:spcAft>
              <a:spcPct val="35000"/>
            </a:spcAft>
          </a:pPr>
          <a:r>
            <a:rPr lang="en-GB" sz="3000" kern="1200" dirty="0" smtClean="0">
              <a:latin typeface="+mj-lt"/>
              <a:cs typeface="Times New Roman"/>
            </a:rPr>
            <a:t>• </a:t>
          </a:r>
          <a:r>
            <a:rPr lang="en-GB" sz="3000" kern="1200" dirty="0" smtClean="0"/>
            <a:t>Varies content of </a:t>
          </a:r>
          <a:r>
            <a:rPr lang="en-GB" sz="3000" kern="1200" dirty="0"/>
            <a:t>language </a:t>
          </a:r>
          <a:r>
            <a:rPr lang="en-GB" sz="3000" kern="1200" dirty="0" smtClean="0"/>
            <a:t>learning (e.g. humanities</a:t>
          </a:r>
          <a:r>
            <a:rPr lang="en-GB" sz="3000" kern="1200" dirty="0"/>
            <a:t>: AWL </a:t>
          </a:r>
          <a:r>
            <a:rPr lang="en-GB" sz="3000" kern="1200" dirty="0" smtClean="0"/>
            <a:t>suitable; sciences</a:t>
          </a:r>
          <a:r>
            <a:rPr lang="en-GB" sz="3000" kern="1200" dirty="0"/>
            <a:t>: nominalisation </a:t>
          </a:r>
          <a:r>
            <a:rPr lang="en-GB" sz="3000" kern="1200" dirty="0" smtClean="0"/>
            <a:t>important).</a:t>
          </a:r>
        </a:p>
        <a:p>
          <a:pPr marL="266700" lvl="0" indent="-266700" algn="l" defTabSz="1333500">
            <a:lnSpc>
              <a:spcPct val="90000"/>
            </a:lnSpc>
            <a:spcBef>
              <a:spcPct val="0"/>
            </a:spcBef>
            <a:spcAft>
              <a:spcPct val="35000"/>
            </a:spcAft>
          </a:pPr>
          <a:r>
            <a:rPr lang="en-GB" sz="3000" kern="1200" dirty="0" smtClean="0">
              <a:latin typeface="+mj-lt"/>
              <a:cs typeface="Times New Roman"/>
            </a:rPr>
            <a:t>• </a:t>
          </a:r>
          <a:r>
            <a:rPr lang="en-GB" sz="3000" kern="1200" dirty="0" smtClean="0"/>
            <a:t>Uses </a:t>
          </a:r>
          <a:r>
            <a:rPr lang="en-GB" sz="3000" kern="1200" dirty="0"/>
            <a:t>students’ texts as input for </a:t>
          </a:r>
          <a:r>
            <a:rPr lang="en-GB" sz="3000" kern="1200" dirty="0" smtClean="0"/>
            <a:t>teaching.</a:t>
          </a:r>
        </a:p>
        <a:p>
          <a:pPr lvl="0" algn="l" defTabSz="1333500">
            <a:lnSpc>
              <a:spcPct val="90000"/>
            </a:lnSpc>
            <a:spcBef>
              <a:spcPct val="0"/>
            </a:spcBef>
            <a:spcAft>
              <a:spcPct val="35000"/>
            </a:spcAft>
          </a:pPr>
          <a:endParaRPr lang="en-GB" sz="3000" kern="1200" dirty="0"/>
        </a:p>
      </dsp:txBody>
      <dsp:txXfrm rot="10800000">
        <a:off x="0" y="7389823"/>
        <a:ext cx="9000999" cy="4455494"/>
      </dsp:txXfrm>
    </dsp:sp>
    <dsp:sp modelId="{A9DD663B-AA8D-4CAD-A490-37C799B6847A}">
      <dsp:nvSpPr>
        <dsp:cNvPr id="0" name=""/>
        <dsp:cNvSpPr/>
      </dsp:nvSpPr>
      <dsp:spPr>
        <a:xfrm rot="5400000">
          <a:off x="10495169" y="4338488"/>
          <a:ext cx="6012660" cy="9000999"/>
        </a:xfrm>
        <a:prstGeom prst="round1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l" defTabSz="1422400">
            <a:lnSpc>
              <a:spcPct val="90000"/>
            </a:lnSpc>
            <a:spcBef>
              <a:spcPct val="0"/>
            </a:spcBef>
            <a:spcAft>
              <a:spcPct val="35000"/>
            </a:spcAft>
          </a:pPr>
          <a:endParaRPr lang="en-GB" sz="3200" b="1" u="none" kern="1200" dirty="0" smtClean="0">
            <a:solidFill>
              <a:schemeClr val="accent5">
                <a:lumMod val="50000"/>
              </a:schemeClr>
            </a:solidFill>
          </a:endParaRPr>
        </a:p>
        <a:p>
          <a:pPr lvl="0" algn="l" defTabSz="1422400">
            <a:lnSpc>
              <a:spcPct val="90000"/>
            </a:lnSpc>
            <a:spcBef>
              <a:spcPct val="0"/>
            </a:spcBef>
            <a:spcAft>
              <a:spcPct val="35000"/>
            </a:spcAft>
          </a:pPr>
          <a:endParaRPr lang="en-GB" sz="3200" b="1" u="none" kern="1200" dirty="0" smtClean="0">
            <a:solidFill>
              <a:schemeClr val="accent5">
                <a:lumMod val="50000"/>
              </a:schemeClr>
            </a:solidFill>
          </a:endParaRPr>
        </a:p>
        <a:p>
          <a:pPr lvl="0" algn="l" defTabSz="1422400">
            <a:lnSpc>
              <a:spcPct val="90000"/>
            </a:lnSpc>
            <a:spcBef>
              <a:spcPct val="0"/>
            </a:spcBef>
            <a:spcAft>
              <a:spcPct val="35000"/>
            </a:spcAft>
          </a:pPr>
          <a:r>
            <a:rPr lang="en-GB" sz="3200" b="1" u="none" kern="1200" dirty="0" smtClean="0">
              <a:solidFill>
                <a:schemeClr val="accent5">
                  <a:lumMod val="50000"/>
                </a:schemeClr>
              </a:solidFill>
            </a:rPr>
            <a:t>Students inform </a:t>
          </a:r>
          <a:r>
            <a:rPr lang="en-GB" sz="3200" b="1" u="none" kern="1200" dirty="0">
              <a:solidFill>
                <a:schemeClr val="accent5">
                  <a:lumMod val="50000"/>
                </a:schemeClr>
              </a:solidFill>
            </a:rPr>
            <a:t>the teacher</a:t>
          </a:r>
        </a:p>
        <a:p>
          <a:pPr marL="266700" lvl="0" indent="-266700" algn="l" defTabSz="1422400">
            <a:lnSpc>
              <a:spcPct val="90000"/>
            </a:lnSpc>
            <a:spcBef>
              <a:spcPct val="0"/>
            </a:spcBef>
            <a:spcAft>
              <a:spcPct val="35000"/>
            </a:spcAft>
          </a:pPr>
          <a:r>
            <a:rPr lang="en-GB" sz="3000" kern="1200" dirty="0" smtClean="0">
              <a:latin typeface="+mj-lt"/>
              <a:cs typeface="Times New Roman"/>
            </a:rPr>
            <a:t>• </a:t>
          </a:r>
          <a:r>
            <a:rPr lang="en-GB" sz="3000" kern="1200" dirty="0" smtClean="0"/>
            <a:t>Bring </a:t>
          </a:r>
          <a:r>
            <a:rPr lang="en-GB" sz="3000" kern="1200" dirty="0"/>
            <a:t>texts from subject </a:t>
          </a:r>
          <a:r>
            <a:rPr lang="en-GB" sz="3000" kern="1200" dirty="0" smtClean="0"/>
            <a:t>modules </a:t>
          </a:r>
          <a:r>
            <a:rPr lang="en-GB" sz="3000" kern="1200" dirty="0"/>
            <a:t>to create </a:t>
          </a:r>
          <a:r>
            <a:rPr lang="en-GB" sz="3000" kern="1200" dirty="0" smtClean="0"/>
            <a:t>their own corpus. </a:t>
          </a:r>
          <a:endParaRPr lang="en-GB" sz="3000" kern="1200" dirty="0"/>
        </a:p>
        <a:p>
          <a:pPr marL="266700" lvl="0" indent="-266700" algn="l" defTabSz="1422400">
            <a:lnSpc>
              <a:spcPct val="90000"/>
            </a:lnSpc>
            <a:spcBef>
              <a:spcPct val="0"/>
            </a:spcBef>
            <a:spcAft>
              <a:spcPct val="35000"/>
            </a:spcAft>
          </a:pPr>
          <a:r>
            <a:rPr lang="en-GB" sz="3000" kern="1200" dirty="0" smtClean="0">
              <a:latin typeface="+mj-lt"/>
              <a:cs typeface="Times New Roman"/>
            </a:rPr>
            <a:t>• </a:t>
          </a:r>
          <a:r>
            <a:rPr lang="en-GB" sz="3000" kern="1200" dirty="0" smtClean="0"/>
            <a:t>Analyse </a:t>
          </a:r>
          <a:r>
            <a:rPr lang="en-GB" sz="3000" kern="1200" dirty="0"/>
            <a:t>texts </a:t>
          </a:r>
          <a:r>
            <a:rPr lang="en-GB" sz="3000" kern="1200" dirty="0" smtClean="0"/>
            <a:t>brought in </a:t>
          </a:r>
          <a:r>
            <a:rPr lang="en-GB" sz="3000" kern="1200" dirty="0"/>
            <a:t>terms of vocabulary or </a:t>
          </a:r>
          <a:r>
            <a:rPr lang="en-GB" sz="3000" kern="1200" dirty="0" smtClean="0"/>
            <a:t>aspects </a:t>
          </a:r>
          <a:r>
            <a:rPr lang="en-GB" sz="3000" kern="1200" dirty="0"/>
            <a:t>of academic </a:t>
          </a:r>
          <a:r>
            <a:rPr lang="en-GB" sz="3000" kern="1200" dirty="0" smtClean="0"/>
            <a:t>writing. </a:t>
          </a:r>
        </a:p>
        <a:p>
          <a:pPr lvl="0" algn="l" defTabSz="1422400">
            <a:lnSpc>
              <a:spcPct val="90000"/>
            </a:lnSpc>
            <a:spcBef>
              <a:spcPct val="0"/>
            </a:spcBef>
            <a:spcAft>
              <a:spcPct val="35000"/>
            </a:spcAft>
          </a:pPr>
          <a:endParaRPr lang="en-GB" sz="3000" kern="1200" dirty="0"/>
        </a:p>
      </dsp:txBody>
      <dsp:txXfrm rot="-5400000">
        <a:off x="9000999" y="7335823"/>
        <a:ext cx="9000999" cy="4509495"/>
      </dsp:txXfrm>
    </dsp:sp>
    <dsp:sp modelId="{5485D72F-5BFA-4A77-8D3A-D57166CA56E3}">
      <dsp:nvSpPr>
        <dsp:cNvPr id="0" name=""/>
        <dsp:cNvSpPr/>
      </dsp:nvSpPr>
      <dsp:spPr>
        <a:xfrm>
          <a:off x="5578882" y="5184576"/>
          <a:ext cx="6844234" cy="1512165"/>
        </a:xfrm>
        <a:prstGeom prst="roundRect">
          <a:avLst/>
        </a:prstGeom>
        <a:solidFill>
          <a:schemeClr val="accent5">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0030" tIns="240030" rIns="240030" bIns="240030" numCol="1" spcCol="1270" anchor="ctr" anchorCtr="0">
          <a:noAutofit/>
        </a:bodyPr>
        <a:lstStyle/>
        <a:p>
          <a:pPr lvl="0" algn="ctr" defTabSz="2800350">
            <a:lnSpc>
              <a:spcPct val="90000"/>
            </a:lnSpc>
            <a:spcBef>
              <a:spcPct val="0"/>
            </a:spcBef>
            <a:spcAft>
              <a:spcPct val="35000"/>
            </a:spcAft>
          </a:pPr>
          <a:r>
            <a:rPr lang="en-GB" sz="6300" b="1" kern="1200" dirty="0" smtClean="0"/>
            <a:t> </a:t>
          </a:r>
          <a:endParaRPr lang="en-GB" sz="6300" b="1" kern="1200" dirty="0"/>
        </a:p>
      </dsp:txBody>
      <dsp:txXfrm>
        <a:off x="5652700" y="5258394"/>
        <a:ext cx="6696598" cy="1364529"/>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9" y="6643772"/>
            <a:ext cx="25737979" cy="4584301"/>
          </a:xfrm>
        </p:spPr>
        <p:txBody>
          <a:bodyPr/>
          <a:lstStyle/>
          <a:p>
            <a:r>
              <a:rPr lang="en-US" smtClean="0"/>
              <a:t>Click to edit Master title style</a:t>
            </a:r>
            <a:endParaRPr lang="en-GB"/>
          </a:p>
        </p:txBody>
      </p:sp>
      <p:sp>
        <p:nvSpPr>
          <p:cNvPr id="3" name="Subtitle 2"/>
          <p:cNvSpPr>
            <a:spLocks noGrp="1"/>
          </p:cNvSpPr>
          <p:nvPr>
            <p:ph type="subTitle" idx="1"/>
          </p:nvPr>
        </p:nvSpPr>
        <p:spPr>
          <a:xfrm>
            <a:off x="4541997" y="12119187"/>
            <a:ext cx="21195983" cy="5465516"/>
          </a:xfrm>
        </p:spPr>
        <p:txBody>
          <a:bodyPr/>
          <a:lstStyle>
            <a:lvl1pPr marL="0" indent="0" algn="ctr">
              <a:buNone/>
              <a:defRPr>
                <a:solidFill>
                  <a:schemeClr val="tx1">
                    <a:tint val="75000"/>
                  </a:schemeClr>
                </a:solidFill>
              </a:defRPr>
            </a:lvl1pPr>
            <a:lvl2pPr marL="1476112" indent="0" algn="ctr">
              <a:buNone/>
              <a:defRPr>
                <a:solidFill>
                  <a:schemeClr val="tx1">
                    <a:tint val="75000"/>
                  </a:schemeClr>
                </a:solidFill>
              </a:defRPr>
            </a:lvl2pPr>
            <a:lvl3pPr marL="2952225" indent="0" algn="ctr">
              <a:buNone/>
              <a:defRPr>
                <a:solidFill>
                  <a:schemeClr val="tx1">
                    <a:tint val="75000"/>
                  </a:schemeClr>
                </a:solidFill>
              </a:defRPr>
            </a:lvl3pPr>
            <a:lvl4pPr marL="4428337" indent="0" algn="ctr">
              <a:buNone/>
              <a:defRPr>
                <a:solidFill>
                  <a:schemeClr val="tx1">
                    <a:tint val="75000"/>
                  </a:schemeClr>
                </a:solidFill>
              </a:defRPr>
            </a:lvl4pPr>
            <a:lvl5pPr marL="5904450" indent="0" algn="ctr">
              <a:buNone/>
              <a:defRPr>
                <a:solidFill>
                  <a:schemeClr val="tx1">
                    <a:tint val="75000"/>
                  </a:schemeClr>
                </a:solidFill>
              </a:defRPr>
            </a:lvl5pPr>
            <a:lvl6pPr marL="7380562" indent="0" algn="ctr">
              <a:buNone/>
              <a:defRPr>
                <a:solidFill>
                  <a:schemeClr val="tx1">
                    <a:tint val="75000"/>
                  </a:schemeClr>
                </a:solidFill>
              </a:defRPr>
            </a:lvl6pPr>
            <a:lvl7pPr marL="8856675" indent="0" algn="ctr">
              <a:buNone/>
              <a:defRPr>
                <a:solidFill>
                  <a:schemeClr val="tx1">
                    <a:tint val="75000"/>
                  </a:schemeClr>
                </a:solidFill>
              </a:defRPr>
            </a:lvl7pPr>
            <a:lvl8pPr marL="10332787" indent="0" algn="ctr">
              <a:buNone/>
              <a:defRPr>
                <a:solidFill>
                  <a:schemeClr val="tx1">
                    <a:tint val="75000"/>
                  </a:schemeClr>
                </a:solidFill>
              </a:defRPr>
            </a:lvl8pPr>
            <a:lvl9pPr marL="118089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2F164D9-2395-40AF-8DA3-4CB526340FA8}"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6D93B8-F8DF-4927-A551-413E3CD7D518}" type="slidenum">
              <a:rPr lang="en-GB" smtClean="0"/>
              <a:t>‹#›</a:t>
            </a:fld>
            <a:endParaRPr lang="en-GB"/>
          </a:p>
        </p:txBody>
      </p:sp>
    </p:spTree>
    <p:extLst>
      <p:ext uri="{BB962C8B-B14F-4D97-AF65-F5344CB8AC3E}">
        <p14:creationId xmlns:p14="http://schemas.microsoft.com/office/powerpoint/2010/main" val="3352939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F164D9-2395-40AF-8DA3-4CB526340FA8}"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6D93B8-F8DF-4927-A551-413E3CD7D518}" type="slidenum">
              <a:rPr lang="en-GB" smtClean="0"/>
              <a:t>‹#›</a:t>
            </a:fld>
            <a:endParaRPr lang="en-GB"/>
          </a:p>
        </p:txBody>
      </p:sp>
    </p:spTree>
    <p:extLst>
      <p:ext uri="{BB962C8B-B14F-4D97-AF65-F5344CB8AC3E}">
        <p14:creationId xmlns:p14="http://schemas.microsoft.com/office/powerpoint/2010/main" val="1862535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2983" y="856465"/>
            <a:ext cx="6812994" cy="1824809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14001" y="856465"/>
            <a:ext cx="19934316" cy="182480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F164D9-2395-40AF-8DA3-4CB526340FA8}"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6D93B8-F8DF-4927-A551-413E3CD7D518}" type="slidenum">
              <a:rPr lang="en-GB" smtClean="0"/>
              <a:t>‹#›</a:t>
            </a:fld>
            <a:endParaRPr lang="en-GB"/>
          </a:p>
        </p:txBody>
      </p:sp>
    </p:spTree>
    <p:extLst>
      <p:ext uri="{BB962C8B-B14F-4D97-AF65-F5344CB8AC3E}">
        <p14:creationId xmlns:p14="http://schemas.microsoft.com/office/powerpoint/2010/main" val="3016986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F164D9-2395-40AF-8DA3-4CB526340FA8}"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6D93B8-F8DF-4927-A551-413E3CD7D518}" type="slidenum">
              <a:rPr lang="en-GB" smtClean="0"/>
              <a:t>‹#›</a:t>
            </a:fld>
            <a:endParaRPr lang="en-GB"/>
          </a:p>
        </p:txBody>
      </p:sp>
    </p:spTree>
    <p:extLst>
      <p:ext uri="{BB962C8B-B14F-4D97-AF65-F5344CB8AC3E}">
        <p14:creationId xmlns:p14="http://schemas.microsoft.com/office/powerpoint/2010/main" val="3176356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11" y="13743002"/>
            <a:ext cx="25737979" cy="4247656"/>
          </a:xfrm>
        </p:spPr>
        <p:txBody>
          <a:bodyPr anchor="t"/>
          <a:lstStyle>
            <a:lvl1pPr algn="l">
              <a:defRPr sz="12900" b="1" cap="all"/>
            </a:lvl1pPr>
          </a:lstStyle>
          <a:p>
            <a:r>
              <a:rPr lang="en-US" smtClean="0"/>
              <a:t>Click to edit Master title style</a:t>
            </a:r>
            <a:endParaRPr lang="en-GB"/>
          </a:p>
        </p:txBody>
      </p:sp>
      <p:sp>
        <p:nvSpPr>
          <p:cNvPr id="3" name="Text Placeholder 2"/>
          <p:cNvSpPr>
            <a:spLocks noGrp="1"/>
          </p:cNvSpPr>
          <p:nvPr>
            <p:ph type="body" idx="1"/>
          </p:nvPr>
        </p:nvSpPr>
        <p:spPr>
          <a:xfrm>
            <a:off x="2391911" y="9064641"/>
            <a:ext cx="25737979" cy="4678361"/>
          </a:xfrm>
        </p:spPr>
        <p:txBody>
          <a:bodyPr anchor="b"/>
          <a:lstStyle>
            <a:lvl1pPr marL="0" indent="0">
              <a:buNone/>
              <a:defRPr sz="6500">
                <a:solidFill>
                  <a:schemeClr val="tx1">
                    <a:tint val="75000"/>
                  </a:schemeClr>
                </a:solidFill>
              </a:defRPr>
            </a:lvl1pPr>
            <a:lvl2pPr marL="1476112" indent="0">
              <a:buNone/>
              <a:defRPr sz="5800">
                <a:solidFill>
                  <a:schemeClr val="tx1">
                    <a:tint val="75000"/>
                  </a:schemeClr>
                </a:solidFill>
              </a:defRPr>
            </a:lvl2pPr>
            <a:lvl3pPr marL="2952225" indent="0">
              <a:buNone/>
              <a:defRPr sz="5200">
                <a:solidFill>
                  <a:schemeClr val="tx1">
                    <a:tint val="75000"/>
                  </a:schemeClr>
                </a:solidFill>
              </a:defRPr>
            </a:lvl3pPr>
            <a:lvl4pPr marL="4428337" indent="0">
              <a:buNone/>
              <a:defRPr sz="4500">
                <a:solidFill>
                  <a:schemeClr val="tx1">
                    <a:tint val="75000"/>
                  </a:schemeClr>
                </a:solidFill>
              </a:defRPr>
            </a:lvl4pPr>
            <a:lvl5pPr marL="5904450" indent="0">
              <a:buNone/>
              <a:defRPr sz="4500">
                <a:solidFill>
                  <a:schemeClr val="tx1">
                    <a:tint val="75000"/>
                  </a:schemeClr>
                </a:solidFill>
              </a:defRPr>
            </a:lvl5pPr>
            <a:lvl6pPr marL="7380562" indent="0">
              <a:buNone/>
              <a:defRPr sz="4500">
                <a:solidFill>
                  <a:schemeClr val="tx1">
                    <a:tint val="75000"/>
                  </a:schemeClr>
                </a:solidFill>
              </a:defRPr>
            </a:lvl6pPr>
            <a:lvl7pPr marL="8856675" indent="0">
              <a:buNone/>
              <a:defRPr sz="4500">
                <a:solidFill>
                  <a:schemeClr val="tx1">
                    <a:tint val="75000"/>
                  </a:schemeClr>
                </a:solidFill>
              </a:defRPr>
            </a:lvl7pPr>
            <a:lvl8pPr marL="10332787" indent="0">
              <a:buNone/>
              <a:defRPr sz="4500">
                <a:solidFill>
                  <a:schemeClr val="tx1">
                    <a:tint val="75000"/>
                  </a:schemeClr>
                </a:solidFill>
              </a:defRPr>
            </a:lvl8pPr>
            <a:lvl9pPr marL="11808900" indent="0">
              <a:buNone/>
              <a:defRPr sz="4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F164D9-2395-40AF-8DA3-4CB526340FA8}"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6D93B8-F8DF-4927-A551-413E3CD7D518}" type="slidenum">
              <a:rPr lang="en-GB" smtClean="0"/>
              <a:t>‹#›</a:t>
            </a:fld>
            <a:endParaRPr lang="en-GB"/>
          </a:p>
        </p:txBody>
      </p:sp>
    </p:spTree>
    <p:extLst>
      <p:ext uri="{BB962C8B-B14F-4D97-AF65-F5344CB8AC3E}">
        <p14:creationId xmlns:p14="http://schemas.microsoft.com/office/powerpoint/2010/main" val="2123024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14001" y="4990256"/>
            <a:ext cx="13373656" cy="14114300"/>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5392322" y="4990256"/>
            <a:ext cx="13373656" cy="14114300"/>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2F164D9-2395-40AF-8DA3-4CB526340FA8}" type="datetimeFigureOut">
              <a:rPr lang="en-GB" smtClean="0"/>
              <a:t>12/07/2016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6D93B8-F8DF-4927-A551-413E3CD7D518}" type="slidenum">
              <a:rPr lang="en-GB" smtClean="0"/>
              <a:t>‹#›</a:t>
            </a:fld>
            <a:endParaRPr lang="en-GB"/>
          </a:p>
        </p:txBody>
      </p:sp>
    </p:spTree>
    <p:extLst>
      <p:ext uri="{BB962C8B-B14F-4D97-AF65-F5344CB8AC3E}">
        <p14:creationId xmlns:p14="http://schemas.microsoft.com/office/powerpoint/2010/main" val="2878789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514000" y="4787279"/>
            <a:ext cx="13378914" cy="1995110"/>
          </a:xfrm>
        </p:spPr>
        <p:txBody>
          <a:bodyPr anchor="b"/>
          <a:lstStyle>
            <a:lvl1pPr marL="0" indent="0">
              <a:buNone/>
              <a:defRPr sz="7700" b="1"/>
            </a:lvl1pPr>
            <a:lvl2pPr marL="1476112" indent="0">
              <a:buNone/>
              <a:defRPr sz="6500" b="1"/>
            </a:lvl2pPr>
            <a:lvl3pPr marL="2952225" indent="0">
              <a:buNone/>
              <a:defRPr sz="5800" b="1"/>
            </a:lvl3pPr>
            <a:lvl4pPr marL="4428337" indent="0">
              <a:buNone/>
              <a:defRPr sz="5200" b="1"/>
            </a:lvl4pPr>
            <a:lvl5pPr marL="5904450" indent="0">
              <a:buNone/>
              <a:defRPr sz="5200" b="1"/>
            </a:lvl5pPr>
            <a:lvl6pPr marL="7380562" indent="0">
              <a:buNone/>
              <a:defRPr sz="5200" b="1"/>
            </a:lvl6pPr>
            <a:lvl7pPr marL="8856675" indent="0">
              <a:buNone/>
              <a:defRPr sz="5200" b="1"/>
            </a:lvl7pPr>
            <a:lvl8pPr marL="10332787" indent="0">
              <a:buNone/>
              <a:defRPr sz="5200" b="1"/>
            </a:lvl8pPr>
            <a:lvl9pPr marL="11808900" indent="0">
              <a:buNone/>
              <a:defRPr sz="5200" b="1"/>
            </a:lvl9pPr>
          </a:lstStyle>
          <a:p>
            <a:pPr lvl="0"/>
            <a:r>
              <a:rPr lang="en-US" smtClean="0"/>
              <a:t>Click to edit Master text styles</a:t>
            </a:r>
          </a:p>
        </p:txBody>
      </p:sp>
      <p:sp>
        <p:nvSpPr>
          <p:cNvPr id="4" name="Content Placeholder 3"/>
          <p:cNvSpPr>
            <a:spLocks noGrp="1"/>
          </p:cNvSpPr>
          <p:nvPr>
            <p:ph sz="half" idx="2"/>
          </p:nvPr>
        </p:nvSpPr>
        <p:spPr>
          <a:xfrm>
            <a:off x="1514000" y="6782389"/>
            <a:ext cx="13378914" cy="12322165"/>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5381808" y="4787279"/>
            <a:ext cx="13384170" cy="1995110"/>
          </a:xfrm>
        </p:spPr>
        <p:txBody>
          <a:bodyPr anchor="b"/>
          <a:lstStyle>
            <a:lvl1pPr marL="0" indent="0">
              <a:buNone/>
              <a:defRPr sz="7700" b="1"/>
            </a:lvl1pPr>
            <a:lvl2pPr marL="1476112" indent="0">
              <a:buNone/>
              <a:defRPr sz="6500" b="1"/>
            </a:lvl2pPr>
            <a:lvl3pPr marL="2952225" indent="0">
              <a:buNone/>
              <a:defRPr sz="5800" b="1"/>
            </a:lvl3pPr>
            <a:lvl4pPr marL="4428337" indent="0">
              <a:buNone/>
              <a:defRPr sz="5200" b="1"/>
            </a:lvl4pPr>
            <a:lvl5pPr marL="5904450" indent="0">
              <a:buNone/>
              <a:defRPr sz="5200" b="1"/>
            </a:lvl5pPr>
            <a:lvl6pPr marL="7380562" indent="0">
              <a:buNone/>
              <a:defRPr sz="5200" b="1"/>
            </a:lvl6pPr>
            <a:lvl7pPr marL="8856675" indent="0">
              <a:buNone/>
              <a:defRPr sz="5200" b="1"/>
            </a:lvl7pPr>
            <a:lvl8pPr marL="10332787" indent="0">
              <a:buNone/>
              <a:defRPr sz="5200" b="1"/>
            </a:lvl8pPr>
            <a:lvl9pPr marL="11808900" indent="0">
              <a:buNone/>
              <a:defRPr sz="5200" b="1"/>
            </a:lvl9pPr>
          </a:lstStyle>
          <a:p>
            <a:pPr lvl="0"/>
            <a:r>
              <a:rPr lang="en-US" smtClean="0"/>
              <a:t>Click to edit Master text styles</a:t>
            </a:r>
          </a:p>
        </p:txBody>
      </p:sp>
      <p:sp>
        <p:nvSpPr>
          <p:cNvPr id="6" name="Content Placeholder 5"/>
          <p:cNvSpPr>
            <a:spLocks noGrp="1"/>
          </p:cNvSpPr>
          <p:nvPr>
            <p:ph sz="quarter" idx="4"/>
          </p:nvPr>
        </p:nvSpPr>
        <p:spPr>
          <a:xfrm>
            <a:off x="15381808" y="6782389"/>
            <a:ext cx="13384170" cy="12322165"/>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2F164D9-2395-40AF-8DA3-4CB526340FA8}" type="datetimeFigureOut">
              <a:rPr lang="en-GB" smtClean="0"/>
              <a:t>12/07/2016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6D93B8-F8DF-4927-A551-413E3CD7D518}" type="slidenum">
              <a:rPr lang="en-GB" smtClean="0"/>
              <a:t>‹#›</a:t>
            </a:fld>
            <a:endParaRPr lang="en-GB"/>
          </a:p>
        </p:txBody>
      </p:sp>
    </p:spTree>
    <p:extLst>
      <p:ext uri="{BB962C8B-B14F-4D97-AF65-F5344CB8AC3E}">
        <p14:creationId xmlns:p14="http://schemas.microsoft.com/office/powerpoint/2010/main" val="297102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2F164D9-2395-40AF-8DA3-4CB526340FA8}" type="datetimeFigureOut">
              <a:rPr lang="en-GB" smtClean="0"/>
              <a:t>12/07/2016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6D93B8-F8DF-4927-A551-413E3CD7D518}" type="slidenum">
              <a:rPr lang="en-GB" smtClean="0"/>
              <a:t>‹#›</a:t>
            </a:fld>
            <a:endParaRPr lang="en-GB"/>
          </a:p>
        </p:txBody>
      </p:sp>
    </p:spTree>
    <p:extLst>
      <p:ext uri="{BB962C8B-B14F-4D97-AF65-F5344CB8AC3E}">
        <p14:creationId xmlns:p14="http://schemas.microsoft.com/office/powerpoint/2010/main" val="1650530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164D9-2395-40AF-8DA3-4CB526340FA8}" type="datetimeFigureOut">
              <a:rPr lang="en-GB" smtClean="0"/>
              <a:t>12/07/2016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6D93B8-F8DF-4927-A551-413E3CD7D518}" type="slidenum">
              <a:rPr lang="en-GB" smtClean="0"/>
              <a:t>‹#›</a:t>
            </a:fld>
            <a:endParaRPr lang="en-GB"/>
          </a:p>
        </p:txBody>
      </p:sp>
    </p:spTree>
    <p:extLst>
      <p:ext uri="{BB962C8B-B14F-4D97-AF65-F5344CB8AC3E}">
        <p14:creationId xmlns:p14="http://schemas.microsoft.com/office/powerpoint/2010/main" val="2336847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2" y="851512"/>
            <a:ext cx="9961903" cy="3623875"/>
          </a:xfrm>
        </p:spPr>
        <p:txBody>
          <a:bodyPr anchor="b"/>
          <a:lstStyle>
            <a:lvl1pPr algn="l">
              <a:defRPr sz="6500" b="1"/>
            </a:lvl1pPr>
          </a:lstStyle>
          <a:p>
            <a:r>
              <a:rPr lang="en-US" smtClean="0"/>
              <a:t>Click to edit Master title style</a:t>
            </a:r>
            <a:endParaRPr lang="en-GB"/>
          </a:p>
        </p:txBody>
      </p:sp>
      <p:sp>
        <p:nvSpPr>
          <p:cNvPr id="3" name="Content Placeholder 2"/>
          <p:cNvSpPr>
            <a:spLocks noGrp="1"/>
          </p:cNvSpPr>
          <p:nvPr>
            <p:ph idx="1"/>
          </p:nvPr>
        </p:nvSpPr>
        <p:spPr>
          <a:xfrm>
            <a:off x="11838630" y="851513"/>
            <a:ext cx="16927347" cy="18253041"/>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514002" y="4475388"/>
            <a:ext cx="9961903" cy="14629167"/>
          </a:xfrm>
        </p:spPr>
        <p:txBody>
          <a:bodyPr/>
          <a:lstStyle>
            <a:lvl1pPr marL="0" indent="0">
              <a:buNone/>
              <a:defRPr sz="4500"/>
            </a:lvl1pPr>
            <a:lvl2pPr marL="1476112" indent="0">
              <a:buNone/>
              <a:defRPr sz="3900"/>
            </a:lvl2pPr>
            <a:lvl3pPr marL="2952225" indent="0">
              <a:buNone/>
              <a:defRPr sz="3200"/>
            </a:lvl3pPr>
            <a:lvl4pPr marL="4428337" indent="0">
              <a:buNone/>
              <a:defRPr sz="2900"/>
            </a:lvl4pPr>
            <a:lvl5pPr marL="5904450" indent="0">
              <a:buNone/>
              <a:defRPr sz="2900"/>
            </a:lvl5pPr>
            <a:lvl6pPr marL="7380562" indent="0">
              <a:buNone/>
              <a:defRPr sz="2900"/>
            </a:lvl6pPr>
            <a:lvl7pPr marL="8856675" indent="0">
              <a:buNone/>
              <a:defRPr sz="2900"/>
            </a:lvl7pPr>
            <a:lvl8pPr marL="10332787" indent="0">
              <a:buNone/>
              <a:defRPr sz="2900"/>
            </a:lvl8pPr>
            <a:lvl9pPr marL="11808900"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164D9-2395-40AF-8DA3-4CB526340FA8}" type="datetimeFigureOut">
              <a:rPr lang="en-GB" smtClean="0"/>
              <a:t>12/07/2016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6D93B8-F8DF-4927-A551-413E3CD7D518}" type="slidenum">
              <a:rPr lang="en-GB" smtClean="0"/>
              <a:t>‹#›</a:t>
            </a:fld>
            <a:endParaRPr lang="en-GB"/>
          </a:p>
        </p:txBody>
      </p:sp>
    </p:spTree>
    <p:extLst>
      <p:ext uri="{BB962C8B-B14F-4D97-AF65-F5344CB8AC3E}">
        <p14:creationId xmlns:p14="http://schemas.microsoft.com/office/powerpoint/2010/main" val="343540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8" y="14970762"/>
            <a:ext cx="18167985" cy="1767382"/>
          </a:xfrm>
        </p:spPr>
        <p:txBody>
          <a:bodyPr anchor="b"/>
          <a:lstStyle>
            <a:lvl1pPr algn="l">
              <a:defRPr sz="6500" b="1"/>
            </a:lvl1pPr>
          </a:lstStyle>
          <a:p>
            <a:r>
              <a:rPr lang="en-US" smtClean="0"/>
              <a:t>Click to edit Master title style</a:t>
            </a:r>
            <a:endParaRPr lang="en-GB"/>
          </a:p>
        </p:txBody>
      </p:sp>
      <p:sp>
        <p:nvSpPr>
          <p:cNvPr id="3" name="Picture Placeholder 2"/>
          <p:cNvSpPr>
            <a:spLocks noGrp="1"/>
          </p:cNvSpPr>
          <p:nvPr>
            <p:ph type="pic" idx="1"/>
          </p:nvPr>
        </p:nvSpPr>
        <p:spPr>
          <a:xfrm>
            <a:off x="5935088" y="1910951"/>
            <a:ext cx="18167985" cy="12832080"/>
          </a:xfrm>
        </p:spPr>
        <p:txBody>
          <a:bodyPr/>
          <a:lstStyle>
            <a:lvl1pPr marL="0" indent="0">
              <a:buNone/>
              <a:defRPr sz="10300"/>
            </a:lvl1pPr>
            <a:lvl2pPr marL="1476112" indent="0">
              <a:buNone/>
              <a:defRPr sz="9000"/>
            </a:lvl2pPr>
            <a:lvl3pPr marL="2952225" indent="0">
              <a:buNone/>
              <a:defRPr sz="7700"/>
            </a:lvl3pPr>
            <a:lvl4pPr marL="4428337" indent="0">
              <a:buNone/>
              <a:defRPr sz="6500"/>
            </a:lvl4pPr>
            <a:lvl5pPr marL="5904450" indent="0">
              <a:buNone/>
              <a:defRPr sz="6500"/>
            </a:lvl5pPr>
            <a:lvl6pPr marL="7380562" indent="0">
              <a:buNone/>
              <a:defRPr sz="6500"/>
            </a:lvl6pPr>
            <a:lvl7pPr marL="8856675" indent="0">
              <a:buNone/>
              <a:defRPr sz="6500"/>
            </a:lvl7pPr>
            <a:lvl8pPr marL="10332787" indent="0">
              <a:buNone/>
              <a:defRPr sz="6500"/>
            </a:lvl8pPr>
            <a:lvl9pPr marL="11808900" indent="0">
              <a:buNone/>
              <a:defRPr sz="6500"/>
            </a:lvl9pPr>
          </a:lstStyle>
          <a:p>
            <a:endParaRPr lang="en-GB"/>
          </a:p>
        </p:txBody>
      </p:sp>
      <p:sp>
        <p:nvSpPr>
          <p:cNvPr id="4" name="Text Placeholder 3"/>
          <p:cNvSpPr>
            <a:spLocks noGrp="1"/>
          </p:cNvSpPr>
          <p:nvPr>
            <p:ph type="body" sz="half" idx="2"/>
          </p:nvPr>
        </p:nvSpPr>
        <p:spPr>
          <a:xfrm>
            <a:off x="5935088" y="16738143"/>
            <a:ext cx="18167985" cy="2509978"/>
          </a:xfrm>
        </p:spPr>
        <p:txBody>
          <a:bodyPr/>
          <a:lstStyle>
            <a:lvl1pPr marL="0" indent="0">
              <a:buNone/>
              <a:defRPr sz="4500"/>
            </a:lvl1pPr>
            <a:lvl2pPr marL="1476112" indent="0">
              <a:buNone/>
              <a:defRPr sz="3900"/>
            </a:lvl2pPr>
            <a:lvl3pPr marL="2952225" indent="0">
              <a:buNone/>
              <a:defRPr sz="3200"/>
            </a:lvl3pPr>
            <a:lvl4pPr marL="4428337" indent="0">
              <a:buNone/>
              <a:defRPr sz="2900"/>
            </a:lvl4pPr>
            <a:lvl5pPr marL="5904450" indent="0">
              <a:buNone/>
              <a:defRPr sz="2900"/>
            </a:lvl5pPr>
            <a:lvl6pPr marL="7380562" indent="0">
              <a:buNone/>
              <a:defRPr sz="2900"/>
            </a:lvl6pPr>
            <a:lvl7pPr marL="8856675" indent="0">
              <a:buNone/>
              <a:defRPr sz="2900"/>
            </a:lvl7pPr>
            <a:lvl8pPr marL="10332787" indent="0">
              <a:buNone/>
              <a:defRPr sz="2900"/>
            </a:lvl8pPr>
            <a:lvl9pPr marL="11808900"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164D9-2395-40AF-8DA3-4CB526340FA8}" type="datetimeFigureOut">
              <a:rPr lang="en-GB" smtClean="0"/>
              <a:t>12/07/2016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6D93B8-F8DF-4927-A551-413E3CD7D518}" type="slidenum">
              <a:rPr lang="en-GB" smtClean="0"/>
              <a:t>‹#›</a:t>
            </a:fld>
            <a:endParaRPr lang="en-GB"/>
          </a:p>
        </p:txBody>
      </p:sp>
    </p:spTree>
    <p:extLst>
      <p:ext uri="{BB962C8B-B14F-4D97-AF65-F5344CB8AC3E}">
        <p14:creationId xmlns:p14="http://schemas.microsoft.com/office/powerpoint/2010/main" val="1897076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4000" y="856464"/>
            <a:ext cx="27251978" cy="3564467"/>
          </a:xfrm>
          <a:prstGeom prst="rect">
            <a:avLst/>
          </a:prstGeom>
        </p:spPr>
        <p:txBody>
          <a:bodyPr vert="horz" lIns="295222" tIns="147611" rIns="295222" bIns="147611"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514000" y="4990256"/>
            <a:ext cx="27251978" cy="14114300"/>
          </a:xfrm>
          <a:prstGeom prst="rect">
            <a:avLst/>
          </a:prstGeom>
        </p:spPr>
        <p:txBody>
          <a:bodyPr vert="horz" lIns="295222" tIns="147611" rIns="295222" bIns="1476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514001" y="19822397"/>
            <a:ext cx="7065327" cy="1138650"/>
          </a:xfrm>
          <a:prstGeom prst="rect">
            <a:avLst/>
          </a:prstGeom>
        </p:spPr>
        <p:txBody>
          <a:bodyPr vert="horz" lIns="295222" tIns="147611" rIns="295222" bIns="147611" rtlCol="0" anchor="ctr"/>
          <a:lstStyle>
            <a:lvl1pPr algn="l">
              <a:defRPr sz="3900">
                <a:solidFill>
                  <a:schemeClr val="tx1">
                    <a:tint val="75000"/>
                  </a:schemeClr>
                </a:solidFill>
              </a:defRPr>
            </a:lvl1pPr>
          </a:lstStyle>
          <a:p>
            <a:fld id="{32F164D9-2395-40AF-8DA3-4CB526340FA8}" type="datetimeFigureOut">
              <a:rPr lang="en-GB" smtClean="0"/>
              <a:t>12/07/2016</a:t>
            </a:fld>
            <a:endParaRPr lang="en-GB"/>
          </a:p>
        </p:txBody>
      </p:sp>
      <p:sp>
        <p:nvSpPr>
          <p:cNvPr id="5" name="Footer Placeholder 4"/>
          <p:cNvSpPr>
            <a:spLocks noGrp="1"/>
          </p:cNvSpPr>
          <p:nvPr>
            <p:ph type="ftr" sz="quarter" idx="3"/>
          </p:nvPr>
        </p:nvSpPr>
        <p:spPr>
          <a:xfrm>
            <a:off x="10345661" y="19822397"/>
            <a:ext cx="9588659" cy="1138650"/>
          </a:xfrm>
          <a:prstGeom prst="rect">
            <a:avLst/>
          </a:prstGeom>
        </p:spPr>
        <p:txBody>
          <a:bodyPr vert="horz" lIns="295222" tIns="147611" rIns="295222" bIns="147611" rtlCol="0" anchor="ctr"/>
          <a:lstStyle>
            <a:lvl1pPr algn="ctr">
              <a:defRPr sz="3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700650" y="19822397"/>
            <a:ext cx="7065327" cy="1138650"/>
          </a:xfrm>
          <a:prstGeom prst="rect">
            <a:avLst/>
          </a:prstGeom>
        </p:spPr>
        <p:txBody>
          <a:bodyPr vert="horz" lIns="295222" tIns="147611" rIns="295222" bIns="147611" rtlCol="0" anchor="ctr"/>
          <a:lstStyle>
            <a:lvl1pPr algn="r">
              <a:defRPr sz="3900">
                <a:solidFill>
                  <a:schemeClr val="tx1">
                    <a:tint val="75000"/>
                  </a:schemeClr>
                </a:solidFill>
              </a:defRPr>
            </a:lvl1pPr>
          </a:lstStyle>
          <a:p>
            <a:fld id="{EB6D93B8-F8DF-4927-A551-413E3CD7D518}" type="slidenum">
              <a:rPr lang="en-GB" smtClean="0"/>
              <a:t>‹#›</a:t>
            </a:fld>
            <a:endParaRPr lang="en-GB"/>
          </a:p>
        </p:txBody>
      </p:sp>
    </p:spTree>
    <p:extLst>
      <p:ext uri="{BB962C8B-B14F-4D97-AF65-F5344CB8AC3E}">
        <p14:creationId xmlns:p14="http://schemas.microsoft.com/office/powerpoint/2010/main" val="89344063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225" rtl="0" eaLnBrk="1" latinLnBrk="0" hangingPunct="1">
        <a:spcBef>
          <a:spcPct val="0"/>
        </a:spcBef>
        <a:buNone/>
        <a:defRPr sz="14200" kern="1200">
          <a:solidFill>
            <a:schemeClr val="tx1"/>
          </a:solidFill>
          <a:latin typeface="+mj-lt"/>
          <a:ea typeface="+mj-ea"/>
          <a:cs typeface="+mj-cs"/>
        </a:defRPr>
      </a:lvl1pPr>
    </p:titleStyle>
    <p:bodyStyle>
      <a:lvl1pPr marL="1107085" indent="-1107085" algn="l" defTabSz="2952225"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1pPr>
      <a:lvl2pPr marL="2398683" indent="-922570" algn="l" defTabSz="2952225"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2pPr>
      <a:lvl3pPr marL="3690281" indent="-738056" algn="l" defTabSz="2952225"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3pPr>
      <a:lvl4pPr marL="5166394" indent="-738056" algn="l" defTabSz="295222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4pPr>
      <a:lvl5pPr marL="6642506" indent="-738056" algn="l" defTabSz="295222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5pPr>
      <a:lvl6pPr marL="8118619" indent="-738056" algn="l" defTabSz="295222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6pPr>
      <a:lvl7pPr marL="9594731" indent="-738056" algn="l" defTabSz="295222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7pPr>
      <a:lvl8pPr marL="11070844" indent="-738056" algn="l" defTabSz="295222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8pPr>
      <a:lvl9pPr marL="12546956" indent="-738056" algn="l" defTabSz="295222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9pPr>
    </p:bodyStyle>
    <p:otherStyle>
      <a:defPPr>
        <a:defRPr lang="en-US"/>
      </a:defPPr>
      <a:lvl1pPr marL="0" algn="l" defTabSz="2952225" rtl="0" eaLnBrk="1" latinLnBrk="0" hangingPunct="1">
        <a:defRPr sz="5800" kern="1200">
          <a:solidFill>
            <a:schemeClr val="tx1"/>
          </a:solidFill>
          <a:latin typeface="+mn-lt"/>
          <a:ea typeface="+mn-ea"/>
          <a:cs typeface="+mn-cs"/>
        </a:defRPr>
      </a:lvl1pPr>
      <a:lvl2pPr marL="1476112" algn="l" defTabSz="2952225" rtl="0" eaLnBrk="1" latinLnBrk="0" hangingPunct="1">
        <a:defRPr sz="5800" kern="1200">
          <a:solidFill>
            <a:schemeClr val="tx1"/>
          </a:solidFill>
          <a:latin typeface="+mn-lt"/>
          <a:ea typeface="+mn-ea"/>
          <a:cs typeface="+mn-cs"/>
        </a:defRPr>
      </a:lvl2pPr>
      <a:lvl3pPr marL="2952225" algn="l" defTabSz="2952225" rtl="0" eaLnBrk="1" latinLnBrk="0" hangingPunct="1">
        <a:defRPr sz="5800" kern="1200">
          <a:solidFill>
            <a:schemeClr val="tx1"/>
          </a:solidFill>
          <a:latin typeface="+mn-lt"/>
          <a:ea typeface="+mn-ea"/>
          <a:cs typeface="+mn-cs"/>
        </a:defRPr>
      </a:lvl3pPr>
      <a:lvl4pPr marL="4428337" algn="l" defTabSz="2952225" rtl="0" eaLnBrk="1" latinLnBrk="0" hangingPunct="1">
        <a:defRPr sz="5800" kern="1200">
          <a:solidFill>
            <a:schemeClr val="tx1"/>
          </a:solidFill>
          <a:latin typeface="+mn-lt"/>
          <a:ea typeface="+mn-ea"/>
          <a:cs typeface="+mn-cs"/>
        </a:defRPr>
      </a:lvl4pPr>
      <a:lvl5pPr marL="5904450" algn="l" defTabSz="2952225" rtl="0" eaLnBrk="1" latinLnBrk="0" hangingPunct="1">
        <a:defRPr sz="5800" kern="1200">
          <a:solidFill>
            <a:schemeClr val="tx1"/>
          </a:solidFill>
          <a:latin typeface="+mn-lt"/>
          <a:ea typeface="+mn-ea"/>
          <a:cs typeface="+mn-cs"/>
        </a:defRPr>
      </a:lvl5pPr>
      <a:lvl6pPr marL="7380562" algn="l" defTabSz="2952225" rtl="0" eaLnBrk="1" latinLnBrk="0" hangingPunct="1">
        <a:defRPr sz="5800" kern="1200">
          <a:solidFill>
            <a:schemeClr val="tx1"/>
          </a:solidFill>
          <a:latin typeface="+mn-lt"/>
          <a:ea typeface="+mn-ea"/>
          <a:cs typeface="+mn-cs"/>
        </a:defRPr>
      </a:lvl6pPr>
      <a:lvl7pPr marL="8856675" algn="l" defTabSz="2952225" rtl="0" eaLnBrk="1" latinLnBrk="0" hangingPunct="1">
        <a:defRPr sz="5800" kern="1200">
          <a:solidFill>
            <a:schemeClr val="tx1"/>
          </a:solidFill>
          <a:latin typeface="+mn-lt"/>
          <a:ea typeface="+mn-ea"/>
          <a:cs typeface="+mn-cs"/>
        </a:defRPr>
      </a:lvl7pPr>
      <a:lvl8pPr marL="10332787" algn="l" defTabSz="2952225" rtl="0" eaLnBrk="1" latinLnBrk="0" hangingPunct="1">
        <a:defRPr sz="5800" kern="1200">
          <a:solidFill>
            <a:schemeClr val="tx1"/>
          </a:solidFill>
          <a:latin typeface="+mn-lt"/>
          <a:ea typeface="+mn-ea"/>
          <a:cs typeface="+mn-cs"/>
        </a:defRPr>
      </a:lvl8pPr>
      <a:lvl9pPr marL="11808900" algn="l" defTabSz="295222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514000" y="396256"/>
            <a:ext cx="27251978" cy="1781354"/>
          </a:xfrm>
        </p:spPr>
        <p:txBody>
          <a:bodyPr>
            <a:normAutofit fontScale="90000"/>
          </a:bodyPr>
          <a:lstStyle/>
          <a:p>
            <a:r>
              <a:rPr lang="en-GB" sz="6700" b="1" dirty="0"/>
              <a:t>Specialist </a:t>
            </a:r>
            <a:r>
              <a:rPr lang="en-GB" sz="6700" b="1" dirty="0" smtClean="0"/>
              <a:t>Knowledge</a:t>
            </a:r>
            <a:r>
              <a:rPr lang="en-GB" sz="6700" b="1" dirty="0"/>
              <a:t>: </a:t>
            </a:r>
            <a:r>
              <a:rPr lang="en-GB" sz="6700" b="1" dirty="0" smtClean="0"/>
              <a:t>an Interactive Approach</a:t>
            </a:r>
            <a:r>
              <a:rPr lang="en-GB" sz="6700" dirty="0" smtClean="0"/>
              <a:t/>
            </a:r>
            <a:br>
              <a:rPr lang="en-GB" sz="6700" dirty="0" smtClean="0"/>
            </a:br>
            <a:r>
              <a:rPr lang="en-GB" sz="3000" b="1" dirty="0"/>
              <a:t>Rina Fokel de Vries &amp; Veronica </a:t>
            </a:r>
            <a:r>
              <a:rPr lang="en-GB" sz="3000" b="1" dirty="0" smtClean="0"/>
              <a:t>Raffin </a:t>
            </a:r>
            <a:br>
              <a:rPr lang="en-GB" sz="3000" b="1" dirty="0" smtClean="0"/>
            </a:br>
            <a:r>
              <a:rPr lang="en-GB" sz="3000" b="1" dirty="0" smtClean="0"/>
              <a:t>EAP Tutors </a:t>
            </a:r>
            <a:r>
              <a:rPr lang="en-GB" sz="3000" dirty="0" smtClean="0"/>
              <a:t>BIA</a:t>
            </a:r>
            <a:r>
              <a:rPr lang="en-GB" sz="3000" dirty="0"/>
              <a:t>, University of Birmingham </a:t>
            </a:r>
          </a:p>
        </p:txBody>
      </p:sp>
      <p:sp>
        <p:nvSpPr>
          <p:cNvPr id="7" name="TextBox 6"/>
          <p:cNvSpPr txBox="1"/>
          <p:nvPr/>
        </p:nvSpPr>
        <p:spPr>
          <a:xfrm>
            <a:off x="11301197" y="17750184"/>
            <a:ext cx="18456413" cy="2863857"/>
          </a:xfrm>
          <a:prstGeom prst="rect">
            <a:avLst/>
          </a:prstGeom>
          <a:noFill/>
        </p:spPr>
        <p:txBody>
          <a:bodyPr wrap="square" lIns="62481" tIns="31240" rIns="62481" bIns="31240" rtlCol="0">
            <a:spAutoFit/>
          </a:bodyPr>
          <a:lstStyle/>
          <a:p>
            <a:r>
              <a:rPr lang="en-GB" sz="2200" b="1" dirty="0" smtClean="0"/>
              <a:t>References</a:t>
            </a:r>
            <a:endParaRPr lang="en-GB" sz="2200" dirty="0" smtClean="0"/>
          </a:p>
          <a:p>
            <a:pPr marL="245988" indent="-245988"/>
            <a:r>
              <a:rPr lang="en-GB" sz="2000" dirty="0" smtClean="0"/>
              <a:t>Clapham, C. (2001). ‘Discipline specificity and EAP.’ In: Flowerdew, J. and Peacock, M. (eds.), </a:t>
            </a:r>
            <a:r>
              <a:rPr lang="en-GB" sz="2000" i="1" dirty="0" smtClean="0"/>
              <a:t>Research Perspectives on English for Academic Purposes, </a:t>
            </a:r>
            <a:r>
              <a:rPr lang="en-GB" sz="2000" dirty="0" smtClean="0"/>
              <a:t>84-100.</a:t>
            </a:r>
            <a:r>
              <a:rPr lang="en-GB" sz="2000" i="1" dirty="0" smtClean="0"/>
              <a:t> </a:t>
            </a:r>
            <a:r>
              <a:rPr lang="en-GB" sz="2000" dirty="0" smtClean="0"/>
              <a:t>Cambridge: CUP. </a:t>
            </a:r>
          </a:p>
          <a:p>
            <a:pPr marL="245988" indent="-245988"/>
            <a:r>
              <a:rPr lang="en-GB" sz="2000" dirty="0" smtClean="0"/>
              <a:t>Hyland, K. (2002). ‘Specificity revisited: how far should we go now?’ </a:t>
            </a:r>
            <a:r>
              <a:rPr lang="en-GB" sz="2000" i="1" dirty="0" smtClean="0"/>
              <a:t>English for Specific Purposes </a:t>
            </a:r>
            <a:r>
              <a:rPr lang="en-GB" sz="2000" dirty="0" smtClean="0"/>
              <a:t>21 (2002), 385-395.</a:t>
            </a:r>
          </a:p>
          <a:p>
            <a:pPr marL="245988" indent="-245988"/>
            <a:r>
              <a:rPr lang="en-GB" sz="2000" dirty="0" smtClean="0"/>
              <a:t>Hyland, K. and </a:t>
            </a:r>
            <a:r>
              <a:rPr lang="en-GB" sz="2000" dirty="0" err="1" smtClean="0"/>
              <a:t>Tse</a:t>
            </a:r>
            <a:r>
              <a:rPr lang="en-GB" sz="2000" dirty="0" smtClean="0"/>
              <a:t>, P. (2007). ‘Is there an “Academic Vocabulary?”’ </a:t>
            </a:r>
            <a:r>
              <a:rPr lang="en-GB" sz="2000" i="1" dirty="0" err="1" smtClean="0"/>
              <a:t>Tesol</a:t>
            </a:r>
            <a:r>
              <a:rPr lang="en-GB" sz="2000" i="1" dirty="0" smtClean="0"/>
              <a:t> Quarterly, </a:t>
            </a:r>
            <a:r>
              <a:rPr lang="en-GB" sz="2000" dirty="0" smtClean="0"/>
              <a:t>Vol. 41, No. 2, June 2007, 235-253.</a:t>
            </a:r>
          </a:p>
          <a:p>
            <a:pPr marL="245988" indent="-245988"/>
            <a:r>
              <a:rPr lang="en-GB" sz="2000" dirty="0" smtClean="0"/>
              <a:t>Jordan, R. R. (2012). </a:t>
            </a:r>
            <a:r>
              <a:rPr lang="en-GB" sz="2000" i="1" dirty="0" smtClean="0"/>
              <a:t>English for Academic Purposes: a guide and resource book for teachers. </a:t>
            </a:r>
            <a:r>
              <a:rPr lang="en-GB" sz="2000" dirty="0" smtClean="0"/>
              <a:t>12ht edition. Cambridge: CUP.</a:t>
            </a:r>
          </a:p>
          <a:p>
            <a:pPr marL="245988" indent="-245988"/>
            <a:r>
              <a:rPr lang="en-GB" sz="2000" dirty="0" smtClean="0"/>
              <a:t>Nagy, W. and Townsend, D (2012). ‘Words as Tools: Learning Academic Vocabulary as Language Acquisition.’ </a:t>
            </a:r>
            <a:r>
              <a:rPr lang="en-GB" sz="2000" i="1" dirty="0" smtClean="0"/>
              <a:t>Reading Research Quarterly, </a:t>
            </a:r>
            <a:r>
              <a:rPr lang="en-GB" sz="2000" dirty="0" smtClean="0"/>
              <a:t>47(1), 91-108.</a:t>
            </a:r>
          </a:p>
          <a:p>
            <a:pPr marL="245988" indent="-245988"/>
            <a:r>
              <a:rPr lang="en-GB" sz="2000" dirty="0" smtClean="0"/>
              <a:t>Swales, J. and Feak, C. (2004). </a:t>
            </a:r>
            <a:r>
              <a:rPr lang="en-GB" sz="2000" i="1" dirty="0" smtClean="0"/>
              <a:t>Academic Writing for Graduate Students. </a:t>
            </a:r>
            <a:r>
              <a:rPr lang="en-GB" sz="2000" dirty="0" smtClean="0"/>
              <a:t>2</a:t>
            </a:r>
            <a:r>
              <a:rPr lang="en-GB" sz="2000" baseline="30000" dirty="0" smtClean="0"/>
              <a:t>nd</a:t>
            </a:r>
            <a:r>
              <a:rPr lang="en-GB" sz="2000" dirty="0" smtClean="0"/>
              <a:t> edition. Ann </a:t>
            </a:r>
            <a:r>
              <a:rPr lang="en-GB" sz="2000" dirty="0" err="1" smtClean="0"/>
              <a:t>Arbor</a:t>
            </a:r>
            <a:r>
              <a:rPr lang="en-GB" sz="2000" dirty="0" smtClean="0"/>
              <a:t>: U of Michigan Press.</a:t>
            </a:r>
          </a:p>
          <a:p>
            <a:pPr marL="245988" indent="-245988"/>
            <a:r>
              <a:rPr lang="en-GB" sz="2000" dirty="0" err="1" smtClean="0"/>
              <a:t>Unilearning</a:t>
            </a:r>
            <a:r>
              <a:rPr lang="en-GB" sz="2000" dirty="0" smtClean="0"/>
              <a:t> (2000). ‘Developing knowledge and understanding of the specialist language in your discipline.’ Available at: http://unilearning.uow.edu.au/academic/2ci.html. Accessed: 20</a:t>
            </a:r>
            <a:r>
              <a:rPr lang="en-GB" sz="2000" baseline="30000" dirty="0" smtClean="0"/>
              <a:t>th</a:t>
            </a:r>
            <a:r>
              <a:rPr lang="en-GB" sz="2000" dirty="0" smtClean="0"/>
              <a:t> May 2016.</a:t>
            </a:r>
            <a:endParaRPr lang="en-GB" sz="2000" dirty="0"/>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387" y="380352"/>
            <a:ext cx="2449409" cy="181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25163" y="456736"/>
            <a:ext cx="3364395" cy="15236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6" name="Rectangle 15"/>
          <p:cNvSpPr/>
          <p:nvPr/>
        </p:nvSpPr>
        <p:spPr>
          <a:xfrm>
            <a:off x="738387" y="2423952"/>
            <a:ext cx="9793088" cy="81974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44000" rIns="468000" bIns="216000" rtlCol="0" anchor="ctr"/>
          <a:lstStyle/>
          <a:p>
            <a:pPr marL="180000"/>
            <a:r>
              <a:rPr lang="en-GB" sz="2800" b="1" dirty="0" smtClean="0">
                <a:solidFill>
                  <a:schemeClr val="accent5">
                    <a:lumMod val="50000"/>
                  </a:schemeClr>
                </a:solidFill>
                <a:latin typeface="+mj-lt"/>
              </a:rPr>
              <a:t>Background</a:t>
            </a:r>
          </a:p>
          <a:p>
            <a:pPr marL="180000" algn="just"/>
            <a:r>
              <a:rPr lang="en-GB" sz="2800" dirty="0" smtClean="0">
                <a:solidFill>
                  <a:schemeClr val="bg1"/>
                </a:solidFill>
              </a:rPr>
              <a:t>     Although most foundation </a:t>
            </a:r>
            <a:r>
              <a:rPr lang="en-GB" sz="2800" dirty="0">
                <a:solidFill>
                  <a:schemeClr val="bg1"/>
                </a:solidFill>
              </a:rPr>
              <a:t>programmes </a:t>
            </a:r>
            <a:r>
              <a:rPr lang="en-GB" sz="2800" dirty="0" smtClean="0">
                <a:solidFill>
                  <a:schemeClr val="bg1"/>
                </a:solidFill>
              </a:rPr>
              <a:t>offer pathway-related variety in terms of topic, </a:t>
            </a:r>
            <a:r>
              <a:rPr lang="en-GB" sz="2800" dirty="0">
                <a:solidFill>
                  <a:schemeClr val="bg1"/>
                </a:solidFill>
              </a:rPr>
              <a:t>lexical </a:t>
            </a:r>
            <a:r>
              <a:rPr lang="en-GB" sz="2800" dirty="0" smtClean="0">
                <a:solidFill>
                  <a:schemeClr val="bg1"/>
                </a:solidFill>
              </a:rPr>
              <a:t>discipline-specificity is often limited and usually the </a:t>
            </a:r>
            <a:r>
              <a:rPr lang="en-GB" sz="2800" dirty="0">
                <a:solidFill>
                  <a:schemeClr val="bg1"/>
                </a:solidFill>
              </a:rPr>
              <a:t>AWL is taught. </a:t>
            </a:r>
            <a:r>
              <a:rPr lang="en-GB" sz="2800" dirty="0" smtClean="0">
                <a:solidFill>
                  <a:schemeClr val="bg1"/>
                </a:solidFill>
              </a:rPr>
              <a:t>Teaching a </a:t>
            </a:r>
            <a:r>
              <a:rPr lang="en-GB" sz="2800" dirty="0">
                <a:solidFill>
                  <a:schemeClr val="bg1"/>
                </a:solidFill>
              </a:rPr>
              <a:t>generic lexis upon which students </a:t>
            </a:r>
            <a:r>
              <a:rPr lang="en-GB" sz="2800" dirty="0" smtClean="0">
                <a:solidFill>
                  <a:schemeClr val="bg1"/>
                </a:solidFill>
              </a:rPr>
              <a:t>later build subject-related </a:t>
            </a:r>
            <a:r>
              <a:rPr lang="en-GB" sz="2800" dirty="0">
                <a:solidFill>
                  <a:schemeClr val="bg1"/>
                </a:solidFill>
              </a:rPr>
              <a:t>items may not reflect real-life learning (Hyland, 2002</a:t>
            </a:r>
            <a:r>
              <a:rPr lang="en-GB" sz="2800" dirty="0" smtClean="0">
                <a:solidFill>
                  <a:schemeClr val="bg1"/>
                </a:solidFill>
              </a:rPr>
              <a:t>), nor meet actual </a:t>
            </a:r>
            <a:r>
              <a:rPr lang="en-GB" sz="2800" dirty="0">
                <a:solidFill>
                  <a:schemeClr val="bg1"/>
                </a:solidFill>
              </a:rPr>
              <a:t>needs. </a:t>
            </a:r>
            <a:r>
              <a:rPr lang="en-GB" sz="2800" dirty="0" smtClean="0">
                <a:solidFill>
                  <a:schemeClr val="bg1"/>
                </a:solidFill>
              </a:rPr>
              <a:t>As Hyland &amp; </a:t>
            </a:r>
            <a:r>
              <a:rPr lang="en-GB" sz="2800" dirty="0" err="1" smtClean="0">
                <a:solidFill>
                  <a:schemeClr val="bg1"/>
                </a:solidFill>
              </a:rPr>
              <a:t>Tse</a:t>
            </a:r>
            <a:r>
              <a:rPr lang="en-GB" sz="2800" dirty="0" smtClean="0">
                <a:solidFill>
                  <a:schemeClr val="bg1"/>
                </a:solidFill>
              </a:rPr>
              <a:t> </a:t>
            </a:r>
            <a:r>
              <a:rPr lang="en-GB" sz="2800" dirty="0">
                <a:solidFill>
                  <a:schemeClr val="bg1"/>
                </a:solidFill>
              </a:rPr>
              <a:t>(2007: 235</a:t>
            </a:r>
            <a:r>
              <a:rPr lang="en-GB" sz="2800" dirty="0" smtClean="0">
                <a:solidFill>
                  <a:schemeClr val="bg1"/>
                </a:solidFill>
              </a:rPr>
              <a:t>) state, ‘Teachers </a:t>
            </a:r>
            <a:r>
              <a:rPr lang="en-GB" sz="2800" dirty="0">
                <a:solidFill>
                  <a:schemeClr val="bg1"/>
                </a:solidFill>
              </a:rPr>
              <a:t>should help students develop </a:t>
            </a:r>
            <a:r>
              <a:rPr lang="en-GB" sz="2800" dirty="0" smtClean="0">
                <a:solidFill>
                  <a:schemeClr val="bg1"/>
                </a:solidFill>
              </a:rPr>
              <a:t>a … </a:t>
            </a:r>
            <a:r>
              <a:rPr lang="en-GB" sz="2800" dirty="0">
                <a:solidFill>
                  <a:schemeClr val="bg1"/>
                </a:solidFill>
              </a:rPr>
              <a:t>discipline-based lexical </a:t>
            </a:r>
            <a:r>
              <a:rPr lang="en-GB" sz="2800" dirty="0" smtClean="0">
                <a:solidFill>
                  <a:schemeClr val="bg1"/>
                </a:solidFill>
              </a:rPr>
              <a:t>repertoire’. That </a:t>
            </a:r>
            <a:r>
              <a:rPr lang="en-GB" sz="2800" dirty="0">
                <a:solidFill>
                  <a:schemeClr val="bg1"/>
                </a:solidFill>
              </a:rPr>
              <a:t>the </a:t>
            </a:r>
            <a:r>
              <a:rPr lang="en-GB" sz="2800" i="1" dirty="0" smtClean="0">
                <a:solidFill>
                  <a:schemeClr val="bg1"/>
                </a:solidFill>
              </a:rPr>
              <a:t>common </a:t>
            </a:r>
            <a:r>
              <a:rPr lang="en-GB" sz="2800" i="1" dirty="0">
                <a:solidFill>
                  <a:schemeClr val="bg1"/>
                </a:solidFill>
              </a:rPr>
              <a:t>core </a:t>
            </a:r>
            <a:r>
              <a:rPr lang="en-GB" sz="2800" i="1" dirty="0" smtClean="0">
                <a:solidFill>
                  <a:schemeClr val="bg1"/>
                </a:solidFill>
              </a:rPr>
              <a:t>hypothesis </a:t>
            </a:r>
            <a:r>
              <a:rPr lang="en-GB" sz="2800" dirty="0">
                <a:solidFill>
                  <a:schemeClr val="bg1"/>
                </a:solidFill>
              </a:rPr>
              <a:t>(Clapham, 2001) </a:t>
            </a:r>
            <a:r>
              <a:rPr lang="en-GB" sz="2800" dirty="0" smtClean="0">
                <a:solidFill>
                  <a:schemeClr val="bg1"/>
                </a:solidFill>
              </a:rPr>
              <a:t>is disputable </a:t>
            </a:r>
            <a:r>
              <a:rPr lang="en-GB" sz="2800" dirty="0" smtClean="0">
                <a:solidFill>
                  <a:schemeClr val="bg1"/>
                </a:solidFill>
              </a:rPr>
              <a:t>also shows </a:t>
            </a:r>
            <a:r>
              <a:rPr lang="en-GB" sz="2800" dirty="0">
                <a:solidFill>
                  <a:schemeClr val="bg1"/>
                </a:solidFill>
              </a:rPr>
              <a:t>in the </a:t>
            </a:r>
            <a:r>
              <a:rPr lang="en-GB" sz="2800" dirty="0" smtClean="0">
                <a:solidFill>
                  <a:schemeClr val="bg1"/>
                </a:solidFill>
              </a:rPr>
              <a:t>frequent specific </a:t>
            </a:r>
            <a:r>
              <a:rPr lang="en-GB" sz="2800" dirty="0">
                <a:solidFill>
                  <a:schemeClr val="bg1"/>
                </a:solidFill>
              </a:rPr>
              <a:t>meaning and use of </a:t>
            </a:r>
            <a:r>
              <a:rPr lang="en-GB" sz="2800" dirty="0" smtClean="0">
                <a:solidFill>
                  <a:schemeClr val="bg1"/>
                </a:solidFill>
              </a:rPr>
              <a:t>words in different academic disciplines (see Fig. 1). </a:t>
            </a:r>
          </a:p>
          <a:p>
            <a:pPr marL="180000" algn="just"/>
            <a:r>
              <a:rPr lang="en-GB" sz="2800" dirty="0" smtClean="0">
                <a:solidFill>
                  <a:schemeClr val="bg1"/>
                </a:solidFill>
              </a:rPr>
              <a:t>   As </a:t>
            </a:r>
            <a:r>
              <a:rPr lang="en-GB" sz="2800" dirty="0">
                <a:solidFill>
                  <a:schemeClr val="bg1"/>
                </a:solidFill>
              </a:rPr>
              <a:t>a language learning specialist, </a:t>
            </a:r>
            <a:r>
              <a:rPr lang="en-GB" sz="2800" dirty="0" smtClean="0">
                <a:solidFill>
                  <a:schemeClr val="bg1"/>
                </a:solidFill>
              </a:rPr>
              <a:t>the EAP tutor can </a:t>
            </a:r>
            <a:r>
              <a:rPr lang="en-GB" sz="2800" dirty="0">
                <a:solidFill>
                  <a:schemeClr val="bg1"/>
                </a:solidFill>
              </a:rPr>
              <a:t>guide students towards specialist </a:t>
            </a:r>
            <a:r>
              <a:rPr lang="en-GB" sz="2800" dirty="0" smtClean="0">
                <a:solidFill>
                  <a:schemeClr val="bg1"/>
                </a:solidFill>
              </a:rPr>
              <a:t>dictionaries and create </a:t>
            </a:r>
            <a:r>
              <a:rPr lang="en-GB" sz="2800" dirty="0">
                <a:solidFill>
                  <a:schemeClr val="bg1"/>
                </a:solidFill>
              </a:rPr>
              <a:t>awareness of </a:t>
            </a:r>
            <a:r>
              <a:rPr lang="en-GB" sz="2800" dirty="0" smtClean="0">
                <a:solidFill>
                  <a:schemeClr val="bg1"/>
                </a:solidFill>
              </a:rPr>
              <a:t>discipline-specific variety </a:t>
            </a:r>
            <a:r>
              <a:rPr lang="en-GB" sz="2800" dirty="0">
                <a:solidFill>
                  <a:schemeClr val="bg1"/>
                </a:solidFill>
              </a:rPr>
              <a:t>in word frequency, </a:t>
            </a:r>
            <a:r>
              <a:rPr lang="en-GB" sz="2800" dirty="0" smtClean="0">
                <a:solidFill>
                  <a:schemeClr val="bg1"/>
                </a:solidFill>
              </a:rPr>
              <a:t>word use </a:t>
            </a:r>
            <a:r>
              <a:rPr lang="en-GB" sz="2800" dirty="0">
                <a:solidFill>
                  <a:schemeClr val="bg1"/>
                </a:solidFill>
              </a:rPr>
              <a:t>and meaning. </a:t>
            </a:r>
            <a:r>
              <a:rPr lang="en-GB" sz="2800" dirty="0" smtClean="0">
                <a:solidFill>
                  <a:schemeClr val="bg1"/>
                </a:solidFill>
              </a:rPr>
              <a:t>An alternative strategy </a:t>
            </a:r>
            <a:r>
              <a:rPr lang="en-GB" sz="2800" dirty="0">
                <a:solidFill>
                  <a:schemeClr val="bg1"/>
                </a:solidFill>
              </a:rPr>
              <a:t>is letting students </a:t>
            </a:r>
            <a:r>
              <a:rPr lang="en-GB" sz="2800" dirty="0" smtClean="0">
                <a:solidFill>
                  <a:schemeClr val="bg1"/>
                </a:solidFill>
              </a:rPr>
              <a:t>use </a:t>
            </a:r>
            <a:r>
              <a:rPr lang="en-GB" sz="2800" dirty="0">
                <a:solidFill>
                  <a:schemeClr val="bg1"/>
                </a:solidFill>
              </a:rPr>
              <a:t>texts from their own </a:t>
            </a:r>
            <a:r>
              <a:rPr lang="en-GB" sz="2800" dirty="0" smtClean="0">
                <a:solidFill>
                  <a:schemeClr val="bg1"/>
                </a:solidFill>
              </a:rPr>
              <a:t>subject pathway in the EAP classroom (for </a:t>
            </a:r>
            <a:r>
              <a:rPr lang="en-GB" sz="2800" dirty="0">
                <a:solidFill>
                  <a:schemeClr val="bg1"/>
                </a:solidFill>
              </a:rPr>
              <a:t>an example, see Swales &amp; Feak, 2004), which </a:t>
            </a:r>
            <a:r>
              <a:rPr lang="en-GB" sz="2800" dirty="0" smtClean="0">
                <a:solidFill>
                  <a:schemeClr val="bg1"/>
                </a:solidFill>
              </a:rPr>
              <a:t>can </a:t>
            </a:r>
            <a:r>
              <a:rPr lang="en-GB" sz="2800" dirty="0">
                <a:solidFill>
                  <a:schemeClr val="bg1"/>
                </a:solidFill>
              </a:rPr>
              <a:t>be </a:t>
            </a:r>
            <a:r>
              <a:rPr lang="en-GB" sz="2800" dirty="0" smtClean="0">
                <a:solidFill>
                  <a:schemeClr val="bg1"/>
                </a:solidFill>
              </a:rPr>
              <a:t>both </a:t>
            </a:r>
            <a:r>
              <a:rPr lang="en-GB" sz="2800" dirty="0" smtClean="0">
                <a:solidFill>
                  <a:schemeClr val="bg1"/>
                </a:solidFill>
              </a:rPr>
              <a:t>more motivating </a:t>
            </a:r>
            <a:r>
              <a:rPr lang="en-GB" sz="2800" dirty="0">
                <a:solidFill>
                  <a:schemeClr val="bg1"/>
                </a:solidFill>
              </a:rPr>
              <a:t>and </a:t>
            </a:r>
            <a:r>
              <a:rPr lang="en-GB" sz="2800" dirty="0" smtClean="0">
                <a:solidFill>
                  <a:schemeClr val="bg1"/>
                </a:solidFill>
              </a:rPr>
              <a:t>beneficial to them (Jordan</a:t>
            </a:r>
            <a:r>
              <a:rPr lang="en-GB" sz="2800" dirty="0">
                <a:solidFill>
                  <a:schemeClr val="bg1"/>
                </a:solidFill>
              </a:rPr>
              <a:t>, 2012). </a:t>
            </a:r>
          </a:p>
        </p:txBody>
      </p:sp>
      <p:sp>
        <p:nvSpPr>
          <p:cNvPr id="32" name="Rounded Rectangle 31"/>
          <p:cNvSpPr/>
          <p:nvPr/>
        </p:nvSpPr>
        <p:spPr>
          <a:xfrm>
            <a:off x="12403683" y="2423952"/>
            <a:ext cx="15697744" cy="2652824"/>
          </a:xfrm>
          <a:prstGeom prst="roundRect">
            <a:avLst/>
          </a:prstGeom>
          <a:solidFill>
            <a:schemeClr val="tx1"/>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r>
              <a:rPr lang="en-GB" sz="3200" b="1" dirty="0" smtClean="0">
                <a:solidFill>
                  <a:schemeClr val="accent5">
                    <a:lumMod val="50000"/>
                  </a:schemeClr>
                </a:solidFill>
              </a:rPr>
              <a:t>Goals</a:t>
            </a:r>
          </a:p>
          <a:p>
            <a:pPr marL="457200" lvl="0" indent="-457200">
              <a:buFont typeface="Arial" panose="020B0604020202020204" pitchFamily="34" charset="0"/>
              <a:buChar char="•"/>
            </a:pPr>
            <a:r>
              <a:rPr lang="en-GB" sz="3200" dirty="0" smtClean="0">
                <a:solidFill>
                  <a:schemeClr val="bg1"/>
                </a:solidFill>
              </a:rPr>
              <a:t>Facilitate discipline-specific </a:t>
            </a:r>
            <a:r>
              <a:rPr lang="en-GB" sz="3200" dirty="0">
                <a:solidFill>
                  <a:schemeClr val="bg1"/>
                </a:solidFill>
              </a:rPr>
              <a:t>learning and </a:t>
            </a:r>
            <a:r>
              <a:rPr lang="en-GB" sz="3200" dirty="0" smtClean="0">
                <a:solidFill>
                  <a:schemeClr val="bg1"/>
                </a:solidFill>
              </a:rPr>
              <a:t>promote </a:t>
            </a:r>
            <a:r>
              <a:rPr lang="en-GB" sz="3200" dirty="0">
                <a:solidFill>
                  <a:schemeClr val="bg1"/>
                </a:solidFill>
              </a:rPr>
              <a:t>learner </a:t>
            </a:r>
            <a:r>
              <a:rPr lang="en-GB" sz="3200" dirty="0" smtClean="0">
                <a:solidFill>
                  <a:schemeClr val="bg1"/>
                </a:solidFill>
              </a:rPr>
              <a:t>autonomy.</a:t>
            </a:r>
          </a:p>
          <a:p>
            <a:pPr marL="457200" indent="-457200">
              <a:buFont typeface="Arial" panose="020B0604020202020204" pitchFamily="34" charset="0"/>
              <a:buChar char="•"/>
            </a:pPr>
            <a:r>
              <a:rPr lang="en-GB" sz="3200" dirty="0" smtClean="0">
                <a:solidFill>
                  <a:schemeClr val="bg1"/>
                </a:solidFill>
              </a:rPr>
              <a:t>Build </a:t>
            </a:r>
            <a:r>
              <a:rPr lang="en-GB" sz="3200" dirty="0" smtClean="0">
                <a:solidFill>
                  <a:schemeClr val="bg1"/>
                </a:solidFill>
              </a:rPr>
              <a:t>a corpus </a:t>
            </a:r>
            <a:r>
              <a:rPr lang="en-GB" sz="3200" dirty="0" smtClean="0">
                <a:solidFill>
                  <a:schemeClr val="bg1"/>
                </a:solidFill>
              </a:rPr>
              <a:t>of specialist terminology, specialist meanings, and lexical combinations.</a:t>
            </a:r>
          </a:p>
          <a:p>
            <a:pPr marL="457200" lvl="0" indent="-457200">
              <a:buFont typeface="Arial" panose="020B0604020202020204" pitchFamily="34" charset="0"/>
              <a:buChar char="•"/>
            </a:pPr>
            <a:r>
              <a:rPr lang="en-GB" sz="3200" dirty="0" smtClean="0">
                <a:solidFill>
                  <a:schemeClr val="bg1"/>
                </a:solidFill>
              </a:rPr>
              <a:t>Ease </a:t>
            </a:r>
            <a:r>
              <a:rPr lang="en-GB" sz="3200" dirty="0" smtClean="0">
                <a:solidFill>
                  <a:schemeClr val="bg1"/>
                </a:solidFill>
              </a:rPr>
              <a:t>the transition </a:t>
            </a:r>
            <a:r>
              <a:rPr lang="en-GB" sz="3200" dirty="0">
                <a:solidFill>
                  <a:schemeClr val="bg1"/>
                </a:solidFill>
              </a:rPr>
              <a:t>from </a:t>
            </a:r>
            <a:r>
              <a:rPr lang="en-GB" sz="3200" dirty="0" smtClean="0">
                <a:solidFill>
                  <a:schemeClr val="bg1"/>
                </a:solidFill>
              </a:rPr>
              <a:t>foundation course to target programme.</a:t>
            </a:r>
          </a:p>
        </p:txBody>
      </p:sp>
      <p:graphicFrame>
        <p:nvGraphicFramePr>
          <p:cNvPr id="18" name="Table 17"/>
          <p:cNvGraphicFramePr>
            <a:graphicFrameLocks noGrp="1"/>
          </p:cNvGraphicFramePr>
          <p:nvPr>
            <p:extLst>
              <p:ext uri="{D42A27DB-BD31-4B8C-83A1-F6EECF244321}">
                <p14:modId xmlns:p14="http://schemas.microsoft.com/office/powerpoint/2010/main" val="3427624427"/>
              </p:ext>
            </p:extLst>
          </p:nvPr>
        </p:nvGraphicFramePr>
        <p:xfrm>
          <a:off x="738387" y="10783841"/>
          <a:ext cx="9793088" cy="9830200"/>
        </p:xfrm>
        <a:graphic>
          <a:graphicData uri="http://schemas.openxmlformats.org/drawingml/2006/table">
            <a:tbl>
              <a:tblPr firstRow="1" bandRow="1">
                <a:tableStyleId>{22838BEF-8BB2-4498-84A7-C5851F593DF1}</a:tableStyleId>
              </a:tblPr>
              <a:tblGrid>
                <a:gridCol w="4896544"/>
                <a:gridCol w="4896544"/>
              </a:tblGrid>
              <a:tr h="774436">
                <a:tc gridSpan="2">
                  <a:txBody>
                    <a:bodyPr/>
                    <a:lstStyle/>
                    <a:p>
                      <a:r>
                        <a:rPr lang="en-GB" sz="2200" dirty="0" smtClean="0"/>
                        <a:t>Fig. 1 – Differences in:</a:t>
                      </a:r>
                      <a:r>
                        <a:rPr lang="en-GB" sz="2200" baseline="0" dirty="0" smtClean="0"/>
                        <a:t> (a) amount and nature of specialist terminology; and </a:t>
                      </a:r>
                    </a:p>
                    <a:p>
                      <a:r>
                        <a:rPr lang="en-GB" sz="2200" baseline="0" dirty="0" smtClean="0"/>
                        <a:t>(b) word meaning in various academic disciplines (</a:t>
                      </a:r>
                      <a:r>
                        <a:rPr lang="en-GB" sz="2200" baseline="0" dirty="0" err="1" smtClean="0"/>
                        <a:t>Unilearning</a:t>
                      </a:r>
                      <a:r>
                        <a:rPr lang="en-GB" sz="2200" baseline="0" dirty="0" smtClean="0"/>
                        <a:t>, 2000)</a:t>
                      </a:r>
                      <a:endParaRPr lang="en-GB" sz="2200" dirty="0"/>
                    </a:p>
                  </a:txBody>
                  <a:tcPr/>
                </a:tc>
                <a:tc hMerge="1">
                  <a:txBody>
                    <a:bodyPr/>
                    <a:lstStyle/>
                    <a:p>
                      <a:endParaRPr lang="en-GB" sz="2200" dirty="0"/>
                    </a:p>
                  </a:txBody>
                  <a:tcPr/>
                </a:tc>
              </a:tr>
              <a:tr h="542860">
                <a:tc>
                  <a:txBody>
                    <a:bodyPr/>
                    <a:lstStyle/>
                    <a:p>
                      <a:pPr algn="ctr"/>
                      <a:r>
                        <a:rPr lang="en-GB" sz="2200" b="1" dirty="0" smtClean="0"/>
                        <a:t>Sample Texts from Sciences</a:t>
                      </a:r>
                      <a:endParaRPr lang="en-GB" sz="2200" b="1" dirty="0"/>
                    </a:p>
                  </a:txBody>
                  <a:tcPr/>
                </a:tc>
                <a:tc>
                  <a:txBody>
                    <a:bodyPr/>
                    <a:lstStyle/>
                    <a:p>
                      <a:pPr algn="ctr"/>
                      <a:r>
                        <a:rPr lang="en-GB" sz="2200" b="1" dirty="0" smtClean="0"/>
                        <a:t>Sample Texts from Humanities</a:t>
                      </a:r>
                      <a:endParaRPr lang="en-GB" sz="2200" b="1" dirty="0"/>
                    </a:p>
                  </a:txBody>
                  <a:tcPr/>
                </a:tc>
              </a:tr>
              <a:tr h="5882746">
                <a:tc>
                  <a:txBody>
                    <a:bodyPr/>
                    <a:lstStyle/>
                    <a:p>
                      <a:pPr marL="0" marR="0" indent="0" algn="l" defTabSz="2952225" rtl="0" eaLnBrk="1" fontAlgn="auto" latinLnBrk="0" hangingPunct="1">
                        <a:lnSpc>
                          <a:spcPct val="100000"/>
                        </a:lnSpc>
                        <a:spcBef>
                          <a:spcPts val="0"/>
                        </a:spcBef>
                        <a:spcAft>
                          <a:spcPts val="0"/>
                        </a:spcAft>
                        <a:buClrTx/>
                        <a:buSzTx/>
                        <a:buFontTx/>
                        <a:buNone/>
                        <a:tabLst/>
                        <a:defRPr/>
                      </a:pPr>
                      <a:r>
                        <a:rPr lang="en-GB" sz="2200" dirty="0" smtClean="0"/>
                        <a:t>(a) </a:t>
                      </a:r>
                    </a:p>
                    <a:p>
                      <a:pPr marL="0" marR="0" indent="0" algn="l" defTabSz="2952225" rtl="0" eaLnBrk="1" fontAlgn="auto" latinLnBrk="0" hangingPunct="1">
                        <a:lnSpc>
                          <a:spcPct val="100000"/>
                        </a:lnSpc>
                        <a:spcBef>
                          <a:spcPts val="0"/>
                        </a:spcBef>
                        <a:spcAft>
                          <a:spcPts val="0"/>
                        </a:spcAft>
                        <a:buClrTx/>
                        <a:buSzTx/>
                        <a:buFontTx/>
                        <a:buNone/>
                        <a:tabLst/>
                        <a:defRPr/>
                      </a:pPr>
                      <a:r>
                        <a:rPr lang="en-GB" sz="2200" dirty="0" smtClean="0"/>
                        <a:t>The number of</a:t>
                      </a:r>
                      <a:r>
                        <a:rPr lang="en-GB" sz="2200" kern="1200" dirty="0" smtClean="0">
                          <a:solidFill>
                            <a:schemeClr val="dk1"/>
                          </a:solidFill>
                          <a:latin typeface="+mn-lt"/>
                          <a:ea typeface="+mn-ea"/>
                          <a:cs typeface="+mn-cs"/>
                        </a:rPr>
                        <a:t> </a:t>
                      </a:r>
                      <a:r>
                        <a:rPr lang="en-GB" sz="2200" kern="1200" dirty="0" err="1" smtClean="0">
                          <a:solidFill>
                            <a:schemeClr val="bg2"/>
                          </a:solidFill>
                          <a:latin typeface="+mn-lt"/>
                          <a:ea typeface="+mn-ea"/>
                          <a:cs typeface="+mn-cs"/>
                        </a:rPr>
                        <a:t>Dillwynia</a:t>
                      </a:r>
                      <a:r>
                        <a:rPr lang="en-GB" sz="2200" kern="1200" baseline="0" dirty="0" smtClean="0">
                          <a:solidFill>
                            <a:schemeClr val="bg2"/>
                          </a:solidFill>
                          <a:latin typeface="+mn-lt"/>
                          <a:ea typeface="+mn-ea"/>
                          <a:cs typeface="+mn-cs"/>
                        </a:rPr>
                        <a:t> </a:t>
                      </a:r>
                      <a:r>
                        <a:rPr lang="en-GB" sz="2200" kern="1200" dirty="0" err="1" smtClean="0">
                          <a:solidFill>
                            <a:schemeClr val="bg2"/>
                          </a:solidFill>
                          <a:latin typeface="+mn-lt"/>
                          <a:ea typeface="+mn-ea"/>
                          <a:cs typeface="+mn-cs"/>
                        </a:rPr>
                        <a:t>juniperina</a:t>
                      </a:r>
                      <a:r>
                        <a:rPr lang="en-GB" sz="2200" kern="1200" dirty="0" smtClean="0">
                          <a:solidFill>
                            <a:schemeClr val="bg2"/>
                          </a:solidFill>
                          <a:latin typeface="+mn-lt"/>
                          <a:ea typeface="+mn-ea"/>
                          <a:cs typeface="+mn-cs"/>
                        </a:rPr>
                        <a:t> seeds with </a:t>
                      </a:r>
                      <a:r>
                        <a:rPr lang="en-GB" sz="2200" kern="1200" dirty="0" err="1" smtClean="0">
                          <a:solidFill>
                            <a:schemeClr val="bg2"/>
                          </a:solidFill>
                          <a:latin typeface="+mn-lt"/>
                          <a:ea typeface="+mn-ea"/>
                          <a:cs typeface="+mn-cs"/>
                        </a:rPr>
                        <a:t>elaiosomes</a:t>
                      </a:r>
                      <a:r>
                        <a:rPr lang="en-GB" sz="2200" kern="1200" dirty="0" smtClean="0">
                          <a:solidFill>
                            <a:schemeClr val="bg2"/>
                          </a:solidFill>
                          <a:latin typeface="+mn-lt"/>
                          <a:ea typeface="+mn-ea"/>
                          <a:cs typeface="+mn-cs"/>
                        </a:rPr>
                        <a:t> removed per depot</a:t>
                      </a:r>
                      <a:r>
                        <a:rPr lang="en-GB" sz="2200" kern="1200" dirty="0" smtClean="0">
                          <a:solidFill>
                            <a:schemeClr val="dk1"/>
                          </a:solidFill>
                          <a:latin typeface="+mn-lt"/>
                          <a:ea typeface="+mn-ea"/>
                          <a:cs typeface="+mn-cs"/>
                        </a:rPr>
                        <a:t> was </a:t>
                      </a:r>
                      <a:r>
                        <a:rPr lang="en-GB" sz="2200" kern="1200" dirty="0" smtClean="0">
                          <a:solidFill>
                            <a:schemeClr val="bg2"/>
                          </a:solidFill>
                          <a:latin typeface="+mn-lt"/>
                          <a:ea typeface="+mn-ea"/>
                          <a:cs typeface="+mn-cs"/>
                        </a:rPr>
                        <a:t>significantly different</a:t>
                      </a:r>
                      <a:r>
                        <a:rPr lang="en-GB" sz="2200" kern="1200" dirty="0" smtClean="0">
                          <a:solidFill>
                            <a:schemeClr val="dk1"/>
                          </a:solidFill>
                          <a:latin typeface="+mn-lt"/>
                          <a:ea typeface="+mn-ea"/>
                          <a:cs typeface="+mn-cs"/>
                        </a:rPr>
                        <a:t> from the number of </a:t>
                      </a:r>
                      <a:r>
                        <a:rPr lang="en-GB" sz="2200" kern="1200" dirty="0" smtClean="0">
                          <a:solidFill>
                            <a:schemeClr val="bg2"/>
                          </a:solidFill>
                          <a:latin typeface="+mn-lt"/>
                          <a:ea typeface="+mn-ea"/>
                          <a:cs typeface="+mn-cs"/>
                        </a:rPr>
                        <a:t>seeds without </a:t>
                      </a:r>
                      <a:r>
                        <a:rPr lang="en-GB" sz="2200" kern="1200" dirty="0" err="1" smtClean="0">
                          <a:solidFill>
                            <a:schemeClr val="bg2"/>
                          </a:solidFill>
                          <a:latin typeface="+mn-lt"/>
                          <a:ea typeface="+mn-ea"/>
                          <a:cs typeface="+mn-cs"/>
                        </a:rPr>
                        <a:t>elaiosomes</a:t>
                      </a:r>
                      <a:r>
                        <a:rPr lang="en-GB" sz="2200" kern="1200" dirty="0" smtClean="0">
                          <a:solidFill>
                            <a:schemeClr val="bg2"/>
                          </a:solidFill>
                          <a:latin typeface="+mn-lt"/>
                          <a:ea typeface="+mn-ea"/>
                          <a:cs typeface="+mn-cs"/>
                        </a:rPr>
                        <a:t> removed per depot (t = 9.64, </a:t>
                      </a:r>
                      <a:r>
                        <a:rPr lang="en-GB" sz="2200" kern="1200" dirty="0" err="1" smtClean="0">
                          <a:solidFill>
                            <a:schemeClr val="bg2"/>
                          </a:solidFill>
                          <a:latin typeface="+mn-lt"/>
                          <a:ea typeface="+mn-ea"/>
                          <a:cs typeface="+mn-cs"/>
                        </a:rPr>
                        <a:t>d.f.</a:t>
                      </a:r>
                      <a:r>
                        <a:rPr lang="en-GB" sz="2200" kern="1200" dirty="0" smtClean="0">
                          <a:solidFill>
                            <a:schemeClr val="bg2"/>
                          </a:solidFill>
                          <a:latin typeface="+mn-lt"/>
                          <a:ea typeface="+mn-ea"/>
                          <a:cs typeface="+mn-cs"/>
                        </a:rPr>
                        <a:t> = 38, p &lt; 0.05). The mean (± SD) </a:t>
                      </a:r>
                      <a:r>
                        <a:rPr lang="en-GB" sz="2200" kern="1200" dirty="0" smtClean="0">
                          <a:solidFill>
                            <a:schemeClr val="bg1"/>
                          </a:solidFill>
                          <a:latin typeface="+mn-lt"/>
                          <a:ea typeface="+mn-ea"/>
                          <a:cs typeface="+mn-cs"/>
                        </a:rPr>
                        <a:t>number of</a:t>
                      </a:r>
                      <a:r>
                        <a:rPr lang="en-GB" sz="2200" kern="1200" dirty="0" smtClean="0">
                          <a:solidFill>
                            <a:schemeClr val="bg2"/>
                          </a:solidFill>
                          <a:latin typeface="+mn-lt"/>
                          <a:ea typeface="+mn-ea"/>
                          <a:cs typeface="+mn-cs"/>
                        </a:rPr>
                        <a:t> seeds  with </a:t>
                      </a:r>
                      <a:r>
                        <a:rPr lang="en-GB" sz="2200" kern="1200" dirty="0" err="1" smtClean="0">
                          <a:solidFill>
                            <a:schemeClr val="bg2"/>
                          </a:solidFill>
                          <a:latin typeface="+mn-lt"/>
                          <a:ea typeface="+mn-ea"/>
                          <a:cs typeface="+mn-cs"/>
                        </a:rPr>
                        <a:t>elaiosomes</a:t>
                      </a:r>
                      <a:r>
                        <a:rPr lang="en-GB" sz="2200" kern="1200" dirty="0" smtClean="0">
                          <a:solidFill>
                            <a:schemeClr val="bg2"/>
                          </a:solidFill>
                          <a:latin typeface="+mn-lt"/>
                          <a:ea typeface="+mn-ea"/>
                          <a:cs typeface="+mn-cs"/>
                        </a:rPr>
                        <a:t> removed was 6.75  (± 2.27), </a:t>
                      </a:r>
                      <a:r>
                        <a:rPr lang="en-GB" sz="2200" kern="1200" dirty="0" smtClean="0">
                          <a:solidFill>
                            <a:schemeClr val="bg1"/>
                          </a:solidFill>
                          <a:latin typeface="+mn-lt"/>
                          <a:ea typeface="+mn-ea"/>
                          <a:cs typeface="+mn-cs"/>
                        </a:rPr>
                        <a:t>compared to</a:t>
                      </a:r>
                      <a:r>
                        <a:rPr lang="en-GB" sz="2200" kern="1200" dirty="0" smtClean="0">
                          <a:solidFill>
                            <a:schemeClr val="bg2"/>
                          </a:solidFill>
                          <a:latin typeface="+mn-lt"/>
                          <a:ea typeface="+mn-ea"/>
                          <a:cs typeface="+mn-cs"/>
                        </a:rPr>
                        <a:t> 1.15 (±1.27) </a:t>
                      </a:r>
                      <a:r>
                        <a:rPr lang="en-GB" sz="2200" kern="1200" dirty="0" smtClean="0">
                          <a:solidFill>
                            <a:schemeClr val="bg1"/>
                          </a:solidFill>
                          <a:latin typeface="+mn-lt"/>
                          <a:ea typeface="+mn-ea"/>
                          <a:cs typeface="+mn-cs"/>
                        </a:rPr>
                        <a:t>for</a:t>
                      </a:r>
                      <a:r>
                        <a:rPr lang="en-GB" sz="2200" kern="1200" dirty="0" smtClean="0">
                          <a:solidFill>
                            <a:schemeClr val="bg2"/>
                          </a:solidFill>
                          <a:latin typeface="+mn-lt"/>
                          <a:ea typeface="+mn-ea"/>
                          <a:cs typeface="+mn-cs"/>
                        </a:rPr>
                        <a:t> seeds without </a:t>
                      </a:r>
                      <a:r>
                        <a:rPr lang="en-GB" sz="2200" kern="1200" dirty="0" err="1" smtClean="0">
                          <a:solidFill>
                            <a:schemeClr val="bg2"/>
                          </a:solidFill>
                          <a:latin typeface="+mn-lt"/>
                          <a:ea typeface="+mn-ea"/>
                          <a:cs typeface="+mn-cs"/>
                        </a:rPr>
                        <a:t>elaiosomes</a:t>
                      </a:r>
                      <a:r>
                        <a:rPr lang="en-GB" sz="2200" kern="1200" dirty="0" smtClean="0">
                          <a:solidFill>
                            <a:schemeClr val="bg2"/>
                          </a:solidFill>
                          <a:latin typeface="+mn-lt"/>
                          <a:ea typeface="+mn-ea"/>
                          <a:cs typeface="+mn-cs"/>
                        </a:rPr>
                        <a:t> …</a:t>
                      </a:r>
                      <a:r>
                        <a:rPr lang="en-GB" sz="2200" kern="1200" dirty="0" smtClean="0">
                          <a:solidFill>
                            <a:schemeClr val="bg1"/>
                          </a:solidFill>
                          <a:latin typeface="+mn-lt"/>
                          <a:ea typeface="+mn-ea"/>
                          <a:cs typeface="+mn-cs"/>
                        </a:rPr>
                        <a:t> In contrast, for</a:t>
                      </a:r>
                      <a:r>
                        <a:rPr lang="en-GB" sz="2200" kern="1200" dirty="0" smtClean="0">
                          <a:solidFill>
                            <a:schemeClr val="bg2"/>
                          </a:solidFill>
                          <a:latin typeface="+mn-lt"/>
                          <a:ea typeface="+mn-ea"/>
                          <a:cs typeface="+mn-cs"/>
                        </a:rPr>
                        <a:t> Acacia </a:t>
                      </a:r>
                      <a:r>
                        <a:rPr lang="en-GB" sz="2200" kern="1200" dirty="0" err="1" smtClean="0">
                          <a:solidFill>
                            <a:schemeClr val="bg2"/>
                          </a:solidFill>
                          <a:latin typeface="+mn-lt"/>
                          <a:ea typeface="+mn-ea"/>
                          <a:cs typeface="+mn-cs"/>
                        </a:rPr>
                        <a:t>linifolia</a:t>
                      </a:r>
                      <a:r>
                        <a:rPr lang="en-GB" sz="2200" kern="1200" dirty="0" smtClean="0">
                          <a:solidFill>
                            <a:schemeClr val="bg2"/>
                          </a:solidFill>
                          <a:latin typeface="+mn-lt"/>
                          <a:ea typeface="+mn-ea"/>
                          <a:cs typeface="+mn-cs"/>
                        </a:rPr>
                        <a:t> </a:t>
                      </a:r>
                      <a:r>
                        <a:rPr lang="en-GB" sz="2200" kern="1200" dirty="0" smtClean="0">
                          <a:solidFill>
                            <a:schemeClr val="bg1"/>
                          </a:solidFill>
                          <a:latin typeface="+mn-lt"/>
                          <a:ea typeface="+mn-ea"/>
                          <a:cs typeface="+mn-cs"/>
                        </a:rPr>
                        <a:t>the number of </a:t>
                      </a:r>
                      <a:r>
                        <a:rPr lang="en-GB" sz="2200" kern="1200" dirty="0" smtClean="0">
                          <a:solidFill>
                            <a:schemeClr val="bg2"/>
                          </a:solidFill>
                          <a:latin typeface="+mn-lt"/>
                          <a:ea typeface="+mn-ea"/>
                          <a:cs typeface="+mn-cs"/>
                        </a:rPr>
                        <a:t>seeds with </a:t>
                      </a:r>
                      <a:r>
                        <a:rPr lang="en-GB" sz="2200" kern="1200" dirty="0" err="1" smtClean="0">
                          <a:solidFill>
                            <a:schemeClr val="bg2"/>
                          </a:solidFill>
                          <a:latin typeface="+mn-lt"/>
                          <a:ea typeface="+mn-ea"/>
                          <a:cs typeface="+mn-cs"/>
                        </a:rPr>
                        <a:t>elaiosomes</a:t>
                      </a:r>
                      <a:r>
                        <a:rPr lang="en-GB" sz="2200" kern="1200" dirty="0" smtClean="0">
                          <a:solidFill>
                            <a:schemeClr val="bg2"/>
                          </a:solidFill>
                          <a:latin typeface="+mn-lt"/>
                          <a:ea typeface="+mn-ea"/>
                          <a:cs typeface="+mn-cs"/>
                        </a:rPr>
                        <a:t> removed per depot </a:t>
                      </a:r>
                      <a:r>
                        <a:rPr lang="en-GB" sz="2200" kern="1200" dirty="0" smtClean="0">
                          <a:solidFill>
                            <a:schemeClr val="bg1"/>
                          </a:solidFill>
                          <a:latin typeface="+mn-lt"/>
                          <a:ea typeface="+mn-ea"/>
                          <a:cs typeface="+mn-cs"/>
                        </a:rPr>
                        <a:t>was  not </a:t>
                      </a:r>
                      <a:r>
                        <a:rPr lang="en-GB" sz="2200" kern="1200" dirty="0" smtClean="0">
                          <a:solidFill>
                            <a:schemeClr val="bg2"/>
                          </a:solidFill>
                          <a:latin typeface="+mn-lt"/>
                          <a:ea typeface="+mn-ea"/>
                          <a:cs typeface="+mn-cs"/>
                        </a:rPr>
                        <a:t>significantly different </a:t>
                      </a:r>
                      <a:r>
                        <a:rPr lang="en-GB" sz="2200" kern="1200" dirty="0" smtClean="0">
                          <a:solidFill>
                            <a:schemeClr val="bg1"/>
                          </a:solidFill>
                          <a:latin typeface="+mn-lt"/>
                          <a:ea typeface="+mn-ea"/>
                          <a:cs typeface="+mn-cs"/>
                        </a:rPr>
                        <a:t>to the  number of </a:t>
                      </a:r>
                      <a:r>
                        <a:rPr lang="en-GB" sz="2200" kern="1200" dirty="0" smtClean="0">
                          <a:solidFill>
                            <a:schemeClr val="bg2"/>
                          </a:solidFill>
                          <a:latin typeface="+mn-lt"/>
                          <a:ea typeface="+mn-ea"/>
                          <a:cs typeface="+mn-cs"/>
                        </a:rPr>
                        <a:t>seeds without </a:t>
                      </a:r>
                      <a:r>
                        <a:rPr lang="en-GB" sz="2200" kern="1200" dirty="0" err="1" smtClean="0">
                          <a:solidFill>
                            <a:schemeClr val="bg2"/>
                          </a:solidFill>
                          <a:latin typeface="+mn-lt"/>
                          <a:ea typeface="+mn-ea"/>
                          <a:cs typeface="+mn-cs"/>
                        </a:rPr>
                        <a:t>elaiosomes</a:t>
                      </a:r>
                      <a:r>
                        <a:rPr lang="en-GB" sz="2200" kern="1200" dirty="0" smtClean="0">
                          <a:solidFill>
                            <a:schemeClr val="bg2"/>
                          </a:solidFill>
                          <a:latin typeface="+mn-lt"/>
                          <a:ea typeface="+mn-ea"/>
                          <a:cs typeface="+mn-cs"/>
                        </a:rPr>
                        <a:t>  (t = 0.98, </a:t>
                      </a:r>
                      <a:r>
                        <a:rPr lang="en-GB" sz="2200" kern="1200" dirty="0" err="1" smtClean="0">
                          <a:solidFill>
                            <a:schemeClr val="bg2"/>
                          </a:solidFill>
                          <a:latin typeface="+mn-lt"/>
                          <a:ea typeface="+mn-ea"/>
                          <a:cs typeface="+mn-cs"/>
                        </a:rPr>
                        <a:t>d.f.</a:t>
                      </a:r>
                      <a:r>
                        <a:rPr lang="en-GB" sz="2200" kern="1200" dirty="0" smtClean="0">
                          <a:solidFill>
                            <a:schemeClr val="bg2"/>
                          </a:solidFill>
                          <a:latin typeface="+mn-lt"/>
                          <a:ea typeface="+mn-ea"/>
                          <a:cs typeface="+mn-cs"/>
                        </a:rPr>
                        <a:t> = 37, p &gt; 0.05)… </a:t>
                      </a:r>
                      <a:endParaRPr lang="en-GB" sz="2200" kern="1200" dirty="0" smtClean="0">
                        <a:solidFill>
                          <a:schemeClr val="bg1"/>
                        </a:solidFill>
                        <a:latin typeface="+mn-lt"/>
                        <a:ea typeface="+mn-ea"/>
                        <a:cs typeface="+mn-cs"/>
                      </a:endParaRPr>
                    </a:p>
                  </a:txBody>
                  <a:tcPr/>
                </a:tc>
                <a:tc>
                  <a:txBody>
                    <a:bodyPr/>
                    <a:lstStyle/>
                    <a:p>
                      <a:pPr marL="0" marR="0" indent="0" algn="l" defTabSz="2952225" rtl="0" eaLnBrk="1" fontAlgn="auto" latinLnBrk="0" hangingPunct="1">
                        <a:lnSpc>
                          <a:spcPct val="100000"/>
                        </a:lnSpc>
                        <a:spcBef>
                          <a:spcPts val="0"/>
                        </a:spcBef>
                        <a:spcAft>
                          <a:spcPts val="0"/>
                        </a:spcAft>
                        <a:buClrTx/>
                        <a:buSzTx/>
                        <a:buFontTx/>
                        <a:buNone/>
                        <a:tabLst/>
                        <a:defRPr/>
                      </a:pPr>
                      <a:r>
                        <a:rPr lang="en-GB" sz="2200" dirty="0" smtClean="0"/>
                        <a:t>(a) </a:t>
                      </a:r>
                    </a:p>
                    <a:p>
                      <a:pPr marL="0" marR="0" indent="0" algn="l" defTabSz="2952225" rtl="0" eaLnBrk="1" fontAlgn="auto" latinLnBrk="0" hangingPunct="1">
                        <a:lnSpc>
                          <a:spcPct val="100000"/>
                        </a:lnSpc>
                        <a:spcBef>
                          <a:spcPts val="0"/>
                        </a:spcBef>
                        <a:spcAft>
                          <a:spcPts val="0"/>
                        </a:spcAft>
                        <a:buClrTx/>
                        <a:buSzTx/>
                        <a:buFontTx/>
                        <a:buNone/>
                        <a:tabLst/>
                        <a:defRPr/>
                      </a:pPr>
                      <a:r>
                        <a:rPr lang="en-GB" sz="2200" dirty="0" smtClean="0"/>
                        <a:t>The adoption of a </a:t>
                      </a:r>
                      <a:r>
                        <a:rPr lang="en-GB" sz="2200" dirty="0" smtClean="0">
                          <a:solidFill>
                            <a:schemeClr val="bg2"/>
                          </a:solidFill>
                        </a:rPr>
                        <a:t>classical management style</a:t>
                      </a:r>
                      <a:r>
                        <a:rPr lang="en-GB" sz="2200" dirty="0" smtClean="0"/>
                        <a:t> can produce managers who are </a:t>
                      </a:r>
                      <a:r>
                        <a:rPr lang="en-GB" sz="2200" dirty="0" smtClean="0">
                          <a:solidFill>
                            <a:schemeClr val="bg2"/>
                          </a:solidFill>
                        </a:rPr>
                        <a:t>non-reflexive or show tunnel vision</a:t>
                      </a:r>
                      <a:r>
                        <a:rPr lang="en-GB" sz="2200" dirty="0" smtClean="0"/>
                        <a:t> when problem solving. One symptom of </a:t>
                      </a:r>
                      <a:r>
                        <a:rPr lang="en-GB" sz="2200" dirty="0" smtClean="0">
                          <a:solidFill>
                            <a:schemeClr val="bg2"/>
                          </a:solidFill>
                        </a:rPr>
                        <a:t>tunnel vision</a:t>
                      </a:r>
                      <a:r>
                        <a:rPr lang="en-GB" sz="2200" dirty="0" smtClean="0"/>
                        <a:t> is</a:t>
                      </a:r>
                      <a:r>
                        <a:rPr lang="en-GB" sz="2200" dirty="0" smtClean="0">
                          <a:solidFill>
                            <a:schemeClr val="bg2"/>
                          </a:solidFill>
                        </a:rPr>
                        <a:t> selective focussing</a:t>
                      </a:r>
                      <a:r>
                        <a:rPr lang="en-GB" sz="2200" dirty="0" smtClean="0"/>
                        <a:t> (</a:t>
                      </a:r>
                      <a:r>
                        <a:rPr lang="en-GB" sz="2200" dirty="0" err="1" smtClean="0"/>
                        <a:t>Fulop</a:t>
                      </a:r>
                      <a:r>
                        <a:rPr lang="en-GB" sz="2200" dirty="0" smtClean="0"/>
                        <a:t>, 1995), where the manager only looks at an issue from his or her own perspective rather than attempting to identify alternative perspectives such as that of subordinate staff. In contrast, more modern management styles aim to use </a:t>
                      </a:r>
                      <a:r>
                        <a:rPr lang="en-GB" sz="2200" dirty="0" smtClean="0">
                          <a:solidFill>
                            <a:schemeClr val="bg2"/>
                          </a:solidFill>
                        </a:rPr>
                        <a:t>a critical approach to problem solving</a:t>
                      </a:r>
                      <a:r>
                        <a:rPr lang="en-GB" sz="2200" dirty="0" smtClean="0"/>
                        <a:t> as well as utilising </a:t>
                      </a:r>
                      <a:r>
                        <a:rPr lang="en-GB" sz="2200" dirty="0" smtClean="0">
                          <a:solidFill>
                            <a:schemeClr val="bg2"/>
                          </a:solidFill>
                        </a:rPr>
                        <a:t>relational management techniques</a:t>
                      </a:r>
                      <a:r>
                        <a:rPr lang="en-GB" sz="2200" dirty="0" smtClean="0"/>
                        <a:t> to create </a:t>
                      </a:r>
                      <a:r>
                        <a:rPr lang="en-GB" sz="2200" dirty="0" smtClean="0">
                          <a:solidFill>
                            <a:schemeClr val="bg2"/>
                          </a:solidFill>
                        </a:rPr>
                        <a:t>workable employer-employee relations</a:t>
                      </a:r>
                      <a:r>
                        <a:rPr lang="en-GB" sz="2200" dirty="0" smtClean="0"/>
                        <a:t> (</a:t>
                      </a:r>
                      <a:r>
                        <a:rPr lang="en-GB" sz="2200" dirty="0" err="1" smtClean="0"/>
                        <a:t>Fulop</a:t>
                      </a:r>
                      <a:r>
                        <a:rPr lang="en-GB" sz="2200" dirty="0" smtClean="0"/>
                        <a:t>, 1995).</a:t>
                      </a:r>
                      <a:endParaRPr lang="en-GB" sz="2200" dirty="0"/>
                    </a:p>
                  </a:txBody>
                  <a:tcPr/>
                </a:tc>
              </a:tr>
              <a:tr h="2630158">
                <a:tc>
                  <a:txBody>
                    <a:bodyPr/>
                    <a:lstStyle/>
                    <a:p>
                      <a:pPr marL="0" marR="0" indent="0" algn="l" defTabSz="2952225" rtl="0" eaLnBrk="1" fontAlgn="auto" latinLnBrk="0" hangingPunct="1">
                        <a:lnSpc>
                          <a:spcPct val="100000"/>
                        </a:lnSpc>
                        <a:spcBef>
                          <a:spcPts val="0"/>
                        </a:spcBef>
                        <a:spcAft>
                          <a:spcPts val="0"/>
                        </a:spcAft>
                        <a:buClrTx/>
                        <a:buSzTx/>
                        <a:buFontTx/>
                        <a:buNone/>
                        <a:tabLst/>
                        <a:defRPr/>
                      </a:pPr>
                      <a:r>
                        <a:rPr lang="en-GB" sz="2200" dirty="0" smtClean="0"/>
                        <a:t>(b) </a:t>
                      </a:r>
                    </a:p>
                    <a:p>
                      <a:pPr marL="0" marR="0" indent="0" algn="l" defTabSz="2952225" rtl="0" eaLnBrk="1" fontAlgn="auto" latinLnBrk="0" hangingPunct="1">
                        <a:lnSpc>
                          <a:spcPct val="100000"/>
                        </a:lnSpc>
                        <a:spcBef>
                          <a:spcPts val="0"/>
                        </a:spcBef>
                        <a:spcAft>
                          <a:spcPts val="0"/>
                        </a:spcAft>
                        <a:buClrTx/>
                        <a:buSzTx/>
                        <a:buFontTx/>
                        <a:buNone/>
                        <a:tabLst/>
                        <a:defRPr/>
                      </a:pPr>
                      <a:r>
                        <a:rPr lang="en-GB" sz="2200" dirty="0" smtClean="0"/>
                        <a:t>- For the memory task, the number of participants from the no breakfast condition who performed poorly was </a:t>
                      </a:r>
                      <a:r>
                        <a:rPr lang="en-GB" sz="2200" u="none" dirty="0" smtClean="0">
                          <a:solidFill>
                            <a:schemeClr val="bg2"/>
                          </a:solidFill>
                        </a:rPr>
                        <a:t>significant</a:t>
                      </a:r>
                      <a:r>
                        <a:rPr lang="en-GB" sz="2200" dirty="0" smtClean="0"/>
                        <a:t>. </a:t>
                      </a:r>
                    </a:p>
                    <a:p>
                      <a:pPr marL="0" marR="0" indent="0" algn="l" defTabSz="2952225" rtl="0" eaLnBrk="1" fontAlgn="auto" latinLnBrk="0" hangingPunct="1">
                        <a:lnSpc>
                          <a:spcPct val="100000"/>
                        </a:lnSpc>
                        <a:spcBef>
                          <a:spcPts val="0"/>
                        </a:spcBef>
                        <a:spcAft>
                          <a:spcPts val="0"/>
                        </a:spcAft>
                        <a:buClrTx/>
                        <a:buSzTx/>
                        <a:buFontTx/>
                        <a:buNone/>
                        <a:tabLst/>
                        <a:defRPr/>
                      </a:pPr>
                      <a:r>
                        <a:rPr lang="en-GB" sz="2200" dirty="0" smtClean="0"/>
                        <a:t>- In terms of eye colour, blue is </a:t>
                      </a:r>
                      <a:r>
                        <a:rPr lang="en-GB" sz="2200" u="none" dirty="0" smtClean="0">
                          <a:solidFill>
                            <a:schemeClr val="bg2"/>
                          </a:solidFill>
                        </a:rPr>
                        <a:t>dominant</a:t>
                      </a:r>
                      <a:r>
                        <a:rPr lang="en-GB" sz="2200" u="none" dirty="0" smtClean="0"/>
                        <a:t>.</a:t>
                      </a:r>
                    </a:p>
                  </a:txBody>
                  <a:tcPr/>
                </a:tc>
                <a:tc>
                  <a:txBody>
                    <a:bodyPr/>
                    <a:lstStyle/>
                    <a:p>
                      <a:r>
                        <a:rPr lang="en-GB" sz="2200" dirty="0" smtClean="0"/>
                        <a:t>(b)</a:t>
                      </a:r>
                      <a:r>
                        <a:rPr lang="en-GB" sz="2200" baseline="0" dirty="0" smtClean="0"/>
                        <a:t> </a:t>
                      </a:r>
                    </a:p>
                    <a:p>
                      <a:pPr marL="0" indent="0">
                        <a:buFontTx/>
                        <a:buNone/>
                      </a:pPr>
                      <a:r>
                        <a:rPr lang="en-GB" sz="2200" dirty="0" smtClean="0"/>
                        <a:t>- The issue of land rights is </a:t>
                      </a:r>
                      <a:r>
                        <a:rPr lang="en-GB" sz="2200" u="none" dirty="0" smtClean="0">
                          <a:solidFill>
                            <a:schemeClr val="bg2"/>
                          </a:solidFill>
                        </a:rPr>
                        <a:t>significant</a:t>
                      </a:r>
                      <a:r>
                        <a:rPr lang="en-GB" sz="2200" dirty="0" smtClean="0">
                          <a:solidFill>
                            <a:schemeClr val="bg2"/>
                          </a:solidFill>
                        </a:rPr>
                        <a:t> </a:t>
                      </a:r>
                      <a:r>
                        <a:rPr lang="en-GB" sz="2200" dirty="0" smtClean="0"/>
                        <a:t>for Aboriginal people.</a:t>
                      </a:r>
                    </a:p>
                    <a:p>
                      <a:pPr marL="342900" indent="-342900">
                        <a:buFontTx/>
                        <a:buChar char="-"/>
                      </a:pPr>
                      <a:endParaRPr lang="en-GB" sz="2200" dirty="0" smtClean="0"/>
                    </a:p>
                    <a:p>
                      <a:pPr marL="0" indent="0">
                        <a:buFontTx/>
                        <a:buNone/>
                      </a:pPr>
                      <a:r>
                        <a:rPr lang="en-GB" sz="2200" smtClean="0"/>
                        <a:t>- </a:t>
                      </a:r>
                      <a:r>
                        <a:rPr lang="en-GB" sz="2200" dirty="0" smtClean="0"/>
                        <a:t>News Limited is the </a:t>
                      </a:r>
                      <a:r>
                        <a:rPr lang="en-GB" sz="2200" u="none" dirty="0" smtClean="0">
                          <a:solidFill>
                            <a:schemeClr val="bg2"/>
                          </a:solidFill>
                        </a:rPr>
                        <a:t>dominant</a:t>
                      </a:r>
                      <a:r>
                        <a:rPr lang="en-GB" sz="2200" dirty="0" smtClean="0">
                          <a:solidFill>
                            <a:schemeClr val="bg2"/>
                          </a:solidFill>
                        </a:rPr>
                        <a:t> </a:t>
                      </a:r>
                      <a:r>
                        <a:rPr lang="en-GB" sz="2200" dirty="0" smtClean="0"/>
                        <a:t>partner in the takeover bid.</a:t>
                      </a:r>
                      <a:endParaRPr lang="en-GB" sz="2200" dirty="0" smtClean="0">
                        <a:solidFill>
                          <a:schemeClr val="bg1"/>
                        </a:solidFill>
                      </a:endParaRPr>
                    </a:p>
                  </a:txBody>
                  <a:tcPr/>
                </a:tc>
              </a:tr>
            </a:tbl>
          </a:graphicData>
        </a:graphic>
      </p:graphicFrame>
      <p:graphicFrame>
        <p:nvGraphicFramePr>
          <p:cNvPr id="36" name="Diagram 35"/>
          <p:cNvGraphicFramePr/>
          <p:nvPr>
            <p:extLst>
              <p:ext uri="{D42A27DB-BD31-4B8C-83A1-F6EECF244321}">
                <p14:modId xmlns:p14="http://schemas.microsoft.com/office/powerpoint/2010/main" val="846133961"/>
              </p:ext>
            </p:extLst>
          </p:nvPr>
        </p:nvGraphicFramePr>
        <p:xfrm>
          <a:off x="11301197" y="5580833"/>
          <a:ext cx="18001999" cy="118813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36"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923963" y="9700195"/>
            <a:ext cx="10801200" cy="4161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Rounded Rectangle 4"/>
          <p:cNvSpPr/>
          <p:nvPr/>
        </p:nvSpPr>
        <p:spPr>
          <a:xfrm>
            <a:off x="15567995" y="15885110"/>
            <a:ext cx="7852912" cy="227235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endParaRPr lang="en-GB" sz="3200" b="1" kern="1200" dirty="0"/>
          </a:p>
        </p:txBody>
      </p:sp>
    </p:spTree>
    <p:extLst>
      <p:ext uri="{BB962C8B-B14F-4D97-AF65-F5344CB8AC3E}">
        <p14:creationId xmlns:p14="http://schemas.microsoft.com/office/powerpoint/2010/main" val="632134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534</TotalTime>
  <Words>662</Words>
  <Application>Microsoft Office PowerPoint</Application>
  <PresentationFormat>Custom</PresentationFormat>
  <Paragraphs>50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Specialist Knowledge: an Interactive Approach Rina Fokel de Vries &amp; Veronica Raffin  EAP Tutors BIA, University of Birmingham </vt:lpstr>
    </vt:vector>
  </TitlesOfParts>
  <Company>University of Birmingham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Nelida Raffin</dc:creator>
  <cp:lastModifiedBy>Rina De Vries</cp:lastModifiedBy>
  <cp:revision>53</cp:revision>
  <cp:lastPrinted>2016-07-11T15:17:14Z</cp:lastPrinted>
  <dcterms:created xsi:type="dcterms:W3CDTF">2016-06-20T09:09:20Z</dcterms:created>
  <dcterms:modified xsi:type="dcterms:W3CDTF">2016-07-12T08:41:30Z</dcterms:modified>
</cp:coreProperties>
</file>