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4" r:id="rId6"/>
    <p:sldId id="28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3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0F000B-0A5E-403F-AFE2-BCA22C533AA3}">
  <a:tblStyle styleId="{F90F000B-0A5E-403F-AFE2-BCA22C533AA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2532" y="9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01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es.hku.hk/kenhyland/files/2012/08/Specificity-revisited_how-far-should-we-go-now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x.doi.org/10.1016/S0889-4906(01)00028-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Providing focus, or limiting </a:t>
            </a:r>
            <a:r>
              <a:rPr lang="en-GB" dirty="0" smtClean="0"/>
              <a:t>options? </a:t>
            </a:r>
            <a:r>
              <a:rPr lang="en-GB" dirty="0"/>
              <a:t>Lexis, disciplines and </a:t>
            </a:r>
            <a:r>
              <a:rPr lang="en-GB" dirty="0" smtClean="0"/>
              <a:t>EAP.</a:t>
            </a:r>
            <a:endParaRPr lang="en-GB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Mike Groves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University of Birmingham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From Hyland and Tse (2004)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79" y="1152475"/>
            <a:ext cx="7794474" cy="39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From Hyland and </a:t>
            </a:r>
            <a:r>
              <a:rPr lang="en-GB" dirty="0" err="1"/>
              <a:t>Tse</a:t>
            </a:r>
            <a:r>
              <a:rPr lang="en-GB" dirty="0"/>
              <a:t> (2007)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500"/>
              <a:t>“Similarly, </a:t>
            </a:r>
            <a:r>
              <a:rPr lang="en-GB" sz="1500" i="1"/>
              <a:t>analyze </a:t>
            </a:r>
            <a:r>
              <a:rPr lang="en-GB" sz="1500"/>
              <a:t>appears to be used differently across fields. In the social sciences, it tends to occur more regularly as a noun, while in engineering, students are six times more likely to come across the form </a:t>
            </a:r>
            <a:r>
              <a:rPr lang="en-GB" sz="1500" i="1"/>
              <a:t>analytical</a:t>
            </a:r>
            <a:r>
              <a:rPr lang="en-GB" sz="1500"/>
              <a:t>. There are also semantic differences. The word analysis, for instance, is often associated with particular types of approach, so that it appears in discipline-specific compound nouns such as </a:t>
            </a:r>
            <a:r>
              <a:rPr lang="en-GB" sz="1500" i="1"/>
              <a:t>genre analysis</a:t>
            </a:r>
            <a:r>
              <a:rPr lang="en-GB" sz="1500"/>
              <a:t> or </a:t>
            </a:r>
            <a:r>
              <a:rPr lang="en-GB" sz="1500" i="1"/>
              <a:t>neutron activation analysis</a:t>
            </a:r>
            <a:r>
              <a:rPr lang="en-GB" sz="1500"/>
              <a:t>. The verb form also has field-specific meanings. In engineering, it tends to refer to methods of determining the constituent parts or composition of a substance …., and in the social sciences it tends to mean simply considering something carefully”</a:t>
            </a:r>
          </a:p>
          <a:p>
            <a:pPr lvl="0">
              <a:spcBef>
                <a:spcPts val="0"/>
              </a:spcBef>
              <a:buNone/>
            </a:pPr>
            <a:r>
              <a:rPr lang="en-GB" sz="1500"/>
              <a:t>Hyland and Tse (2007)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Compared to...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In this modern era of technology….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Everybody knows…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Research proves that...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(Anecdotal)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For these students...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Do they need Academic Discourse at 30,000 feet or 10,000 feet?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Is it helpful to discuss the disciplinary specific nuances of hedging? Or should we be introducing and exploring the concept as a whole?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Is it helpful to discuss the nuances of the word “Analyse”, when students struggle to understand the parts of speech of this word.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At an institutional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5605"/>
            <a:ext cx="4896544" cy="325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2200" y="2211710"/>
            <a:ext cx="1853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http://events.cs.bham.ac.uk/turing12/pictures/big/AstonWebb2.JPG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a foundation year have an overarching purpose?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635645"/>
            <a:ext cx="8520600" cy="2933229"/>
          </a:xfrm>
        </p:spPr>
        <p:txBody>
          <a:bodyPr/>
          <a:lstStyle/>
          <a:p>
            <a:r>
              <a:rPr lang="en-GB" dirty="0"/>
              <a:t>Gatekeeping?</a:t>
            </a:r>
          </a:p>
          <a:p>
            <a:r>
              <a:rPr lang="en-GB" dirty="0"/>
              <a:t>Recruitment and retention?</a:t>
            </a:r>
          </a:p>
          <a:p>
            <a:r>
              <a:rPr lang="en-GB" dirty="0"/>
              <a:t>Managing students’ transitions into HE?</a:t>
            </a:r>
          </a:p>
        </p:txBody>
      </p:sp>
    </p:spTree>
    <p:extLst>
      <p:ext uri="{BB962C8B-B14F-4D97-AF65-F5344CB8AC3E}">
        <p14:creationId xmlns:p14="http://schemas.microsoft.com/office/powerpoint/2010/main" val="37136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Foundation module structures.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687" y="1152462"/>
            <a:ext cx="458152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5283950" y="1545050"/>
            <a:ext cx="3852600" cy="8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Based on an online survey of foundation for business courses- December 2015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Alongside this… 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sz="2800" dirty="0">
                <a:solidFill>
                  <a:schemeClr val="dk1"/>
                </a:solidFill>
              </a:rPr>
              <a:t>IELTS Entry Requirements for foundation courses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lang="en-GB" sz="28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87391"/>
              </p:ext>
            </p:extLst>
          </p:nvPr>
        </p:nvGraphicFramePr>
        <p:xfrm>
          <a:off x="755576" y="1779662"/>
          <a:ext cx="5184576" cy="2880320"/>
        </p:xfrm>
        <a:graphic>
          <a:graphicData uri="http://schemas.openxmlformats.org/drawingml/2006/table">
            <a:tbl>
              <a:tblPr firstRow="1" bandRow="1">
                <a:tableStyleId>{F90F000B-0A5E-403F-AFE2-BCA22C533AA3}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4.5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17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5.5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17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 personal brainstorm of what  the EAP side of foundation courses needs to achieve.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494475"/>
            <a:ext cx="8520600" cy="307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46" name="Shape 146"/>
          <p:cNvGraphicFramePr/>
          <p:nvPr/>
        </p:nvGraphicFramePr>
        <p:xfrm>
          <a:off x="61300" y="1330550"/>
          <a:ext cx="8836100" cy="4051775"/>
        </p:xfrm>
        <a:graphic>
          <a:graphicData uri="http://schemas.openxmlformats.org/drawingml/2006/table">
            <a:tbl>
              <a:tblPr>
                <a:noFill/>
                <a:tableStyleId>{F90F000B-0A5E-403F-AFE2-BCA22C533AA3}</a:tableStyleId>
              </a:tblPr>
              <a:tblGrid>
                <a:gridCol w="1262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2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2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2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2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2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62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48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dirty="0"/>
                        <a:t>Time management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Grammatical accuracy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Organisation of text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Listening skills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Notemaking skills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Planning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Review and reflection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77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dirty="0"/>
                        <a:t>Essay planning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Citation and reference skills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Hedging and boosting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Reading skills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Synthesis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Intercultural awareness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Descriptive writing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77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Analytical writing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Introductions and conclusions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Personal development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Academic integrity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Summary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Understanding nuance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Dealing with institution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77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    Sub technical vocabulary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Understanding difference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Dealing with issues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Constructing argument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Presentation Skills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Fruitful discussion skills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Exam skills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Which raises some questions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Do we have space in our courses to add another aspect?</a:t>
            </a:r>
          </a:p>
          <a:p>
            <a:pPr lvl="0">
              <a:spcBef>
                <a:spcPts val="0"/>
              </a:spcBef>
              <a:buNone/>
            </a:pPr>
            <a:r>
              <a:rPr lang="en-GB" smtClean="0"/>
              <a:t>Are </a:t>
            </a:r>
            <a:r>
              <a:rPr lang="en-GB" dirty="0"/>
              <a:t>we running the risk of putting our students into intellectual silos?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How do we ensure that our students are not marginalised as they progress through their degrees?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Can we not exploit the fact that students are spending half their academic lives being taught the very subjects that we are preparing them for?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Introduction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From a 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	-Theoretical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	-Institutional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	-Global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		Perspective.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Does a growing  focus on discipline specific lexis lead us to greater opportunity costs at foundation level?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At a global level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31590"/>
            <a:ext cx="3596605" cy="35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96336" y="877674"/>
            <a:ext cx="1556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https://encrypted-tbn2.gstatic.com/images?q=tbn:ANd9GcRLP0fuMy3qWgit3e5skNOsBylKsX2pLV_2RaeQOYpvrsFWEU0hqQ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On a global level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What is the point of education? What are we doing?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We are working with international students in an internationalised education system (Mighty, 2014)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Are we here to further the career goals of the children of the extant elite?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Two answers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“the strategic role of international academic cooperation in globalizing solidarity among nations and establishing a true global citizenry” (</a:t>
            </a:r>
            <a:r>
              <a:rPr lang="en-GB" dirty="0" err="1"/>
              <a:t>Gacel</a:t>
            </a:r>
            <a:r>
              <a:rPr lang="en-GB" dirty="0"/>
              <a:t>-Ávila, 2005, p,133)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From the HEA “preparing 21st century graduates to live in and contribute responsibly to a globally interconnected society” (HEA, 2014)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To boil it down…..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“Global citizenship”- (Oxley and Morris, 2013)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 what does “citizenship” mean?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82" name="Shape 182"/>
          <p:cNvGraphicFramePr/>
          <p:nvPr/>
        </p:nvGraphicFramePr>
        <p:xfrm>
          <a:off x="199475" y="180600"/>
          <a:ext cx="9011400" cy="5182925"/>
        </p:xfrm>
        <a:graphic>
          <a:graphicData uri="http://schemas.openxmlformats.org/drawingml/2006/table">
            <a:tbl>
              <a:tblPr>
                <a:noFill/>
                <a:tableStyleId>{F90F000B-0A5E-403F-AFE2-BCA22C533AA3}</a:tableStyleId>
              </a:tblPr>
              <a:tblGrid>
                <a:gridCol w="3003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3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 dirty="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Conception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Key theorists (contemporary proponents)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Focus, </a:t>
                      </a:r>
                      <a:r>
                        <a:rPr lang="en-GB" sz="750" b="1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key concepts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4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 dirty="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Cosmopolitan types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dirty="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Political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Kant; Rawls (Held; McGrew; Linklater; Carter; Archibugi; Wendt)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relationships of the individual to the state and other polities, particularly in the form of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cosmopolitan democracy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Moral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Stoics; Kant; Sen; Nussbaum (Osler and Starkey; Veugelers; Cabrera)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ethical positioning of individuals and groups to each other, most often featuring ideas of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human rights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5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Economic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Hayek; Friedman; Smith; Quesnay; Bowen (Carroll and Shabana; Waddock and Smith; Logsdon and Wood)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interplay between power, forms of capital, labour, resources and the human condition, often presented as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development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5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Cultural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J. S. Mill; Nietzsche (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übermensch</a:t>
                      </a: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 (He; Brimm; De Ruyter and Spiecker)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symbols that unite and divide members of societies, with particular emphasis on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globalisation of arts, media, languages, sciences and technologies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4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Advocacy types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16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Social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Habermas (communicative rationality) (Falk; Cogan and Derricott)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interconnections between individuals and groups and their advocacy of the ‘people’s’ voice, often referred to as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global civil society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86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Critical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Escobar; Said; Gramsci; Marx; critical pedagogy (for example, Freire) (Andreotti; Tully; Shultz)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challenges arising from inequalities and oppression, using critique of social norms to advocate action to improve the lives of dispossessed/subaltern populations, particularly through a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post-colonial agenda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5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Environmental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Enviro-scientific research (Dobson; Richardson; Jelin)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advocating changes in the actions of humans in relation to the natural environment, generally called the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sustainable development agenda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24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Spiritual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Danesh; religious texts (Noddings; Golmohamad; Lindner)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non-scientific and immeasurable aspects of human relations, advocating commitment to axioms relating to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caring, loving, spiritual and emotional connections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88" name="Shape 188"/>
          <p:cNvGraphicFramePr/>
          <p:nvPr>
            <p:extLst>
              <p:ext uri="{D42A27DB-BD31-4B8C-83A1-F6EECF244321}">
                <p14:modId xmlns:p14="http://schemas.microsoft.com/office/powerpoint/2010/main" val="1836172807"/>
              </p:ext>
            </p:extLst>
          </p:nvPr>
        </p:nvGraphicFramePr>
        <p:xfrm>
          <a:off x="199475" y="180600"/>
          <a:ext cx="9011400" cy="5182925"/>
        </p:xfrm>
        <a:graphic>
          <a:graphicData uri="http://schemas.openxmlformats.org/drawingml/2006/table">
            <a:tbl>
              <a:tblPr>
                <a:noFill/>
                <a:tableStyleId>{F90F000B-0A5E-403F-AFE2-BCA22C533AA3}</a:tableStyleId>
              </a:tblPr>
              <a:tblGrid>
                <a:gridCol w="3003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3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84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 dirty="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Conception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Key theorists (contemporary proponents)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Focus, </a:t>
                      </a:r>
                      <a:r>
                        <a:rPr lang="en-GB" sz="750" b="1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key concepts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4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Cosmopolitan types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Political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Kant; Rawls (Held; McGrew; Linklater; Carter; Archibugi; Wendt)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relationships of the individual to the state and other polities, particularly in the form of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cosmopolitan democracy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Moral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Stoics; Kant; Sen; Nussbaum (Osler and Starkey; Veugelers; Cabrera)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dirty="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</a:t>
                      </a:r>
                      <a:r>
                        <a:rPr lang="en-GB" sz="750" i="1" dirty="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ethical positioning of individuals and groups </a:t>
                      </a:r>
                      <a:r>
                        <a:rPr lang="en-GB" sz="750" dirty="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 each other, most often featuring ideas of </a:t>
                      </a:r>
                      <a:r>
                        <a:rPr lang="en-GB" sz="750" i="1" dirty="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human rights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5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Economic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Hayek; Friedman; Smith; Quesnay; Bowen (Carroll and Shabana; Waddock and Smith; Logsdon and Wood)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 u="sng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interplay between power, forms of capital, labour, resources and the human condition,</a:t>
                      </a: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often presented as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development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5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Cultural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J. S. Mill; Nietzsche (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übermensch</a:t>
                      </a: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 (He; Brimm; De Ruyter and Spiecker)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symbols that unite and divide members of societies, with particular emphasis on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globalisation of arts, media, languages, sciences and technologies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4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 b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Advocacy types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16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Social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Habermas (communicative rationality) (Falk; Cogan and Derricott)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interconnections between individuals and groups and their advocacy of the ‘people’s’ voice, often referred to as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global civil society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86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Critical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Escobar; Said; Gramsci; Marx; critical pedagogy (for example, Freire) (Andreotti; Tully; Shultz)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challenges arising from inequalities and oppression, using critique of social norms to advocate action to improve the lives of dispossessed/subaltern populations, particularly through a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post-colonial agenda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55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Environmental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Enviro-scientific research (Dobson; Richardson; Jelin)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advocating changes in the actions of humans in relation to the natural environment, generally called the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sustainable development agenda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24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Spiritual global citizenship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Danesh; religious texts (Noddings; Golmohamad; Lindner)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750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focus on the non-scientific and immeasurable aspects of human relations, advocating commitment to axioms relating to </a:t>
                      </a:r>
                      <a:r>
                        <a:rPr lang="en-GB" sz="750" i="1"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caring, loving, spiritual and emotional connections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According to Hadley (2014, p.26)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 is a balance between two ideals</a:t>
            </a:r>
          </a:p>
          <a:p>
            <a:r>
              <a:rPr lang="en-GB" dirty="0"/>
              <a:t>“The scholarly ideals of Wilhelm von </a:t>
            </a:r>
            <a:r>
              <a:rPr lang="en-GB" dirty="0" err="1"/>
              <a:t>Humbolt</a:t>
            </a:r>
            <a:r>
              <a:rPr lang="en-GB" dirty="0"/>
              <a:t>, in which scholars link their research interests to instruction…….[students] are steeped in both the academic knowledge and cultural ideals necessary for contributing to the nation state”</a:t>
            </a:r>
          </a:p>
          <a:p>
            <a:r>
              <a:rPr lang="en-GB" dirty="0"/>
              <a:t>“ Providing the knowledge and vocational skills need for economic development”</a:t>
            </a:r>
          </a:p>
          <a:p>
            <a:endParaRPr lang="en-GB" dirty="0"/>
          </a:p>
          <a:p>
            <a:r>
              <a:rPr lang="en-GB" dirty="0"/>
              <a:t>“The goal has shifted towards producing graduates who have the mental ability to learn quickly and serve the needs of the global market”</a:t>
            </a:r>
          </a:p>
        </p:txBody>
      </p:sp>
    </p:spTree>
    <p:extLst>
      <p:ext uri="{BB962C8B-B14F-4D97-AF65-F5344CB8AC3E}">
        <p14:creationId xmlns:p14="http://schemas.microsoft.com/office/powerpoint/2010/main" val="34088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Coming back to foundation courses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Students have access to rich, subject specific discourse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Is it our job to teach to teach the students strategies to build their own lexicons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Teaching how to write MLA references to how to identify the features of a referencing system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This goes beyond lexis, including ideas of </a:t>
            </a:r>
            <a:r>
              <a:rPr lang="en-GB" dirty="0" err="1"/>
              <a:t>metadiscourse</a:t>
            </a:r>
            <a:endParaRPr lang="en-GB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Strategies could include.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Using lextutor and the like to analyse their own output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Rigorous (possibly assessed) strategies for recording subject specific vocabulary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Building an understanding of “smaller cultures” within the university (Connor, 2011)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Encouraging students to explore the myriad of tool available to them (word clouds, quizlet) and use them in informed and disciplined ways.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To conclude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By focussing on a subject specific vocabulary, we are running the risk of placing our students into intellectual silos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We should be equipping them with the skills to build their own lexicon, and their own mastery of subject specific styles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The need for further research comparing EGAP and ESAP at foundation level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The transition into higher education should be about opening out, not closing in.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Alternative Title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/>
              <a:t>Going too far with discipline</a:t>
            </a:r>
          </a:p>
          <a:p>
            <a:pPr lvl="0">
              <a:spcBef>
                <a:spcPts val="0"/>
              </a:spcBef>
              <a:buNone/>
            </a:pPr>
            <a:r>
              <a:rPr lang="en-GB" b="1" dirty="0"/>
              <a:t>Does EAP need a safe word?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References</a:t>
            </a:r>
            <a:endParaRPr dirty="0"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900" dirty="0" err="1">
                <a:solidFill>
                  <a:schemeClr val="tx1"/>
                </a:solidFill>
                <a:latin typeface="+mn-lt"/>
              </a:rPr>
              <a:t>Gacel</a:t>
            </a:r>
            <a:r>
              <a:rPr lang="en-GB" sz="900" dirty="0">
                <a:solidFill>
                  <a:schemeClr val="tx1"/>
                </a:solidFill>
                <a:latin typeface="+mn-lt"/>
              </a:rPr>
              <a:t>-Ávila, J. (2005) ‘The Internationalisation of Higher Education: A Paradigm for Global Citizenry’ </a:t>
            </a:r>
            <a:r>
              <a:rPr lang="en-GB" sz="900" i="1" dirty="0">
                <a:solidFill>
                  <a:schemeClr val="tx1"/>
                </a:solidFill>
                <a:latin typeface="+mn-lt"/>
              </a:rPr>
              <a:t>Journal of Studies in International Education 9(2) </a:t>
            </a:r>
            <a:r>
              <a:rPr lang="en-GB" sz="900" dirty="0">
                <a:solidFill>
                  <a:schemeClr val="tx1"/>
                </a:solidFill>
                <a:latin typeface="+mn-lt"/>
              </a:rPr>
              <a:t>pp 121-136 DOI: </a:t>
            </a:r>
            <a:r>
              <a:rPr lang="en-GB" sz="900" dirty="0" smtClean="0">
                <a:solidFill>
                  <a:schemeClr val="tx1"/>
                </a:solidFill>
                <a:latin typeface="+mn-lt"/>
              </a:rPr>
              <a:t>10.1177/1028315304263795</a:t>
            </a:r>
          </a:p>
          <a:p>
            <a:pPr>
              <a:lnSpc>
                <a:spcPct val="100000"/>
              </a:lnSpc>
            </a:pPr>
            <a:r>
              <a:rPr lang="en-GB" sz="900" dirty="0" err="1" smtClean="0">
                <a:solidFill>
                  <a:schemeClr val="tx1"/>
                </a:solidFill>
                <a:latin typeface="+mn-lt"/>
              </a:rPr>
              <a:t>Bastone</a:t>
            </a:r>
            <a:r>
              <a:rPr lang="en-GB" sz="900" dirty="0">
                <a:solidFill>
                  <a:schemeClr val="tx1"/>
                </a:solidFill>
                <a:latin typeface="+mn-lt"/>
              </a:rPr>
              <a:t>, R. (1994) Grammar. Oxford. Oxford University </a:t>
            </a:r>
            <a:r>
              <a:rPr lang="en-GB" sz="900" dirty="0" smtClean="0">
                <a:solidFill>
                  <a:schemeClr val="tx1"/>
                </a:solidFill>
                <a:latin typeface="+mn-lt"/>
              </a:rPr>
              <a:t>Press</a:t>
            </a:r>
          </a:p>
          <a:p>
            <a:pPr>
              <a:lnSpc>
                <a:spcPct val="100000"/>
              </a:lnSpc>
            </a:pPr>
            <a:r>
              <a:rPr lang="en-GB" sz="900" dirty="0" smtClean="0">
                <a:solidFill>
                  <a:schemeClr val="tx1"/>
                </a:solidFill>
                <a:latin typeface="+mn-lt"/>
              </a:rPr>
              <a:t>Connor, U (2011) </a:t>
            </a:r>
            <a:r>
              <a:rPr lang="en-US" sz="900" i="1" dirty="0">
                <a:solidFill>
                  <a:schemeClr val="tx1"/>
                </a:solidFill>
              </a:rPr>
              <a:t>Intercultural Rhetoric in the Writing </a:t>
            </a:r>
            <a:r>
              <a:rPr lang="en-US" sz="900" i="1" dirty="0" smtClean="0">
                <a:solidFill>
                  <a:schemeClr val="tx1"/>
                </a:solidFill>
              </a:rPr>
              <a:t>Classroom </a:t>
            </a:r>
            <a:r>
              <a:rPr lang="en-US" sz="900" dirty="0">
                <a:solidFill>
                  <a:schemeClr val="tx1"/>
                </a:solidFill>
              </a:rPr>
              <a:t> Ann Arbor: The University of Michigan Press</a:t>
            </a:r>
            <a:endParaRPr lang="en-GB" sz="900" i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Mighty, L (2014) ‘</a:t>
            </a:r>
            <a:r>
              <a:rPr lang="en-GB" sz="900" dirty="0">
                <a:solidFill>
                  <a:schemeClr val="tx1"/>
                </a:solidFill>
              </a:rPr>
              <a:t>Internationalisation: Differing Interpretations and Associated Student Experience Implications’ </a:t>
            </a:r>
            <a:r>
              <a:rPr lang="en-GB" sz="900" i="1" dirty="0">
                <a:solidFill>
                  <a:schemeClr val="tx1"/>
                </a:solidFill>
              </a:rPr>
              <a:t>International </a:t>
            </a:r>
            <a:r>
              <a:rPr lang="en-GB" sz="900" i="1" dirty="0" err="1">
                <a:solidFill>
                  <a:schemeClr val="tx1"/>
                </a:solidFill>
              </a:rPr>
              <a:t>Stduent</a:t>
            </a:r>
            <a:r>
              <a:rPr lang="en-GB" sz="900" i="1" dirty="0">
                <a:solidFill>
                  <a:schemeClr val="tx1"/>
                </a:solidFill>
              </a:rPr>
              <a:t> </a:t>
            </a:r>
            <a:r>
              <a:rPr lang="en-GB" sz="900" i="1" dirty="0" err="1">
                <a:solidFill>
                  <a:schemeClr val="tx1"/>
                </a:solidFill>
              </a:rPr>
              <a:t>Expereinece</a:t>
            </a:r>
            <a:r>
              <a:rPr lang="en-GB" sz="900" i="1" dirty="0">
                <a:solidFill>
                  <a:schemeClr val="tx1"/>
                </a:solidFill>
              </a:rPr>
              <a:t> Journal. 2(1)</a:t>
            </a:r>
            <a:endParaRPr lang="en-GB" sz="9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Hadley, G. (2014) 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English for Academic Purposes in Neoliberal Universities: A Critical Grounded Theory. London: Springer</a:t>
            </a:r>
          </a:p>
          <a:p>
            <a:pPr>
              <a:lnSpc>
                <a:spcPct val="100000"/>
              </a:lnSpc>
            </a:pPr>
            <a:r>
              <a:rPr lang="en-GB" sz="900" dirty="0">
                <a:solidFill>
                  <a:schemeClr val="tx1"/>
                </a:solidFill>
                <a:latin typeface="+mn-lt"/>
              </a:rPr>
              <a:t>Hyland, K (2006)</a:t>
            </a: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.</a:t>
            </a:r>
            <a:r>
              <a:rPr lang="en-US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English for academic purposes : an advanced resource book </a:t>
            </a: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London: Routledge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Hyland, K and </a:t>
            </a:r>
            <a:r>
              <a:rPr lang="en-GB" sz="9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Tse</a:t>
            </a: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P. (2007) ‘</a:t>
            </a:r>
            <a:r>
              <a:rPr lang="en-GB" sz="900" i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Is there an ‘Academic Vocabulary’</a:t>
            </a: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TESOL Quarterly, 41 (2). pp. 235-253. ISSN 0039-8322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Hyland, K. and </a:t>
            </a:r>
            <a:r>
              <a:rPr lang="en-GB" sz="9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Tse</a:t>
            </a: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, P (2004) </a:t>
            </a:r>
            <a:r>
              <a:rPr lang="en-GB" sz="9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Metadiscourse</a:t>
            </a: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in Academic Writing: A Reappraisal </a:t>
            </a: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  <a:sym typeface="Verdana"/>
              </a:rPr>
              <a:t>Applied Linguistics (2004) 25 (2):156-177</a:t>
            </a:r>
          </a:p>
          <a:p>
            <a:pPr lvl="0">
              <a:lnSpc>
                <a:spcPct val="100000"/>
              </a:lnSpc>
            </a:pP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Georgia"/>
                <a:cs typeface="Georgia"/>
                <a:sym typeface="Georgia"/>
              </a:rPr>
              <a:t>Hyland, K. (2002). </a:t>
            </a:r>
            <a:r>
              <a:rPr lang="en-GB" sz="900" dirty="0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Georgia"/>
                <a:cs typeface="Georgia"/>
                <a:sym typeface="Georgia"/>
                <a:hlinkClick r:id="rId3"/>
              </a:rPr>
              <a:t>‘</a:t>
            </a:r>
            <a:r>
              <a:rPr lang="en-GB" sz="900" dirty="0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Georgia"/>
                <a:hlinkClick r:id="rId3"/>
              </a:rPr>
              <a:t>Specificity </a:t>
            </a: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Georgia"/>
                <a:hlinkClick r:id="rId3"/>
              </a:rPr>
              <a:t>revisited: how far should we go now</a:t>
            </a:r>
            <a:r>
              <a:rPr lang="en-GB" sz="900" dirty="0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Georgia"/>
                <a:hlinkClick r:id="rId3"/>
              </a:rPr>
              <a:t>?</a:t>
            </a:r>
            <a:r>
              <a:rPr lang="en-GB" sz="900" dirty="0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  <a:sym typeface="Georgia"/>
              </a:rPr>
              <a:t>’ </a:t>
            </a:r>
            <a:r>
              <a:rPr lang="en-GB" sz="900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Georgia"/>
                <a:cs typeface="Georgia"/>
                <a:sym typeface="Georgia"/>
              </a:rPr>
              <a:t>English for Specific Purposes</a:t>
            </a: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Georgia"/>
                <a:cs typeface="Georgia"/>
                <a:sym typeface="Georgia"/>
              </a:rPr>
              <a:t>. 21 (4): 385-395</a:t>
            </a:r>
            <a:r>
              <a:rPr lang="en-GB" sz="900" dirty="0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Georgia"/>
                <a:cs typeface="Georgia"/>
                <a:sym typeface="Georgia"/>
              </a:rPr>
              <a:t>. </a:t>
            </a:r>
            <a:r>
              <a:rPr lang="en-GB" sz="900" u="sng" dirty="0">
                <a:solidFill>
                  <a:schemeClr val="tx1"/>
                </a:solidFill>
                <a:hlinkClick r:id="rId4"/>
              </a:rPr>
              <a:t>doi:10.1016/S0889-4906(01)00028-X</a:t>
            </a:r>
            <a:endParaRPr lang="en-GB" sz="9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Georgia"/>
              <a:cs typeface="Georgia"/>
              <a:sym typeface="Georgia"/>
            </a:endParaRPr>
          </a:p>
          <a:p>
            <a:pPr lvl="0">
              <a:lnSpc>
                <a:spcPct val="100000"/>
              </a:lnSpc>
            </a:pPr>
            <a:r>
              <a:rPr lang="en-GB" sz="9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Georgia"/>
                <a:cs typeface="Georgia"/>
                <a:sym typeface="Georgia"/>
              </a:rPr>
              <a:t>Higher Education Academy (2014) ‘</a:t>
            </a:r>
            <a:r>
              <a:rPr lang="en-GB" sz="900" dirty="0">
                <a:solidFill>
                  <a:schemeClr val="tx1"/>
                </a:solidFill>
                <a:latin typeface="+mn-lt"/>
              </a:rPr>
              <a:t>Internationalising higher education framework’ [Online] https://www.heacademy.ac.uk/internationalising-higher-education-framework  [06 June 2014)</a:t>
            </a:r>
            <a:endParaRPr lang="en-GB" sz="9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sz="9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What this presentation is not...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19233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Critical of subject specificity in general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r>
              <a:rPr lang="en-GB" dirty="0"/>
              <a:t>A call to roll back 20 years of scholarship</a:t>
            </a:r>
          </a:p>
          <a:p>
            <a:pPr>
              <a:lnSpc>
                <a:spcPct val="114999"/>
              </a:lnSpc>
            </a:pPr>
            <a:r>
              <a:rPr lang="en-GB" dirty="0"/>
              <a:t>A suggestion that foundation courses teach intellectually bland topics and language</a:t>
            </a:r>
          </a:p>
          <a:p>
            <a:pPr>
              <a:lnSpc>
                <a:spcPct val="114999"/>
              </a:lnSpc>
            </a:pPr>
            <a:r>
              <a:rPr lang="en-GB" dirty="0"/>
              <a:t>Particularly data driven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endParaRPr lang="en-GB" dirty="0"/>
          </a:p>
          <a:p>
            <a:pPr lvl="0">
              <a:lnSpc>
                <a:spcPct val="114999"/>
              </a:lnSpc>
              <a:spcBef>
                <a:spcPts val="0"/>
              </a:spcBef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foundation different?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dirty="0" smtClean="0"/>
              <a:t>English plus content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Students’ personal development/maturity</a:t>
            </a:r>
          </a:p>
        </p:txBody>
      </p:sp>
    </p:spTree>
    <p:extLst>
      <p:ext uri="{BB962C8B-B14F-4D97-AF65-F5344CB8AC3E}">
        <p14:creationId xmlns:p14="http://schemas.microsoft.com/office/powerpoint/2010/main" val="68171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a theoretical level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9582"/>
            <a:ext cx="5457742" cy="389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52320" y="2270696"/>
            <a:ext cx="14790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https://upload.wikimedia.org/wikipedia/commons/thumb/6/6d/Venn_A_intersect_B.svg/2000px-Venn_A_intersect_B.svg.png</a:t>
            </a:r>
          </a:p>
        </p:txBody>
      </p:sp>
    </p:spTree>
    <p:extLst>
      <p:ext uri="{BB962C8B-B14F-4D97-AF65-F5344CB8AC3E}">
        <p14:creationId xmlns:p14="http://schemas.microsoft.com/office/powerpoint/2010/main" val="323524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look at Hyland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5795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Writing as a Social Activity. (Hyland, 2002)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Academic English is not a “unitary mass”, instead a set of “subject specialisms” (Hyland, 2002:p.388)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That “weak students need to control core forms before moving onto specific ….features of language is not supported by research into SLA” (Hyland, 2002 p.388)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“The communicative demands of the modern university, much like the modern workplace involve far more than simply controlling linguistic error or polishing style” Hyland</a:t>
            </a:r>
            <a:r>
              <a:rPr lang="en-GB" sz="850" b="1" dirty="0">
                <a:solidFill>
                  <a:srgbClr val="231D0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>
                <a:sym typeface="Verdana"/>
              </a:rPr>
              <a:t>(2007);p.2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But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As Hyland (2007) admits (p.14) there is a key set of linguistic features, which allows us to even use the term ‘Academic discourse”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He then cites the growing body of research into subject specific discourse.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“Placing specificity at the heart of of EAP’s role means that teachers are less likely to focus on decontextualized forms”- p.14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An older metaphor (</a:t>
            </a:r>
            <a:r>
              <a:rPr lang="en-GB" dirty="0" err="1"/>
              <a:t>Batstone</a:t>
            </a:r>
            <a:r>
              <a:rPr lang="en-GB" dirty="0"/>
              <a:t> 1994, p.12)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1131590"/>
            <a:ext cx="6768752" cy="401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2121</Words>
  <Application>Microsoft Office PowerPoint</Application>
  <PresentationFormat>On-screen Show (16:9)</PresentationFormat>
  <Paragraphs>211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simple-light-2</vt:lpstr>
      <vt:lpstr>Providing focus, or limiting options? Lexis, disciplines and EAP.</vt:lpstr>
      <vt:lpstr>Introduction</vt:lpstr>
      <vt:lpstr>Alternative Title</vt:lpstr>
      <vt:lpstr>What this presentation is not...</vt:lpstr>
      <vt:lpstr>What makes foundation different?</vt:lpstr>
      <vt:lpstr>At a theoretical level</vt:lpstr>
      <vt:lpstr>A look at Hyland </vt:lpstr>
      <vt:lpstr>But</vt:lpstr>
      <vt:lpstr>An older metaphor (Batstone 1994, p.12)</vt:lpstr>
      <vt:lpstr>From Hyland and Tse (2004)</vt:lpstr>
      <vt:lpstr>From Hyland and Tse (2007)</vt:lpstr>
      <vt:lpstr>Compared to...</vt:lpstr>
      <vt:lpstr>For these students...</vt:lpstr>
      <vt:lpstr>At an institutional level</vt:lpstr>
      <vt:lpstr>Does a foundation year have an overarching purpose?</vt:lpstr>
      <vt:lpstr>Foundation module structures.</vt:lpstr>
      <vt:lpstr>Alongside this… </vt:lpstr>
      <vt:lpstr>A personal brainstorm of what  the EAP side of foundation courses needs to achieve.</vt:lpstr>
      <vt:lpstr>Which raises some questions</vt:lpstr>
      <vt:lpstr>At a global level</vt:lpstr>
      <vt:lpstr>On a global level</vt:lpstr>
      <vt:lpstr>Two answers</vt:lpstr>
      <vt:lpstr>So what does “citizenship” mean?</vt:lpstr>
      <vt:lpstr>PowerPoint Presentation</vt:lpstr>
      <vt:lpstr>PowerPoint Presentation</vt:lpstr>
      <vt:lpstr>According to Hadley (2014, p.26)</vt:lpstr>
      <vt:lpstr>Coming back to foundation courses</vt:lpstr>
      <vt:lpstr>Strategies could include.</vt:lpstr>
      <vt:lpstr>To conclude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focus, or limiting option. Lexis, disciplines and EAP</dc:title>
  <dc:creator>Michael Groves (Birmingham International Academy)</dc:creator>
  <cp:lastModifiedBy>Michael Groves</cp:lastModifiedBy>
  <cp:revision>14</cp:revision>
  <dcterms:modified xsi:type="dcterms:W3CDTF">2016-07-15T09:15:32Z</dcterms:modified>
</cp:coreProperties>
</file>