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7"/>
  </p:notesMasterIdLst>
  <p:handoutMasterIdLst>
    <p:handoutMasterId r:id="rId28"/>
  </p:handoutMasterIdLst>
  <p:sldIdLst>
    <p:sldId id="258" r:id="rId2"/>
    <p:sldId id="320" r:id="rId3"/>
    <p:sldId id="342" r:id="rId4"/>
    <p:sldId id="319" r:id="rId5"/>
    <p:sldId id="335" r:id="rId6"/>
    <p:sldId id="307" r:id="rId7"/>
    <p:sldId id="317" r:id="rId8"/>
    <p:sldId id="323" r:id="rId9"/>
    <p:sldId id="324" r:id="rId10"/>
    <p:sldId id="329" r:id="rId11"/>
    <p:sldId id="325" r:id="rId12"/>
    <p:sldId id="330" r:id="rId13"/>
    <p:sldId id="331" r:id="rId14"/>
    <p:sldId id="322" r:id="rId15"/>
    <p:sldId id="326" r:id="rId16"/>
    <p:sldId id="327" r:id="rId17"/>
    <p:sldId id="328" r:id="rId18"/>
    <p:sldId id="333" r:id="rId19"/>
    <p:sldId id="336" r:id="rId20"/>
    <p:sldId id="337" r:id="rId21"/>
    <p:sldId id="338" r:id="rId22"/>
    <p:sldId id="339" r:id="rId23"/>
    <p:sldId id="334" r:id="rId24"/>
    <p:sldId id="340" r:id="rId25"/>
    <p:sldId id="299" r:id="rId26"/>
  </p:sldIdLst>
  <p:sldSz cx="9144000" cy="6858000" type="screen4x3"/>
  <p:notesSz cx="6794500" cy="9906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4" autoAdjust="0"/>
    <p:restoredTop sz="94660"/>
  </p:normalViewPr>
  <p:slideViewPr>
    <p:cSldViewPr>
      <p:cViewPr varScale="1">
        <p:scale>
          <a:sx n="68" d="100"/>
          <a:sy n="68" d="100"/>
        </p:scale>
        <p:origin x="-14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562" y="-108"/>
      </p:cViewPr>
      <p:guideLst>
        <p:guide orient="horz" pos="312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'Usefulness of activities'!$A$31</c:f>
              <c:strCache>
                <c:ptCount val="1"/>
                <c:pt idx="0">
                  <c:v>Academic Voice/Informal language</c:v>
                </c:pt>
              </c:strCache>
            </c:strRef>
          </c:tx>
          <c:invertIfNegative val="0"/>
          <c:cat>
            <c:strRef>
              <c:f>'Usefulness of activities'!$B$30:$E$30</c:f>
              <c:strCache>
                <c:ptCount val="4"/>
                <c:pt idx="0">
                  <c:v>Very useful </c:v>
                </c:pt>
                <c:pt idx="1">
                  <c:v>Quite useful </c:v>
                </c:pt>
                <c:pt idx="2">
                  <c:v>Not very useful </c:v>
                </c:pt>
                <c:pt idx="3">
                  <c:v>Not at all useful </c:v>
                </c:pt>
              </c:strCache>
            </c:strRef>
          </c:cat>
          <c:val>
            <c:numRef>
              <c:f>'Usefulness of activities'!$B$31:$E$31</c:f>
              <c:numCache>
                <c:formatCode>General</c:formatCode>
                <c:ptCount val="4"/>
                <c:pt idx="0">
                  <c:v>26</c:v>
                </c:pt>
                <c:pt idx="1">
                  <c:v>60</c:v>
                </c:pt>
                <c:pt idx="2">
                  <c:v>8</c:v>
                </c:pt>
                <c:pt idx="3">
                  <c:v>6</c:v>
                </c:pt>
              </c:numCache>
            </c:numRef>
          </c:val>
        </c:ser>
        <c:ser>
          <c:idx val="1"/>
          <c:order val="1"/>
          <c:tx>
            <c:strRef>
              <c:f>'Usefulness of activities'!$A$32</c:f>
              <c:strCache>
                <c:ptCount val="1"/>
                <c:pt idx="0">
                  <c:v>Reporting verbs</c:v>
                </c:pt>
              </c:strCache>
            </c:strRef>
          </c:tx>
          <c:invertIfNegative val="0"/>
          <c:cat>
            <c:strRef>
              <c:f>'Usefulness of activities'!$B$30:$E$30</c:f>
              <c:strCache>
                <c:ptCount val="4"/>
                <c:pt idx="0">
                  <c:v>Very useful </c:v>
                </c:pt>
                <c:pt idx="1">
                  <c:v>Quite useful </c:v>
                </c:pt>
                <c:pt idx="2">
                  <c:v>Not very useful </c:v>
                </c:pt>
                <c:pt idx="3">
                  <c:v>Not at all useful </c:v>
                </c:pt>
              </c:strCache>
            </c:strRef>
          </c:cat>
          <c:val>
            <c:numRef>
              <c:f>'Usefulness of activities'!$B$32:$E$32</c:f>
              <c:numCache>
                <c:formatCode>General</c:formatCode>
                <c:ptCount val="4"/>
                <c:pt idx="0">
                  <c:v>26</c:v>
                </c:pt>
                <c:pt idx="1">
                  <c:v>58</c:v>
                </c:pt>
                <c:pt idx="2">
                  <c:v>10</c:v>
                </c:pt>
                <c:pt idx="3">
                  <c:v>6</c:v>
                </c:pt>
              </c:numCache>
            </c:numRef>
          </c:val>
        </c:ser>
        <c:ser>
          <c:idx val="2"/>
          <c:order val="2"/>
          <c:tx>
            <c:strRef>
              <c:f>'Usefulness of activities'!$A$33</c:f>
              <c:strCache>
                <c:ptCount val="1"/>
                <c:pt idx="0">
                  <c:v>Nominalisation</c:v>
                </c:pt>
              </c:strCache>
            </c:strRef>
          </c:tx>
          <c:invertIfNegative val="0"/>
          <c:cat>
            <c:strRef>
              <c:f>'Usefulness of activities'!$B$30:$E$30</c:f>
              <c:strCache>
                <c:ptCount val="4"/>
                <c:pt idx="0">
                  <c:v>Very useful </c:v>
                </c:pt>
                <c:pt idx="1">
                  <c:v>Quite useful </c:v>
                </c:pt>
                <c:pt idx="2">
                  <c:v>Not very useful </c:v>
                </c:pt>
                <c:pt idx="3">
                  <c:v>Not at all useful </c:v>
                </c:pt>
              </c:strCache>
            </c:strRef>
          </c:cat>
          <c:val>
            <c:numRef>
              <c:f>'Usefulness of activities'!$B$33:$E$33</c:f>
              <c:numCache>
                <c:formatCode>General</c:formatCode>
                <c:ptCount val="4"/>
                <c:pt idx="0">
                  <c:v>52</c:v>
                </c:pt>
                <c:pt idx="1">
                  <c:v>38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</c:ser>
        <c:ser>
          <c:idx val="3"/>
          <c:order val="3"/>
          <c:tx>
            <c:strRef>
              <c:f>'Usefulness of activities'!$A$34</c:f>
              <c:strCache>
                <c:ptCount val="1"/>
                <c:pt idx="0">
                  <c:v>Terminology</c:v>
                </c:pt>
              </c:strCache>
            </c:strRef>
          </c:tx>
          <c:invertIfNegative val="0"/>
          <c:cat>
            <c:strRef>
              <c:f>'Usefulness of activities'!$B$30:$E$30</c:f>
              <c:strCache>
                <c:ptCount val="4"/>
                <c:pt idx="0">
                  <c:v>Very useful </c:v>
                </c:pt>
                <c:pt idx="1">
                  <c:v>Quite useful </c:v>
                </c:pt>
                <c:pt idx="2">
                  <c:v>Not very useful </c:v>
                </c:pt>
                <c:pt idx="3">
                  <c:v>Not at all useful </c:v>
                </c:pt>
              </c:strCache>
            </c:strRef>
          </c:cat>
          <c:val>
            <c:numRef>
              <c:f>'Usefulness of activities'!$B$34:$E$34</c:f>
              <c:numCache>
                <c:formatCode>General</c:formatCode>
                <c:ptCount val="4"/>
                <c:pt idx="0">
                  <c:v>16</c:v>
                </c:pt>
                <c:pt idx="1">
                  <c:v>62</c:v>
                </c:pt>
                <c:pt idx="2">
                  <c:v>16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353920"/>
        <c:axId val="34355456"/>
      </c:barChart>
      <c:catAx>
        <c:axId val="34353920"/>
        <c:scaling>
          <c:orientation val="minMax"/>
        </c:scaling>
        <c:delete val="0"/>
        <c:axPos val="b"/>
        <c:majorTickMark val="out"/>
        <c:minorTickMark val="none"/>
        <c:tickLblPos val="nextTo"/>
        <c:crossAx val="34355456"/>
        <c:crosses val="autoZero"/>
        <c:auto val="1"/>
        <c:lblAlgn val="ctr"/>
        <c:lblOffset val="100"/>
        <c:noMultiLvlLbl val="0"/>
      </c:catAx>
      <c:valAx>
        <c:axId val="343554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response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43539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BCBE4-5F85-4A53-896C-462283B09CA4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14F36-F281-47F2-B9B4-23473810C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849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5" y="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8981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5" y="9408981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6DDC5B0-F76F-4D3B-A170-BC7ADD7F75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461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198F63-A35C-4DBD-8103-BC02D882CE48}" type="slidenum">
              <a:rPr lang="en-GB"/>
              <a:pPr/>
              <a:t>1</a:t>
            </a:fld>
            <a:endParaRPr lang="en-GB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DC5B0-F76F-4D3B-A170-BC7ADD7F7511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BCA1AD7-5054-402C-8DF0-F70DBE91925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171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5516563"/>
          </a:xfrm>
          <a:prstGeom prst="rect">
            <a:avLst/>
          </a:prstGeom>
          <a:solidFill>
            <a:srgbClr val="66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663366"/>
              </a:solidFill>
              <a:latin typeface="Times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5843588"/>
            <a:ext cx="1943100" cy="862012"/>
          </a:xfrm>
          <a:prstGeom prst="rect">
            <a:avLst/>
          </a:prstGeom>
          <a:noFill/>
        </p:spPr>
      </p:pic>
      <p:sp>
        <p:nvSpPr>
          <p:cNvPr id="7173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755650" y="47625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27088" y="2420938"/>
            <a:ext cx="7561262" cy="1752600"/>
          </a:xfrm>
        </p:spPr>
        <p:txBody>
          <a:bodyPr/>
          <a:lstStyle>
            <a:lvl1pPr marL="0" indent="0">
              <a:defRPr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CFBC8-6BEB-4DB3-9E92-9D522B07BCD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195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609600"/>
            <a:ext cx="5678487" cy="5195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77F9B-5746-423A-BA52-136335757A7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D0CE2-1F78-4E34-9443-E0ADE9DF86B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34DBD-C404-4922-99B0-6B70AE4D753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989138"/>
            <a:ext cx="3810000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9138"/>
            <a:ext cx="3810000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687F9-8949-4328-B788-44314A412DE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B76BAE-882B-48BE-8EAD-A1177C37A2A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A85DE-29D2-4206-AB92-EBAF0E9D822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3E1FF-604D-488D-8ABC-6FD1E14A05C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2E4ED-00F5-47AF-8B11-E4BB3EBC782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10367-F108-41BA-92BA-549BC3D0237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 userDrawn="1"/>
        </p:nvSpPr>
        <p:spPr bwMode="auto">
          <a:xfrm>
            <a:off x="0" y="0"/>
            <a:ext cx="9140825" cy="6873875"/>
          </a:xfrm>
          <a:prstGeom prst="rect">
            <a:avLst/>
          </a:prstGeom>
          <a:solidFill>
            <a:srgbClr val="66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GB" sz="2400">
                <a:solidFill>
                  <a:srgbClr val="663366"/>
                </a:solidFill>
                <a:latin typeface="Times" pitchFamily="18" charset="0"/>
              </a:rPr>
              <a:t>∂</a:t>
            </a:r>
          </a:p>
        </p:txBody>
      </p:sp>
      <p:sp>
        <p:nvSpPr>
          <p:cNvPr id="6147" name="Rectangle 3"/>
          <p:cNvSpPr>
            <a:spLocks noChangeArrowheads="1"/>
          </p:cNvSpPr>
          <p:nvPr userDrawn="1"/>
        </p:nvSpPr>
        <p:spPr bwMode="auto">
          <a:xfrm>
            <a:off x="107950" y="107950"/>
            <a:ext cx="8924925" cy="665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663366"/>
              </a:solidFill>
              <a:latin typeface="Times" pitchFamily="18" charset="0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Heading style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9138"/>
            <a:ext cx="77724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j-lt"/>
              </a:defRPr>
            </a:lvl1pPr>
          </a:lstStyle>
          <a:p>
            <a:fld id="{5263A526-08F1-44B5-B36A-719F0FAB16E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153" name="Rectangle 9"/>
          <p:cNvSpPr>
            <a:spLocks noChangeArrowheads="1"/>
          </p:cNvSpPr>
          <p:nvPr userDrawn="1"/>
        </p:nvSpPr>
        <p:spPr bwMode="auto">
          <a:xfrm>
            <a:off x="790575" y="611188"/>
            <a:ext cx="80248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440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6154" name="Rectangle 10"/>
          <p:cNvSpPr>
            <a:spLocks noChangeArrowheads="1"/>
          </p:cNvSpPr>
          <p:nvPr userDrawn="1"/>
        </p:nvSpPr>
        <p:spPr bwMode="auto">
          <a:xfrm>
            <a:off x="790575" y="1798638"/>
            <a:ext cx="8024813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6155" name="Picture 1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6700" y="5843588"/>
            <a:ext cx="1943100" cy="8620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simon.rees@durham.ac.uk" TargetMode="External"/><Relationship Id="rId2" Type="http://schemas.openxmlformats.org/officeDocument/2006/relationships/hyperlink" Target="mailto:megan.bruce@durham.ac.u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836712"/>
            <a:ext cx="7772400" cy="1470025"/>
          </a:xfrm>
        </p:spPr>
        <p:txBody>
          <a:bodyPr/>
          <a:lstStyle/>
          <a:p>
            <a:pPr algn="ctr"/>
            <a:r>
              <a:rPr lang="en-GB" sz="3200" dirty="0" smtClean="0">
                <a:latin typeface="Calibri" pitchFamily="34" charset="0"/>
              </a:rPr>
              <a:t>Write on the edge: using corpus-based </a:t>
            </a:r>
            <a:r>
              <a:rPr lang="en-GB" sz="3200" dirty="0" smtClean="0">
                <a:latin typeface="Calibri" pitchFamily="34" charset="0"/>
              </a:rPr>
              <a:t>teaching activities to support student writing in unfamiliar genres</a:t>
            </a:r>
            <a:endParaRPr lang="en-GB" sz="3200" dirty="0">
              <a:latin typeface="Calibri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696889"/>
            <a:ext cx="6400800" cy="1752600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</a:rPr>
              <a:t>Megan Bruce and Simon Rees</a:t>
            </a:r>
            <a:endParaRPr lang="en-GB" dirty="0" smtClean="0">
              <a:latin typeface="Calibri" pitchFamily="34" charset="0"/>
            </a:endParaRPr>
          </a:p>
          <a:p>
            <a:r>
              <a:rPr lang="en-GB" dirty="0" smtClean="0">
                <a:latin typeface="Calibri" pitchFamily="34" charset="0"/>
              </a:rPr>
              <a:t>Durham University Foundation Centre</a:t>
            </a:r>
          </a:p>
          <a:p>
            <a:endParaRPr lang="en-GB" dirty="0">
              <a:latin typeface="Calibri" pitchFamily="34" charset="0"/>
            </a:endParaRPr>
          </a:p>
          <a:p>
            <a:r>
              <a:rPr lang="en-GB" dirty="0" smtClean="0">
                <a:latin typeface="Calibri" pitchFamily="34" charset="0"/>
              </a:rPr>
              <a:t>July 2016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4653136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Supported by the HEA, Royal Society of Chemistry  and Durham University</a:t>
            </a:r>
            <a:endParaRPr lang="en-GB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1366"/>
            <a:ext cx="7772400" cy="1143000"/>
          </a:xfrm>
        </p:spPr>
        <p:txBody>
          <a:bodyPr/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The activities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1368152" cy="2952328"/>
          </a:xfrm>
        </p:spPr>
        <p:txBody>
          <a:bodyPr/>
          <a:lstStyle/>
          <a:p>
            <a:pPr marL="0" indent="0"/>
            <a:r>
              <a:rPr lang="en-GB" dirty="0" smtClean="0"/>
              <a:t>Online prelab diagnostic quiz and academic voice</a:t>
            </a:r>
          </a:p>
          <a:p>
            <a:pPr marL="0" indent="0"/>
            <a:endParaRPr lang="en-GB" dirty="0" smtClean="0"/>
          </a:p>
          <a:p>
            <a:pPr marL="0" indent="0"/>
            <a:endParaRPr lang="en-GB" dirty="0" smtClean="0"/>
          </a:p>
          <a:p>
            <a:pPr marL="0" indent="0"/>
            <a:endParaRPr lang="en-GB" dirty="0"/>
          </a:p>
          <a:p>
            <a:pPr marL="0" indent="0"/>
            <a:endParaRPr lang="en-GB" dirty="0"/>
          </a:p>
          <a:p>
            <a:pPr marL="0" indent="0"/>
            <a:endParaRPr lang="en-GB" dirty="0" smtClean="0"/>
          </a:p>
          <a:p>
            <a:pPr marL="0" indent="0"/>
            <a:endParaRPr lang="en-GB" dirty="0" smtClean="0"/>
          </a:p>
        </p:txBody>
      </p:sp>
      <p:pic>
        <p:nvPicPr>
          <p:cNvPr id="4" name="Content Placeholder 3" descr="Screen Shot 2016-06-08 at 06.36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4" b="10264"/>
          <a:stretch>
            <a:fillRect/>
          </a:stretch>
        </p:blipFill>
        <p:spPr bwMode="auto">
          <a:xfrm>
            <a:off x="1998882" y="908720"/>
            <a:ext cx="667757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67744" y="4875763"/>
            <a:ext cx="47165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Live workshop focusing </a:t>
            </a:r>
            <a:r>
              <a:rPr lang="en-GB" dirty="0" smtClean="0"/>
              <a:t>on: </a:t>
            </a:r>
          </a:p>
          <a:p>
            <a:r>
              <a:rPr lang="en-GB" dirty="0" smtClean="0"/>
              <a:t> </a:t>
            </a: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 Reporting </a:t>
            </a:r>
            <a:r>
              <a:rPr lang="en-GB" dirty="0"/>
              <a:t>verbs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 Nominalisation</a:t>
            </a: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 Connectives</a:t>
            </a: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 Punctuation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3791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2400" cy="1143000"/>
          </a:xfrm>
        </p:spPr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The feedback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40768"/>
            <a:ext cx="7772400" cy="3816350"/>
          </a:xfrm>
        </p:spPr>
        <p:txBody>
          <a:bodyPr/>
          <a:lstStyle/>
          <a:p>
            <a:endParaRPr lang="en-GB" sz="1600" i="1" dirty="0" smtClean="0"/>
          </a:p>
          <a:p>
            <a:r>
              <a:rPr lang="en-GB" sz="2000" i="1" dirty="0" smtClean="0"/>
              <a:t>“Nominalisation </a:t>
            </a:r>
            <a:r>
              <a:rPr lang="en-GB" sz="2000" i="1" dirty="0"/>
              <a:t>was new to me and a skill/tool I would like to</a:t>
            </a:r>
          </a:p>
          <a:p>
            <a:r>
              <a:rPr lang="en-GB" sz="2000" i="1" dirty="0"/>
              <a:t>develop to give me the right tone</a:t>
            </a:r>
            <a:r>
              <a:rPr lang="en-GB" sz="2000" i="1" dirty="0" smtClean="0"/>
              <a:t>.’’</a:t>
            </a:r>
          </a:p>
          <a:p>
            <a:endParaRPr lang="en-GB" sz="2000" i="1" dirty="0"/>
          </a:p>
          <a:p>
            <a:r>
              <a:rPr lang="en-GB" sz="2000" i="1" dirty="0" smtClean="0"/>
              <a:t>‘‘[</a:t>
            </a:r>
            <a:r>
              <a:rPr lang="en-GB" sz="2000" i="1" dirty="0"/>
              <a:t>I would use it] to see if certain words I write are academically</a:t>
            </a:r>
          </a:p>
          <a:p>
            <a:r>
              <a:rPr lang="en-GB" sz="2000" i="1" dirty="0"/>
              <a:t>acceptable.’’</a:t>
            </a:r>
          </a:p>
          <a:p>
            <a:endParaRPr lang="en-GB" sz="2000" i="1" dirty="0" smtClean="0"/>
          </a:p>
          <a:p>
            <a:r>
              <a:rPr lang="en-GB" sz="2000" i="1" dirty="0" smtClean="0"/>
              <a:t>‘‘</a:t>
            </a:r>
            <a:r>
              <a:rPr lang="en-GB" sz="2000" i="1" dirty="0"/>
              <a:t>It allows me to compare the language I am using to previous</a:t>
            </a:r>
          </a:p>
          <a:p>
            <a:r>
              <a:rPr lang="en-GB" sz="2000" i="1" dirty="0"/>
              <a:t>work that has received a good mark. This is useful.’’</a:t>
            </a:r>
          </a:p>
          <a:p>
            <a:endParaRPr lang="en-GB" sz="2000" i="1" dirty="0" smtClean="0"/>
          </a:p>
          <a:p>
            <a:r>
              <a:rPr lang="en-GB" sz="2000" i="1" dirty="0" smtClean="0"/>
              <a:t>‘‘</a:t>
            </a:r>
            <a:r>
              <a:rPr lang="en-GB" sz="2000" i="1" dirty="0"/>
              <a:t>Useful to check whether [a] chosen word is common in</a:t>
            </a:r>
          </a:p>
          <a:p>
            <a:r>
              <a:rPr lang="en-GB" sz="2000" i="1" dirty="0"/>
              <a:t>dissertation[s</a:t>
            </a:r>
            <a:r>
              <a:rPr lang="en-GB" sz="2000" i="1" dirty="0" smtClean="0"/>
              <a:t>].’’</a:t>
            </a:r>
          </a:p>
          <a:p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3380229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>
                <a:latin typeface="Calibri" panose="020F0502020204030204" pitchFamily="34" charset="0"/>
              </a:rPr>
              <a:t>Chart showing student responses to the question ‘‘How useful did you find the activities?’’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328" y="1989138"/>
            <a:ext cx="6212169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347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 smtClean="0">
                <a:latin typeface="Calibri" panose="020F0502020204030204" pitchFamily="34" charset="0"/>
              </a:rPr>
              <a:t>Would you be likely to access the corpus yourself outside the classroom?</a:t>
            </a:r>
            <a:endParaRPr lang="en-GB" sz="2000" dirty="0"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582" y="1989138"/>
            <a:ext cx="6113661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996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301555" cy="2996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062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The next stage: Sport lab reports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After the success of the Chemistry project, we obtained a larger grant to roll out our work across more departments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Students studying BA Sport, Exercise and Physical activity need to write a summative lab report in their first year Physiology module.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Students on this programme have not necessarily taken science </a:t>
            </a:r>
            <a:r>
              <a:rPr lang="en-GB" sz="2000" dirty="0"/>
              <a:t> </a:t>
            </a:r>
            <a:r>
              <a:rPr lang="en-GB" sz="2000" dirty="0" smtClean="0"/>
              <a:t>       A-level subjects and thus are inexperienced at writing lab reports.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98493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The problem and context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Students are unsure how to write a lab report due to their lack of experience of this genre.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Key problems are: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Weak hypothesis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Poor referencing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Inability to link literature review and discussion section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Inaccurate terminology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Physiology tutor delivers a 50 minute lecture about lab report structure in November, then students produce a formative in December and a summative in March.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As with Chemistry, staff in Sport can see that the lab reports aren’t correct in terms of language, but are unsure how to help.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507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The solution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Corpus team attended lab report lecture in November.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Ran focus group in November to assess attitudes to assignment.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Studied formative drafts in January to spot key issues.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Ran a corpus workshop in February before summative deadline.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Studied summative drafts to see what had changed.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Turning activities into online support materials for next year.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5655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The activities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Based on issues identified in the formative lab reports, the workshop that we ran to help students prepare for their </a:t>
            </a:r>
            <a:r>
              <a:rPr lang="en-GB" sz="2000" dirty="0" err="1" smtClean="0"/>
              <a:t>summatives</a:t>
            </a:r>
            <a:r>
              <a:rPr lang="en-GB" sz="2000" dirty="0" smtClean="0"/>
              <a:t> focused on the following areas: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smtClean="0"/>
              <a:t>Formality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smtClean="0"/>
              <a:t>Use of literature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smtClean="0"/>
              <a:t>Nominalisation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smtClean="0"/>
              <a:t>Scientific terminology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23248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Formality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Students explored formative lab reports for language identified as informal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Corpus searches for these terms identified that they were not present in large numbers in the corpus data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Students brainstormed alternative words/phrases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Corpus searches for these revealed greater frequency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Key areas were highlighted:</a:t>
            </a:r>
          </a:p>
          <a:p>
            <a:pPr lvl="1"/>
            <a:r>
              <a:rPr lang="en-GB" dirty="0"/>
              <a:t>Use of 1</a:t>
            </a:r>
            <a:r>
              <a:rPr lang="en-GB" baseline="30000" dirty="0"/>
              <a:t>st</a:t>
            </a:r>
            <a:r>
              <a:rPr lang="en-GB" dirty="0"/>
              <a:t> person (</a:t>
            </a:r>
            <a:r>
              <a:rPr lang="en-GB" i="1" dirty="0"/>
              <a:t>I/me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Sensational vocabulary/punctuation (</a:t>
            </a:r>
            <a:r>
              <a:rPr lang="en-GB" i="1" dirty="0"/>
              <a:t>This experiment was amazing!!!</a:t>
            </a:r>
            <a:r>
              <a:rPr lang="en-GB" dirty="0"/>
              <a:t>) </a:t>
            </a:r>
          </a:p>
          <a:p>
            <a:pPr lvl="1"/>
            <a:r>
              <a:rPr lang="en-GB" dirty="0"/>
              <a:t>Use of direct questions (</a:t>
            </a:r>
            <a:r>
              <a:rPr lang="en-GB" i="1" dirty="0"/>
              <a:t>So why did we check their blood pressure?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Vague language (</a:t>
            </a:r>
            <a:r>
              <a:rPr lang="en-GB" i="1" dirty="0"/>
              <a:t>We used a lot of things for this experiment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Contractions (</a:t>
            </a:r>
            <a:r>
              <a:rPr lang="en-GB" i="1" dirty="0"/>
              <a:t>isn’t, doesn’t, weren’t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Informal vocabulary/slang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0170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Overview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4784"/>
            <a:ext cx="7772400" cy="381635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Durham context</a:t>
            </a:r>
          </a:p>
          <a:p>
            <a:pPr marL="0" indent="0"/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Why is corpus-based teaching particularly helpful?</a:t>
            </a:r>
          </a:p>
          <a:p>
            <a:pPr marL="0" indent="0"/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How have we designed our corpus</a:t>
            </a:r>
            <a:r>
              <a:rPr lang="en-GB" dirty="0"/>
              <a:t>?</a:t>
            </a:r>
            <a:endParaRPr lang="en-GB" dirty="0" smtClean="0"/>
          </a:p>
          <a:p>
            <a:pPr marL="0" indent="0"/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Chemistry project</a:t>
            </a:r>
          </a:p>
          <a:p>
            <a:pPr marL="0" indent="0"/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Sport project</a:t>
            </a:r>
          </a:p>
          <a:p>
            <a:pPr marL="0" indent="0"/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What are the next steps for the project?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2940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Use of literature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Formative drafts highlighted that students were not using reporting verbs (e.g. </a:t>
            </a:r>
            <a:r>
              <a:rPr lang="en-GB" i="1" dirty="0" smtClean="0"/>
              <a:t>claims, suggests, refutes</a:t>
            </a:r>
            <a:r>
              <a:rPr lang="en-GB" dirty="0" smtClean="0"/>
              <a:t>), but only giving a reference at the end of a sentence: e.g. </a:t>
            </a:r>
            <a:r>
              <a:rPr lang="en-GB" i="1" dirty="0" smtClean="0"/>
              <a:t>Random physiology fact (Smith 2015)</a:t>
            </a:r>
          </a:p>
          <a:p>
            <a:pPr>
              <a:buFont typeface="Arial" panose="020B0604020202020204" pitchFamily="34" charset="0"/>
              <a:buChar char="•"/>
            </a:pPr>
            <a:endParaRPr lang="en-GB" i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Corpus searches for words occurring before “that” created a brainstorm of reporting verbs, and then students completed an exercise exploring the different meanings/uses of the verbs 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Students understood the link between using reporting verbs and interacting critically with the literature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Do the </a:t>
            </a:r>
            <a:r>
              <a:rPr lang="en-GB" dirty="0" err="1" smtClean="0"/>
              <a:t>summatives</a:t>
            </a:r>
            <a:r>
              <a:rPr lang="en-GB" dirty="0" smtClean="0"/>
              <a:t> show increased usage of reporting verbs?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/>
            <a:endParaRPr lang="en-GB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8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Nominalisation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Students searched the corpus for various noun and verb forms to ascertain that noun forms are more commonly used in academic writing.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Students completed sentence transformations to illustrate the effect of nominalisation (linked with features of formal writing previously identified).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Rated highly in questionnaire as a useful activity.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0223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288" y="116632"/>
            <a:ext cx="7772400" cy="862428"/>
          </a:xfrm>
        </p:spPr>
        <p:txBody>
          <a:bodyPr/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Terminology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836712"/>
            <a:ext cx="772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Corpus used to improve understanding of key subject specific terminology.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302710"/>
            <a:ext cx="78491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Use and meanings of words explored in context e.g. </a:t>
            </a:r>
            <a:r>
              <a:rPr lang="en-GB" i="1" dirty="0" smtClean="0"/>
              <a:t>saturated, contractility.</a:t>
            </a:r>
          </a:p>
          <a:p>
            <a:endParaRPr lang="en-GB" i="1" dirty="0"/>
          </a:p>
          <a:p>
            <a:r>
              <a:rPr lang="en-GB" dirty="0" smtClean="0"/>
              <a:t>Common roots of words explored e.g. lactate, lactic acid, </a:t>
            </a:r>
            <a:r>
              <a:rPr lang="en-GB" dirty="0" err="1" smtClean="0"/>
              <a:t>alactate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8880"/>
            <a:ext cx="72008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44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72400" cy="1143000"/>
          </a:xfrm>
        </p:spPr>
        <p:txBody>
          <a:bodyPr/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Feedback</a:t>
            </a:r>
            <a:endParaRPr lang="en-GB" dirty="0">
              <a:latin typeface="Calibri" panose="020F0502020204030204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4246625"/>
              </p:ext>
            </p:extLst>
          </p:nvPr>
        </p:nvGraphicFramePr>
        <p:xfrm>
          <a:off x="1876424" y="1240630"/>
          <a:ext cx="6007944" cy="4780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2737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Next stages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Continuing to disseminate the project to other departments.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Interest from Education, Psychology and Master of Social Work.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Continuing to add texts to the corpus.</a:t>
            </a:r>
          </a:p>
          <a:p>
            <a:pPr marL="0" indent="0"/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Developing the range of online activities</a:t>
            </a:r>
            <a:r>
              <a:rPr lang="en-GB" sz="20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0" indent="0"/>
            <a:r>
              <a:rPr lang="en-GB" sz="2000" dirty="0" smtClean="0"/>
              <a:t>.</a:t>
            </a:r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0" indent="0"/>
            <a:endParaRPr lang="en-GB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527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1143000"/>
          </a:xfrm>
        </p:spPr>
        <p:txBody>
          <a:bodyPr/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Acknowledgements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12776"/>
            <a:ext cx="7772400" cy="3816350"/>
          </a:xfrm>
        </p:spPr>
        <p:txBody>
          <a:bodyPr/>
          <a:lstStyle/>
          <a:p>
            <a:r>
              <a:rPr lang="en-GB" dirty="0" smtClean="0"/>
              <a:t>Our thanks to the HEA and Durham University and the Royal Society of Chemistry for financial support and the Foundation Centre, Durham University for enabling us to pursue this project.</a:t>
            </a:r>
          </a:p>
          <a:p>
            <a:endParaRPr lang="en-GB" dirty="0" smtClean="0"/>
          </a:p>
          <a:p>
            <a:r>
              <a:rPr lang="en-GB" dirty="0" smtClean="0"/>
              <a:t>We would be interested to hear from colleagues in other institutions that would like to explore the development of activities to support subject specific language understanding with their students.</a:t>
            </a:r>
          </a:p>
          <a:p>
            <a:endParaRPr lang="en-GB" dirty="0"/>
          </a:p>
          <a:p>
            <a:endParaRPr lang="en-GB" sz="2400" b="1" dirty="0"/>
          </a:p>
          <a:p>
            <a:r>
              <a:rPr lang="en-GB" dirty="0" smtClean="0"/>
              <a:t>Contact: Megan Bruce (</a:t>
            </a:r>
            <a:r>
              <a:rPr lang="en-GB" dirty="0" smtClean="0">
                <a:hlinkClick r:id="rId2"/>
              </a:rPr>
              <a:t>megan.bruce@durham.ac.uk</a:t>
            </a:r>
            <a:r>
              <a:rPr lang="en-GB" dirty="0" smtClean="0"/>
              <a:t>)</a:t>
            </a:r>
          </a:p>
          <a:p>
            <a:r>
              <a:rPr lang="en-GB" dirty="0"/>
              <a:t>	</a:t>
            </a:r>
            <a:r>
              <a:rPr lang="en-GB" dirty="0" smtClean="0"/>
              <a:t>	Simon Rees (</a:t>
            </a:r>
            <a:r>
              <a:rPr lang="en-GB" dirty="0" smtClean="0">
                <a:hlinkClick r:id="rId3"/>
              </a:rPr>
              <a:t>simon.rees@durham.ac.uk</a:t>
            </a:r>
            <a:r>
              <a:rPr lang="en-GB" dirty="0" smtClean="0"/>
              <a:t>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0628"/>
            <a:ext cx="8928992" cy="669674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3429000"/>
            <a:ext cx="7488832" cy="2991364"/>
          </a:xfrm>
          <a:gradFill>
            <a:gsLst>
              <a:gs pos="0">
                <a:schemeClr val="accent1">
                  <a:shade val="30000"/>
                  <a:satMod val="115000"/>
                  <a:alpha val="62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/>
          <a:lstStyle/>
          <a:p>
            <a:pPr marL="285750" indent="-28575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Widening participation and access to Higher Education.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</a:pPr>
            <a:endParaRPr lang="en-GB" dirty="0"/>
          </a:p>
          <a:p>
            <a:pPr marL="285750" indent="-28575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Individuals who would traditionally not have considered studying at University and lack the required formal qualifications.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</a:pPr>
            <a:endParaRPr lang="en-GB" dirty="0"/>
          </a:p>
          <a:p>
            <a:pPr marL="285750" indent="-28575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Over 200 students based at two campuses progressing on to all Durham undergraduate departments.</a:t>
            </a:r>
          </a:p>
          <a:p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Around 2/3 local mature students and 1/3 international students.</a:t>
            </a:r>
          </a:p>
          <a:p>
            <a:pPr marL="0" indent="0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823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FOCUS rationale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Students lack awareness of how best to learn new subject-specific vocabulary;</a:t>
            </a:r>
          </a:p>
          <a:p>
            <a:pPr marL="0" indent="0"/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Students have confidence issues related to overt teaching of grammar;</a:t>
            </a:r>
          </a:p>
          <a:p>
            <a:pPr marL="0" indent="0"/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Students needed to develop good self-study skills;</a:t>
            </a:r>
          </a:p>
          <a:p>
            <a:pPr marL="0" indent="0"/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Students wanted self-access materials to use for revision.</a:t>
            </a:r>
          </a:p>
        </p:txBody>
      </p:sp>
    </p:spTree>
    <p:extLst>
      <p:ext uri="{BB962C8B-B14F-4D97-AF65-F5344CB8AC3E}">
        <p14:creationId xmlns:p14="http://schemas.microsoft.com/office/powerpoint/2010/main" val="2598272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alibri" pitchFamily="34" charset="0"/>
              </a:rPr>
              <a:t>The FOCUS project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72816"/>
            <a:ext cx="7772400" cy="3816350"/>
          </a:xfrm>
        </p:spPr>
        <p:txBody>
          <a:bodyPr/>
          <a:lstStyle/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sz="1600" dirty="0" smtClean="0"/>
              <a:t>A corpus of Durham student writings produced by UG/PG students across an increasingly broad range of disciplines e.g. Chemistry, Earth Sciences, Sociology, History, Sport, Criminology, Physics, Business, Theology. </a:t>
            </a:r>
          </a:p>
          <a:p>
            <a:pPr marL="0" indent="0"/>
            <a:endParaRPr lang="en-GB" sz="1600" dirty="0" smtClean="0"/>
          </a:p>
          <a:p>
            <a:pPr>
              <a:buFont typeface="Arial" pitchFamily="34" charset="0"/>
              <a:buChar char="•"/>
            </a:pPr>
            <a:r>
              <a:rPr lang="en-GB" sz="1600" dirty="0" smtClean="0"/>
              <a:t>Bespoke </a:t>
            </a:r>
            <a:r>
              <a:rPr lang="en-GB" sz="1600" dirty="0" err="1" smtClean="0"/>
              <a:t>concordancer</a:t>
            </a:r>
            <a:r>
              <a:rPr lang="en-GB" sz="1600" dirty="0" smtClean="0"/>
              <a:t> with deliberately simple interface.</a:t>
            </a:r>
          </a:p>
          <a:p>
            <a:pPr marL="0" indent="0"/>
            <a:endParaRPr lang="en-GB" sz="1600" dirty="0" smtClean="0"/>
          </a:p>
          <a:p>
            <a:pPr>
              <a:buFont typeface="Arial" pitchFamily="34" charset="0"/>
              <a:buChar char="•"/>
            </a:pPr>
            <a:r>
              <a:rPr lang="en-GB" sz="1600" dirty="0" smtClean="0"/>
              <a:t>It now contains well over 1 million words and figures. </a:t>
            </a:r>
          </a:p>
          <a:p>
            <a:endParaRPr lang="en-GB" sz="1600" dirty="0" smtClean="0"/>
          </a:p>
          <a:p>
            <a:pPr>
              <a:buFont typeface="Arial" pitchFamily="34" charset="0"/>
              <a:buChar char="•"/>
            </a:pPr>
            <a:r>
              <a:rPr lang="en-GB" sz="1600" dirty="0" smtClean="0"/>
              <a:t>Developing </a:t>
            </a:r>
            <a:r>
              <a:rPr lang="en-GB" sz="1600" dirty="0" err="1" smtClean="0"/>
              <a:t>concordancing</a:t>
            </a:r>
            <a:r>
              <a:rPr lang="en-GB" sz="1600" dirty="0" smtClean="0"/>
              <a:t> activities based on these corpora to allow students to discover more about target vocabulary/structures in context.</a:t>
            </a:r>
          </a:p>
          <a:p>
            <a:endParaRPr lang="en-GB" sz="1600" dirty="0" smtClean="0"/>
          </a:p>
          <a:p>
            <a:pPr>
              <a:buFont typeface="Arial" pitchFamily="34" charset="0"/>
              <a:buChar char="•"/>
            </a:pPr>
            <a:r>
              <a:rPr lang="en-GB" sz="1600" dirty="0" smtClean="0"/>
              <a:t>Supported by HEA, RSC and Durham University funding.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1728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Data Driven Learning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learning situation where “</a:t>
            </a:r>
            <a:r>
              <a:rPr lang="en-GB" i="1" dirty="0"/>
              <a:t>the language learner is also, essentially, a research worker whose learning needs to be driven by access to linguistic data – hence the term data-driven learning (DDL)</a:t>
            </a:r>
            <a:r>
              <a:rPr lang="en-GB" dirty="0"/>
              <a:t>”. (Johns 1991:2)</a:t>
            </a:r>
          </a:p>
          <a:p>
            <a:endParaRPr lang="en-GB" dirty="0"/>
          </a:p>
          <a:p>
            <a:r>
              <a:rPr lang="en-GB" dirty="0"/>
              <a:t>The learner uses data to uncover the rules behind the language while the teacher “</a:t>
            </a:r>
            <a:r>
              <a:rPr lang="en-GB" i="1" dirty="0"/>
              <a:t>provides a context in which the learner can develop strategies for discovery</a:t>
            </a:r>
            <a:r>
              <a:rPr lang="en-GB" dirty="0"/>
              <a:t>” (ibid).</a:t>
            </a:r>
          </a:p>
          <a:p>
            <a:endParaRPr lang="en-GB" dirty="0"/>
          </a:p>
          <a:p>
            <a:r>
              <a:rPr lang="en-GB" dirty="0"/>
              <a:t>Helps to develop criticality which is a crucial element of learning skills. Moves away from “single correct answer” towards understanding importance of patterns, alternatives and context.  (</a:t>
            </a:r>
            <a:r>
              <a:rPr lang="en-GB" dirty="0" err="1"/>
              <a:t>Gabrielatos</a:t>
            </a:r>
            <a:r>
              <a:rPr lang="en-GB" dirty="0"/>
              <a:t> 2005)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719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Corpus-based dissertation support: Chemistry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Enhancing the </a:t>
            </a:r>
            <a:r>
              <a:rPr lang="en-GB" dirty="0"/>
              <a:t>S</a:t>
            </a:r>
            <a:r>
              <a:rPr lang="en-GB" dirty="0" smtClean="0"/>
              <a:t>tudent Learning Experience grant to work with 2</a:t>
            </a:r>
            <a:r>
              <a:rPr lang="en-GB" baseline="30000" dirty="0" smtClean="0"/>
              <a:t>nd</a:t>
            </a:r>
            <a:r>
              <a:rPr lang="en-GB" dirty="0" smtClean="0"/>
              <a:t>/3</a:t>
            </a:r>
            <a:r>
              <a:rPr lang="en-GB" baseline="30000" dirty="0" smtClean="0"/>
              <a:t>rd</a:t>
            </a:r>
            <a:r>
              <a:rPr lang="en-GB" dirty="0" smtClean="0"/>
              <a:t> year Chemistry undergraduates</a:t>
            </a:r>
          </a:p>
          <a:p>
            <a:pPr marL="0" indent="0"/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Final year Chemists have to write extended text </a:t>
            </a:r>
            <a:r>
              <a:rPr lang="en-GB" dirty="0"/>
              <a:t>for the first time in their UG </a:t>
            </a:r>
            <a:r>
              <a:rPr lang="en-GB" dirty="0" smtClean="0"/>
              <a:t>studies for their dissertation assignment.</a:t>
            </a:r>
          </a:p>
          <a:p>
            <a:pPr marL="0" indent="0"/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2 year project with production of self-study activities</a:t>
            </a:r>
          </a:p>
          <a:p>
            <a:pPr marL="0" indent="0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39246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The problem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Chemistry students are unused to producing extended texts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Chemistry staff are unused to explaining to students how to make their writing better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Single intervention workshops run by EAP specialists were not popular with students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5892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The solution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EAP Session developed and run by Chemist and linguist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iteration: linguist runs the session and chemist watches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iteration: chemist runs the session and linguist watches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iteration: linguist develops online support materials and chemist runs the live workshops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Successful because linguistic input but delivered by a chemist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583863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2486</TotalTime>
  <Words>1290</Words>
  <Application>Microsoft Office PowerPoint</Application>
  <PresentationFormat>On-screen Show (4:3)</PresentationFormat>
  <Paragraphs>181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Blank</vt:lpstr>
      <vt:lpstr>Write on the edge: using corpus-based teaching activities to support student writing in unfamiliar genres</vt:lpstr>
      <vt:lpstr>Overview</vt:lpstr>
      <vt:lpstr>PowerPoint Presentation</vt:lpstr>
      <vt:lpstr>FOCUS rationale</vt:lpstr>
      <vt:lpstr>The FOCUS project</vt:lpstr>
      <vt:lpstr>Data Driven Learning</vt:lpstr>
      <vt:lpstr>Corpus-based dissertation support: Chemistry</vt:lpstr>
      <vt:lpstr>The problem</vt:lpstr>
      <vt:lpstr>The solution</vt:lpstr>
      <vt:lpstr>The activities</vt:lpstr>
      <vt:lpstr>The feedback</vt:lpstr>
      <vt:lpstr>Chart showing student responses to the question ‘‘How useful did you find the activities?’’</vt:lpstr>
      <vt:lpstr>Would you be likely to access the corpus yourself outside the classroom?</vt:lpstr>
      <vt:lpstr>PowerPoint Presentation</vt:lpstr>
      <vt:lpstr>The next stage: Sport lab reports</vt:lpstr>
      <vt:lpstr>The problem and context</vt:lpstr>
      <vt:lpstr>The solution</vt:lpstr>
      <vt:lpstr>The activities</vt:lpstr>
      <vt:lpstr>Formality</vt:lpstr>
      <vt:lpstr>Use of literature</vt:lpstr>
      <vt:lpstr>Nominalisation</vt:lpstr>
      <vt:lpstr>Terminology</vt:lpstr>
      <vt:lpstr>Feedback</vt:lpstr>
      <vt:lpstr>Next stages</vt:lpstr>
      <vt:lpstr>Acknowledgements</vt:lpstr>
    </vt:vector>
  </TitlesOfParts>
  <Company>MITRE Project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Identifying Fraudulent Applications</dc:title>
  <dc:creator>dio0bgs</dc:creator>
  <cp:lastModifiedBy>dlc0mw</cp:lastModifiedBy>
  <cp:revision>188</cp:revision>
  <cp:lastPrinted>2016-06-08T12:51:42Z</cp:lastPrinted>
  <dcterms:created xsi:type="dcterms:W3CDTF">2008-09-22T09:05:14Z</dcterms:created>
  <dcterms:modified xsi:type="dcterms:W3CDTF">2016-07-15T16:40:40Z</dcterms:modified>
</cp:coreProperties>
</file>