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0"/>
  </p:notesMasterIdLst>
  <p:handoutMasterIdLst>
    <p:handoutMasterId r:id="rId51"/>
  </p:handoutMasterIdLst>
  <p:sldIdLst>
    <p:sldId id="1323" r:id="rId2"/>
    <p:sldId id="1269" r:id="rId3"/>
    <p:sldId id="1377" r:id="rId4"/>
    <p:sldId id="1488" r:id="rId5"/>
    <p:sldId id="1489" r:id="rId6"/>
    <p:sldId id="1534" r:id="rId7"/>
    <p:sldId id="1533" r:id="rId8"/>
    <p:sldId id="1536" r:id="rId9"/>
    <p:sldId id="1537" r:id="rId10"/>
    <p:sldId id="1538" r:id="rId11"/>
    <p:sldId id="1509" r:id="rId12"/>
    <p:sldId id="1510" r:id="rId13"/>
    <p:sldId id="1526" r:id="rId14"/>
    <p:sldId id="1529" r:id="rId15"/>
    <p:sldId id="1530" r:id="rId16"/>
    <p:sldId id="1531" r:id="rId17"/>
    <p:sldId id="1527" r:id="rId18"/>
    <p:sldId id="1528" r:id="rId19"/>
    <p:sldId id="1441" r:id="rId20"/>
    <p:sldId id="1520" r:id="rId21"/>
    <p:sldId id="1485" r:id="rId22"/>
    <p:sldId id="1517" r:id="rId23"/>
    <p:sldId id="1518" r:id="rId24"/>
    <p:sldId id="1519" r:id="rId25"/>
    <p:sldId id="1539" r:id="rId26"/>
    <p:sldId id="1423" r:id="rId27"/>
    <p:sldId id="1532" r:id="rId28"/>
    <p:sldId id="1434" r:id="rId29"/>
    <p:sldId id="1504" r:id="rId30"/>
    <p:sldId id="1425" r:id="rId31"/>
    <p:sldId id="1379" r:id="rId32"/>
    <p:sldId id="1427" r:id="rId33"/>
    <p:sldId id="1456" r:id="rId34"/>
    <p:sldId id="1458" r:id="rId35"/>
    <p:sldId id="1459" r:id="rId36"/>
    <p:sldId id="1460" r:id="rId37"/>
    <p:sldId id="1457" r:id="rId38"/>
    <p:sldId id="1461" r:id="rId39"/>
    <p:sldId id="1430" r:id="rId40"/>
    <p:sldId id="1462" r:id="rId41"/>
    <p:sldId id="1270" r:id="rId42"/>
    <p:sldId id="1271" r:id="rId43"/>
    <p:sldId id="1267" r:id="rId44"/>
    <p:sldId id="1417" r:id="rId45"/>
    <p:sldId id="1463" r:id="rId46"/>
    <p:sldId id="1415" r:id="rId47"/>
    <p:sldId id="1354" r:id="rId48"/>
    <p:sldId id="1445" r:id="rId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rv" initials="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9" autoAdjust="0"/>
    <p:restoredTop sz="90599" autoAdjust="0"/>
  </p:normalViewPr>
  <p:slideViewPr>
    <p:cSldViewPr snapToGrid="0" snapToObjects="1">
      <p:cViewPr varScale="1">
        <p:scale>
          <a:sx n="66" d="100"/>
          <a:sy n="66" d="100"/>
        </p:scale>
        <p:origin x="-81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5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6"/>
          </a:xfrm>
          <a:prstGeom prst="rect">
            <a:avLst/>
          </a:prstGeom>
        </p:spPr>
        <p:txBody>
          <a:bodyPr vert="horz" lIns="91440" tIns="45720" rIns="91440" bIns="45720" rtlCol="0"/>
          <a:lstStyle>
            <a:lvl1pPr algn="r">
              <a:defRPr sz="1200"/>
            </a:lvl1pPr>
          </a:lstStyle>
          <a:p>
            <a:fld id="{E034F248-2DA0-462D-97C1-1F368011E37F}" type="datetimeFigureOut">
              <a:rPr lang="en-GB" smtClean="0"/>
              <a:t>16/07/2016</a:t>
            </a:fld>
            <a:endParaRPr lang="en-GB"/>
          </a:p>
        </p:txBody>
      </p:sp>
      <p:sp>
        <p:nvSpPr>
          <p:cNvPr id="4" name="Footer Placeholder 3"/>
          <p:cNvSpPr>
            <a:spLocks noGrp="1"/>
          </p:cNvSpPr>
          <p:nvPr>
            <p:ph type="ftr" sz="quarter" idx="2"/>
          </p:nvPr>
        </p:nvSpPr>
        <p:spPr>
          <a:xfrm>
            <a:off x="0" y="9430093"/>
            <a:ext cx="2945659" cy="4981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3"/>
            <a:ext cx="2945659" cy="498135"/>
          </a:xfrm>
          <a:prstGeom prst="rect">
            <a:avLst/>
          </a:prstGeom>
        </p:spPr>
        <p:txBody>
          <a:bodyPr vert="horz" lIns="91440" tIns="45720" rIns="91440" bIns="45720" rtlCol="0" anchor="b"/>
          <a:lstStyle>
            <a:lvl1pPr algn="r">
              <a:defRPr sz="1200"/>
            </a:lvl1pPr>
          </a:lstStyle>
          <a:p>
            <a:fld id="{99C4FF2E-BE27-4C8F-BEAA-8AAA8829F928}" type="slidenum">
              <a:rPr lang="en-GB" smtClean="0"/>
              <a:t>‹#›</a:t>
            </a:fld>
            <a:endParaRPr lang="en-GB"/>
          </a:p>
        </p:txBody>
      </p:sp>
    </p:spTree>
    <p:extLst>
      <p:ext uri="{BB962C8B-B14F-4D97-AF65-F5344CB8AC3E}">
        <p14:creationId xmlns:p14="http://schemas.microsoft.com/office/powerpoint/2010/main" val="1824510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00954FF3-B08A-EF43-A166-58A024905095}" type="datetimeFigureOut">
              <a:rPr lang="en-US" smtClean="0"/>
              <a:t>7/16/2016</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F492E01-808A-FE45-9438-BBE1B9817E04}" type="slidenum">
              <a:rPr lang="en-US" smtClean="0"/>
              <a:t>‹#›</a:t>
            </a:fld>
            <a:endParaRPr lang="en-US" dirty="0"/>
          </a:p>
        </p:txBody>
      </p:sp>
    </p:spTree>
    <p:extLst>
      <p:ext uri="{BB962C8B-B14F-4D97-AF65-F5344CB8AC3E}">
        <p14:creationId xmlns:p14="http://schemas.microsoft.com/office/powerpoint/2010/main" val="25577716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EAP</a:t>
            </a:r>
            <a:endParaRPr lang="en-US" dirty="0"/>
          </a:p>
        </p:txBody>
      </p:sp>
      <p:sp>
        <p:nvSpPr>
          <p:cNvPr id="4" name="Slide Number Placeholder 3"/>
          <p:cNvSpPr>
            <a:spLocks noGrp="1"/>
          </p:cNvSpPr>
          <p:nvPr>
            <p:ph type="sldNum" sz="quarter" idx="10"/>
          </p:nvPr>
        </p:nvSpPr>
        <p:spPr/>
        <p:txBody>
          <a:bodyPr/>
          <a:lstStyle/>
          <a:p>
            <a:fld id="{9F492E01-808A-FE45-9438-BBE1B9817E04}" type="slidenum">
              <a:rPr lang="en-US" smtClean="0"/>
              <a:t>7</a:t>
            </a:fld>
            <a:endParaRPr lang="en-US" dirty="0"/>
          </a:p>
        </p:txBody>
      </p:sp>
    </p:spTree>
    <p:extLst>
      <p:ext uri="{BB962C8B-B14F-4D97-AF65-F5344CB8AC3E}">
        <p14:creationId xmlns:p14="http://schemas.microsoft.com/office/powerpoint/2010/main" val="1190782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F492E01-808A-FE45-9438-BBE1B9817E04}" type="slidenum">
              <a:rPr lang="en-US" smtClean="0"/>
              <a:t>20</a:t>
            </a:fld>
            <a:endParaRPr lang="en-US" dirty="0"/>
          </a:p>
        </p:txBody>
      </p:sp>
    </p:spTree>
    <p:extLst>
      <p:ext uri="{BB962C8B-B14F-4D97-AF65-F5344CB8AC3E}">
        <p14:creationId xmlns:p14="http://schemas.microsoft.com/office/powerpoint/2010/main" val="84627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 and accessibility – removing tags and making things easier </a:t>
            </a:r>
            <a:endParaRPr lang="en-US" dirty="0"/>
          </a:p>
        </p:txBody>
      </p:sp>
      <p:sp>
        <p:nvSpPr>
          <p:cNvPr id="4" name="Slide Number Placeholder 3"/>
          <p:cNvSpPr>
            <a:spLocks noGrp="1"/>
          </p:cNvSpPr>
          <p:nvPr>
            <p:ph type="sldNum" sz="quarter" idx="10"/>
          </p:nvPr>
        </p:nvSpPr>
        <p:spPr/>
        <p:txBody>
          <a:bodyPr/>
          <a:lstStyle/>
          <a:p>
            <a:fld id="{9F492E01-808A-FE45-9438-BBE1B9817E04}" type="slidenum">
              <a:rPr lang="en-US" smtClean="0"/>
              <a:t>21</a:t>
            </a:fld>
            <a:endParaRPr lang="en-US" dirty="0"/>
          </a:p>
        </p:txBody>
      </p:sp>
    </p:spTree>
    <p:extLst>
      <p:ext uri="{BB962C8B-B14F-4D97-AF65-F5344CB8AC3E}">
        <p14:creationId xmlns:p14="http://schemas.microsoft.com/office/powerpoint/2010/main" val="238323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teach corpus literacy?</a:t>
            </a:r>
            <a:endParaRPr lang="en-US" dirty="0"/>
          </a:p>
        </p:txBody>
      </p:sp>
      <p:sp>
        <p:nvSpPr>
          <p:cNvPr id="4" name="Slide Number Placeholder 3"/>
          <p:cNvSpPr>
            <a:spLocks noGrp="1"/>
          </p:cNvSpPr>
          <p:nvPr>
            <p:ph type="sldNum" sz="quarter" idx="10"/>
          </p:nvPr>
        </p:nvSpPr>
        <p:spPr/>
        <p:txBody>
          <a:bodyPr/>
          <a:lstStyle/>
          <a:p>
            <a:fld id="{9F492E01-808A-FE45-9438-BBE1B9817E04}" type="slidenum">
              <a:rPr lang="en-US" smtClean="0"/>
              <a:t>22</a:t>
            </a:fld>
            <a:endParaRPr lang="en-US" dirty="0"/>
          </a:p>
        </p:txBody>
      </p:sp>
    </p:spTree>
    <p:extLst>
      <p:ext uri="{BB962C8B-B14F-4D97-AF65-F5344CB8AC3E}">
        <p14:creationId xmlns:p14="http://schemas.microsoft.com/office/powerpoint/2010/main" val="2695885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 and accessibility – removing tags and making things easier </a:t>
            </a:r>
            <a:endParaRPr lang="en-US" dirty="0"/>
          </a:p>
        </p:txBody>
      </p:sp>
      <p:sp>
        <p:nvSpPr>
          <p:cNvPr id="4" name="Slide Number Placeholder 3"/>
          <p:cNvSpPr>
            <a:spLocks noGrp="1"/>
          </p:cNvSpPr>
          <p:nvPr>
            <p:ph type="sldNum" sz="quarter" idx="10"/>
          </p:nvPr>
        </p:nvSpPr>
        <p:spPr/>
        <p:txBody>
          <a:bodyPr/>
          <a:lstStyle/>
          <a:p>
            <a:fld id="{9F492E01-808A-FE45-9438-BBE1B9817E04}" type="slidenum">
              <a:rPr lang="en-US" smtClean="0"/>
              <a:t>25</a:t>
            </a:fld>
            <a:endParaRPr lang="en-US" dirty="0"/>
          </a:p>
        </p:txBody>
      </p:sp>
    </p:spTree>
    <p:extLst>
      <p:ext uri="{BB962C8B-B14F-4D97-AF65-F5344CB8AC3E}">
        <p14:creationId xmlns:p14="http://schemas.microsoft.com/office/powerpoint/2010/main" val="238323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Collaboration</a:t>
            </a:r>
            <a:r>
              <a:rPr lang="en-GB" baseline="0" dirty="0" smtClean="0"/>
              <a:t> is key </a:t>
            </a:r>
          </a:p>
          <a:p>
            <a:r>
              <a:rPr lang="en-GB" baseline="0" dirty="0" smtClean="0"/>
              <a:t>Impact case study </a:t>
            </a:r>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27</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reliable </a:t>
            </a:r>
            <a:r>
              <a:rPr lang="en-US" dirty="0" err="1" smtClean="0"/>
              <a:t>etc</a:t>
            </a:r>
            <a:r>
              <a:rPr lang="is-IS" dirty="0" smtClean="0"/>
              <a:t>…</a:t>
            </a:r>
          </a:p>
          <a:p>
            <a:r>
              <a:rPr lang="is-IS" dirty="0" smtClean="0"/>
              <a:t>We know what to do with them...perhaps</a:t>
            </a:r>
            <a:r>
              <a:rPr lang="is-IS" baseline="0" dirty="0" smtClean="0"/>
              <a:t> we need to flip this </a:t>
            </a:r>
            <a:endParaRPr lang="en-US" dirty="0"/>
          </a:p>
        </p:txBody>
      </p:sp>
      <p:sp>
        <p:nvSpPr>
          <p:cNvPr id="4" name="Slide Number Placeholder 3"/>
          <p:cNvSpPr>
            <a:spLocks noGrp="1"/>
          </p:cNvSpPr>
          <p:nvPr>
            <p:ph type="sldNum" sz="quarter" idx="10"/>
          </p:nvPr>
        </p:nvSpPr>
        <p:spPr/>
        <p:txBody>
          <a:bodyPr/>
          <a:lstStyle/>
          <a:p>
            <a:fld id="{9F492E01-808A-FE45-9438-BBE1B9817E04}" type="slidenum">
              <a:rPr lang="en-US" smtClean="0"/>
              <a:t>29</a:t>
            </a:fld>
            <a:endParaRPr lang="en-US" dirty="0"/>
          </a:p>
        </p:txBody>
      </p:sp>
    </p:spTree>
    <p:extLst>
      <p:ext uri="{BB962C8B-B14F-4D97-AF65-F5344CB8AC3E}">
        <p14:creationId xmlns:p14="http://schemas.microsoft.com/office/powerpoint/2010/main" val="1480919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41</a:t>
            </a:fld>
            <a:endParaRPr lang="en-US" dirty="0"/>
          </a:p>
        </p:txBody>
      </p:sp>
    </p:spTree>
    <p:extLst>
      <p:ext uri="{BB962C8B-B14F-4D97-AF65-F5344CB8AC3E}">
        <p14:creationId xmlns:p14="http://schemas.microsoft.com/office/powerpoint/2010/main" val="615927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latin typeface="+mn-lt"/>
                <a:cs typeface="Calibri"/>
              </a:rPr>
              <a:t>Impact will be generated through a user-informed design, so that basic corpus functionalities for the querying of language use can be integrated into a bespoke toolkit for teachers and learners (within this project) and interface specifications for other user groups beyond the project.</a:t>
            </a:r>
          </a:p>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42</a:t>
            </a:fld>
            <a:endParaRPr lang="en-US" dirty="0"/>
          </a:p>
        </p:txBody>
      </p:sp>
    </p:spTree>
    <p:extLst>
      <p:ext uri="{BB962C8B-B14F-4D97-AF65-F5344CB8AC3E}">
        <p14:creationId xmlns:p14="http://schemas.microsoft.com/office/powerpoint/2010/main" val="3526854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43</a:t>
            </a:fld>
            <a:endParaRPr lang="en-US" dirty="0"/>
          </a:p>
        </p:txBody>
      </p:sp>
    </p:spTree>
    <p:extLst>
      <p:ext uri="{BB962C8B-B14F-4D97-AF65-F5344CB8AC3E}">
        <p14:creationId xmlns:p14="http://schemas.microsoft.com/office/powerpoint/2010/main" val="3971702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44</a:t>
            </a:fld>
            <a:endParaRPr lang="en-US" dirty="0"/>
          </a:p>
        </p:txBody>
      </p:sp>
    </p:spTree>
    <p:extLst>
      <p:ext uri="{BB962C8B-B14F-4D97-AF65-F5344CB8AC3E}">
        <p14:creationId xmlns:p14="http://schemas.microsoft.com/office/powerpoint/2010/main" val="474951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 determines what</a:t>
            </a:r>
            <a:r>
              <a:rPr lang="en-US" baseline="0" dirty="0" smtClean="0"/>
              <a:t> sort of questions that we can ask of </a:t>
            </a:r>
            <a:r>
              <a:rPr lang="en-US" baseline="0" smtClean="0"/>
              <a:t>a corpus </a:t>
            </a:r>
            <a:endParaRPr lang="en-US"/>
          </a:p>
        </p:txBody>
      </p:sp>
      <p:sp>
        <p:nvSpPr>
          <p:cNvPr id="4" name="Slide Number Placeholder 3"/>
          <p:cNvSpPr>
            <a:spLocks noGrp="1"/>
          </p:cNvSpPr>
          <p:nvPr>
            <p:ph type="sldNum" sz="quarter" idx="10"/>
          </p:nvPr>
        </p:nvSpPr>
        <p:spPr/>
        <p:txBody>
          <a:bodyPr/>
          <a:lstStyle/>
          <a:p>
            <a:fld id="{9F492E01-808A-FE45-9438-BBE1B9817E04}" type="slidenum">
              <a:rPr lang="en-US" smtClean="0"/>
              <a:t>9</a:t>
            </a:fld>
            <a:endParaRPr lang="en-US" dirty="0"/>
          </a:p>
        </p:txBody>
      </p:sp>
    </p:spTree>
    <p:extLst>
      <p:ext uri="{BB962C8B-B14F-4D97-AF65-F5344CB8AC3E}">
        <p14:creationId xmlns:p14="http://schemas.microsoft.com/office/powerpoint/2010/main" val="3675076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45</a:t>
            </a:fld>
            <a:endParaRPr lang="en-US" dirty="0"/>
          </a:p>
        </p:txBody>
      </p:sp>
    </p:spTree>
    <p:extLst>
      <p:ext uri="{BB962C8B-B14F-4D97-AF65-F5344CB8AC3E}">
        <p14:creationId xmlns:p14="http://schemas.microsoft.com/office/powerpoint/2010/main" val="4155726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Say it also has semantic tools </a:t>
            </a:r>
          </a:p>
          <a:p>
            <a:pPr lvl="1"/>
            <a:endParaRPr lang="en-US" dirty="0" smtClean="0"/>
          </a:p>
          <a:p>
            <a:pPr lvl="1"/>
            <a:r>
              <a:rPr lang="en-US" dirty="0" smtClean="0"/>
              <a:t>online corpus-based multi-user pedagogic tools</a:t>
            </a:r>
            <a:endParaRPr lang="en-GB" sz="1800" dirty="0" smtClean="0"/>
          </a:p>
          <a:p>
            <a:pPr lvl="1"/>
            <a:r>
              <a:rPr lang="en-US" dirty="0" smtClean="0"/>
              <a:t>integrated with WP5 tools</a:t>
            </a:r>
            <a:endParaRPr lang="en-GB" sz="1800" dirty="0" smtClean="0"/>
          </a:p>
          <a:p>
            <a:pPr lvl="2"/>
            <a:r>
              <a:rPr lang="en-US" dirty="0" smtClean="0"/>
              <a:t>KWIC (Key Word in Context) </a:t>
            </a:r>
            <a:r>
              <a:rPr lang="en-US" dirty="0" err="1" smtClean="0"/>
              <a:t>concordancers</a:t>
            </a:r>
            <a:endParaRPr lang="en-GB" sz="1600" dirty="0" smtClean="0"/>
          </a:p>
          <a:p>
            <a:pPr lvl="2"/>
            <a:r>
              <a:rPr lang="en-US" dirty="0" smtClean="0"/>
              <a:t>collocation tools</a:t>
            </a:r>
            <a:endParaRPr lang="en-GB" sz="1600" dirty="0" smtClean="0"/>
          </a:p>
          <a:p>
            <a:pPr lvl="2"/>
            <a:r>
              <a:rPr lang="en-US" dirty="0" smtClean="0"/>
              <a:t>search and sort tool</a:t>
            </a:r>
            <a:endParaRPr lang="en-GB" sz="1600" dirty="0" smtClean="0"/>
          </a:p>
          <a:p>
            <a:pPr lvl="2"/>
            <a:r>
              <a:rPr lang="en-US" dirty="0" smtClean="0"/>
              <a:t> word frequency lists</a:t>
            </a:r>
            <a:endParaRPr lang="en-GB" sz="1600" dirty="0" smtClean="0"/>
          </a:p>
          <a:p>
            <a:pPr lvl="2"/>
            <a:r>
              <a:rPr lang="en-US" dirty="0" smtClean="0"/>
              <a:t>key word </a:t>
            </a:r>
            <a:r>
              <a:rPr lang="en-US" dirty="0" err="1" smtClean="0"/>
              <a:t>analysers</a:t>
            </a:r>
            <a:endParaRPr lang="en-GB" sz="1600" dirty="0" smtClean="0"/>
          </a:p>
          <a:p>
            <a:pPr lvl="2"/>
            <a:r>
              <a:rPr lang="en-US" dirty="0" smtClean="0"/>
              <a:t>statistical testing facilities</a:t>
            </a:r>
            <a:endParaRPr lang="en-GB" sz="1600" dirty="0" smtClean="0"/>
          </a:p>
          <a:p>
            <a:pPr lvl="2"/>
            <a:r>
              <a:rPr lang="en-US" dirty="0" smtClean="0"/>
              <a:t>search for and replay audio files</a:t>
            </a:r>
            <a:endParaRPr lang="en-GB" sz="1600" dirty="0" smtClean="0"/>
          </a:p>
          <a:p>
            <a:pPr lvl="2"/>
            <a:r>
              <a:rPr lang="en-US" dirty="0" err="1" smtClean="0"/>
              <a:t>visualise</a:t>
            </a:r>
            <a:r>
              <a:rPr lang="en-US" dirty="0" smtClean="0"/>
              <a:t> data</a:t>
            </a:r>
            <a:endParaRPr lang="en-GB" sz="1600" dirty="0" smtClean="0"/>
          </a:p>
          <a:p>
            <a:pPr lvl="1"/>
            <a:r>
              <a:rPr lang="en-US" dirty="0" smtClean="0"/>
              <a:t>provide</a:t>
            </a:r>
            <a:endParaRPr lang="en-GB" sz="1800" dirty="0" smtClean="0"/>
          </a:p>
          <a:p>
            <a:pPr lvl="2"/>
            <a:r>
              <a:rPr lang="en-US" dirty="0" smtClean="0"/>
              <a:t>a blueprint for the development of corpus toolkits for other user groups (e.g. translators, publishers, new researchers) beyond the life of this project</a:t>
            </a:r>
            <a:endParaRPr lang="en-GB" sz="1600" dirty="0" smtClean="0"/>
          </a:p>
          <a:p>
            <a:pPr lvl="1"/>
            <a:r>
              <a:rPr lang="en-US" dirty="0" smtClean="0"/>
              <a:t>based on</a:t>
            </a:r>
            <a:endParaRPr lang="en-GB" sz="1800" dirty="0" smtClean="0"/>
          </a:p>
          <a:p>
            <a:pPr lvl="2"/>
            <a:r>
              <a:rPr lang="en-US" dirty="0" smtClean="0"/>
              <a:t>theory of DDL</a:t>
            </a:r>
            <a:endParaRPr lang="en-GB" sz="1600" dirty="0" smtClean="0"/>
          </a:p>
          <a:p>
            <a:pPr lvl="2"/>
            <a:r>
              <a:rPr lang="en-US" dirty="0" err="1" smtClean="0"/>
              <a:t>Compleat</a:t>
            </a:r>
            <a:r>
              <a:rPr lang="en-US" dirty="0" smtClean="0"/>
              <a:t> Lexical Tutor</a:t>
            </a:r>
            <a:endParaRPr lang="en-GB" sz="1600" dirty="0" smtClean="0"/>
          </a:p>
          <a:p>
            <a:pPr lvl="1"/>
            <a:r>
              <a:rPr lang="en-US" dirty="0" smtClean="0"/>
              <a:t>serve as basis for</a:t>
            </a:r>
            <a:endParaRPr lang="en-GB" sz="1800" dirty="0" smtClean="0"/>
          </a:p>
          <a:p>
            <a:pPr lvl="2"/>
            <a:r>
              <a:rPr lang="en-US" dirty="0" err="1" smtClean="0"/>
              <a:t>tagset</a:t>
            </a:r>
            <a:r>
              <a:rPr lang="en-US" dirty="0" smtClean="0"/>
              <a:t> information (needs of pedagogic toolkit informs </a:t>
            </a:r>
            <a:r>
              <a:rPr lang="en-US" dirty="0" err="1" smtClean="0"/>
              <a:t>tagset</a:t>
            </a:r>
            <a:r>
              <a:rPr lang="en-US" dirty="0" smtClean="0"/>
              <a:t> development)</a:t>
            </a:r>
            <a:endParaRPr lang="en-GB" sz="1600" dirty="0" smtClean="0"/>
          </a:p>
          <a:p>
            <a:pPr lvl="1"/>
            <a:r>
              <a:rPr lang="en-US" dirty="0" smtClean="0"/>
              <a:t>documentation</a:t>
            </a:r>
            <a:endParaRPr lang="en-GB" sz="1800" dirty="0" smtClean="0"/>
          </a:p>
          <a:p>
            <a:pPr lvl="2"/>
            <a:r>
              <a:rPr lang="en-US" dirty="0" smtClean="0"/>
              <a:t>roadshows/workshops</a:t>
            </a:r>
            <a:endParaRPr lang="en-GB" sz="1600" dirty="0" smtClean="0"/>
          </a:p>
          <a:p>
            <a:endParaRPr lang="en-GB" dirty="0" smtClean="0">
              <a:latin typeface="+mn-lt"/>
              <a:cs typeface="Calibri"/>
            </a:endParaRPr>
          </a:p>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46</a:t>
            </a:fld>
            <a:endParaRPr lang="en-US" dirty="0"/>
          </a:p>
        </p:txBody>
      </p:sp>
    </p:spTree>
    <p:extLst>
      <p:ext uri="{BB962C8B-B14F-4D97-AF65-F5344CB8AC3E}">
        <p14:creationId xmlns:p14="http://schemas.microsoft.com/office/powerpoint/2010/main" val="2096611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47</a:t>
            </a:fld>
            <a:endParaRPr lang="en-US" dirty="0"/>
          </a:p>
        </p:txBody>
      </p:sp>
    </p:spTree>
    <p:extLst>
      <p:ext uri="{BB962C8B-B14F-4D97-AF65-F5344CB8AC3E}">
        <p14:creationId xmlns:p14="http://schemas.microsoft.com/office/powerpoint/2010/main" val="397170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48</a:t>
            </a:fld>
            <a:endParaRPr lang="en-US" dirty="0"/>
          </a:p>
        </p:txBody>
      </p:sp>
    </p:spTree>
    <p:extLst>
      <p:ext uri="{BB962C8B-B14F-4D97-AF65-F5344CB8AC3E}">
        <p14:creationId xmlns:p14="http://schemas.microsoft.com/office/powerpoint/2010/main" val="605407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ELT</a:t>
            </a:r>
            <a:r>
              <a:rPr lang="en-GB" baseline="0" dirty="0" smtClean="0"/>
              <a:t> specifically </a:t>
            </a:r>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13</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ELT</a:t>
            </a:r>
            <a:r>
              <a:rPr lang="en-GB" baseline="0" dirty="0" smtClean="0"/>
              <a:t> specifically </a:t>
            </a:r>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14</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ELT</a:t>
            </a:r>
            <a:r>
              <a:rPr lang="en-GB" baseline="0" dirty="0" smtClean="0"/>
              <a:t> specifically </a:t>
            </a:r>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15</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ELT</a:t>
            </a:r>
            <a:r>
              <a:rPr lang="en-GB" baseline="0" dirty="0" smtClean="0"/>
              <a:t> specifically </a:t>
            </a:r>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16</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17</a:t>
            </a:fld>
            <a:endParaRPr lang="en-US" dirty="0"/>
          </a:p>
        </p:txBody>
      </p:sp>
    </p:spTree>
    <p:extLst>
      <p:ext uri="{BB962C8B-B14F-4D97-AF65-F5344CB8AC3E}">
        <p14:creationId xmlns:p14="http://schemas.microsoft.com/office/powerpoint/2010/main" val="3671171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492E01-808A-FE45-9438-BBE1B9817E04}" type="slidenum">
              <a:rPr lang="en-US" smtClean="0"/>
              <a:t>18</a:t>
            </a:fld>
            <a:endParaRPr lang="en-US" dirty="0"/>
          </a:p>
        </p:txBody>
      </p:sp>
    </p:spTree>
    <p:extLst>
      <p:ext uri="{BB962C8B-B14F-4D97-AF65-F5344CB8AC3E}">
        <p14:creationId xmlns:p14="http://schemas.microsoft.com/office/powerpoint/2010/main" val="296583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F492E01-808A-FE45-9438-BBE1B9817E04}" type="slidenum">
              <a:rPr lang="en-US" smtClean="0"/>
              <a:t>19</a:t>
            </a:fld>
            <a:endParaRPr lang="en-US" dirty="0"/>
          </a:p>
        </p:txBody>
      </p:sp>
    </p:spTree>
    <p:extLst>
      <p:ext uri="{BB962C8B-B14F-4D97-AF65-F5344CB8AC3E}">
        <p14:creationId xmlns:p14="http://schemas.microsoft.com/office/powerpoint/2010/main" val="846272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BC7E7-EA8E-4DA7-915E-CC098D9BADCB}" type="datetimeFigureOut">
              <a:rPr lang="en-US" smtClean="0"/>
              <a:t>7/16/2016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79BC7E7-EA8E-4DA7-915E-CC098D9BADCB}" type="datetimeFigureOut">
              <a:rPr lang="en-US" smtClean="0"/>
              <a:t>7/16/2016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F2F5E10-5301-4EE6-90D2-A6C4A3F62BE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ti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gle.co.uk/url?sa=i&amp;rct=j&amp;q=&amp;esrc=s&amp;frm=1&amp;source=images&amp;cd=&amp;cad=rja&amp;docid=gjLIJdGH7wF1kM&amp;tbnid=4dvmxjAq6_LdxM:&amp;ved=0CAUQjRw&amp;url=http://en.wikipedia.org/wiki/Collins_English_Dictionary&amp;ei=iLJOUomoAcrFtQbA7IDIDA&amp;bvm=bv.53537100,d.bGE&amp;psig=AFQjCNFSOvYB9zHsyQDB0pEExFJTVzeddg&amp;ust=1380975618187941" TargetMode="External"/><Relationship Id="rId7" Type="http://schemas.openxmlformats.org/officeDocument/2006/relationships/hyperlink" Target="http://www.google.co.uk/url?sa=i&amp;rct=j&amp;q=&amp;esrc=s&amp;frm=1&amp;source=images&amp;cd=&amp;cad=rja&amp;docid=vpG572wg-6SR-M&amp;tbnid=WpJfleuP4TkOsM:&amp;ved=0CAUQjRw&amp;url=http://www.qbd.com.au/product/9780003705638&amp;ei=GrNOUr3JMo_Esgab9oGoCA&amp;bvm=bv.53537100,d.bGE&amp;psig=AFQjCNFmSz-DKi7IH9kUp93CFiSmF_Nrcg&amp;ust=138097574787495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uk/url?sa=i&amp;rct=j&amp;q=&amp;esrc=s&amp;frm=1&amp;source=images&amp;cd=&amp;cad=rja&amp;docid=VbP4gMrfoLTGWM&amp;tbnid=hU5KZzS4t8lNWM:&amp;ved=0CAUQjRw&amp;url=http://eshop.educationalcentre.al/index.php?route=product/product&amp;product_id=1848&amp;ei=p7JOUsj6NcqGswa1nICwDA&amp;bvm=bv.53537100,d.bGE&amp;psig=AFQjCNEcuuVcb_S3SeqgpmOR4c8l1oQUpQ&amp;ust=1380975648532842" TargetMode="External"/><Relationship Id="rId4" Type="http://schemas.openxmlformats.org/officeDocument/2006/relationships/image" Target="../media/image21.jpeg"/><Relationship Id="rId9" Type="http://schemas.openxmlformats.org/officeDocument/2006/relationships/image" Target="../media/image2.tif"/></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n-cGP7jBbBtMAM&amp;tbnid=c09N2m0bqmv45M:&amp;ved=0CAUQjRw&amp;url=http://www.technology-sos.co.uk/student-computer-preparation/&amp;ei=NLFOUrz_FIeVtQaViIGgDQ&amp;bvm=bv.53537100,d.bGE&amp;psig=AFQjCNFkJ3Ylcrf-59gFlOoxlu59f2ltNA&amp;ust=1380975279107647" TargetMode="External"/><Relationship Id="rId7" Type="http://schemas.openxmlformats.org/officeDocument/2006/relationships/image" Target="../media/image2.t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oogle.co.uk/url?sa=i&amp;rct=j&amp;q=&amp;esrc=s&amp;frm=1&amp;source=images&amp;cd=&amp;cad=rja&amp;docid=0RR6iXPUOsHjiM&amp;tbnid=K1EKEcSaxVMhiM:&amp;ved=0CAUQjRw&amp;url=http://www.faculty.londondeanery.ac.uk/e-learning/improve-your-lecturing&amp;ei=k7FOUuH8OYrTtAbu_IGwCA&amp;bvm=bv.53537100,d.bGE&amp;psig=AFQjCNFI3dl9dQD198jYp-B7htv-2TAi7w&amp;ust=1380975374796178" TargetMode="Externa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tif"/><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tif"/><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wordwanderer.org/" TargetMode="External"/><Relationship Id="rId2" Type="http://schemas.openxmlformats.org/officeDocument/2006/relationships/image" Target="../media/image2.t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hyperlink" Target="http://wordwanderer.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lextutor.ca/"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lextutor.c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lextutor.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ti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quod.lib.umich.edu/m/micase/" TargetMode="External"/><Relationship Id="rId2" Type="http://schemas.openxmlformats.org/officeDocument/2006/relationships/image" Target="../media/image2.t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asted-image.tif"/>
          <p:cNvPicPr/>
          <p:nvPr/>
        </p:nvPicPr>
        <p:blipFill>
          <a:blip r:embed="rId2">
            <a:extLst/>
          </a:blip>
          <a:stretch>
            <a:fillRect/>
          </a:stretch>
        </p:blipFill>
        <p:spPr>
          <a:xfrm>
            <a:off x="8101769" y="522281"/>
            <a:ext cx="827337" cy="843146"/>
          </a:xfrm>
          <a:prstGeom prst="rect">
            <a:avLst/>
          </a:prstGeom>
          <a:ln w="12700">
            <a:miter lim="400000"/>
          </a:ln>
        </p:spPr>
      </p:pic>
      <p:sp>
        <p:nvSpPr>
          <p:cNvPr id="21" name="TextBox 20"/>
          <p:cNvSpPr txBox="1">
            <a:spLocks noChangeArrowheads="1"/>
          </p:cNvSpPr>
          <p:nvPr/>
        </p:nvSpPr>
        <p:spPr bwMode="auto">
          <a:xfrm>
            <a:off x="794295" y="2107825"/>
            <a:ext cx="7559675" cy="2369880"/>
          </a:xfrm>
          <a:prstGeom prst="rect">
            <a:avLst/>
          </a:prstGeom>
          <a:noFill/>
          <a:ln w="9525">
            <a:noFill/>
            <a:miter lim="800000"/>
            <a:headEnd/>
            <a:tailEnd/>
          </a:ln>
        </p:spPr>
        <p:txBody>
          <a:bodyPr>
            <a:spAutoFit/>
          </a:bodyPr>
          <a:lstStyle/>
          <a:p>
            <a:pPr algn="ctr"/>
            <a:r>
              <a:rPr lang="en-GB" sz="3600" b="1" dirty="0"/>
              <a:t>The application of corpora: supporting and informing the pedagogic landscape</a:t>
            </a:r>
          </a:p>
          <a:p>
            <a:endParaRPr lang="en-GB" sz="2000" dirty="0"/>
          </a:p>
          <a:p>
            <a:pPr algn="ctr"/>
            <a:r>
              <a:rPr lang="en-GB" sz="2000" dirty="0"/>
              <a:t>Dawn Knight, Cardiff University</a:t>
            </a:r>
          </a:p>
        </p:txBody>
      </p:sp>
    </p:spTree>
    <p:extLst>
      <p:ext uri="{BB962C8B-B14F-4D97-AF65-F5344CB8AC3E}">
        <p14:creationId xmlns:p14="http://schemas.microsoft.com/office/powerpoint/2010/main" val="5711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2</a:t>
            </a:r>
            <a:r>
              <a:rPr lang="en-GB" dirty="0" smtClean="0">
                <a:latin typeface="Calibri" panose="020F0502020204030204" pitchFamily="34" charset="0"/>
              </a:rPr>
              <a:t>. Corpus design</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
        <p:nvSpPr>
          <p:cNvPr id="6" name="Shape 376"/>
          <p:cNvSpPr txBox="1">
            <a:spLocks/>
          </p:cNvSpPr>
          <p:nvPr/>
        </p:nvSpPr>
        <p:spPr>
          <a:xfrm>
            <a:off x="250031" y="1536798"/>
            <a:ext cx="8643938" cy="515014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dirty="0" smtClean="0">
                <a:latin typeface="Calibri"/>
                <a:cs typeface="Calibri"/>
              </a:rPr>
              <a:t>NUCASE – Newcastle University Corpus of Academic Spoken English </a:t>
            </a:r>
          </a:p>
          <a:p>
            <a:pPr marL="0" indent="0">
              <a:buNone/>
            </a:pPr>
            <a:endParaRPr lang="en-GB" sz="2500" dirty="0"/>
          </a:p>
          <a:p>
            <a:pPr marL="0" indent="0">
              <a:buNone/>
            </a:pPr>
            <a:endParaRPr lang="en-GB" sz="2500" dirty="0" smtClean="0"/>
          </a:p>
          <a:p>
            <a:pPr marL="0" indent="0">
              <a:buNone/>
            </a:pPr>
            <a:endParaRPr lang="en-GB" sz="2500" dirty="0"/>
          </a:p>
          <a:p>
            <a:pPr marL="0" indent="0">
              <a:buNone/>
            </a:pPr>
            <a:endParaRPr lang="en-GB" sz="2500" dirty="0" smtClean="0"/>
          </a:p>
          <a:p>
            <a:pPr marL="0" indent="0">
              <a:buNone/>
            </a:pPr>
            <a:endParaRPr lang="en-GB" sz="2500" dirty="0"/>
          </a:p>
          <a:p>
            <a:pPr marL="0" indent="0">
              <a:buNone/>
            </a:pPr>
            <a:endParaRPr lang="en-GB" sz="2500" dirty="0" smtClean="0"/>
          </a:p>
          <a:p>
            <a:pPr marL="0" indent="0">
              <a:buNone/>
            </a:pPr>
            <a:endParaRPr lang="en-GB" sz="2500" dirty="0"/>
          </a:p>
          <a:p>
            <a:pPr marL="0" indent="0">
              <a:buNone/>
            </a:pPr>
            <a:endParaRPr lang="en-GB" sz="2500" dirty="0" smtClean="0"/>
          </a:p>
          <a:p>
            <a:pPr marL="0" indent="0">
              <a:buNone/>
            </a:pPr>
            <a:r>
              <a:rPr lang="en-GB" sz="2500" dirty="0"/>
              <a:t>	</a:t>
            </a:r>
            <a:r>
              <a:rPr lang="en-GB" sz="2500" dirty="0" smtClean="0"/>
              <a:t>				</a:t>
            </a:r>
          </a:p>
          <a:p>
            <a:endParaRPr lang="en-GB" sz="2500" dirty="0" smtClean="0"/>
          </a:p>
          <a:p>
            <a:endParaRPr lang="en-GB" sz="2500" dirty="0" smtClean="0"/>
          </a:p>
          <a:p>
            <a:pPr marL="411221" indent="-411221">
              <a:buSzPct val="100000"/>
              <a:buFont typeface="Arial" pitchFamily="34" charset="0"/>
              <a:buAutoNum type="arabicPeriod"/>
              <a:defRPr sz="1800"/>
            </a:pPr>
            <a:endParaRPr lang="en-GB" sz="2500" dirty="0" smtClean="0"/>
          </a:p>
          <a:p>
            <a:pPr>
              <a:buFont typeface="Arial" pitchFamily="34" charset="0"/>
              <a:buBlip>
                <a:blip r:embed="rId3"/>
              </a:buBlip>
            </a:pPr>
            <a:endParaRPr lang="en-GB" sz="2500" dirty="0"/>
          </a:p>
        </p:txBody>
      </p:sp>
      <p:pic>
        <p:nvPicPr>
          <p:cNvPr id="2" name="Picture 1"/>
          <p:cNvPicPr>
            <a:picLocks noChangeAspect="1"/>
          </p:cNvPicPr>
          <p:nvPr/>
        </p:nvPicPr>
        <p:blipFill>
          <a:blip r:embed="rId4"/>
          <a:stretch>
            <a:fillRect/>
          </a:stretch>
        </p:blipFill>
        <p:spPr>
          <a:xfrm>
            <a:off x="1129033" y="2552658"/>
            <a:ext cx="6794255" cy="3538022"/>
          </a:xfrm>
          <a:prstGeom prst="rect">
            <a:avLst/>
          </a:prstGeom>
        </p:spPr>
      </p:pic>
      <p:sp>
        <p:nvSpPr>
          <p:cNvPr id="4" name="TextBox 3"/>
          <p:cNvSpPr txBox="1"/>
          <p:nvPr/>
        </p:nvSpPr>
        <p:spPr>
          <a:xfrm>
            <a:off x="250031" y="6327978"/>
            <a:ext cx="8643938" cy="369332"/>
          </a:xfrm>
          <a:prstGeom prst="rect">
            <a:avLst/>
          </a:prstGeom>
          <a:noFill/>
        </p:spPr>
        <p:txBody>
          <a:bodyPr wrap="square" rtlCol="0">
            <a:spAutoFit/>
          </a:bodyPr>
          <a:lstStyle/>
          <a:p>
            <a:r>
              <a:rPr lang="en-US" dirty="0" smtClean="0"/>
              <a:t>Specific questions can be answered – how transferable/</a:t>
            </a:r>
            <a:r>
              <a:rPr lang="en-US" dirty="0" err="1" smtClean="0"/>
              <a:t>generalisable</a:t>
            </a:r>
            <a:r>
              <a:rPr lang="en-US" dirty="0" smtClean="0"/>
              <a:t> are these?</a:t>
            </a:r>
            <a:endParaRPr lang="en-US" dirty="0"/>
          </a:p>
        </p:txBody>
      </p:sp>
    </p:spTree>
    <p:extLst>
      <p:ext uri="{BB962C8B-B14F-4D97-AF65-F5344CB8AC3E}">
        <p14:creationId xmlns:p14="http://schemas.microsoft.com/office/powerpoint/2010/main" val="1207054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92500" lnSpcReduction="10000"/>
          </a:bodyPr>
          <a:lstStyle/>
          <a:p>
            <a:r>
              <a:rPr lang="en-GB" dirty="0" smtClean="0">
                <a:latin typeface="Calibri"/>
                <a:cs typeface="Calibri"/>
              </a:rPr>
              <a:t>Lexicographic, lexical and grammatical studies</a:t>
            </a:r>
          </a:p>
          <a:p>
            <a:r>
              <a:rPr lang="en-GB" dirty="0" smtClean="0">
                <a:latin typeface="Calibri"/>
                <a:cs typeface="Calibri"/>
              </a:rPr>
              <a:t>Register </a:t>
            </a:r>
            <a:r>
              <a:rPr lang="en-GB" dirty="0">
                <a:latin typeface="Calibri"/>
                <a:cs typeface="Calibri"/>
              </a:rPr>
              <a:t>variation/genre </a:t>
            </a:r>
            <a:r>
              <a:rPr lang="en-GB" dirty="0" smtClean="0">
                <a:latin typeface="Calibri"/>
                <a:cs typeface="Calibri"/>
              </a:rPr>
              <a:t>analysis</a:t>
            </a:r>
          </a:p>
          <a:p>
            <a:r>
              <a:rPr lang="en-GB" dirty="0" smtClean="0">
                <a:latin typeface="Calibri"/>
                <a:cs typeface="Calibri"/>
              </a:rPr>
              <a:t>Dialect </a:t>
            </a:r>
            <a:r>
              <a:rPr lang="en-GB" dirty="0">
                <a:latin typeface="Calibri"/>
                <a:cs typeface="Calibri"/>
              </a:rPr>
              <a:t>distinction/language </a:t>
            </a:r>
            <a:r>
              <a:rPr lang="en-GB" dirty="0" smtClean="0">
                <a:latin typeface="Calibri"/>
                <a:cs typeface="Calibri"/>
              </a:rPr>
              <a:t>variety</a:t>
            </a:r>
          </a:p>
          <a:p>
            <a:r>
              <a:rPr lang="en-GB" dirty="0" smtClean="0">
                <a:latin typeface="Calibri"/>
                <a:cs typeface="Calibri"/>
              </a:rPr>
              <a:t>Contrastive</a:t>
            </a:r>
            <a:r>
              <a:rPr lang="en-GB" dirty="0">
                <a:latin typeface="Calibri"/>
                <a:cs typeface="Calibri"/>
              </a:rPr>
              <a:t>/translation </a:t>
            </a:r>
            <a:r>
              <a:rPr lang="en-GB" dirty="0" smtClean="0">
                <a:latin typeface="Calibri"/>
                <a:cs typeface="Calibri"/>
              </a:rPr>
              <a:t>studies</a:t>
            </a:r>
          </a:p>
          <a:p>
            <a:r>
              <a:rPr lang="en-GB" dirty="0" smtClean="0">
                <a:latin typeface="Calibri"/>
                <a:cs typeface="Calibri"/>
              </a:rPr>
              <a:t>Diachronic </a:t>
            </a:r>
            <a:r>
              <a:rPr lang="en-GB" dirty="0">
                <a:latin typeface="Calibri"/>
                <a:cs typeface="Calibri"/>
              </a:rPr>
              <a:t>study and language </a:t>
            </a:r>
            <a:r>
              <a:rPr lang="en-GB" dirty="0" smtClean="0">
                <a:latin typeface="Calibri"/>
                <a:cs typeface="Calibri"/>
              </a:rPr>
              <a:t>change</a:t>
            </a:r>
          </a:p>
          <a:p>
            <a:r>
              <a:rPr lang="en-GB" dirty="0" smtClean="0">
                <a:latin typeface="Calibri"/>
                <a:cs typeface="Calibri"/>
              </a:rPr>
              <a:t>Semantics</a:t>
            </a:r>
          </a:p>
          <a:p>
            <a:r>
              <a:rPr lang="en-GB" dirty="0" smtClean="0">
                <a:latin typeface="Calibri"/>
                <a:cs typeface="Calibri"/>
              </a:rPr>
              <a:t>Pragmatics</a:t>
            </a:r>
          </a:p>
          <a:p>
            <a:r>
              <a:rPr lang="en-GB" dirty="0" smtClean="0">
                <a:latin typeface="Calibri"/>
                <a:cs typeface="Calibri"/>
              </a:rPr>
              <a:t>Sociolinguistics</a:t>
            </a:r>
          </a:p>
          <a:p>
            <a:r>
              <a:rPr lang="en-GB" dirty="0" smtClean="0">
                <a:latin typeface="Calibri"/>
                <a:cs typeface="Calibri"/>
              </a:rPr>
              <a:t>Discourse </a:t>
            </a:r>
            <a:r>
              <a:rPr lang="en-GB" dirty="0">
                <a:latin typeface="Calibri"/>
                <a:cs typeface="Calibri"/>
              </a:rPr>
              <a:t>analysis </a:t>
            </a:r>
            <a:endParaRPr lang="en-GB" dirty="0" smtClean="0">
              <a:latin typeface="Calibri"/>
              <a:cs typeface="Calibri"/>
            </a:endParaRPr>
          </a:p>
          <a:p>
            <a:r>
              <a:rPr lang="en-GB" dirty="0" smtClean="0">
                <a:latin typeface="Calibri"/>
                <a:cs typeface="Calibri"/>
              </a:rPr>
              <a:t>Stylistics</a:t>
            </a:r>
          </a:p>
          <a:p>
            <a:r>
              <a:rPr lang="en-GB" dirty="0" smtClean="0">
                <a:latin typeface="Calibri"/>
                <a:cs typeface="Calibri"/>
              </a:rPr>
              <a:t>Forensic Linguistics</a:t>
            </a:r>
          </a:p>
          <a:p>
            <a:r>
              <a:rPr lang="en-GB" dirty="0" smtClean="0">
                <a:latin typeface="Calibri"/>
                <a:cs typeface="Calibri"/>
              </a:rPr>
              <a:t>Language </a:t>
            </a:r>
            <a:r>
              <a:rPr lang="en-GB" dirty="0">
                <a:latin typeface="Calibri"/>
                <a:cs typeface="Calibri"/>
              </a:rPr>
              <a:t>learning and </a:t>
            </a:r>
            <a:r>
              <a:rPr lang="en-GB" dirty="0" smtClean="0">
                <a:latin typeface="Calibri"/>
                <a:cs typeface="Calibri"/>
              </a:rPr>
              <a:t>teaching</a:t>
            </a:r>
          </a:p>
          <a:p>
            <a:endParaRPr lang="en-GB" sz="2400" dirty="0">
              <a:latin typeface="Calibri"/>
              <a:cs typeface="Calibri"/>
            </a:endParaRPr>
          </a:p>
          <a:p>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normAutofit/>
          </a:bodyPr>
          <a:lstStyle/>
          <a:p>
            <a:r>
              <a:rPr lang="en-GB" dirty="0">
                <a:latin typeface="Calibri" panose="020F0502020204030204" pitchFamily="34" charset="0"/>
              </a:rPr>
              <a:t>3</a:t>
            </a:r>
            <a:r>
              <a:rPr lang="en-GB" dirty="0" smtClean="0">
                <a:latin typeface="Calibri" panose="020F0502020204030204" pitchFamily="34" charset="0"/>
              </a:rPr>
              <a:t>. Who uses corpora?</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69385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92500" lnSpcReduction="10000"/>
          </a:bodyPr>
          <a:lstStyle/>
          <a:p>
            <a:r>
              <a:rPr lang="en-GB" dirty="0" smtClean="0">
                <a:latin typeface="Calibri"/>
                <a:cs typeface="Calibri"/>
              </a:rPr>
              <a:t>Lexicographic, lexical and grammatical studies</a:t>
            </a:r>
          </a:p>
          <a:p>
            <a:r>
              <a:rPr lang="en-GB" dirty="0" smtClean="0">
                <a:latin typeface="Calibri"/>
                <a:cs typeface="Calibri"/>
              </a:rPr>
              <a:t>Register </a:t>
            </a:r>
            <a:r>
              <a:rPr lang="en-GB" dirty="0">
                <a:latin typeface="Calibri"/>
                <a:cs typeface="Calibri"/>
              </a:rPr>
              <a:t>variation/genre </a:t>
            </a:r>
            <a:r>
              <a:rPr lang="en-GB" dirty="0" smtClean="0">
                <a:latin typeface="Calibri"/>
                <a:cs typeface="Calibri"/>
              </a:rPr>
              <a:t>analysis</a:t>
            </a:r>
          </a:p>
          <a:p>
            <a:r>
              <a:rPr lang="en-GB" dirty="0" smtClean="0">
                <a:latin typeface="Calibri"/>
                <a:cs typeface="Calibri"/>
              </a:rPr>
              <a:t>Dialect </a:t>
            </a:r>
            <a:r>
              <a:rPr lang="en-GB" dirty="0">
                <a:latin typeface="Calibri"/>
                <a:cs typeface="Calibri"/>
              </a:rPr>
              <a:t>distinction/language </a:t>
            </a:r>
            <a:r>
              <a:rPr lang="en-GB" dirty="0" smtClean="0">
                <a:latin typeface="Calibri"/>
                <a:cs typeface="Calibri"/>
              </a:rPr>
              <a:t>variety</a:t>
            </a:r>
          </a:p>
          <a:p>
            <a:r>
              <a:rPr lang="en-GB" dirty="0" smtClean="0">
                <a:latin typeface="Calibri"/>
                <a:cs typeface="Calibri"/>
              </a:rPr>
              <a:t>Contrastive</a:t>
            </a:r>
            <a:r>
              <a:rPr lang="en-GB" dirty="0">
                <a:latin typeface="Calibri"/>
                <a:cs typeface="Calibri"/>
              </a:rPr>
              <a:t>/translation </a:t>
            </a:r>
            <a:r>
              <a:rPr lang="en-GB" dirty="0" smtClean="0">
                <a:latin typeface="Calibri"/>
                <a:cs typeface="Calibri"/>
              </a:rPr>
              <a:t>studies</a:t>
            </a:r>
          </a:p>
          <a:p>
            <a:r>
              <a:rPr lang="en-GB" dirty="0" smtClean="0">
                <a:latin typeface="Calibri"/>
                <a:cs typeface="Calibri"/>
              </a:rPr>
              <a:t>Diachronic </a:t>
            </a:r>
            <a:r>
              <a:rPr lang="en-GB" dirty="0">
                <a:latin typeface="Calibri"/>
                <a:cs typeface="Calibri"/>
              </a:rPr>
              <a:t>study and language </a:t>
            </a:r>
            <a:r>
              <a:rPr lang="en-GB" dirty="0" smtClean="0">
                <a:latin typeface="Calibri"/>
                <a:cs typeface="Calibri"/>
              </a:rPr>
              <a:t>change</a:t>
            </a:r>
          </a:p>
          <a:p>
            <a:r>
              <a:rPr lang="en-GB" dirty="0" smtClean="0">
                <a:latin typeface="Calibri"/>
                <a:cs typeface="Calibri"/>
              </a:rPr>
              <a:t>Semantics</a:t>
            </a:r>
          </a:p>
          <a:p>
            <a:r>
              <a:rPr lang="en-GB" dirty="0" smtClean="0">
                <a:latin typeface="Calibri"/>
                <a:cs typeface="Calibri"/>
              </a:rPr>
              <a:t>Pragmatics</a:t>
            </a:r>
          </a:p>
          <a:p>
            <a:r>
              <a:rPr lang="en-GB" dirty="0" smtClean="0">
                <a:latin typeface="Calibri"/>
                <a:cs typeface="Calibri"/>
              </a:rPr>
              <a:t>Sociolinguistics</a:t>
            </a:r>
          </a:p>
          <a:p>
            <a:r>
              <a:rPr lang="en-GB" dirty="0" smtClean="0">
                <a:latin typeface="Calibri"/>
                <a:cs typeface="Calibri"/>
              </a:rPr>
              <a:t>Discourse </a:t>
            </a:r>
            <a:r>
              <a:rPr lang="en-GB" dirty="0">
                <a:latin typeface="Calibri"/>
                <a:cs typeface="Calibri"/>
              </a:rPr>
              <a:t>analysis </a:t>
            </a:r>
            <a:endParaRPr lang="en-GB" dirty="0" smtClean="0">
              <a:latin typeface="Calibri"/>
              <a:cs typeface="Calibri"/>
            </a:endParaRPr>
          </a:p>
          <a:p>
            <a:r>
              <a:rPr lang="en-GB" dirty="0" smtClean="0">
                <a:latin typeface="Calibri"/>
                <a:cs typeface="Calibri"/>
              </a:rPr>
              <a:t>Stylistics</a:t>
            </a:r>
          </a:p>
          <a:p>
            <a:r>
              <a:rPr lang="en-GB" dirty="0" smtClean="0">
                <a:latin typeface="Calibri"/>
                <a:cs typeface="Calibri"/>
              </a:rPr>
              <a:t>Forensic Linguistics</a:t>
            </a:r>
          </a:p>
          <a:p>
            <a:r>
              <a:rPr lang="en-GB" b="1" dirty="0" smtClean="0">
                <a:latin typeface="Calibri"/>
                <a:cs typeface="Calibri"/>
              </a:rPr>
              <a:t>Language </a:t>
            </a:r>
            <a:r>
              <a:rPr lang="en-GB" b="1" dirty="0">
                <a:latin typeface="Calibri"/>
                <a:cs typeface="Calibri"/>
              </a:rPr>
              <a:t>learning and </a:t>
            </a:r>
            <a:r>
              <a:rPr lang="en-GB" b="1" dirty="0" smtClean="0">
                <a:latin typeface="Calibri"/>
                <a:cs typeface="Calibri"/>
              </a:rPr>
              <a:t>teaching</a:t>
            </a:r>
          </a:p>
          <a:p>
            <a:endParaRPr lang="en-GB" sz="2400" dirty="0">
              <a:latin typeface="Calibri"/>
              <a:cs typeface="Calibri"/>
            </a:endParaRPr>
          </a:p>
          <a:p>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3</a:t>
            </a:r>
            <a:r>
              <a:rPr lang="en-GB" dirty="0" smtClean="0">
                <a:latin typeface="Calibri" panose="020F0502020204030204" pitchFamily="34" charset="0"/>
              </a:rPr>
              <a:t>. Who uses corpora?</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
        <p:nvSpPr>
          <p:cNvPr id="2" name="TextBox 1"/>
          <p:cNvSpPr txBox="1"/>
          <p:nvPr/>
        </p:nvSpPr>
        <p:spPr>
          <a:xfrm>
            <a:off x="5790169" y="4774598"/>
            <a:ext cx="2744411" cy="1754327"/>
          </a:xfrm>
          <a:prstGeom prst="rect">
            <a:avLst/>
          </a:prstGeom>
          <a:noFill/>
        </p:spPr>
        <p:txBody>
          <a:bodyPr wrap="square" rtlCol="0">
            <a:spAutoFit/>
          </a:bodyPr>
          <a:lstStyle/>
          <a:p>
            <a:r>
              <a:rPr lang="en-US" dirty="0" smtClean="0"/>
              <a:t>The ways in which corpora are used will vary depending on the user group</a:t>
            </a:r>
            <a:r>
              <a:rPr lang="is-IS" dirty="0" smtClean="0"/>
              <a:t>…and the specific questions being asked...</a:t>
            </a:r>
            <a:endParaRPr lang="en-US" dirty="0"/>
          </a:p>
        </p:txBody>
      </p:sp>
    </p:spTree>
    <p:extLst>
      <p:ext uri="{BB962C8B-B14F-4D97-AF65-F5344CB8AC3E}">
        <p14:creationId xmlns:p14="http://schemas.microsoft.com/office/powerpoint/2010/main" val="11192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Wh</a:t>
            </a:r>
            <a:r>
              <a:rPr lang="en-US" dirty="0" smtClean="0">
                <a:latin typeface="Calibri" panose="020F0502020204030204" pitchFamily="34" charset="0"/>
              </a:rPr>
              <a:t>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11"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363041"/>
            <a:ext cx="53054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62008" y="2214840"/>
            <a:ext cx="1620181" cy="646331"/>
          </a:xfrm>
          <a:prstGeom prst="rect">
            <a:avLst/>
          </a:prstGeom>
          <a:noFill/>
        </p:spPr>
        <p:txBody>
          <a:bodyPr wrap="square" rtlCol="0">
            <a:spAutoFit/>
          </a:bodyPr>
          <a:lstStyle/>
          <a:p>
            <a:r>
              <a:rPr lang="en-GB" dirty="0" smtClean="0">
                <a:latin typeface="Calibri"/>
                <a:cs typeface="Calibri"/>
              </a:rPr>
              <a:t>Lexicographer/ Grammarian</a:t>
            </a:r>
            <a:endParaRPr lang="en-GB" dirty="0">
              <a:latin typeface="Calibri"/>
              <a:cs typeface="Calibri"/>
            </a:endParaRPr>
          </a:p>
        </p:txBody>
      </p:sp>
      <p:sp>
        <p:nvSpPr>
          <p:cNvPr id="12" name="TextBox 11"/>
          <p:cNvSpPr txBox="1"/>
          <p:nvPr/>
        </p:nvSpPr>
        <p:spPr>
          <a:xfrm>
            <a:off x="5472099" y="3658328"/>
            <a:ext cx="1620181" cy="369332"/>
          </a:xfrm>
          <a:prstGeom prst="rect">
            <a:avLst/>
          </a:prstGeom>
          <a:noFill/>
        </p:spPr>
        <p:txBody>
          <a:bodyPr wrap="square" rtlCol="0">
            <a:spAutoFit/>
          </a:bodyPr>
          <a:lstStyle/>
          <a:p>
            <a:r>
              <a:rPr lang="en-GB" dirty="0">
                <a:latin typeface="Calibri"/>
                <a:cs typeface="Calibri"/>
              </a:rPr>
              <a:t>R</a:t>
            </a:r>
            <a:r>
              <a:rPr lang="en-GB" dirty="0" smtClean="0">
                <a:latin typeface="Calibri"/>
                <a:cs typeface="Calibri"/>
              </a:rPr>
              <a:t>esearcher</a:t>
            </a:r>
            <a:endParaRPr lang="en-GB" dirty="0">
              <a:latin typeface="Calibri"/>
              <a:cs typeface="Calibri"/>
            </a:endParaRPr>
          </a:p>
        </p:txBody>
      </p:sp>
      <p:sp>
        <p:nvSpPr>
          <p:cNvPr id="13" name="TextBox 12"/>
          <p:cNvSpPr txBox="1"/>
          <p:nvPr/>
        </p:nvSpPr>
        <p:spPr>
          <a:xfrm>
            <a:off x="5386635" y="4943439"/>
            <a:ext cx="1620181" cy="369332"/>
          </a:xfrm>
          <a:prstGeom prst="rect">
            <a:avLst/>
          </a:prstGeom>
          <a:noFill/>
        </p:spPr>
        <p:txBody>
          <a:bodyPr wrap="square" rtlCol="0">
            <a:spAutoFit/>
          </a:bodyPr>
          <a:lstStyle/>
          <a:p>
            <a:r>
              <a:rPr lang="en-GB" dirty="0" smtClean="0">
                <a:latin typeface="Calibri"/>
                <a:cs typeface="Calibri"/>
              </a:rPr>
              <a:t>Teacher</a:t>
            </a:r>
            <a:endParaRPr lang="en-GB" dirty="0">
              <a:latin typeface="Calibri"/>
              <a:cs typeface="Calibri"/>
            </a:endParaRPr>
          </a:p>
        </p:txBody>
      </p:sp>
      <p:sp>
        <p:nvSpPr>
          <p:cNvPr id="14" name="TextBox 13"/>
          <p:cNvSpPr txBox="1"/>
          <p:nvPr/>
        </p:nvSpPr>
        <p:spPr>
          <a:xfrm>
            <a:off x="4004318" y="5530536"/>
            <a:ext cx="1620181" cy="369332"/>
          </a:xfrm>
          <a:prstGeom prst="rect">
            <a:avLst/>
          </a:prstGeom>
          <a:noFill/>
        </p:spPr>
        <p:txBody>
          <a:bodyPr wrap="square" rtlCol="0">
            <a:spAutoFit/>
          </a:bodyPr>
          <a:lstStyle/>
          <a:p>
            <a:r>
              <a:rPr lang="en-GB" dirty="0" smtClean="0">
                <a:latin typeface="Calibri"/>
                <a:cs typeface="Calibri"/>
              </a:rPr>
              <a:t>Learner</a:t>
            </a:r>
            <a:endParaRPr lang="en-GB" dirty="0">
              <a:latin typeface="Calibri"/>
              <a:cs typeface="Calibri"/>
            </a:endParaRPr>
          </a:p>
        </p:txBody>
      </p:sp>
      <p:sp>
        <p:nvSpPr>
          <p:cNvPr id="15" name="TextBox 14"/>
          <p:cNvSpPr txBox="1"/>
          <p:nvPr/>
        </p:nvSpPr>
        <p:spPr>
          <a:xfrm>
            <a:off x="3194227" y="2111026"/>
            <a:ext cx="1620181" cy="646331"/>
          </a:xfrm>
          <a:prstGeom prst="rect">
            <a:avLst/>
          </a:prstGeom>
          <a:noFill/>
        </p:spPr>
        <p:txBody>
          <a:bodyPr wrap="square" rtlCol="0">
            <a:spAutoFit/>
          </a:bodyPr>
          <a:lstStyle/>
          <a:p>
            <a:r>
              <a:rPr lang="en-GB" dirty="0" smtClean="0">
                <a:latin typeface="Calibri"/>
                <a:cs typeface="Calibri"/>
              </a:rPr>
              <a:t>Language tester</a:t>
            </a:r>
            <a:endParaRPr lang="en-GB" dirty="0">
              <a:latin typeface="Calibri"/>
              <a:cs typeface="Calibri"/>
            </a:endParaRPr>
          </a:p>
        </p:txBody>
      </p:sp>
      <p:sp>
        <p:nvSpPr>
          <p:cNvPr id="16" name="TextBox 15"/>
          <p:cNvSpPr txBox="1"/>
          <p:nvPr/>
        </p:nvSpPr>
        <p:spPr>
          <a:xfrm>
            <a:off x="2267744" y="3408041"/>
            <a:ext cx="1620181" cy="646331"/>
          </a:xfrm>
          <a:prstGeom prst="rect">
            <a:avLst/>
          </a:prstGeom>
          <a:noFill/>
        </p:spPr>
        <p:txBody>
          <a:bodyPr wrap="square" rtlCol="0">
            <a:spAutoFit/>
          </a:bodyPr>
          <a:lstStyle/>
          <a:p>
            <a:r>
              <a:rPr lang="en-GB" dirty="0" smtClean="0">
                <a:latin typeface="Calibri"/>
                <a:cs typeface="Calibri"/>
              </a:rPr>
              <a:t>Syllabus </a:t>
            </a:r>
          </a:p>
          <a:p>
            <a:r>
              <a:rPr lang="en-GB" dirty="0" smtClean="0">
                <a:latin typeface="Calibri"/>
                <a:cs typeface="Calibri"/>
              </a:rPr>
              <a:t>writer</a:t>
            </a:r>
            <a:endParaRPr lang="en-GB" dirty="0">
              <a:latin typeface="Calibri"/>
              <a:cs typeface="Calibri"/>
            </a:endParaRPr>
          </a:p>
        </p:txBody>
      </p:sp>
      <p:sp>
        <p:nvSpPr>
          <p:cNvPr id="17" name="TextBox 16"/>
          <p:cNvSpPr txBox="1"/>
          <p:nvPr/>
        </p:nvSpPr>
        <p:spPr>
          <a:xfrm>
            <a:off x="2735795" y="4666440"/>
            <a:ext cx="1620181" cy="646331"/>
          </a:xfrm>
          <a:prstGeom prst="rect">
            <a:avLst/>
          </a:prstGeom>
          <a:noFill/>
        </p:spPr>
        <p:txBody>
          <a:bodyPr wrap="square" rtlCol="0">
            <a:spAutoFit/>
          </a:bodyPr>
          <a:lstStyle/>
          <a:p>
            <a:r>
              <a:rPr lang="en-GB" dirty="0" smtClean="0">
                <a:latin typeface="Calibri"/>
                <a:cs typeface="Calibri"/>
              </a:rPr>
              <a:t>Materials writer</a:t>
            </a:r>
            <a:endParaRPr lang="en-GB" dirty="0">
              <a:latin typeface="Calibri"/>
              <a:cs typeface="Calibri"/>
            </a:endParaRPr>
          </a:p>
        </p:txBody>
      </p:sp>
      <p:sp>
        <p:nvSpPr>
          <p:cNvPr id="18" name="TextBox 17"/>
          <p:cNvSpPr txBox="1"/>
          <p:nvPr/>
        </p:nvSpPr>
        <p:spPr>
          <a:xfrm>
            <a:off x="3923928" y="3842994"/>
            <a:ext cx="1143746" cy="369332"/>
          </a:xfrm>
          <a:prstGeom prst="rect">
            <a:avLst/>
          </a:prstGeom>
          <a:noFill/>
        </p:spPr>
        <p:txBody>
          <a:bodyPr wrap="square" rtlCol="0">
            <a:spAutoFit/>
          </a:bodyPr>
          <a:lstStyle/>
          <a:p>
            <a:pPr algn="ctr"/>
            <a:r>
              <a:rPr lang="en-GB" b="1" dirty="0" smtClean="0">
                <a:latin typeface="Calibri"/>
                <a:cs typeface="Calibri"/>
              </a:rPr>
              <a:t>CORPUS</a:t>
            </a:r>
            <a:endParaRPr lang="en-GB" b="1" dirty="0">
              <a:latin typeface="Calibri"/>
              <a:cs typeface="Calibri"/>
            </a:endParaRPr>
          </a:p>
        </p:txBody>
      </p:sp>
      <p:sp>
        <p:nvSpPr>
          <p:cNvPr id="19" name="TextBox 18"/>
          <p:cNvSpPr txBox="1"/>
          <p:nvPr/>
        </p:nvSpPr>
        <p:spPr>
          <a:xfrm>
            <a:off x="5868144" y="6093296"/>
            <a:ext cx="2952328" cy="646331"/>
          </a:xfrm>
          <a:prstGeom prst="rect">
            <a:avLst/>
          </a:prstGeom>
          <a:noFill/>
        </p:spPr>
        <p:txBody>
          <a:bodyPr wrap="square" rtlCol="0">
            <a:spAutoFit/>
          </a:bodyPr>
          <a:lstStyle/>
          <a:p>
            <a:pPr algn="r"/>
            <a:r>
              <a:rPr lang="en-GB" dirty="0" smtClean="0">
                <a:latin typeface="Calibri"/>
                <a:cs typeface="Calibri"/>
              </a:rPr>
              <a:t>Taken from Thompson, </a:t>
            </a:r>
          </a:p>
          <a:p>
            <a:pPr algn="r"/>
            <a:r>
              <a:rPr lang="en-GB" dirty="0" smtClean="0">
                <a:latin typeface="Calibri"/>
                <a:cs typeface="Calibri"/>
              </a:rPr>
              <a:t>2006</a:t>
            </a:r>
            <a:endParaRPr lang="en-GB" dirty="0">
              <a:latin typeface="Calibri"/>
              <a:cs typeface="Calibri"/>
            </a:endParaRPr>
          </a:p>
        </p:txBody>
      </p:sp>
    </p:spTree>
    <p:extLst>
      <p:ext uri="{BB962C8B-B14F-4D97-AF65-F5344CB8AC3E}">
        <p14:creationId xmlns:p14="http://schemas.microsoft.com/office/powerpoint/2010/main" val="2157634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14377"/>
            <a:ext cx="54102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Wh</a:t>
            </a:r>
            <a:r>
              <a:rPr lang="en-US" dirty="0" smtClean="0">
                <a:latin typeface="Calibri" panose="020F0502020204030204" pitchFamily="34" charset="0"/>
              </a:rPr>
              <a:t>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11" name="pasted-image.tif"/>
          <p:cNvPicPr/>
          <p:nvPr/>
        </p:nvPicPr>
        <p:blipFill>
          <a:blip r:embed="rId4">
            <a:extLst/>
          </a:blip>
          <a:stretch>
            <a:fillRect/>
          </a:stretch>
        </p:blipFill>
        <p:spPr>
          <a:xfrm>
            <a:off x="8101769" y="522281"/>
            <a:ext cx="827337" cy="843146"/>
          </a:xfrm>
          <a:prstGeom prst="rect">
            <a:avLst/>
          </a:prstGeom>
          <a:ln w="12700">
            <a:miter lim="400000"/>
          </a:ln>
        </p:spPr>
      </p:pic>
      <p:sp>
        <p:nvSpPr>
          <p:cNvPr id="10" name="TextBox 9"/>
          <p:cNvSpPr txBox="1"/>
          <p:nvPr/>
        </p:nvSpPr>
        <p:spPr>
          <a:xfrm>
            <a:off x="4662008" y="2214840"/>
            <a:ext cx="1620181" cy="646331"/>
          </a:xfrm>
          <a:prstGeom prst="rect">
            <a:avLst/>
          </a:prstGeom>
          <a:noFill/>
        </p:spPr>
        <p:txBody>
          <a:bodyPr wrap="square" rtlCol="0">
            <a:spAutoFit/>
          </a:bodyPr>
          <a:lstStyle/>
          <a:p>
            <a:r>
              <a:rPr lang="en-GB" dirty="0" smtClean="0">
                <a:latin typeface="Calibri"/>
                <a:cs typeface="Calibri"/>
              </a:rPr>
              <a:t>Lexicographer/ Grammarian</a:t>
            </a:r>
            <a:endParaRPr lang="en-GB" dirty="0">
              <a:latin typeface="Calibri"/>
              <a:cs typeface="Calibri"/>
            </a:endParaRPr>
          </a:p>
        </p:txBody>
      </p:sp>
      <p:sp>
        <p:nvSpPr>
          <p:cNvPr id="12" name="TextBox 11"/>
          <p:cNvSpPr txBox="1"/>
          <p:nvPr/>
        </p:nvSpPr>
        <p:spPr>
          <a:xfrm>
            <a:off x="5472099" y="3658328"/>
            <a:ext cx="1620181" cy="369332"/>
          </a:xfrm>
          <a:prstGeom prst="rect">
            <a:avLst/>
          </a:prstGeom>
          <a:noFill/>
        </p:spPr>
        <p:txBody>
          <a:bodyPr wrap="square" rtlCol="0">
            <a:spAutoFit/>
          </a:bodyPr>
          <a:lstStyle/>
          <a:p>
            <a:r>
              <a:rPr lang="en-GB" dirty="0">
                <a:latin typeface="Calibri"/>
                <a:cs typeface="Calibri"/>
              </a:rPr>
              <a:t>R</a:t>
            </a:r>
            <a:r>
              <a:rPr lang="en-GB" dirty="0" smtClean="0">
                <a:latin typeface="Calibri"/>
                <a:cs typeface="Calibri"/>
              </a:rPr>
              <a:t>esearcher</a:t>
            </a:r>
            <a:endParaRPr lang="en-GB" dirty="0">
              <a:latin typeface="Calibri"/>
              <a:cs typeface="Calibri"/>
            </a:endParaRPr>
          </a:p>
        </p:txBody>
      </p:sp>
      <p:sp>
        <p:nvSpPr>
          <p:cNvPr id="13" name="TextBox 12"/>
          <p:cNvSpPr txBox="1"/>
          <p:nvPr/>
        </p:nvSpPr>
        <p:spPr>
          <a:xfrm>
            <a:off x="5386635" y="4943439"/>
            <a:ext cx="1620181" cy="369332"/>
          </a:xfrm>
          <a:prstGeom prst="rect">
            <a:avLst/>
          </a:prstGeom>
          <a:noFill/>
        </p:spPr>
        <p:txBody>
          <a:bodyPr wrap="square" rtlCol="0">
            <a:spAutoFit/>
          </a:bodyPr>
          <a:lstStyle/>
          <a:p>
            <a:r>
              <a:rPr lang="en-GB" dirty="0" smtClean="0">
                <a:latin typeface="Calibri"/>
                <a:cs typeface="Calibri"/>
              </a:rPr>
              <a:t>Teacher</a:t>
            </a:r>
            <a:endParaRPr lang="en-GB" dirty="0">
              <a:latin typeface="Calibri"/>
              <a:cs typeface="Calibri"/>
            </a:endParaRPr>
          </a:p>
        </p:txBody>
      </p:sp>
      <p:sp>
        <p:nvSpPr>
          <p:cNvPr id="14" name="TextBox 13"/>
          <p:cNvSpPr txBox="1"/>
          <p:nvPr/>
        </p:nvSpPr>
        <p:spPr>
          <a:xfrm>
            <a:off x="4004318" y="5530536"/>
            <a:ext cx="1620181" cy="369332"/>
          </a:xfrm>
          <a:prstGeom prst="rect">
            <a:avLst/>
          </a:prstGeom>
          <a:noFill/>
        </p:spPr>
        <p:txBody>
          <a:bodyPr wrap="square" rtlCol="0">
            <a:spAutoFit/>
          </a:bodyPr>
          <a:lstStyle/>
          <a:p>
            <a:r>
              <a:rPr lang="en-GB" dirty="0" smtClean="0">
                <a:latin typeface="Calibri"/>
                <a:cs typeface="Calibri"/>
              </a:rPr>
              <a:t>Learner</a:t>
            </a:r>
            <a:endParaRPr lang="en-GB" dirty="0">
              <a:latin typeface="Calibri"/>
              <a:cs typeface="Calibri"/>
            </a:endParaRPr>
          </a:p>
        </p:txBody>
      </p:sp>
      <p:sp>
        <p:nvSpPr>
          <p:cNvPr id="15" name="TextBox 14"/>
          <p:cNvSpPr txBox="1"/>
          <p:nvPr/>
        </p:nvSpPr>
        <p:spPr>
          <a:xfrm>
            <a:off x="3194227" y="2111026"/>
            <a:ext cx="1620181" cy="646331"/>
          </a:xfrm>
          <a:prstGeom prst="rect">
            <a:avLst/>
          </a:prstGeom>
          <a:noFill/>
        </p:spPr>
        <p:txBody>
          <a:bodyPr wrap="square" rtlCol="0">
            <a:spAutoFit/>
          </a:bodyPr>
          <a:lstStyle/>
          <a:p>
            <a:r>
              <a:rPr lang="en-GB" dirty="0" smtClean="0">
                <a:latin typeface="Calibri"/>
                <a:cs typeface="Calibri"/>
              </a:rPr>
              <a:t>Language tester</a:t>
            </a:r>
            <a:endParaRPr lang="en-GB" dirty="0">
              <a:latin typeface="Calibri"/>
              <a:cs typeface="Calibri"/>
            </a:endParaRPr>
          </a:p>
        </p:txBody>
      </p:sp>
      <p:sp>
        <p:nvSpPr>
          <p:cNvPr id="16" name="TextBox 15"/>
          <p:cNvSpPr txBox="1"/>
          <p:nvPr/>
        </p:nvSpPr>
        <p:spPr>
          <a:xfrm>
            <a:off x="2267744" y="3408041"/>
            <a:ext cx="1620181" cy="646331"/>
          </a:xfrm>
          <a:prstGeom prst="rect">
            <a:avLst/>
          </a:prstGeom>
          <a:noFill/>
        </p:spPr>
        <p:txBody>
          <a:bodyPr wrap="square" rtlCol="0">
            <a:spAutoFit/>
          </a:bodyPr>
          <a:lstStyle/>
          <a:p>
            <a:r>
              <a:rPr lang="en-GB" dirty="0" smtClean="0">
                <a:latin typeface="Calibri"/>
                <a:cs typeface="Calibri"/>
              </a:rPr>
              <a:t>Syllabus </a:t>
            </a:r>
          </a:p>
          <a:p>
            <a:r>
              <a:rPr lang="en-GB" dirty="0" smtClean="0">
                <a:latin typeface="Calibri"/>
                <a:cs typeface="Calibri"/>
              </a:rPr>
              <a:t>writer</a:t>
            </a:r>
            <a:endParaRPr lang="en-GB" dirty="0">
              <a:latin typeface="Calibri"/>
              <a:cs typeface="Calibri"/>
            </a:endParaRPr>
          </a:p>
        </p:txBody>
      </p:sp>
      <p:sp>
        <p:nvSpPr>
          <p:cNvPr id="17" name="TextBox 16"/>
          <p:cNvSpPr txBox="1"/>
          <p:nvPr/>
        </p:nvSpPr>
        <p:spPr>
          <a:xfrm>
            <a:off x="2735795" y="4666440"/>
            <a:ext cx="1620181" cy="646331"/>
          </a:xfrm>
          <a:prstGeom prst="rect">
            <a:avLst/>
          </a:prstGeom>
          <a:noFill/>
        </p:spPr>
        <p:txBody>
          <a:bodyPr wrap="square" rtlCol="0">
            <a:spAutoFit/>
          </a:bodyPr>
          <a:lstStyle/>
          <a:p>
            <a:r>
              <a:rPr lang="en-GB" dirty="0" smtClean="0">
                <a:latin typeface="Calibri"/>
                <a:cs typeface="Calibri"/>
              </a:rPr>
              <a:t>Materials writer</a:t>
            </a:r>
            <a:endParaRPr lang="en-GB" dirty="0">
              <a:latin typeface="Calibri"/>
              <a:cs typeface="Calibri"/>
            </a:endParaRPr>
          </a:p>
        </p:txBody>
      </p:sp>
      <p:sp>
        <p:nvSpPr>
          <p:cNvPr id="18" name="TextBox 17"/>
          <p:cNvSpPr txBox="1"/>
          <p:nvPr/>
        </p:nvSpPr>
        <p:spPr>
          <a:xfrm>
            <a:off x="3923928" y="3842994"/>
            <a:ext cx="1143746" cy="369332"/>
          </a:xfrm>
          <a:prstGeom prst="rect">
            <a:avLst/>
          </a:prstGeom>
          <a:noFill/>
        </p:spPr>
        <p:txBody>
          <a:bodyPr wrap="square" rtlCol="0">
            <a:spAutoFit/>
          </a:bodyPr>
          <a:lstStyle/>
          <a:p>
            <a:pPr algn="ctr"/>
            <a:r>
              <a:rPr lang="en-GB" b="1" dirty="0" smtClean="0">
                <a:latin typeface="Calibri"/>
                <a:cs typeface="Calibri"/>
              </a:rPr>
              <a:t>CORPUS</a:t>
            </a:r>
            <a:endParaRPr lang="en-GB" b="1" dirty="0">
              <a:latin typeface="Calibri"/>
              <a:cs typeface="Calibri"/>
            </a:endParaRPr>
          </a:p>
        </p:txBody>
      </p:sp>
      <p:sp>
        <p:nvSpPr>
          <p:cNvPr id="19" name="TextBox 18"/>
          <p:cNvSpPr txBox="1"/>
          <p:nvPr/>
        </p:nvSpPr>
        <p:spPr>
          <a:xfrm>
            <a:off x="5868144" y="6093296"/>
            <a:ext cx="2952328" cy="646331"/>
          </a:xfrm>
          <a:prstGeom prst="rect">
            <a:avLst/>
          </a:prstGeom>
          <a:noFill/>
        </p:spPr>
        <p:txBody>
          <a:bodyPr wrap="square" rtlCol="0">
            <a:spAutoFit/>
          </a:bodyPr>
          <a:lstStyle/>
          <a:p>
            <a:pPr algn="r"/>
            <a:r>
              <a:rPr lang="en-GB" dirty="0" smtClean="0">
                <a:latin typeface="Calibri"/>
                <a:cs typeface="Calibri"/>
              </a:rPr>
              <a:t>Taken from Thompson, </a:t>
            </a:r>
          </a:p>
          <a:p>
            <a:pPr algn="r"/>
            <a:r>
              <a:rPr lang="en-GB" dirty="0" smtClean="0">
                <a:latin typeface="Calibri"/>
                <a:cs typeface="Calibri"/>
              </a:rPr>
              <a:t>2006</a:t>
            </a:r>
            <a:endParaRPr lang="en-GB" dirty="0">
              <a:latin typeface="Calibri"/>
              <a:cs typeface="Calibri"/>
            </a:endParaRPr>
          </a:p>
        </p:txBody>
      </p:sp>
    </p:spTree>
    <p:extLst>
      <p:ext uri="{BB962C8B-B14F-4D97-AF65-F5344CB8AC3E}">
        <p14:creationId xmlns:p14="http://schemas.microsoft.com/office/powerpoint/2010/main" val="3668396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488" y="1397120"/>
            <a:ext cx="5257800"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Wh</a:t>
            </a:r>
            <a:r>
              <a:rPr lang="en-US" dirty="0" smtClean="0">
                <a:latin typeface="Calibri" panose="020F0502020204030204" pitchFamily="34" charset="0"/>
              </a:rPr>
              <a:t>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11" name="pasted-image.tif"/>
          <p:cNvPicPr/>
          <p:nvPr/>
        </p:nvPicPr>
        <p:blipFill>
          <a:blip r:embed="rId4">
            <a:extLst/>
          </a:blip>
          <a:stretch>
            <a:fillRect/>
          </a:stretch>
        </p:blipFill>
        <p:spPr>
          <a:xfrm>
            <a:off x="8101769" y="522281"/>
            <a:ext cx="827337" cy="843146"/>
          </a:xfrm>
          <a:prstGeom prst="rect">
            <a:avLst/>
          </a:prstGeom>
          <a:ln w="12700">
            <a:miter lim="400000"/>
          </a:ln>
        </p:spPr>
      </p:pic>
      <p:sp>
        <p:nvSpPr>
          <p:cNvPr id="10" name="TextBox 9"/>
          <p:cNvSpPr txBox="1"/>
          <p:nvPr/>
        </p:nvSpPr>
        <p:spPr>
          <a:xfrm>
            <a:off x="4662008" y="2214840"/>
            <a:ext cx="1620181" cy="646331"/>
          </a:xfrm>
          <a:prstGeom prst="rect">
            <a:avLst/>
          </a:prstGeom>
          <a:noFill/>
        </p:spPr>
        <p:txBody>
          <a:bodyPr wrap="square" rtlCol="0">
            <a:spAutoFit/>
          </a:bodyPr>
          <a:lstStyle/>
          <a:p>
            <a:r>
              <a:rPr lang="en-GB" dirty="0" smtClean="0">
                <a:latin typeface="Calibri"/>
                <a:cs typeface="Calibri"/>
              </a:rPr>
              <a:t>Lexicographer/ Grammarian</a:t>
            </a:r>
            <a:endParaRPr lang="en-GB" dirty="0">
              <a:latin typeface="Calibri"/>
              <a:cs typeface="Calibri"/>
            </a:endParaRPr>
          </a:p>
        </p:txBody>
      </p:sp>
      <p:sp>
        <p:nvSpPr>
          <p:cNvPr id="12" name="TextBox 11"/>
          <p:cNvSpPr txBox="1"/>
          <p:nvPr/>
        </p:nvSpPr>
        <p:spPr>
          <a:xfrm>
            <a:off x="5472099" y="3658328"/>
            <a:ext cx="1620181" cy="369332"/>
          </a:xfrm>
          <a:prstGeom prst="rect">
            <a:avLst/>
          </a:prstGeom>
          <a:noFill/>
        </p:spPr>
        <p:txBody>
          <a:bodyPr wrap="square" rtlCol="0">
            <a:spAutoFit/>
          </a:bodyPr>
          <a:lstStyle/>
          <a:p>
            <a:r>
              <a:rPr lang="en-GB" dirty="0">
                <a:latin typeface="Calibri"/>
                <a:cs typeface="Calibri"/>
              </a:rPr>
              <a:t>R</a:t>
            </a:r>
            <a:r>
              <a:rPr lang="en-GB" dirty="0" smtClean="0">
                <a:latin typeface="Calibri"/>
                <a:cs typeface="Calibri"/>
              </a:rPr>
              <a:t>esearcher</a:t>
            </a:r>
            <a:endParaRPr lang="en-GB" dirty="0">
              <a:latin typeface="Calibri"/>
              <a:cs typeface="Calibri"/>
            </a:endParaRPr>
          </a:p>
        </p:txBody>
      </p:sp>
      <p:sp>
        <p:nvSpPr>
          <p:cNvPr id="13" name="TextBox 12"/>
          <p:cNvSpPr txBox="1"/>
          <p:nvPr/>
        </p:nvSpPr>
        <p:spPr>
          <a:xfrm>
            <a:off x="5386635" y="4943439"/>
            <a:ext cx="1620181" cy="369332"/>
          </a:xfrm>
          <a:prstGeom prst="rect">
            <a:avLst/>
          </a:prstGeom>
          <a:noFill/>
        </p:spPr>
        <p:txBody>
          <a:bodyPr wrap="square" rtlCol="0">
            <a:spAutoFit/>
          </a:bodyPr>
          <a:lstStyle/>
          <a:p>
            <a:r>
              <a:rPr lang="en-GB" dirty="0" smtClean="0">
                <a:latin typeface="Calibri"/>
                <a:cs typeface="Calibri"/>
              </a:rPr>
              <a:t>Teacher</a:t>
            </a:r>
            <a:endParaRPr lang="en-GB" dirty="0">
              <a:latin typeface="Calibri"/>
              <a:cs typeface="Calibri"/>
            </a:endParaRPr>
          </a:p>
        </p:txBody>
      </p:sp>
      <p:sp>
        <p:nvSpPr>
          <p:cNvPr id="14" name="TextBox 13"/>
          <p:cNvSpPr txBox="1"/>
          <p:nvPr/>
        </p:nvSpPr>
        <p:spPr>
          <a:xfrm>
            <a:off x="4004318" y="5530536"/>
            <a:ext cx="1620181" cy="369332"/>
          </a:xfrm>
          <a:prstGeom prst="rect">
            <a:avLst/>
          </a:prstGeom>
          <a:noFill/>
        </p:spPr>
        <p:txBody>
          <a:bodyPr wrap="square" rtlCol="0">
            <a:spAutoFit/>
          </a:bodyPr>
          <a:lstStyle/>
          <a:p>
            <a:r>
              <a:rPr lang="en-GB" dirty="0" smtClean="0">
                <a:latin typeface="Calibri"/>
                <a:cs typeface="Calibri"/>
              </a:rPr>
              <a:t>Learner</a:t>
            </a:r>
            <a:endParaRPr lang="en-GB" dirty="0">
              <a:latin typeface="Calibri"/>
              <a:cs typeface="Calibri"/>
            </a:endParaRPr>
          </a:p>
        </p:txBody>
      </p:sp>
      <p:sp>
        <p:nvSpPr>
          <p:cNvPr id="15" name="TextBox 14"/>
          <p:cNvSpPr txBox="1"/>
          <p:nvPr/>
        </p:nvSpPr>
        <p:spPr>
          <a:xfrm>
            <a:off x="3194227" y="2111026"/>
            <a:ext cx="1620181" cy="646331"/>
          </a:xfrm>
          <a:prstGeom prst="rect">
            <a:avLst/>
          </a:prstGeom>
          <a:noFill/>
        </p:spPr>
        <p:txBody>
          <a:bodyPr wrap="square" rtlCol="0">
            <a:spAutoFit/>
          </a:bodyPr>
          <a:lstStyle/>
          <a:p>
            <a:r>
              <a:rPr lang="en-GB" dirty="0" smtClean="0">
                <a:latin typeface="Calibri"/>
                <a:cs typeface="Calibri"/>
              </a:rPr>
              <a:t>Language tester</a:t>
            </a:r>
            <a:endParaRPr lang="en-GB" dirty="0">
              <a:latin typeface="Calibri"/>
              <a:cs typeface="Calibri"/>
            </a:endParaRPr>
          </a:p>
        </p:txBody>
      </p:sp>
      <p:sp>
        <p:nvSpPr>
          <p:cNvPr id="16" name="TextBox 15"/>
          <p:cNvSpPr txBox="1"/>
          <p:nvPr/>
        </p:nvSpPr>
        <p:spPr>
          <a:xfrm>
            <a:off x="2267744" y="3408041"/>
            <a:ext cx="1620181" cy="646331"/>
          </a:xfrm>
          <a:prstGeom prst="rect">
            <a:avLst/>
          </a:prstGeom>
          <a:noFill/>
        </p:spPr>
        <p:txBody>
          <a:bodyPr wrap="square" rtlCol="0">
            <a:spAutoFit/>
          </a:bodyPr>
          <a:lstStyle/>
          <a:p>
            <a:r>
              <a:rPr lang="en-GB" dirty="0" smtClean="0">
                <a:latin typeface="Calibri"/>
                <a:cs typeface="Calibri"/>
              </a:rPr>
              <a:t>Syllabus </a:t>
            </a:r>
          </a:p>
          <a:p>
            <a:r>
              <a:rPr lang="en-GB" dirty="0" smtClean="0">
                <a:latin typeface="Calibri"/>
                <a:cs typeface="Calibri"/>
              </a:rPr>
              <a:t>writer</a:t>
            </a:r>
            <a:endParaRPr lang="en-GB" dirty="0">
              <a:latin typeface="Calibri"/>
              <a:cs typeface="Calibri"/>
            </a:endParaRPr>
          </a:p>
        </p:txBody>
      </p:sp>
      <p:sp>
        <p:nvSpPr>
          <p:cNvPr id="17" name="TextBox 16"/>
          <p:cNvSpPr txBox="1"/>
          <p:nvPr/>
        </p:nvSpPr>
        <p:spPr>
          <a:xfrm>
            <a:off x="2735795" y="4666440"/>
            <a:ext cx="1620181" cy="646331"/>
          </a:xfrm>
          <a:prstGeom prst="rect">
            <a:avLst/>
          </a:prstGeom>
          <a:noFill/>
        </p:spPr>
        <p:txBody>
          <a:bodyPr wrap="square" rtlCol="0">
            <a:spAutoFit/>
          </a:bodyPr>
          <a:lstStyle/>
          <a:p>
            <a:r>
              <a:rPr lang="en-GB" dirty="0" smtClean="0">
                <a:latin typeface="Calibri"/>
                <a:cs typeface="Calibri"/>
              </a:rPr>
              <a:t>Materials writer</a:t>
            </a:r>
            <a:endParaRPr lang="en-GB" dirty="0">
              <a:latin typeface="Calibri"/>
              <a:cs typeface="Calibri"/>
            </a:endParaRPr>
          </a:p>
        </p:txBody>
      </p:sp>
      <p:sp>
        <p:nvSpPr>
          <p:cNvPr id="18" name="TextBox 17"/>
          <p:cNvSpPr txBox="1"/>
          <p:nvPr/>
        </p:nvSpPr>
        <p:spPr>
          <a:xfrm>
            <a:off x="3923928" y="3842994"/>
            <a:ext cx="1143746" cy="369332"/>
          </a:xfrm>
          <a:prstGeom prst="rect">
            <a:avLst/>
          </a:prstGeom>
          <a:noFill/>
        </p:spPr>
        <p:txBody>
          <a:bodyPr wrap="square" rtlCol="0">
            <a:spAutoFit/>
          </a:bodyPr>
          <a:lstStyle/>
          <a:p>
            <a:pPr algn="ctr"/>
            <a:r>
              <a:rPr lang="en-GB" b="1" dirty="0" smtClean="0">
                <a:latin typeface="Calibri"/>
                <a:cs typeface="Calibri"/>
              </a:rPr>
              <a:t>CORPUS</a:t>
            </a:r>
            <a:endParaRPr lang="en-GB" b="1" dirty="0">
              <a:latin typeface="Calibri"/>
              <a:cs typeface="Calibri"/>
            </a:endParaRPr>
          </a:p>
        </p:txBody>
      </p:sp>
      <p:sp>
        <p:nvSpPr>
          <p:cNvPr id="19" name="TextBox 18"/>
          <p:cNvSpPr txBox="1"/>
          <p:nvPr/>
        </p:nvSpPr>
        <p:spPr>
          <a:xfrm>
            <a:off x="5868144" y="6093296"/>
            <a:ext cx="2952328" cy="646331"/>
          </a:xfrm>
          <a:prstGeom prst="rect">
            <a:avLst/>
          </a:prstGeom>
          <a:noFill/>
        </p:spPr>
        <p:txBody>
          <a:bodyPr wrap="square" rtlCol="0">
            <a:spAutoFit/>
          </a:bodyPr>
          <a:lstStyle/>
          <a:p>
            <a:pPr algn="r"/>
            <a:r>
              <a:rPr lang="en-GB" dirty="0" smtClean="0">
                <a:latin typeface="Calibri"/>
                <a:cs typeface="Calibri"/>
              </a:rPr>
              <a:t>Taken from Thompson, </a:t>
            </a:r>
          </a:p>
          <a:p>
            <a:pPr algn="r"/>
            <a:r>
              <a:rPr lang="en-GB" dirty="0" smtClean="0">
                <a:latin typeface="Calibri"/>
                <a:cs typeface="Calibri"/>
              </a:rPr>
              <a:t>2006</a:t>
            </a:r>
            <a:endParaRPr lang="en-GB" dirty="0">
              <a:latin typeface="Calibri"/>
              <a:cs typeface="Calibri"/>
            </a:endParaRPr>
          </a:p>
        </p:txBody>
      </p:sp>
    </p:spTree>
    <p:extLst>
      <p:ext uri="{BB962C8B-B14F-4D97-AF65-F5344CB8AC3E}">
        <p14:creationId xmlns:p14="http://schemas.microsoft.com/office/powerpoint/2010/main" val="291114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713" y="1352760"/>
            <a:ext cx="5362575"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Wh</a:t>
            </a:r>
            <a:r>
              <a:rPr lang="en-US" dirty="0" smtClean="0">
                <a:latin typeface="Calibri" panose="020F0502020204030204" pitchFamily="34" charset="0"/>
              </a:rPr>
              <a:t>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11" name="pasted-image.tif"/>
          <p:cNvPicPr/>
          <p:nvPr/>
        </p:nvPicPr>
        <p:blipFill>
          <a:blip r:embed="rId4">
            <a:extLst/>
          </a:blip>
          <a:stretch>
            <a:fillRect/>
          </a:stretch>
        </p:blipFill>
        <p:spPr>
          <a:xfrm>
            <a:off x="8101769" y="522281"/>
            <a:ext cx="827337" cy="843146"/>
          </a:xfrm>
          <a:prstGeom prst="rect">
            <a:avLst/>
          </a:prstGeom>
          <a:ln w="12700">
            <a:miter lim="400000"/>
          </a:ln>
        </p:spPr>
      </p:pic>
      <p:sp>
        <p:nvSpPr>
          <p:cNvPr id="10" name="TextBox 9"/>
          <p:cNvSpPr txBox="1"/>
          <p:nvPr/>
        </p:nvSpPr>
        <p:spPr>
          <a:xfrm>
            <a:off x="4662008" y="2214840"/>
            <a:ext cx="1620181" cy="646331"/>
          </a:xfrm>
          <a:prstGeom prst="rect">
            <a:avLst/>
          </a:prstGeom>
          <a:noFill/>
        </p:spPr>
        <p:txBody>
          <a:bodyPr wrap="square" rtlCol="0">
            <a:spAutoFit/>
          </a:bodyPr>
          <a:lstStyle/>
          <a:p>
            <a:r>
              <a:rPr lang="en-GB" dirty="0" smtClean="0">
                <a:latin typeface="Calibri"/>
                <a:cs typeface="Calibri"/>
              </a:rPr>
              <a:t>Lexicographer/ Grammarian</a:t>
            </a:r>
            <a:endParaRPr lang="en-GB" dirty="0">
              <a:latin typeface="Calibri"/>
              <a:cs typeface="Calibri"/>
            </a:endParaRPr>
          </a:p>
        </p:txBody>
      </p:sp>
      <p:sp>
        <p:nvSpPr>
          <p:cNvPr id="12" name="TextBox 11"/>
          <p:cNvSpPr txBox="1"/>
          <p:nvPr/>
        </p:nvSpPr>
        <p:spPr>
          <a:xfrm>
            <a:off x="5472099" y="3658328"/>
            <a:ext cx="1620181" cy="369332"/>
          </a:xfrm>
          <a:prstGeom prst="rect">
            <a:avLst/>
          </a:prstGeom>
          <a:noFill/>
        </p:spPr>
        <p:txBody>
          <a:bodyPr wrap="square" rtlCol="0">
            <a:spAutoFit/>
          </a:bodyPr>
          <a:lstStyle/>
          <a:p>
            <a:r>
              <a:rPr lang="en-GB" dirty="0">
                <a:latin typeface="Calibri"/>
                <a:cs typeface="Calibri"/>
              </a:rPr>
              <a:t>R</a:t>
            </a:r>
            <a:r>
              <a:rPr lang="en-GB" dirty="0" smtClean="0">
                <a:latin typeface="Calibri"/>
                <a:cs typeface="Calibri"/>
              </a:rPr>
              <a:t>esearcher</a:t>
            </a:r>
            <a:endParaRPr lang="en-GB" dirty="0">
              <a:latin typeface="Calibri"/>
              <a:cs typeface="Calibri"/>
            </a:endParaRPr>
          </a:p>
        </p:txBody>
      </p:sp>
      <p:sp>
        <p:nvSpPr>
          <p:cNvPr id="13" name="TextBox 12"/>
          <p:cNvSpPr txBox="1"/>
          <p:nvPr/>
        </p:nvSpPr>
        <p:spPr>
          <a:xfrm>
            <a:off x="5386635" y="4943439"/>
            <a:ext cx="1620181" cy="369332"/>
          </a:xfrm>
          <a:prstGeom prst="rect">
            <a:avLst/>
          </a:prstGeom>
          <a:noFill/>
        </p:spPr>
        <p:txBody>
          <a:bodyPr wrap="square" rtlCol="0">
            <a:spAutoFit/>
          </a:bodyPr>
          <a:lstStyle/>
          <a:p>
            <a:r>
              <a:rPr lang="en-GB" dirty="0" smtClean="0">
                <a:latin typeface="Calibri"/>
                <a:cs typeface="Calibri"/>
              </a:rPr>
              <a:t>Teacher</a:t>
            </a:r>
            <a:endParaRPr lang="en-GB" dirty="0">
              <a:latin typeface="Calibri"/>
              <a:cs typeface="Calibri"/>
            </a:endParaRPr>
          </a:p>
        </p:txBody>
      </p:sp>
      <p:sp>
        <p:nvSpPr>
          <p:cNvPr id="14" name="TextBox 13"/>
          <p:cNvSpPr txBox="1"/>
          <p:nvPr/>
        </p:nvSpPr>
        <p:spPr>
          <a:xfrm>
            <a:off x="4004318" y="5530536"/>
            <a:ext cx="1620181" cy="369332"/>
          </a:xfrm>
          <a:prstGeom prst="rect">
            <a:avLst/>
          </a:prstGeom>
          <a:noFill/>
        </p:spPr>
        <p:txBody>
          <a:bodyPr wrap="square" rtlCol="0">
            <a:spAutoFit/>
          </a:bodyPr>
          <a:lstStyle/>
          <a:p>
            <a:r>
              <a:rPr lang="en-GB" dirty="0" smtClean="0">
                <a:latin typeface="Calibri"/>
                <a:cs typeface="Calibri"/>
              </a:rPr>
              <a:t>Learner</a:t>
            </a:r>
            <a:endParaRPr lang="en-GB" dirty="0">
              <a:latin typeface="Calibri"/>
              <a:cs typeface="Calibri"/>
            </a:endParaRPr>
          </a:p>
        </p:txBody>
      </p:sp>
      <p:sp>
        <p:nvSpPr>
          <p:cNvPr id="15" name="TextBox 14"/>
          <p:cNvSpPr txBox="1"/>
          <p:nvPr/>
        </p:nvSpPr>
        <p:spPr>
          <a:xfrm>
            <a:off x="3194227" y="2111026"/>
            <a:ext cx="1620181" cy="646331"/>
          </a:xfrm>
          <a:prstGeom prst="rect">
            <a:avLst/>
          </a:prstGeom>
          <a:noFill/>
        </p:spPr>
        <p:txBody>
          <a:bodyPr wrap="square" rtlCol="0">
            <a:spAutoFit/>
          </a:bodyPr>
          <a:lstStyle/>
          <a:p>
            <a:r>
              <a:rPr lang="en-GB" dirty="0" smtClean="0">
                <a:latin typeface="Calibri"/>
                <a:cs typeface="Calibri"/>
              </a:rPr>
              <a:t>Language tester</a:t>
            </a:r>
            <a:endParaRPr lang="en-GB" dirty="0">
              <a:latin typeface="Calibri"/>
              <a:cs typeface="Calibri"/>
            </a:endParaRPr>
          </a:p>
        </p:txBody>
      </p:sp>
      <p:sp>
        <p:nvSpPr>
          <p:cNvPr id="16" name="TextBox 15"/>
          <p:cNvSpPr txBox="1"/>
          <p:nvPr/>
        </p:nvSpPr>
        <p:spPr>
          <a:xfrm>
            <a:off x="2267744" y="3408041"/>
            <a:ext cx="1620181" cy="646331"/>
          </a:xfrm>
          <a:prstGeom prst="rect">
            <a:avLst/>
          </a:prstGeom>
          <a:noFill/>
        </p:spPr>
        <p:txBody>
          <a:bodyPr wrap="square" rtlCol="0">
            <a:spAutoFit/>
          </a:bodyPr>
          <a:lstStyle/>
          <a:p>
            <a:r>
              <a:rPr lang="en-GB" dirty="0" smtClean="0">
                <a:latin typeface="Calibri"/>
                <a:cs typeface="Calibri"/>
              </a:rPr>
              <a:t>Syllabus </a:t>
            </a:r>
          </a:p>
          <a:p>
            <a:r>
              <a:rPr lang="en-GB" dirty="0" smtClean="0">
                <a:latin typeface="Calibri"/>
                <a:cs typeface="Calibri"/>
              </a:rPr>
              <a:t>writer</a:t>
            </a:r>
            <a:endParaRPr lang="en-GB" dirty="0">
              <a:latin typeface="Calibri"/>
              <a:cs typeface="Calibri"/>
            </a:endParaRPr>
          </a:p>
        </p:txBody>
      </p:sp>
      <p:sp>
        <p:nvSpPr>
          <p:cNvPr id="17" name="TextBox 16"/>
          <p:cNvSpPr txBox="1"/>
          <p:nvPr/>
        </p:nvSpPr>
        <p:spPr>
          <a:xfrm>
            <a:off x="2735795" y="4666440"/>
            <a:ext cx="1620181" cy="646331"/>
          </a:xfrm>
          <a:prstGeom prst="rect">
            <a:avLst/>
          </a:prstGeom>
          <a:noFill/>
        </p:spPr>
        <p:txBody>
          <a:bodyPr wrap="square" rtlCol="0">
            <a:spAutoFit/>
          </a:bodyPr>
          <a:lstStyle/>
          <a:p>
            <a:r>
              <a:rPr lang="en-GB" dirty="0" smtClean="0">
                <a:latin typeface="Calibri"/>
                <a:cs typeface="Calibri"/>
              </a:rPr>
              <a:t>Materials writer</a:t>
            </a:r>
            <a:endParaRPr lang="en-GB" dirty="0">
              <a:latin typeface="Calibri"/>
              <a:cs typeface="Calibri"/>
            </a:endParaRPr>
          </a:p>
        </p:txBody>
      </p:sp>
      <p:sp>
        <p:nvSpPr>
          <p:cNvPr id="18" name="TextBox 17"/>
          <p:cNvSpPr txBox="1"/>
          <p:nvPr/>
        </p:nvSpPr>
        <p:spPr>
          <a:xfrm>
            <a:off x="3923928" y="3842994"/>
            <a:ext cx="1143746" cy="369332"/>
          </a:xfrm>
          <a:prstGeom prst="rect">
            <a:avLst/>
          </a:prstGeom>
          <a:noFill/>
        </p:spPr>
        <p:txBody>
          <a:bodyPr wrap="square" rtlCol="0">
            <a:spAutoFit/>
          </a:bodyPr>
          <a:lstStyle/>
          <a:p>
            <a:pPr algn="ctr"/>
            <a:r>
              <a:rPr lang="en-GB" b="1" dirty="0" smtClean="0">
                <a:latin typeface="Calibri"/>
                <a:cs typeface="Calibri"/>
              </a:rPr>
              <a:t>CORPUS</a:t>
            </a:r>
            <a:endParaRPr lang="en-GB" b="1" dirty="0">
              <a:latin typeface="Calibri"/>
              <a:cs typeface="Calibri"/>
            </a:endParaRPr>
          </a:p>
        </p:txBody>
      </p:sp>
      <p:sp>
        <p:nvSpPr>
          <p:cNvPr id="19" name="TextBox 18"/>
          <p:cNvSpPr txBox="1"/>
          <p:nvPr/>
        </p:nvSpPr>
        <p:spPr>
          <a:xfrm>
            <a:off x="5868144" y="6093296"/>
            <a:ext cx="2952328" cy="646331"/>
          </a:xfrm>
          <a:prstGeom prst="rect">
            <a:avLst/>
          </a:prstGeom>
          <a:noFill/>
        </p:spPr>
        <p:txBody>
          <a:bodyPr wrap="square" rtlCol="0">
            <a:spAutoFit/>
          </a:bodyPr>
          <a:lstStyle/>
          <a:p>
            <a:pPr algn="r"/>
            <a:r>
              <a:rPr lang="en-GB" dirty="0" smtClean="0">
                <a:latin typeface="Calibri"/>
                <a:cs typeface="Calibri"/>
              </a:rPr>
              <a:t>Taken from Thompson, </a:t>
            </a:r>
          </a:p>
          <a:p>
            <a:pPr algn="r"/>
            <a:r>
              <a:rPr lang="en-GB" dirty="0" smtClean="0">
                <a:latin typeface="Calibri"/>
                <a:cs typeface="Calibri"/>
              </a:rPr>
              <a:t>2006</a:t>
            </a:r>
            <a:endParaRPr lang="en-GB" dirty="0">
              <a:latin typeface="Calibri"/>
              <a:cs typeface="Calibri"/>
            </a:endParaRPr>
          </a:p>
        </p:txBody>
      </p:sp>
    </p:spTree>
    <p:extLst>
      <p:ext uri="{BB962C8B-B14F-4D97-AF65-F5344CB8AC3E}">
        <p14:creationId xmlns:p14="http://schemas.microsoft.com/office/powerpoint/2010/main" val="642434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a:t>
            </a:r>
            <a:r>
              <a:rPr lang="en-US" dirty="0" smtClean="0">
                <a:latin typeface="Calibri" panose="020F0502020204030204" pitchFamily="34" charset="0"/>
              </a:rPr>
              <a:t>Who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sp>
        <p:nvSpPr>
          <p:cNvPr id="6" name="Content Placeholder 2"/>
          <p:cNvSpPr>
            <a:spLocks noGrp="1"/>
          </p:cNvSpPr>
          <p:nvPr>
            <p:ph idx="1"/>
          </p:nvPr>
        </p:nvSpPr>
        <p:spPr>
          <a:xfrm>
            <a:off x="457200" y="1648611"/>
            <a:ext cx="4876679" cy="4603315"/>
          </a:xfrm>
        </p:spPr>
        <p:txBody>
          <a:bodyPr>
            <a:normAutofit/>
          </a:bodyPr>
          <a:lstStyle/>
          <a:p>
            <a:pPr marL="0" indent="0">
              <a:buNone/>
            </a:pPr>
            <a:r>
              <a:rPr lang="en-GB" b="1" dirty="0" smtClean="0">
                <a:latin typeface="Calibri" panose="020F0502020204030204" pitchFamily="34" charset="0"/>
              </a:rPr>
              <a:t>Indirect uses of corpora</a:t>
            </a:r>
          </a:p>
          <a:p>
            <a:r>
              <a:rPr lang="en-GB" dirty="0" smtClean="0">
                <a:latin typeface="Calibri" panose="020F0502020204030204" pitchFamily="34" charset="0"/>
              </a:rPr>
              <a:t>Input </a:t>
            </a:r>
            <a:r>
              <a:rPr lang="en-GB" dirty="0">
                <a:latin typeface="Calibri" panose="020F0502020204030204" pitchFamily="34" charset="0"/>
              </a:rPr>
              <a:t>into language and teaching contexts</a:t>
            </a:r>
          </a:p>
          <a:p>
            <a:pPr lvl="1"/>
            <a:r>
              <a:rPr lang="en-GB" sz="2400" dirty="0">
                <a:latin typeface="Calibri" panose="020F0502020204030204" pitchFamily="34" charset="0"/>
              </a:rPr>
              <a:t>Selection (from corpora)</a:t>
            </a:r>
          </a:p>
          <a:p>
            <a:pPr lvl="1"/>
            <a:r>
              <a:rPr lang="en-GB" sz="2400" dirty="0">
                <a:latin typeface="Calibri" panose="020F0502020204030204" pitchFamily="34" charset="0"/>
              </a:rPr>
              <a:t>Progression (in the course)</a:t>
            </a:r>
          </a:p>
          <a:p>
            <a:pPr lvl="1"/>
            <a:r>
              <a:rPr lang="en-GB" sz="2400" dirty="0">
                <a:latin typeface="Calibri" panose="020F0502020204030204" pitchFamily="34" charset="0"/>
              </a:rPr>
              <a:t>Presentation (in materials)</a:t>
            </a:r>
          </a:p>
          <a:p>
            <a:endParaRPr lang="en-GB" dirty="0">
              <a:latin typeface="Calibri" panose="020F0502020204030204" pitchFamily="34" charset="0"/>
            </a:endParaRPr>
          </a:p>
          <a:p>
            <a:r>
              <a:rPr lang="en-GB" dirty="0">
                <a:latin typeface="Calibri" panose="020F0502020204030204" pitchFamily="34" charset="0"/>
              </a:rPr>
              <a:t>E.g. dictionaries, vocabulary teaching materials, corpus-based grammars </a:t>
            </a:r>
          </a:p>
          <a:p>
            <a:pPr marL="0" indent="0">
              <a:buNone/>
            </a:pPr>
            <a:endParaRPr lang="en-GB" dirty="0">
              <a:latin typeface="Calibri" panose="020F0502020204030204" pitchFamily="34" charset="0"/>
            </a:endParaRPr>
          </a:p>
          <a:p>
            <a:endParaRPr lang="en-GB" b="1"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US"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10" name="Picture 6" descr="http://upload.wikimedia.org/wikipedia/en/2/28/Collins_English_Dictionary.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65014" y="2407017"/>
            <a:ext cx="1597668" cy="207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eshop.educationalcentre.al/image/cache/data/english-unlimited-elementary-coursebook-with-e-portfolio-500x500.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0767" r="12573"/>
          <a:stretch/>
        </p:blipFill>
        <p:spPr bwMode="auto">
          <a:xfrm>
            <a:off x="7534761" y="1833326"/>
            <a:ext cx="1215774" cy="15859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encrypted-tbn3.gstatic.com/images?q=tbn:ANd9GcR5G0odfE5_ObL61LOHrq_1GYZcwuc3H0hNBez0WDqXjYGALl8U">
            <a:hlinkClick r:id="rId7"/>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489944" y="3753036"/>
            <a:ext cx="1258520" cy="1716164"/>
          </a:xfrm>
          <a:prstGeom prst="rect">
            <a:avLst/>
          </a:prstGeom>
          <a:noFill/>
          <a:extLst>
            <a:ext uri="{909E8E84-426E-40DD-AFC4-6F175D3DCCD1}">
              <a14:hiddenFill xmlns:a14="http://schemas.microsoft.com/office/drawing/2010/main">
                <a:solidFill>
                  <a:srgbClr val="FFFFFF"/>
                </a:solidFill>
              </a14:hiddenFill>
            </a:ext>
          </a:extLst>
        </p:spPr>
      </p:pic>
      <p:pic>
        <p:nvPicPr>
          <p:cNvPr id="9" name="pasted-image.tif"/>
          <p:cNvPicPr/>
          <p:nvPr/>
        </p:nvPicPr>
        <p:blipFill>
          <a:blip r:embed="rId9">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37199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latin typeface="Calibri" panose="020F0502020204030204" pitchFamily="34" charset="0"/>
              </a:rPr>
              <a:t>3</a:t>
            </a:r>
            <a:r>
              <a:rPr lang="en-US" sz="4000" dirty="0" smtClean="0">
                <a:latin typeface="Calibri" panose="020F0502020204030204" pitchFamily="34" charset="0"/>
              </a:rPr>
              <a:t>. Wh</a:t>
            </a:r>
            <a:r>
              <a:rPr lang="en-US" dirty="0" smtClean="0">
                <a:latin typeface="Calibri" panose="020F0502020204030204" pitchFamily="34" charset="0"/>
              </a:rPr>
              <a:t>o uses corpora?</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sp>
        <p:nvSpPr>
          <p:cNvPr id="6" name="Content Placeholder 2"/>
          <p:cNvSpPr>
            <a:spLocks noGrp="1"/>
          </p:cNvSpPr>
          <p:nvPr>
            <p:ph idx="1"/>
          </p:nvPr>
        </p:nvSpPr>
        <p:spPr>
          <a:xfrm>
            <a:off x="3922294" y="1648611"/>
            <a:ext cx="4876679" cy="4603315"/>
          </a:xfrm>
        </p:spPr>
        <p:txBody>
          <a:bodyPr>
            <a:normAutofit/>
          </a:bodyPr>
          <a:lstStyle/>
          <a:p>
            <a:pPr marL="0" indent="0">
              <a:buNone/>
            </a:pPr>
            <a:r>
              <a:rPr lang="en-GB" b="1" dirty="0" smtClean="0">
                <a:latin typeface="Calibri" panose="020F0502020204030204" pitchFamily="34" charset="0"/>
              </a:rPr>
              <a:t>Direct uses of corpora</a:t>
            </a:r>
          </a:p>
          <a:p>
            <a:r>
              <a:rPr lang="en-GB" dirty="0" smtClean="0">
                <a:latin typeface="Calibri" panose="020F0502020204030204" pitchFamily="34" charset="0"/>
              </a:rPr>
              <a:t>Impacting </a:t>
            </a:r>
            <a:r>
              <a:rPr lang="en-GB" dirty="0">
                <a:latin typeface="Calibri" panose="020F0502020204030204" pitchFamily="34" charset="0"/>
              </a:rPr>
              <a:t>on the ‘how’ of teaching</a:t>
            </a:r>
          </a:p>
          <a:p>
            <a:r>
              <a:rPr lang="en-GB" dirty="0">
                <a:latin typeface="Calibri" panose="020F0502020204030204" pitchFamily="34" charset="0"/>
              </a:rPr>
              <a:t>More </a:t>
            </a:r>
            <a:r>
              <a:rPr lang="en-GB" dirty="0" smtClean="0">
                <a:latin typeface="Calibri" panose="020F0502020204030204" pitchFamily="34" charset="0"/>
              </a:rPr>
              <a:t>autonomous (DDL)</a:t>
            </a:r>
            <a:endParaRPr lang="en-GB" dirty="0">
              <a:latin typeface="Calibri" panose="020F0502020204030204" pitchFamily="34" charset="0"/>
            </a:endParaRPr>
          </a:p>
          <a:p>
            <a:r>
              <a:rPr lang="en-GB" dirty="0">
                <a:latin typeface="Calibri" panose="020F0502020204030204" pitchFamily="34" charset="0"/>
              </a:rPr>
              <a:t>Involving teachers and students directly</a:t>
            </a:r>
          </a:p>
          <a:p>
            <a:pPr lvl="1"/>
            <a:r>
              <a:rPr lang="en-GB" sz="2400" dirty="0">
                <a:latin typeface="Calibri" panose="020F0502020204030204" pitchFamily="34" charset="0"/>
              </a:rPr>
              <a:t>Teaching about</a:t>
            </a:r>
          </a:p>
          <a:p>
            <a:pPr lvl="1"/>
            <a:r>
              <a:rPr lang="en-GB" sz="2400" dirty="0">
                <a:latin typeface="Calibri" panose="020F0502020204030204" pitchFamily="34" charset="0"/>
              </a:rPr>
              <a:t>Teaching to exploit (‘every student is a Sherlock Holmes’ – Johns)</a:t>
            </a:r>
          </a:p>
          <a:p>
            <a:pPr lvl="1"/>
            <a:r>
              <a:rPr lang="en-GB" sz="2400" dirty="0">
                <a:latin typeface="Calibri" panose="020F0502020204030204" pitchFamily="34" charset="0"/>
              </a:rPr>
              <a:t>Exploiting to teach</a:t>
            </a:r>
          </a:p>
          <a:p>
            <a:endParaRPr lang="en-GB" dirty="0">
              <a:latin typeface="Calibri" panose="020F0502020204030204" pitchFamily="34" charset="0"/>
            </a:endParaRPr>
          </a:p>
          <a:p>
            <a:pPr marL="0" indent="0">
              <a:buNone/>
            </a:pPr>
            <a:endParaRPr lang="en-GB" dirty="0">
              <a:latin typeface="Calibri" panose="020F0502020204030204" pitchFamily="34" charset="0"/>
            </a:endParaRPr>
          </a:p>
          <a:p>
            <a:endParaRPr lang="en-GB" b="1"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US"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7" name="Picture 2" descr="http://www.technology-sos.co.uk/wp-content/uploads/student.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83869" y="1544948"/>
            <a:ext cx="1705859" cy="19162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faculty.londondeanery.ac.uk/e-learning/improve-your-lecturing/courseImage">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0882" y="3623408"/>
            <a:ext cx="2160240" cy="1710911"/>
          </a:xfrm>
          <a:prstGeom prst="rect">
            <a:avLst/>
          </a:prstGeom>
          <a:noFill/>
          <a:extLst>
            <a:ext uri="{909E8E84-426E-40DD-AFC4-6F175D3DCCD1}">
              <a14:hiddenFill xmlns:a14="http://schemas.microsoft.com/office/drawing/2010/main">
                <a:solidFill>
                  <a:srgbClr val="FFFFFF"/>
                </a:solidFill>
              </a14:hiddenFill>
            </a:ext>
          </a:extLst>
        </p:spPr>
      </p:pic>
      <p:pic>
        <p:nvPicPr>
          <p:cNvPr id="11" name="pasted-image.tif"/>
          <p:cNvPicPr/>
          <p:nvPr/>
        </p:nvPicPr>
        <p:blipFill>
          <a:blip r:embed="rId7">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86367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latin typeface="Calibri" panose="020F0502020204030204" pitchFamily="34" charset="0"/>
              </a:rPr>
              <a:t>4</a:t>
            </a:r>
            <a:r>
              <a:rPr lang="en-US" dirty="0" smtClean="0">
                <a:latin typeface="Calibri" panose="020F0502020204030204" pitchFamily="34" charset="0"/>
              </a:rPr>
              <a:t>. Challenges of DDL</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sp>
        <p:nvSpPr>
          <p:cNvPr id="6" name="Content Placeholder 2"/>
          <p:cNvSpPr>
            <a:spLocks noGrp="1"/>
          </p:cNvSpPr>
          <p:nvPr>
            <p:ph idx="1"/>
          </p:nvPr>
        </p:nvSpPr>
        <p:spPr>
          <a:xfrm>
            <a:off x="457200" y="1648611"/>
            <a:ext cx="8341774" cy="4603315"/>
          </a:xfrm>
        </p:spPr>
        <p:txBody>
          <a:bodyPr>
            <a:normAutofit/>
          </a:bodyPr>
          <a:lstStyle/>
          <a:p>
            <a:r>
              <a:rPr lang="en-GB" dirty="0">
                <a:latin typeface="Calibri" panose="020F0502020204030204" pitchFamily="34" charset="0"/>
              </a:rPr>
              <a:t>DDL often involves learners</a:t>
            </a:r>
            <a:r>
              <a:rPr lang="en-GB" b="1" dirty="0">
                <a:latin typeface="Calibri" panose="020F0502020204030204" pitchFamily="34" charset="0"/>
              </a:rPr>
              <a:t> </a:t>
            </a:r>
            <a:r>
              <a:rPr lang="en-GB" dirty="0">
                <a:latin typeface="Calibri" panose="020F0502020204030204" pitchFamily="34" charset="0"/>
              </a:rPr>
              <a:t>working with a corpus. </a:t>
            </a:r>
          </a:p>
          <a:p>
            <a:endParaRPr lang="en-GB" dirty="0">
              <a:latin typeface="Calibri" panose="020F0502020204030204" pitchFamily="34" charset="0"/>
            </a:endParaRPr>
          </a:p>
          <a:p>
            <a:r>
              <a:rPr lang="en-GB" dirty="0">
                <a:latin typeface="Calibri" panose="020F0502020204030204" pitchFamily="34" charset="0"/>
              </a:rPr>
              <a:t>DDL is ‘necessarily inductive: learners inspect the evidence and look for patterns in the data from which they can form generalisations’ (Thompson, 2006: 10)</a:t>
            </a:r>
          </a:p>
          <a:p>
            <a:endParaRPr lang="en-GB" dirty="0">
              <a:latin typeface="Calibri" panose="020F0502020204030204" pitchFamily="34" charset="0"/>
            </a:endParaRPr>
          </a:p>
          <a:p>
            <a:r>
              <a:rPr lang="en-GB" dirty="0">
                <a:latin typeface="Calibri" panose="020F0502020204030204" pitchFamily="34" charset="0"/>
              </a:rPr>
              <a:t>In </a:t>
            </a:r>
            <a:r>
              <a:rPr lang="en-GB" dirty="0" smtClean="0">
                <a:latin typeface="Calibri" panose="020F0502020204030204" pitchFamily="34" charset="0"/>
              </a:rPr>
              <a:t>DDL </a:t>
            </a:r>
            <a:r>
              <a:rPr lang="en-GB" dirty="0">
                <a:latin typeface="Calibri" panose="020F0502020204030204" pitchFamily="34" charset="0"/>
              </a:rPr>
              <a:t>s</a:t>
            </a:r>
            <a:r>
              <a:rPr lang="en-GB" sz="2400" dirty="0" smtClean="0">
                <a:latin typeface="Calibri" panose="020F0502020204030204" pitchFamily="34" charset="0"/>
              </a:rPr>
              <a:t>tudents </a:t>
            </a:r>
            <a:r>
              <a:rPr lang="en-GB" sz="2400" dirty="0">
                <a:latin typeface="Calibri" panose="020F0502020204030204" pitchFamily="34" charset="0"/>
              </a:rPr>
              <a:t>may work with a teacher to solve a </a:t>
            </a:r>
            <a:r>
              <a:rPr lang="en-GB" sz="2400" dirty="0" smtClean="0">
                <a:latin typeface="Calibri" panose="020F0502020204030204" pitchFamily="34" charset="0"/>
              </a:rPr>
              <a:t>problem or work </a:t>
            </a:r>
            <a:r>
              <a:rPr lang="en-GB" sz="2400" dirty="0">
                <a:latin typeface="Calibri" panose="020F0502020204030204" pitchFamily="34" charset="0"/>
              </a:rPr>
              <a:t>directly with corpora to investigate language problems themselves. </a:t>
            </a:r>
            <a:endParaRPr lang="en-GB" sz="2400" dirty="0" smtClean="0">
              <a:latin typeface="Calibri" panose="020F0502020204030204" pitchFamily="34" charset="0"/>
            </a:endParaRPr>
          </a:p>
          <a:p>
            <a:endParaRPr lang="en-GB" dirty="0">
              <a:latin typeface="Calibri" panose="020F0502020204030204" pitchFamily="34" charset="0"/>
            </a:endParaRPr>
          </a:p>
          <a:p>
            <a:r>
              <a:rPr lang="en-GB" dirty="0" smtClean="0">
                <a:latin typeface="Calibri" panose="020F0502020204030204" pitchFamily="34" charset="0"/>
              </a:rPr>
              <a:t>Multifunctional – helps to d</a:t>
            </a:r>
            <a:r>
              <a:rPr lang="en-GB" sz="2400" dirty="0" smtClean="0">
                <a:latin typeface="Calibri" panose="020F0502020204030204" pitchFamily="34" charset="0"/>
              </a:rPr>
              <a:t>evelop sel</a:t>
            </a:r>
            <a:r>
              <a:rPr lang="en-GB" dirty="0" smtClean="0">
                <a:latin typeface="Calibri" panose="020F0502020204030204" pitchFamily="34" charset="0"/>
              </a:rPr>
              <a:t>f-study skills. </a:t>
            </a:r>
            <a:endParaRPr lang="en-GB" sz="2400" dirty="0">
              <a:latin typeface="Calibri" panose="020F0502020204030204" pitchFamily="34" charset="0"/>
            </a:endParaRPr>
          </a:p>
          <a:p>
            <a:pPr marL="0" indent="0">
              <a:buNone/>
            </a:pPr>
            <a:endParaRPr lang="en-GB" dirty="0">
              <a:latin typeface="Calibri" panose="020F0502020204030204" pitchFamily="34" charset="0"/>
            </a:endParaRPr>
          </a:p>
          <a:p>
            <a:endParaRPr lang="en-GB" b="1"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US"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6599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pPr marL="457200" indent="-457200">
              <a:buFont typeface="+mj-lt"/>
              <a:buAutoNum type="arabicPeriod"/>
            </a:pPr>
            <a:r>
              <a:rPr lang="en-GB" dirty="0" smtClean="0">
                <a:latin typeface="Calibri"/>
                <a:cs typeface="Calibri"/>
              </a:rPr>
              <a:t>Definitions</a:t>
            </a:r>
          </a:p>
          <a:p>
            <a:pPr marL="457200" indent="-457200">
              <a:buFont typeface="+mj-lt"/>
              <a:buAutoNum type="arabicPeriod"/>
            </a:pPr>
            <a:r>
              <a:rPr lang="en-GB" dirty="0" smtClean="0">
                <a:latin typeface="Calibri"/>
                <a:cs typeface="Calibri"/>
              </a:rPr>
              <a:t>Corpus design</a:t>
            </a:r>
          </a:p>
          <a:p>
            <a:pPr marL="457200" indent="-457200">
              <a:buFont typeface="+mj-lt"/>
              <a:buAutoNum type="arabicPeriod"/>
            </a:pPr>
            <a:r>
              <a:rPr lang="en-GB" dirty="0">
                <a:latin typeface="Calibri"/>
                <a:cs typeface="Calibri"/>
              </a:rPr>
              <a:t>Who uses corpora?</a:t>
            </a:r>
          </a:p>
          <a:p>
            <a:pPr marL="457200" indent="-457200">
              <a:buFont typeface="+mj-lt"/>
              <a:buAutoNum type="arabicPeriod"/>
            </a:pPr>
            <a:r>
              <a:rPr lang="en-GB" dirty="0" smtClean="0">
                <a:latin typeface="Calibri"/>
                <a:cs typeface="Calibri"/>
              </a:rPr>
              <a:t>Challenges for DDL</a:t>
            </a:r>
          </a:p>
          <a:p>
            <a:pPr marL="457200" indent="-457200">
              <a:buFont typeface="+mj-lt"/>
              <a:buAutoNum type="arabicPeriod"/>
            </a:pPr>
            <a:r>
              <a:rPr lang="en-GB" dirty="0" smtClean="0">
                <a:latin typeface="Calibri"/>
                <a:cs typeface="Calibri"/>
              </a:rPr>
              <a:t>The importance of visualisation</a:t>
            </a:r>
          </a:p>
          <a:p>
            <a:pPr marL="457200" indent="-457200">
              <a:buFont typeface="+mj-lt"/>
              <a:buAutoNum type="arabicPeriod"/>
            </a:pPr>
            <a:r>
              <a:rPr lang="en-GB" dirty="0" smtClean="0">
                <a:latin typeface="Calibri"/>
                <a:cs typeface="Calibri"/>
              </a:rPr>
              <a:t>Case study: </a:t>
            </a:r>
            <a:r>
              <a:rPr lang="en-GB" dirty="0" err="1" smtClean="0">
                <a:latin typeface="Calibri"/>
                <a:cs typeface="Calibri"/>
              </a:rPr>
              <a:t>WordWanderer</a:t>
            </a:r>
            <a:endParaRPr lang="en-GB" dirty="0">
              <a:latin typeface="Calibri"/>
              <a:cs typeface="Calibri"/>
            </a:endParaRPr>
          </a:p>
          <a:p>
            <a:pPr marL="457200" indent="-457200">
              <a:buFont typeface="+mj-lt"/>
              <a:buAutoNum type="arabicPeriod"/>
            </a:pPr>
            <a:r>
              <a:rPr lang="en-GB" dirty="0" smtClean="0">
                <a:latin typeface="Calibri"/>
                <a:cs typeface="Calibri"/>
              </a:rPr>
              <a:t>Case study: </a:t>
            </a:r>
            <a:r>
              <a:rPr lang="en-GB" dirty="0" err="1" smtClean="0">
                <a:latin typeface="Calibri"/>
                <a:cs typeface="Calibri"/>
              </a:rPr>
              <a:t>CorCenCC</a:t>
            </a:r>
            <a:endParaRPr lang="en-GB" dirty="0">
              <a:latin typeface="Calibri"/>
              <a:cs typeface="Calibri"/>
            </a:endParaRPr>
          </a:p>
          <a:p>
            <a:pPr marL="457200" indent="-457200">
              <a:buFont typeface="+mj-lt"/>
              <a:buAutoNum type="arabicPeriod"/>
            </a:pPr>
            <a:r>
              <a:rPr lang="en-GB" dirty="0" smtClean="0">
                <a:latin typeface="Calibri"/>
                <a:cs typeface="Calibri"/>
              </a:rPr>
              <a:t>Summary </a:t>
            </a:r>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Contents </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474471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latin typeface="Calibri" panose="020F0502020204030204" pitchFamily="34" charset="0"/>
              </a:rPr>
              <a:t>4</a:t>
            </a:r>
            <a:r>
              <a:rPr lang="en-US" dirty="0" smtClean="0">
                <a:latin typeface="Calibri" panose="020F0502020204030204" pitchFamily="34" charset="0"/>
              </a:rPr>
              <a:t>. Challenges of DDL</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sp>
        <p:nvSpPr>
          <p:cNvPr id="6" name="Content Placeholder 2"/>
          <p:cNvSpPr>
            <a:spLocks noGrp="1"/>
          </p:cNvSpPr>
          <p:nvPr>
            <p:ph idx="1"/>
          </p:nvPr>
        </p:nvSpPr>
        <p:spPr>
          <a:xfrm>
            <a:off x="457200" y="1648611"/>
            <a:ext cx="8341774" cy="4603315"/>
          </a:xfrm>
        </p:spPr>
        <p:txBody>
          <a:bodyPr>
            <a:normAutofit/>
          </a:bodyPr>
          <a:lstStyle/>
          <a:p>
            <a:r>
              <a:rPr lang="en-GB" dirty="0" smtClean="0">
                <a:latin typeface="Calibri" panose="020F0502020204030204" pitchFamily="34" charset="0"/>
              </a:rPr>
              <a:t>Essential to develop students’ understanding of field-specific terminology. </a:t>
            </a:r>
          </a:p>
          <a:p>
            <a:endParaRPr lang="en-GB" dirty="0">
              <a:latin typeface="Calibri" panose="020F0502020204030204" pitchFamily="34" charset="0"/>
            </a:endParaRPr>
          </a:p>
          <a:p>
            <a:r>
              <a:rPr lang="en-GB" dirty="0" err="1" smtClean="0">
                <a:latin typeface="Calibri" panose="020F0502020204030204" pitchFamily="34" charset="0"/>
              </a:rPr>
              <a:t>Coxhead’s</a:t>
            </a:r>
            <a:r>
              <a:rPr lang="en-GB" dirty="0" smtClean="0">
                <a:latin typeface="Calibri" panose="020F0502020204030204" pitchFamily="34" charset="0"/>
              </a:rPr>
              <a:t> Academic Word List (AWL, 2000) was an early example of this </a:t>
            </a:r>
            <a:r>
              <a:rPr lang="en-US" dirty="0" smtClean="0">
                <a:latin typeface="Calibri" panose="020F0502020204030204" pitchFamily="34" charset="0"/>
              </a:rPr>
              <a:t>- consisting </a:t>
            </a:r>
            <a:r>
              <a:rPr lang="en-US" dirty="0">
                <a:latin typeface="Calibri" panose="020F0502020204030204" pitchFamily="34" charset="0"/>
              </a:rPr>
              <a:t>of the 550 most frequently occurring word families from academic texts</a:t>
            </a:r>
            <a:r>
              <a:rPr lang="en-US" dirty="0" smtClean="0">
                <a:latin typeface="Calibri" panose="020F0502020204030204" pitchFamily="34" charset="0"/>
              </a:rPr>
              <a:t>.</a:t>
            </a:r>
          </a:p>
          <a:p>
            <a:endParaRPr lang="en-US" dirty="0">
              <a:latin typeface="Calibri" panose="020F0502020204030204" pitchFamily="34" charset="0"/>
            </a:endParaRPr>
          </a:p>
          <a:p>
            <a:r>
              <a:rPr lang="en-US" dirty="0" smtClean="0">
                <a:latin typeface="Calibri" panose="020F0502020204030204" pitchFamily="34" charset="0"/>
              </a:rPr>
              <a:t>Specialist corpora can be used to develop word lists and targeted pedagogic resources. </a:t>
            </a:r>
            <a:endParaRPr lang="en-US" dirty="0">
              <a:latin typeface="Calibri" panose="020F0502020204030204" pitchFamily="34" charset="0"/>
            </a:endParaRPr>
          </a:p>
          <a:p>
            <a:endParaRPr lang="en-GB" dirty="0" smtClean="0">
              <a:latin typeface="Calibri" panose="020F0502020204030204" pitchFamily="34" charset="0"/>
            </a:endParaRPr>
          </a:p>
          <a:p>
            <a:endParaRPr lang="en-GB" sz="2400" dirty="0">
              <a:latin typeface="Calibri" panose="020F0502020204030204" pitchFamily="34" charset="0"/>
            </a:endParaRPr>
          </a:p>
          <a:p>
            <a:endParaRPr lang="en-GB" b="1"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a:p>
            <a:endParaRPr lang="en-US"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34042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solidFill>
                  <a:srgbClr val="292934"/>
                </a:solidFill>
                <a:latin typeface="Calibri" panose="020F0502020204030204" pitchFamily="34" charset="0"/>
              </a:rPr>
              <a:t>Frequency and implementation of DDL methods – what is the ‘right way’ to do things? </a:t>
            </a:r>
          </a:p>
          <a:p>
            <a:endParaRPr lang="en-GB" dirty="0">
              <a:solidFill>
                <a:srgbClr val="292934"/>
              </a:solidFill>
              <a:latin typeface="Calibri" panose="020F0502020204030204" pitchFamily="34" charset="0"/>
            </a:endParaRPr>
          </a:p>
          <a:p>
            <a:endParaRPr lang="en-GB" sz="2400" dirty="0">
              <a:solidFill>
                <a:srgbClr val="292934"/>
              </a:solidFill>
              <a:latin typeface="Calibri" panose="020F0502020204030204" pitchFamily="34" charset="0"/>
            </a:endParaRPr>
          </a:p>
          <a:p>
            <a:endParaRPr lang="en-GB" dirty="0">
              <a:solidFill>
                <a:srgbClr val="292934"/>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4. Challenges of DDL</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2" name="Picture 1"/>
          <p:cNvPicPr>
            <a:picLocks noChangeAspect="1"/>
          </p:cNvPicPr>
          <p:nvPr/>
        </p:nvPicPr>
        <p:blipFill>
          <a:blip r:embed="rId4"/>
          <a:stretch>
            <a:fillRect/>
          </a:stretch>
        </p:blipFill>
        <p:spPr>
          <a:xfrm>
            <a:off x="5723696" y="3870896"/>
            <a:ext cx="3098800" cy="2616200"/>
          </a:xfrm>
          <a:prstGeom prst="rect">
            <a:avLst/>
          </a:prstGeom>
        </p:spPr>
      </p:pic>
    </p:spTree>
    <p:extLst>
      <p:ext uri="{BB962C8B-B14F-4D97-AF65-F5344CB8AC3E}">
        <p14:creationId xmlns:p14="http://schemas.microsoft.com/office/powerpoint/2010/main" val="366892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latin typeface="Calibri" panose="020F0502020204030204" pitchFamily="34" charset="0"/>
              </a:rPr>
              <a:t>Common question in Applied Linguistics</a:t>
            </a:r>
            <a:r>
              <a:rPr lang="is-IS" dirty="0" smtClean="0">
                <a:latin typeface="Calibri" panose="020F0502020204030204" pitchFamily="34" charset="0"/>
              </a:rPr>
              <a:t>…(Fitzpatrick, 2016)</a:t>
            </a:r>
            <a:endParaRPr lang="en-GB" dirty="0">
              <a:latin typeface="Calibri" panose="020F0502020204030204" pitchFamily="34" charset="0"/>
            </a:endParaRPr>
          </a:p>
          <a:p>
            <a:endParaRPr lang="en-GB" dirty="0">
              <a:solidFill>
                <a:srgbClr val="FF0000"/>
              </a:solidFill>
              <a:latin typeface="Calibri" panose="020F0502020204030204" pitchFamily="34" charset="0"/>
            </a:endParaRPr>
          </a:p>
          <a:p>
            <a:endParaRPr lang="en-GB" sz="2400" dirty="0">
              <a:solidFill>
                <a:srgbClr val="FF0000"/>
              </a:solidFill>
              <a:latin typeface="Calibri" panose="020F0502020204030204" pitchFamily="34" charset="0"/>
            </a:endParaRPr>
          </a:p>
          <a:p>
            <a:endParaRPr lang="en-GB" dirty="0">
              <a:solidFill>
                <a:srgbClr val="FF0000"/>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4. Challenges of DDL</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537" y="4657787"/>
            <a:ext cx="2828229"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Callout 7"/>
          <p:cNvSpPr/>
          <p:nvPr/>
        </p:nvSpPr>
        <p:spPr>
          <a:xfrm>
            <a:off x="1115616" y="2141611"/>
            <a:ext cx="4896544" cy="1700376"/>
          </a:xfrm>
          <a:prstGeom prst="cloudCallout">
            <a:avLst>
              <a:gd name="adj1" fmla="val -34712"/>
              <a:gd name="adj2" fmla="val 1091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smtClean="0">
              <a:solidFill>
                <a:srgbClr val="292934"/>
              </a:solidFill>
              <a:latin typeface="Calibri"/>
              <a:cs typeface="Calibri"/>
            </a:endParaRPr>
          </a:p>
          <a:p>
            <a:pPr algn="ctr"/>
            <a:r>
              <a:rPr lang="en-GB" sz="3200" b="1" dirty="0" smtClean="0">
                <a:solidFill>
                  <a:srgbClr val="292934"/>
                </a:solidFill>
                <a:latin typeface="Calibri"/>
                <a:cs typeface="Calibri"/>
              </a:rPr>
              <a:t>Which </a:t>
            </a:r>
            <a:r>
              <a:rPr lang="en-GB" sz="3200" b="1" dirty="0">
                <a:solidFill>
                  <a:srgbClr val="292934"/>
                </a:solidFill>
                <a:latin typeface="Calibri"/>
                <a:cs typeface="Calibri"/>
              </a:rPr>
              <a:t>method works </a:t>
            </a:r>
            <a:r>
              <a:rPr lang="en-GB" sz="3200" b="1" dirty="0" smtClean="0">
                <a:solidFill>
                  <a:srgbClr val="292934"/>
                </a:solidFill>
                <a:latin typeface="Calibri"/>
                <a:cs typeface="Calibri"/>
              </a:rPr>
              <a:t>best, then?</a:t>
            </a:r>
            <a:endParaRPr lang="en-GB" sz="3200" b="1" dirty="0">
              <a:solidFill>
                <a:srgbClr val="292934"/>
              </a:solidFill>
              <a:latin typeface="Calibri"/>
              <a:cs typeface="Calibri"/>
            </a:endParaRPr>
          </a:p>
          <a:p>
            <a:pPr algn="ctr"/>
            <a:endParaRPr lang="en-GB" dirty="0"/>
          </a:p>
        </p:txBody>
      </p:sp>
      <p:sp>
        <p:nvSpPr>
          <p:cNvPr id="9" name="Content Placeholder 5"/>
          <p:cNvSpPr txBox="1">
            <a:spLocks/>
          </p:cNvSpPr>
          <p:nvPr/>
        </p:nvSpPr>
        <p:spPr>
          <a:xfrm>
            <a:off x="4609453" y="3449330"/>
            <a:ext cx="4258816" cy="1545035"/>
          </a:xfrm>
          <a:prstGeom prst="cloudCallout">
            <a:avLst>
              <a:gd name="adj1" fmla="val -91057"/>
              <a:gd name="adj2" fmla="val 46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7013" indent="-227013" algn="l" defTabSz="912813" rtl="0" eaLnBrk="1" fontAlgn="base" hangingPunct="1">
              <a:lnSpc>
                <a:spcPct val="90000"/>
              </a:lnSpc>
              <a:spcBef>
                <a:spcPts val="1000"/>
              </a:spcBef>
              <a:spcAft>
                <a:spcPct val="0"/>
              </a:spcAft>
              <a:buFont typeface="Arial" pitchFamily="34" charset="0"/>
              <a:buChar char="•"/>
              <a:defRPr sz="2800" kern="1200">
                <a:solidFill>
                  <a:schemeClr val="lt1"/>
                </a:solidFill>
                <a:latin typeface="+mn-lt"/>
                <a:ea typeface="+mn-ea"/>
                <a:cs typeface="+mn-cs"/>
              </a:defRPr>
            </a:lvl1pPr>
            <a:lvl2pPr marL="684213" indent="-227013" algn="l" defTabSz="912813" rtl="0" eaLnBrk="1" fontAlgn="base" hangingPunct="1">
              <a:lnSpc>
                <a:spcPct val="90000"/>
              </a:lnSpc>
              <a:spcBef>
                <a:spcPts val="500"/>
              </a:spcBef>
              <a:spcAft>
                <a:spcPct val="0"/>
              </a:spcAft>
              <a:buFont typeface="Arial" pitchFamily="34" charset="0"/>
              <a:buChar char="•"/>
              <a:defRPr sz="2400" kern="1200">
                <a:solidFill>
                  <a:schemeClr val="lt1"/>
                </a:solidFill>
                <a:latin typeface="+mn-lt"/>
                <a:ea typeface="+mn-ea"/>
                <a:cs typeface="+mn-cs"/>
              </a:defRPr>
            </a:lvl2pPr>
            <a:lvl3pPr marL="1141413" indent="-227013" algn="l" defTabSz="912813" rtl="0" eaLnBrk="1" fontAlgn="base" hangingPunct="1">
              <a:lnSpc>
                <a:spcPct val="90000"/>
              </a:lnSpc>
              <a:spcBef>
                <a:spcPts val="500"/>
              </a:spcBef>
              <a:spcAft>
                <a:spcPct val="0"/>
              </a:spcAft>
              <a:buFont typeface="Arial" pitchFamily="34" charset="0"/>
              <a:buChar char="•"/>
              <a:defRPr sz="2000" kern="1200">
                <a:solidFill>
                  <a:schemeClr val="lt1"/>
                </a:solidFill>
                <a:latin typeface="+mn-lt"/>
                <a:ea typeface="+mn-ea"/>
                <a:cs typeface="+mn-cs"/>
              </a:defRPr>
            </a:lvl3pPr>
            <a:lvl4pPr marL="1598613" indent="-227013" algn="l" defTabSz="912813" rtl="0" eaLnBrk="1" fontAlgn="base" hangingPunct="1">
              <a:lnSpc>
                <a:spcPct val="90000"/>
              </a:lnSpc>
              <a:spcBef>
                <a:spcPts val="500"/>
              </a:spcBef>
              <a:spcAft>
                <a:spcPct val="0"/>
              </a:spcAft>
              <a:buFont typeface="Arial" pitchFamily="34" charset="0"/>
              <a:buChar char="•"/>
              <a:defRPr kern="1200">
                <a:solidFill>
                  <a:schemeClr val="lt1"/>
                </a:solidFill>
                <a:latin typeface="+mn-lt"/>
                <a:ea typeface="+mn-ea"/>
                <a:cs typeface="+mn-cs"/>
              </a:defRPr>
            </a:lvl4pPr>
            <a:lvl5pPr marL="2055813" indent="-227013" algn="l" defTabSz="912813" rtl="0" eaLnBrk="1" fontAlgn="base" hangingPunct="1">
              <a:lnSpc>
                <a:spcPct val="90000"/>
              </a:lnSpc>
              <a:spcBef>
                <a:spcPts val="500"/>
              </a:spcBef>
              <a:spcAft>
                <a:spcPct val="0"/>
              </a:spcAft>
              <a:buFont typeface="Arial" pitchFamily="34" charset="0"/>
              <a:buChar char="•"/>
              <a:defRPr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itchFamily="34" charset="0"/>
              <a:buNone/>
            </a:pPr>
            <a:r>
              <a:rPr lang="en-GB" b="1" smtClean="0">
                <a:solidFill>
                  <a:srgbClr val="292934"/>
                </a:solidFill>
              </a:rPr>
              <a:t>Which is the right theory?</a:t>
            </a:r>
            <a:endParaRPr lang="en-GB" b="1" dirty="0">
              <a:solidFill>
                <a:srgbClr val="292934"/>
              </a:solidFill>
            </a:endParaRPr>
          </a:p>
        </p:txBody>
      </p:sp>
    </p:spTree>
    <p:extLst>
      <p:ext uri="{BB962C8B-B14F-4D97-AF65-F5344CB8AC3E}">
        <p14:creationId xmlns:p14="http://schemas.microsoft.com/office/powerpoint/2010/main" val="22926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endParaRPr lang="en-GB" dirty="0">
              <a:solidFill>
                <a:srgbClr val="FF0000"/>
              </a:solidFill>
              <a:latin typeface="Calibri" panose="020F0502020204030204" pitchFamily="34" charset="0"/>
            </a:endParaRPr>
          </a:p>
          <a:p>
            <a:endParaRPr lang="en-GB" sz="2400" dirty="0">
              <a:solidFill>
                <a:srgbClr val="FF0000"/>
              </a:solidFill>
              <a:latin typeface="Calibri" panose="020F0502020204030204" pitchFamily="34" charset="0"/>
            </a:endParaRPr>
          </a:p>
          <a:p>
            <a:endParaRPr lang="en-GB" dirty="0">
              <a:solidFill>
                <a:srgbClr val="FF0000"/>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4. Challenges of DDL</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7"/>
            <a:ext cx="15049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Callout 10"/>
          <p:cNvSpPr/>
          <p:nvPr/>
        </p:nvSpPr>
        <p:spPr>
          <a:xfrm>
            <a:off x="5796136" y="3257600"/>
            <a:ext cx="3002838" cy="1728192"/>
          </a:xfrm>
          <a:prstGeom prst="wedgeEllipseCallout">
            <a:avLst>
              <a:gd name="adj1" fmla="val -170032"/>
              <a:gd name="adj2" fmla="val 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rgbClr val="292934"/>
                </a:solidFill>
              </a:rPr>
              <a:t>It depends!</a:t>
            </a:r>
            <a:endParaRPr lang="en-GB" sz="3200" b="1" dirty="0">
              <a:solidFill>
                <a:srgbClr val="292934"/>
              </a:solidFill>
            </a:endParaRPr>
          </a:p>
        </p:txBody>
      </p:sp>
      <p:sp>
        <p:nvSpPr>
          <p:cNvPr id="12" name="Oval Callout 11"/>
          <p:cNvSpPr/>
          <p:nvPr/>
        </p:nvSpPr>
        <p:spPr>
          <a:xfrm>
            <a:off x="3131840" y="1817440"/>
            <a:ext cx="2592288" cy="1728192"/>
          </a:xfrm>
          <a:prstGeom prst="wedgeEllipseCallout">
            <a:avLst>
              <a:gd name="adj1" fmla="val -66594"/>
              <a:gd name="adj2" fmla="val 31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292934"/>
                </a:solidFill>
              </a:rPr>
              <a:t>We don’t know!</a:t>
            </a:r>
          </a:p>
        </p:txBody>
      </p:sp>
      <p:sp>
        <p:nvSpPr>
          <p:cNvPr id="13" name="Oval Callout 12"/>
          <p:cNvSpPr/>
          <p:nvPr/>
        </p:nvSpPr>
        <p:spPr>
          <a:xfrm>
            <a:off x="3851919" y="5129808"/>
            <a:ext cx="2592288" cy="1542550"/>
          </a:xfrm>
          <a:prstGeom prst="wedgeEllipseCallout">
            <a:avLst>
              <a:gd name="adj1" fmla="val -103774"/>
              <a:gd name="adj2" fmla="val -604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292934"/>
                </a:solidFill>
              </a:rPr>
              <a:t>None of them!</a:t>
            </a:r>
          </a:p>
          <a:p>
            <a:pPr algn="ctr"/>
            <a:endParaRPr lang="en-GB" sz="1600" dirty="0">
              <a:solidFill>
                <a:srgbClr val="292934"/>
              </a:solidFill>
            </a:endParaRPr>
          </a:p>
        </p:txBody>
      </p:sp>
    </p:spTree>
    <p:extLst>
      <p:ext uri="{BB962C8B-B14F-4D97-AF65-F5344CB8AC3E}">
        <p14:creationId xmlns:p14="http://schemas.microsoft.com/office/powerpoint/2010/main" val="39246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b="1" dirty="0" smtClean="0">
                <a:latin typeface="Calibri"/>
                <a:cs typeface="Calibri"/>
              </a:rPr>
              <a:t>Post</a:t>
            </a:r>
            <a:r>
              <a:rPr lang="en-GB" b="1" dirty="0">
                <a:latin typeface="Calibri"/>
                <a:cs typeface="Calibri"/>
              </a:rPr>
              <a:t>-method</a:t>
            </a:r>
            <a:r>
              <a:rPr lang="en-GB" dirty="0">
                <a:latin typeface="Calibri"/>
                <a:cs typeface="Calibri"/>
              </a:rPr>
              <a:t> </a:t>
            </a:r>
            <a:r>
              <a:rPr lang="en-GB" dirty="0" smtClean="0">
                <a:latin typeface="Calibri"/>
                <a:cs typeface="Calibri"/>
              </a:rPr>
              <a:t>era: ‘What </a:t>
            </a:r>
            <a:r>
              <a:rPr lang="en-GB" dirty="0">
                <a:latin typeface="Calibri"/>
                <a:cs typeface="Calibri"/>
              </a:rPr>
              <a:t>we have now is not answers or solutions but a rich array of realisations and </a:t>
            </a:r>
            <a:r>
              <a:rPr lang="en-GB" dirty="0" smtClean="0">
                <a:latin typeface="Calibri"/>
                <a:cs typeface="Calibri"/>
              </a:rPr>
              <a:t>perspectives’ (</a:t>
            </a:r>
            <a:r>
              <a:rPr lang="en-GB" dirty="0" err="1">
                <a:latin typeface="Calibri"/>
                <a:cs typeface="Calibri"/>
              </a:rPr>
              <a:t>Canagarajah</a:t>
            </a:r>
            <a:r>
              <a:rPr lang="en-GB" dirty="0">
                <a:latin typeface="Calibri"/>
                <a:cs typeface="Calibri"/>
              </a:rPr>
              <a:t> 2006</a:t>
            </a:r>
            <a:r>
              <a:rPr lang="en-GB" dirty="0" smtClean="0">
                <a:latin typeface="Calibri"/>
                <a:cs typeface="Calibri"/>
              </a:rPr>
              <a:t>)</a:t>
            </a:r>
          </a:p>
          <a:p>
            <a:endParaRPr lang="en-GB" dirty="0">
              <a:latin typeface="Calibri"/>
              <a:cs typeface="Calibri"/>
            </a:endParaRPr>
          </a:p>
          <a:p>
            <a:r>
              <a:rPr lang="en-GB" dirty="0" smtClean="0">
                <a:latin typeface="Calibri"/>
                <a:cs typeface="Calibri"/>
              </a:rPr>
              <a:t>Compounded by the existence and ubiquity of modern technology</a:t>
            </a:r>
            <a:r>
              <a:rPr lang="is-IS" dirty="0" smtClean="0">
                <a:latin typeface="Calibri"/>
                <a:cs typeface="Calibri"/>
              </a:rPr>
              <a:t>…</a:t>
            </a:r>
            <a:r>
              <a:rPr lang="en-US" dirty="0">
                <a:solidFill>
                  <a:srgbClr val="292934"/>
                </a:solidFill>
                <a:latin typeface="Calibri"/>
                <a:cs typeface="Calibri"/>
              </a:rPr>
              <a:t>w</a:t>
            </a:r>
            <a:r>
              <a:rPr lang="en-US" dirty="0" smtClean="0">
                <a:solidFill>
                  <a:srgbClr val="292934"/>
                </a:solidFill>
                <a:latin typeface="Calibri"/>
                <a:cs typeface="Calibri"/>
              </a:rPr>
              <a:t>hile </a:t>
            </a:r>
            <a:r>
              <a:rPr lang="en-US" dirty="0">
                <a:solidFill>
                  <a:srgbClr val="292934"/>
                </a:solidFill>
                <a:latin typeface="Calibri"/>
                <a:cs typeface="Calibri"/>
              </a:rPr>
              <a:t>there is a general understanding that new technologies play an increasingly important role in teaching and learning environments, how to integrate and make the best use of technology to enhance learning, and how to </a:t>
            </a:r>
            <a:r>
              <a:rPr lang="en-US" dirty="0" err="1">
                <a:solidFill>
                  <a:srgbClr val="292934"/>
                </a:solidFill>
                <a:latin typeface="Calibri"/>
                <a:cs typeface="Calibri"/>
              </a:rPr>
              <a:t>maximise</a:t>
            </a:r>
            <a:r>
              <a:rPr lang="en-US" dirty="0">
                <a:solidFill>
                  <a:srgbClr val="292934"/>
                </a:solidFill>
                <a:latin typeface="Calibri"/>
                <a:cs typeface="Calibri"/>
              </a:rPr>
              <a:t> learning opportunities through existing technologies is an ongoing challenge</a:t>
            </a:r>
            <a:r>
              <a:rPr lang="en-US" dirty="0" smtClean="0">
                <a:solidFill>
                  <a:srgbClr val="292934"/>
                </a:solidFill>
                <a:latin typeface="Calibri"/>
                <a:cs typeface="Calibri"/>
              </a:rPr>
              <a:t>.</a:t>
            </a:r>
            <a:endParaRPr lang="en-GB" dirty="0" smtClean="0">
              <a:solidFill>
                <a:srgbClr val="292934"/>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4. Challenges of DDL</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03098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a:solidFill>
                  <a:srgbClr val="292934"/>
                </a:solidFill>
                <a:latin typeface="Calibri" panose="020F0502020204030204" pitchFamily="34" charset="0"/>
              </a:rPr>
              <a:t>Frequency and implementation of DDL methods – what is the ‘right way’ to do things? </a:t>
            </a:r>
          </a:p>
          <a:p>
            <a:endParaRPr lang="en-GB" dirty="0" smtClean="0">
              <a:solidFill>
                <a:srgbClr val="292934"/>
              </a:solidFill>
              <a:latin typeface="Calibri" panose="020F0502020204030204" pitchFamily="34" charset="0"/>
            </a:endParaRPr>
          </a:p>
          <a:p>
            <a:r>
              <a:rPr lang="en-GB" dirty="0" smtClean="0">
                <a:solidFill>
                  <a:srgbClr val="292934"/>
                </a:solidFill>
                <a:latin typeface="Calibri" panose="020F0502020204030204" pitchFamily="34" charset="0"/>
              </a:rPr>
              <a:t>Accounting for individual diversity</a:t>
            </a:r>
            <a:r>
              <a:rPr lang="is-IS" dirty="0" smtClean="0">
                <a:solidFill>
                  <a:srgbClr val="292934"/>
                </a:solidFill>
                <a:latin typeface="Calibri" panose="020F0502020204030204" pitchFamily="34" charset="0"/>
              </a:rPr>
              <a:t>…</a:t>
            </a:r>
            <a:r>
              <a:rPr lang="en-GB" dirty="0" smtClean="0">
                <a:solidFill>
                  <a:srgbClr val="292934"/>
                </a:solidFill>
                <a:latin typeface="Calibri" panose="020F0502020204030204" pitchFamily="34" charset="0"/>
              </a:rPr>
              <a:t> </a:t>
            </a:r>
          </a:p>
          <a:p>
            <a:pPr lvl="1"/>
            <a:r>
              <a:rPr lang="en-GB" sz="2400" dirty="0" smtClean="0">
                <a:solidFill>
                  <a:srgbClr val="292934"/>
                </a:solidFill>
                <a:latin typeface="Calibri" panose="020F0502020204030204" pitchFamily="34" charset="0"/>
              </a:rPr>
              <a:t>Providing level-appropriate input [e.g. </a:t>
            </a:r>
            <a:r>
              <a:rPr lang="en-GB" sz="2400" dirty="0" err="1" smtClean="0">
                <a:solidFill>
                  <a:srgbClr val="292934"/>
                </a:solidFill>
                <a:latin typeface="Calibri" panose="020F0502020204030204" pitchFamily="34" charset="0"/>
              </a:rPr>
              <a:t>VocabProfile</a:t>
            </a:r>
            <a:r>
              <a:rPr lang="en-GB" sz="2400" dirty="0" smtClean="0">
                <a:solidFill>
                  <a:srgbClr val="292934"/>
                </a:solidFill>
                <a:latin typeface="Calibri" panose="020F0502020204030204" pitchFamily="34" charset="0"/>
              </a:rPr>
              <a:t>]</a:t>
            </a:r>
          </a:p>
          <a:p>
            <a:pPr lvl="1"/>
            <a:r>
              <a:rPr lang="en-GB" sz="2400" dirty="0" smtClean="0">
                <a:solidFill>
                  <a:srgbClr val="292934"/>
                </a:solidFill>
                <a:latin typeface="Calibri" panose="020F0502020204030204" pitchFamily="34" charset="0"/>
              </a:rPr>
              <a:t>Sustaining </a:t>
            </a:r>
            <a:r>
              <a:rPr lang="en-GB" sz="2400" dirty="0">
                <a:solidFill>
                  <a:srgbClr val="292934"/>
                </a:solidFill>
                <a:latin typeface="Calibri" panose="020F0502020204030204" pitchFamily="34" charset="0"/>
              </a:rPr>
              <a:t>motivation to engage </a:t>
            </a:r>
            <a:endParaRPr lang="en-GB" sz="2400" dirty="0" smtClean="0">
              <a:solidFill>
                <a:srgbClr val="292934"/>
              </a:solidFill>
              <a:latin typeface="Calibri" panose="020F0502020204030204" pitchFamily="34" charset="0"/>
            </a:endParaRPr>
          </a:p>
          <a:p>
            <a:pPr marL="274320" lvl="1" indent="0">
              <a:buNone/>
            </a:pPr>
            <a:r>
              <a:rPr lang="en-GB" sz="2400" dirty="0" smtClean="0">
                <a:solidFill>
                  <a:srgbClr val="292934"/>
                </a:solidFill>
                <a:latin typeface="Calibri" panose="020F0502020204030204" pitchFamily="34" charset="0"/>
              </a:rPr>
              <a:t>   with </a:t>
            </a:r>
            <a:r>
              <a:rPr lang="en-GB" sz="2400" dirty="0">
                <a:solidFill>
                  <a:srgbClr val="292934"/>
                </a:solidFill>
                <a:latin typeface="Calibri" panose="020F0502020204030204" pitchFamily="34" charset="0"/>
              </a:rPr>
              <a:t>materials</a:t>
            </a:r>
          </a:p>
          <a:p>
            <a:pPr lvl="1"/>
            <a:r>
              <a:rPr lang="en-GB" sz="2400" dirty="0">
                <a:solidFill>
                  <a:srgbClr val="292934"/>
                </a:solidFill>
                <a:latin typeface="Calibri" panose="020F0502020204030204" pitchFamily="34" charset="0"/>
              </a:rPr>
              <a:t>Promoting self-study and enquiry</a:t>
            </a:r>
          </a:p>
          <a:p>
            <a:pPr lvl="1"/>
            <a:r>
              <a:rPr lang="en-GB" sz="2400" dirty="0" smtClean="0">
                <a:solidFill>
                  <a:srgbClr val="292934"/>
                </a:solidFill>
                <a:latin typeface="Calibri" panose="020F0502020204030204" pitchFamily="34" charset="0"/>
              </a:rPr>
              <a:t>Balance detail with accessibility</a:t>
            </a:r>
          </a:p>
          <a:p>
            <a:endParaRPr lang="en-GB" dirty="0">
              <a:solidFill>
                <a:srgbClr val="292934"/>
              </a:solidFill>
              <a:latin typeface="Calibri" panose="020F0502020204030204" pitchFamily="34" charset="0"/>
            </a:endParaRPr>
          </a:p>
          <a:p>
            <a:endParaRPr lang="en-GB" dirty="0">
              <a:solidFill>
                <a:srgbClr val="292934"/>
              </a:solidFill>
              <a:latin typeface="Calibri" panose="020F0502020204030204" pitchFamily="34" charset="0"/>
            </a:endParaRPr>
          </a:p>
          <a:p>
            <a:endParaRPr lang="en-GB" sz="2400" dirty="0">
              <a:solidFill>
                <a:srgbClr val="292934"/>
              </a:solidFill>
              <a:latin typeface="Calibri" panose="020F0502020204030204" pitchFamily="34" charset="0"/>
            </a:endParaRPr>
          </a:p>
          <a:p>
            <a:endParaRPr lang="en-GB" dirty="0">
              <a:solidFill>
                <a:srgbClr val="292934"/>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4. Challenges of DDL</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2" name="Picture 1"/>
          <p:cNvPicPr>
            <a:picLocks noChangeAspect="1"/>
          </p:cNvPicPr>
          <p:nvPr/>
        </p:nvPicPr>
        <p:blipFill>
          <a:blip r:embed="rId4"/>
          <a:stretch>
            <a:fillRect/>
          </a:stretch>
        </p:blipFill>
        <p:spPr>
          <a:xfrm>
            <a:off x="5723696" y="3870896"/>
            <a:ext cx="3098800" cy="2616200"/>
          </a:xfrm>
          <a:prstGeom prst="rect">
            <a:avLst/>
          </a:prstGeom>
        </p:spPr>
      </p:pic>
    </p:spTree>
    <p:extLst>
      <p:ext uri="{BB962C8B-B14F-4D97-AF65-F5344CB8AC3E}">
        <p14:creationId xmlns:p14="http://schemas.microsoft.com/office/powerpoint/2010/main" val="40697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pPr marL="0" indent="0">
              <a:buNone/>
            </a:pPr>
            <a:r>
              <a:rPr lang="en-GB" dirty="0" smtClean="0">
                <a:latin typeface="Calibri"/>
                <a:cs typeface="Calibri"/>
              </a:rPr>
              <a:t>Individual diversity – an alternative approach (e.g. Hall, 2011)</a:t>
            </a:r>
          </a:p>
          <a:p>
            <a:pPr marL="0" indent="0">
              <a:buNone/>
            </a:pPr>
            <a:endParaRPr lang="en-GB" dirty="0">
              <a:latin typeface="Calibri"/>
              <a:cs typeface="Calibri"/>
            </a:endParaRPr>
          </a:p>
          <a:p>
            <a:pPr marL="0" indent="0">
              <a:buNone/>
            </a:pPr>
            <a:r>
              <a:rPr lang="en-GB" dirty="0" smtClean="0">
                <a:latin typeface="Calibri"/>
                <a:cs typeface="Calibri"/>
              </a:rPr>
              <a:t>WHO </a:t>
            </a:r>
            <a:r>
              <a:rPr lang="en-GB" dirty="0">
                <a:latin typeface="Calibri"/>
                <a:cs typeface="Calibri"/>
              </a:rPr>
              <a:t>are the learners?</a:t>
            </a:r>
          </a:p>
          <a:p>
            <a:r>
              <a:rPr lang="en-GB" dirty="0">
                <a:latin typeface="Calibri"/>
                <a:cs typeface="Calibri"/>
              </a:rPr>
              <a:t>Age, aptitude, personality, gender</a:t>
            </a:r>
          </a:p>
          <a:p>
            <a:pPr marL="0" indent="0">
              <a:buNone/>
            </a:pPr>
            <a:endParaRPr lang="en-GB" dirty="0">
              <a:latin typeface="Calibri"/>
              <a:cs typeface="Calibri"/>
            </a:endParaRPr>
          </a:p>
          <a:p>
            <a:pPr marL="0" indent="0">
              <a:buNone/>
            </a:pPr>
            <a:r>
              <a:rPr lang="en-GB" dirty="0">
                <a:latin typeface="Calibri"/>
                <a:cs typeface="Calibri"/>
              </a:rPr>
              <a:t>HOW do they approach learning?</a:t>
            </a:r>
          </a:p>
          <a:p>
            <a:r>
              <a:rPr lang="en-GB" dirty="0">
                <a:latin typeface="Calibri"/>
                <a:cs typeface="Calibri"/>
              </a:rPr>
              <a:t>Motivation, beliefs, learning styles</a:t>
            </a:r>
          </a:p>
          <a:p>
            <a:endParaRPr lang="en-GB" dirty="0">
              <a:latin typeface="Calibri"/>
              <a:cs typeface="Calibri"/>
            </a:endParaRPr>
          </a:p>
          <a:p>
            <a:pPr marL="0" indent="0">
              <a:buNone/>
            </a:pPr>
            <a:r>
              <a:rPr lang="en-GB" dirty="0">
                <a:latin typeface="Calibri"/>
                <a:cs typeface="Calibri"/>
              </a:rPr>
              <a:t>WHERE are they (from)?</a:t>
            </a:r>
          </a:p>
          <a:p>
            <a:r>
              <a:rPr lang="en-GB" dirty="0">
                <a:latin typeface="Calibri"/>
                <a:cs typeface="Calibri"/>
              </a:rPr>
              <a:t>Culture, L1, learning background, social identity</a:t>
            </a:r>
          </a:p>
          <a:p>
            <a:endParaRPr lang="en-GB" sz="2400" dirty="0">
              <a:solidFill>
                <a:srgbClr val="FF0000"/>
              </a:solidFill>
              <a:latin typeface="Calibri"/>
              <a:cs typeface="Calibri"/>
            </a:endParaRPr>
          </a:p>
          <a:p>
            <a:endParaRPr lang="en-GB" dirty="0">
              <a:solidFill>
                <a:srgbClr val="FF0000"/>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4</a:t>
            </a:r>
            <a:r>
              <a:rPr lang="en-GB" dirty="0" smtClean="0">
                <a:latin typeface="Calibri" panose="020F0502020204030204" pitchFamily="34" charset="0"/>
              </a:rPr>
              <a:t>. Challenges of DDL</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69352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latin typeface="Calibri" panose="020F0502020204030204" pitchFamily="34" charset="0"/>
              </a:rPr>
              <a:t>4. Challenges of DDL</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pic>
        <p:nvPicPr>
          <p:cNvPr id="11"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363041"/>
            <a:ext cx="530542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4662008" y="2214840"/>
            <a:ext cx="1620181" cy="646331"/>
          </a:xfrm>
          <a:prstGeom prst="rect">
            <a:avLst/>
          </a:prstGeom>
          <a:noFill/>
        </p:spPr>
        <p:txBody>
          <a:bodyPr wrap="square" rtlCol="0">
            <a:spAutoFit/>
          </a:bodyPr>
          <a:lstStyle/>
          <a:p>
            <a:r>
              <a:rPr lang="en-GB" dirty="0" smtClean="0">
                <a:latin typeface="Calibri"/>
                <a:cs typeface="Calibri"/>
              </a:rPr>
              <a:t>Lexicographer/ Grammarian</a:t>
            </a:r>
            <a:endParaRPr lang="en-GB" dirty="0">
              <a:latin typeface="Calibri"/>
              <a:cs typeface="Calibri"/>
            </a:endParaRPr>
          </a:p>
        </p:txBody>
      </p:sp>
      <p:sp>
        <p:nvSpPr>
          <p:cNvPr id="12" name="TextBox 11"/>
          <p:cNvSpPr txBox="1"/>
          <p:nvPr/>
        </p:nvSpPr>
        <p:spPr>
          <a:xfrm>
            <a:off x="5472099" y="3658328"/>
            <a:ext cx="1620181" cy="369332"/>
          </a:xfrm>
          <a:prstGeom prst="rect">
            <a:avLst/>
          </a:prstGeom>
          <a:noFill/>
        </p:spPr>
        <p:txBody>
          <a:bodyPr wrap="square" rtlCol="0">
            <a:spAutoFit/>
          </a:bodyPr>
          <a:lstStyle/>
          <a:p>
            <a:r>
              <a:rPr lang="en-GB" dirty="0">
                <a:latin typeface="Calibri"/>
                <a:cs typeface="Calibri"/>
              </a:rPr>
              <a:t>R</a:t>
            </a:r>
            <a:r>
              <a:rPr lang="en-GB" dirty="0" smtClean="0">
                <a:latin typeface="Calibri"/>
                <a:cs typeface="Calibri"/>
              </a:rPr>
              <a:t>esearcher</a:t>
            </a:r>
            <a:endParaRPr lang="en-GB" dirty="0">
              <a:latin typeface="Calibri"/>
              <a:cs typeface="Calibri"/>
            </a:endParaRPr>
          </a:p>
        </p:txBody>
      </p:sp>
      <p:sp>
        <p:nvSpPr>
          <p:cNvPr id="13" name="TextBox 12"/>
          <p:cNvSpPr txBox="1"/>
          <p:nvPr/>
        </p:nvSpPr>
        <p:spPr>
          <a:xfrm>
            <a:off x="5386635" y="4943439"/>
            <a:ext cx="1620181" cy="369332"/>
          </a:xfrm>
          <a:prstGeom prst="rect">
            <a:avLst/>
          </a:prstGeom>
          <a:noFill/>
        </p:spPr>
        <p:txBody>
          <a:bodyPr wrap="square" rtlCol="0">
            <a:spAutoFit/>
          </a:bodyPr>
          <a:lstStyle/>
          <a:p>
            <a:r>
              <a:rPr lang="en-GB" dirty="0" smtClean="0">
                <a:latin typeface="Calibri"/>
                <a:cs typeface="Calibri"/>
              </a:rPr>
              <a:t>Teacher</a:t>
            </a:r>
            <a:endParaRPr lang="en-GB" dirty="0">
              <a:latin typeface="Calibri"/>
              <a:cs typeface="Calibri"/>
            </a:endParaRPr>
          </a:p>
        </p:txBody>
      </p:sp>
      <p:sp>
        <p:nvSpPr>
          <p:cNvPr id="14" name="TextBox 13"/>
          <p:cNvSpPr txBox="1"/>
          <p:nvPr/>
        </p:nvSpPr>
        <p:spPr>
          <a:xfrm>
            <a:off x="4004318" y="5530536"/>
            <a:ext cx="1620181" cy="369332"/>
          </a:xfrm>
          <a:prstGeom prst="rect">
            <a:avLst/>
          </a:prstGeom>
          <a:noFill/>
        </p:spPr>
        <p:txBody>
          <a:bodyPr wrap="square" rtlCol="0">
            <a:spAutoFit/>
          </a:bodyPr>
          <a:lstStyle/>
          <a:p>
            <a:r>
              <a:rPr lang="en-GB" dirty="0" smtClean="0">
                <a:latin typeface="Calibri"/>
                <a:cs typeface="Calibri"/>
              </a:rPr>
              <a:t>Learner</a:t>
            </a:r>
            <a:endParaRPr lang="en-GB" dirty="0">
              <a:latin typeface="Calibri"/>
              <a:cs typeface="Calibri"/>
            </a:endParaRPr>
          </a:p>
        </p:txBody>
      </p:sp>
      <p:sp>
        <p:nvSpPr>
          <p:cNvPr id="15" name="TextBox 14"/>
          <p:cNvSpPr txBox="1"/>
          <p:nvPr/>
        </p:nvSpPr>
        <p:spPr>
          <a:xfrm>
            <a:off x="3194227" y="2111026"/>
            <a:ext cx="1620181" cy="646331"/>
          </a:xfrm>
          <a:prstGeom prst="rect">
            <a:avLst/>
          </a:prstGeom>
          <a:noFill/>
        </p:spPr>
        <p:txBody>
          <a:bodyPr wrap="square" rtlCol="0">
            <a:spAutoFit/>
          </a:bodyPr>
          <a:lstStyle/>
          <a:p>
            <a:r>
              <a:rPr lang="en-GB" dirty="0" smtClean="0">
                <a:latin typeface="Calibri"/>
                <a:cs typeface="Calibri"/>
              </a:rPr>
              <a:t>Language tester</a:t>
            </a:r>
            <a:endParaRPr lang="en-GB" dirty="0">
              <a:latin typeface="Calibri"/>
              <a:cs typeface="Calibri"/>
            </a:endParaRPr>
          </a:p>
        </p:txBody>
      </p:sp>
      <p:sp>
        <p:nvSpPr>
          <p:cNvPr id="16" name="TextBox 15"/>
          <p:cNvSpPr txBox="1"/>
          <p:nvPr/>
        </p:nvSpPr>
        <p:spPr>
          <a:xfrm>
            <a:off x="2267744" y="3408041"/>
            <a:ext cx="1620181" cy="646331"/>
          </a:xfrm>
          <a:prstGeom prst="rect">
            <a:avLst/>
          </a:prstGeom>
          <a:noFill/>
        </p:spPr>
        <p:txBody>
          <a:bodyPr wrap="square" rtlCol="0">
            <a:spAutoFit/>
          </a:bodyPr>
          <a:lstStyle/>
          <a:p>
            <a:r>
              <a:rPr lang="en-GB" dirty="0" smtClean="0">
                <a:latin typeface="Calibri"/>
                <a:cs typeface="Calibri"/>
              </a:rPr>
              <a:t>Syllabus </a:t>
            </a:r>
          </a:p>
          <a:p>
            <a:r>
              <a:rPr lang="en-GB" dirty="0" smtClean="0">
                <a:latin typeface="Calibri"/>
                <a:cs typeface="Calibri"/>
              </a:rPr>
              <a:t>writer</a:t>
            </a:r>
            <a:endParaRPr lang="en-GB" dirty="0">
              <a:latin typeface="Calibri"/>
              <a:cs typeface="Calibri"/>
            </a:endParaRPr>
          </a:p>
        </p:txBody>
      </p:sp>
      <p:sp>
        <p:nvSpPr>
          <p:cNvPr id="17" name="TextBox 16"/>
          <p:cNvSpPr txBox="1"/>
          <p:nvPr/>
        </p:nvSpPr>
        <p:spPr>
          <a:xfrm>
            <a:off x="2735795" y="4666440"/>
            <a:ext cx="1620181" cy="646331"/>
          </a:xfrm>
          <a:prstGeom prst="rect">
            <a:avLst/>
          </a:prstGeom>
          <a:noFill/>
        </p:spPr>
        <p:txBody>
          <a:bodyPr wrap="square" rtlCol="0">
            <a:spAutoFit/>
          </a:bodyPr>
          <a:lstStyle/>
          <a:p>
            <a:r>
              <a:rPr lang="en-GB" dirty="0" smtClean="0">
                <a:latin typeface="Calibri"/>
                <a:cs typeface="Calibri"/>
              </a:rPr>
              <a:t>Materials writer</a:t>
            </a:r>
            <a:endParaRPr lang="en-GB" dirty="0">
              <a:latin typeface="Calibri"/>
              <a:cs typeface="Calibri"/>
            </a:endParaRPr>
          </a:p>
        </p:txBody>
      </p:sp>
      <p:sp>
        <p:nvSpPr>
          <p:cNvPr id="18" name="TextBox 17"/>
          <p:cNvSpPr txBox="1"/>
          <p:nvPr/>
        </p:nvSpPr>
        <p:spPr>
          <a:xfrm>
            <a:off x="3923928" y="3842994"/>
            <a:ext cx="1143746" cy="369332"/>
          </a:xfrm>
          <a:prstGeom prst="rect">
            <a:avLst/>
          </a:prstGeom>
          <a:noFill/>
        </p:spPr>
        <p:txBody>
          <a:bodyPr wrap="square" rtlCol="0">
            <a:spAutoFit/>
          </a:bodyPr>
          <a:lstStyle/>
          <a:p>
            <a:pPr algn="ctr"/>
            <a:r>
              <a:rPr lang="en-GB" b="1" dirty="0" smtClean="0">
                <a:latin typeface="Calibri"/>
                <a:cs typeface="Calibri"/>
              </a:rPr>
              <a:t>CORPUS</a:t>
            </a:r>
            <a:endParaRPr lang="en-GB" b="1" dirty="0">
              <a:latin typeface="Calibri"/>
              <a:cs typeface="Calibri"/>
            </a:endParaRPr>
          </a:p>
        </p:txBody>
      </p:sp>
      <p:sp>
        <p:nvSpPr>
          <p:cNvPr id="19" name="TextBox 18"/>
          <p:cNvSpPr txBox="1"/>
          <p:nvPr/>
        </p:nvSpPr>
        <p:spPr>
          <a:xfrm>
            <a:off x="5868144" y="6093296"/>
            <a:ext cx="2952328" cy="646331"/>
          </a:xfrm>
          <a:prstGeom prst="rect">
            <a:avLst/>
          </a:prstGeom>
          <a:noFill/>
        </p:spPr>
        <p:txBody>
          <a:bodyPr wrap="square" rtlCol="0">
            <a:spAutoFit/>
          </a:bodyPr>
          <a:lstStyle/>
          <a:p>
            <a:pPr algn="r"/>
            <a:r>
              <a:rPr lang="en-GB" dirty="0" smtClean="0">
                <a:latin typeface="Calibri"/>
                <a:cs typeface="Calibri"/>
              </a:rPr>
              <a:t>Taken from Thompson, </a:t>
            </a:r>
          </a:p>
          <a:p>
            <a:pPr algn="r"/>
            <a:r>
              <a:rPr lang="en-GB" dirty="0" smtClean="0">
                <a:latin typeface="Calibri"/>
                <a:cs typeface="Calibri"/>
              </a:rPr>
              <a:t>2006</a:t>
            </a:r>
            <a:endParaRPr lang="en-GB" dirty="0">
              <a:latin typeface="Calibri"/>
              <a:cs typeface="Calibri"/>
            </a:endParaRPr>
          </a:p>
        </p:txBody>
      </p:sp>
      <p:pic>
        <p:nvPicPr>
          <p:cNvPr id="4" name="Picture 3"/>
          <p:cNvPicPr>
            <a:picLocks noChangeAspect="1"/>
          </p:cNvPicPr>
          <p:nvPr/>
        </p:nvPicPr>
        <p:blipFill>
          <a:blip r:embed="rId5"/>
          <a:stretch>
            <a:fillRect/>
          </a:stretch>
        </p:blipFill>
        <p:spPr>
          <a:xfrm>
            <a:off x="1070752" y="1863719"/>
            <a:ext cx="3330086" cy="1871085"/>
          </a:xfrm>
          <a:prstGeom prst="rect">
            <a:avLst/>
          </a:prstGeom>
        </p:spPr>
      </p:pic>
      <p:pic>
        <p:nvPicPr>
          <p:cNvPr id="5" name="Picture 4"/>
          <p:cNvPicPr>
            <a:picLocks noChangeAspect="1"/>
          </p:cNvPicPr>
          <p:nvPr/>
        </p:nvPicPr>
        <p:blipFill>
          <a:blip r:embed="rId6"/>
          <a:stretch>
            <a:fillRect/>
          </a:stretch>
        </p:blipFill>
        <p:spPr>
          <a:xfrm>
            <a:off x="366340" y="4032968"/>
            <a:ext cx="4368800" cy="1866900"/>
          </a:xfrm>
          <a:prstGeom prst="rect">
            <a:avLst/>
          </a:prstGeom>
        </p:spPr>
      </p:pic>
      <p:pic>
        <p:nvPicPr>
          <p:cNvPr id="6" name="Picture 5"/>
          <p:cNvPicPr>
            <a:picLocks noChangeAspect="1"/>
          </p:cNvPicPr>
          <p:nvPr/>
        </p:nvPicPr>
        <p:blipFill>
          <a:blip r:embed="rId7"/>
          <a:stretch>
            <a:fillRect/>
          </a:stretch>
        </p:blipFill>
        <p:spPr>
          <a:xfrm>
            <a:off x="5263480" y="4054372"/>
            <a:ext cx="3657600" cy="2222500"/>
          </a:xfrm>
          <a:prstGeom prst="rect">
            <a:avLst/>
          </a:prstGeom>
        </p:spPr>
      </p:pic>
      <p:pic>
        <p:nvPicPr>
          <p:cNvPr id="7" name="Picture 6"/>
          <p:cNvPicPr>
            <a:picLocks noChangeAspect="1"/>
          </p:cNvPicPr>
          <p:nvPr/>
        </p:nvPicPr>
        <p:blipFill>
          <a:blip r:embed="rId8"/>
          <a:stretch>
            <a:fillRect/>
          </a:stretch>
        </p:blipFill>
        <p:spPr>
          <a:xfrm>
            <a:off x="4999954" y="1093858"/>
            <a:ext cx="2564470" cy="2564470"/>
          </a:xfrm>
          <a:prstGeom prst="rect">
            <a:avLst/>
          </a:prstGeom>
        </p:spPr>
      </p:pic>
    </p:spTree>
    <p:extLst>
      <p:ext uri="{BB962C8B-B14F-4D97-AF65-F5344CB8AC3E}">
        <p14:creationId xmlns:p14="http://schemas.microsoft.com/office/powerpoint/2010/main" val="6971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solidFill>
                  <a:srgbClr val="3E231A"/>
                </a:solidFill>
                <a:latin typeface="Calibri" panose="020F0502020204030204" pitchFamily="34" charset="0"/>
              </a:rPr>
              <a:t>Linking software to methodology. Squaring the circle between users and stakeholders at all levels (collaboration). </a:t>
            </a:r>
          </a:p>
          <a:p>
            <a:endParaRPr lang="en-GB" dirty="0" smtClean="0">
              <a:solidFill>
                <a:srgbClr val="3E231A"/>
              </a:solidFill>
              <a:latin typeface="Calibri" panose="020F0502020204030204" pitchFamily="34" charset="0"/>
            </a:endParaRPr>
          </a:p>
          <a:p>
            <a:r>
              <a:rPr lang="en-GB" dirty="0" smtClean="0">
                <a:solidFill>
                  <a:srgbClr val="3E231A"/>
                </a:solidFill>
                <a:latin typeface="Calibri" panose="020F0502020204030204" pitchFamily="34" charset="0"/>
              </a:rPr>
              <a:t>Availability and utility of software impacts on users at all levels (in a variety of ways).  </a:t>
            </a:r>
          </a:p>
          <a:p>
            <a:endParaRPr lang="en-GB" dirty="0" smtClean="0">
              <a:solidFill>
                <a:srgbClr val="3E231A"/>
              </a:solidFill>
              <a:latin typeface="Calibri" panose="020F0502020204030204" pitchFamily="34" charset="0"/>
            </a:endParaRPr>
          </a:p>
          <a:p>
            <a:r>
              <a:rPr lang="en-GB" dirty="0" smtClean="0">
                <a:solidFill>
                  <a:srgbClr val="3E231A"/>
                </a:solidFill>
                <a:latin typeface="Calibri" panose="020F0502020204030204" pitchFamily="34" charset="0"/>
              </a:rPr>
              <a:t>Limitations in current visualisations – referencing specific forms of information over others.</a:t>
            </a:r>
          </a:p>
          <a:p>
            <a:endParaRPr lang="en-GB" dirty="0" smtClean="0">
              <a:solidFill>
                <a:srgbClr val="3E231A"/>
              </a:solidFill>
              <a:latin typeface="Calibri" panose="020F0502020204030204" pitchFamily="34" charset="0"/>
            </a:endParaRPr>
          </a:p>
          <a:p>
            <a:endParaRPr lang="en-GB" dirty="0" smtClean="0">
              <a:solidFill>
                <a:srgbClr val="3E231A"/>
              </a:solidFill>
              <a:latin typeface="Calibri" panose="020F0502020204030204" pitchFamily="34" charset="0"/>
            </a:endParaRPr>
          </a:p>
          <a:p>
            <a:endParaRPr lang="en-GB" dirty="0">
              <a:solidFill>
                <a:srgbClr val="3E231A"/>
              </a:solidFill>
              <a:latin typeface="Calibri" panose="020F0502020204030204" pitchFamily="34" charset="0"/>
            </a:endParaRPr>
          </a:p>
          <a:p>
            <a:endParaRPr lang="en-GB" dirty="0">
              <a:solidFill>
                <a:srgbClr val="3E231A"/>
              </a:solidFill>
              <a:latin typeface="Calibri" panose="020F0502020204030204" pitchFamily="34" charset="0"/>
            </a:endParaRPr>
          </a:p>
          <a:p>
            <a:endParaRPr lang="en-GB" sz="2400" dirty="0">
              <a:solidFill>
                <a:srgbClr val="3E231A"/>
              </a:solidFill>
              <a:latin typeface="Calibri" panose="020F0502020204030204" pitchFamily="34" charset="0"/>
            </a:endParaRPr>
          </a:p>
          <a:p>
            <a:endParaRPr lang="en-GB" dirty="0">
              <a:solidFill>
                <a:srgbClr val="3E231A"/>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5. The importance of </a:t>
            </a:r>
            <a:r>
              <a:rPr lang="en-GB" dirty="0">
                <a:latin typeface="Calibri" panose="020F0502020204030204" pitchFamily="34" charset="0"/>
              </a:rPr>
              <a:t>v</a:t>
            </a:r>
            <a:r>
              <a:rPr lang="en-GB" dirty="0" smtClean="0">
                <a:latin typeface="Calibri" panose="020F0502020204030204" pitchFamily="34" charset="0"/>
              </a:rPr>
              <a:t>isualisation</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45563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5. The importance of visualisation</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sp>
        <p:nvSpPr>
          <p:cNvPr id="5" name="Content Placeholder 2"/>
          <p:cNvSpPr>
            <a:spLocks noGrp="1"/>
          </p:cNvSpPr>
          <p:nvPr>
            <p:ph idx="1"/>
          </p:nvPr>
        </p:nvSpPr>
        <p:spPr>
          <a:xfrm>
            <a:off x="457200" y="1648611"/>
            <a:ext cx="8341774" cy="4603315"/>
          </a:xfrm>
        </p:spPr>
        <p:txBody>
          <a:bodyPr numCol="1">
            <a:normAutofit/>
          </a:bodyPr>
          <a:lstStyle/>
          <a:p>
            <a:r>
              <a:rPr lang="en-US" dirty="0" smtClean="0">
                <a:latin typeface="Calibri"/>
                <a:cs typeface="Calibri"/>
              </a:rPr>
              <a:t>Are existing tools:</a:t>
            </a:r>
          </a:p>
          <a:p>
            <a:pPr lvl="1"/>
            <a:r>
              <a:rPr lang="en-US" sz="2400" dirty="0" smtClean="0">
                <a:solidFill>
                  <a:srgbClr val="3E231A"/>
                </a:solidFill>
                <a:latin typeface="Calibri"/>
                <a:cs typeface="Calibri"/>
              </a:rPr>
              <a:t>Engaging?</a:t>
            </a:r>
          </a:p>
          <a:p>
            <a:pPr lvl="1"/>
            <a:r>
              <a:rPr lang="en-US" sz="2400" dirty="0" smtClean="0">
                <a:solidFill>
                  <a:srgbClr val="3E231A"/>
                </a:solidFill>
                <a:latin typeface="Calibri"/>
                <a:cs typeface="Calibri"/>
              </a:rPr>
              <a:t>Intuitive?</a:t>
            </a:r>
          </a:p>
          <a:p>
            <a:pPr lvl="1"/>
            <a:r>
              <a:rPr lang="en-US" sz="2400" dirty="0" smtClean="0">
                <a:solidFill>
                  <a:srgbClr val="3E231A"/>
                </a:solidFill>
                <a:latin typeface="Calibri"/>
                <a:cs typeface="Calibri"/>
              </a:rPr>
              <a:t>Logical?</a:t>
            </a:r>
          </a:p>
          <a:p>
            <a:pPr lvl="1"/>
            <a:r>
              <a:rPr lang="en-US" sz="2400" dirty="0" smtClean="0">
                <a:solidFill>
                  <a:srgbClr val="3E231A"/>
                </a:solidFill>
                <a:latin typeface="Calibri"/>
                <a:cs typeface="Calibri"/>
              </a:rPr>
              <a:t>Functional</a:t>
            </a:r>
            <a:r>
              <a:rPr lang="en-US" sz="2400" dirty="0" smtClean="0">
                <a:solidFill>
                  <a:srgbClr val="3E231A"/>
                </a:solidFill>
                <a:latin typeface="Calibri"/>
                <a:cs typeface="Calibri"/>
              </a:rPr>
              <a:t>?</a:t>
            </a:r>
          </a:p>
          <a:p>
            <a:pPr lvl="1"/>
            <a:endParaRPr lang="en-US" sz="2400" dirty="0">
              <a:solidFill>
                <a:srgbClr val="3E231A"/>
              </a:solidFill>
              <a:latin typeface="Calibri"/>
              <a:cs typeface="Calibri"/>
            </a:endParaRPr>
          </a:p>
          <a:p>
            <a:pPr lvl="1"/>
            <a:endParaRPr lang="en-US" sz="2400" dirty="0" smtClean="0">
              <a:solidFill>
                <a:srgbClr val="3E231A"/>
              </a:solidFill>
              <a:latin typeface="Calibri"/>
              <a:cs typeface="Calibri"/>
            </a:endParaRPr>
          </a:p>
          <a:p>
            <a:pPr lvl="1"/>
            <a:r>
              <a:rPr lang="en-US" sz="2400" dirty="0" smtClean="0">
                <a:solidFill>
                  <a:srgbClr val="3E231A"/>
                </a:solidFill>
                <a:latin typeface="Calibri"/>
                <a:cs typeface="Calibri"/>
              </a:rPr>
              <a:t>Perhaps we need to reimagine </a:t>
            </a:r>
            <a:r>
              <a:rPr lang="en-US" sz="2400" dirty="0" err="1" smtClean="0">
                <a:solidFill>
                  <a:srgbClr val="3E231A"/>
                </a:solidFill>
                <a:latin typeface="Calibri"/>
                <a:cs typeface="Calibri"/>
              </a:rPr>
              <a:t>visualations</a:t>
            </a:r>
            <a:r>
              <a:rPr lang="en-US" sz="2400" dirty="0" smtClean="0">
                <a:solidFill>
                  <a:srgbClr val="3E231A"/>
                </a:solidFill>
                <a:latin typeface="Calibri"/>
                <a:cs typeface="Calibri"/>
              </a:rPr>
              <a:t> – in consultation with all user groups. </a:t>
            </a:r>
            <a:endParaRPr lang="en-GB" sz="2400" dirty="0">
              <a:solidFill>
                <a:srgbClr val="3E231A"/>
              </a:solidFill>
              <a:latin typeface="Calibri"/>
              <a:cs typeface="Calibri"/>
            </a:endParaRPr>
          </a:p>
          <a:p>
            <a:endParaRPr lang="en-GB" dirty="0">
              <a:solidFill>
                <a:srgbClr val="3E231A"/>
              </a:solidFill>
              <a:latin typeface="Calibri"/>
              <a:cs typeface="Calibri"/>
            </a:endParaRPr>
          </a:p>
          <a:p>
            <a:endParaRPr lang="en-GB" dirty="0">
              <a:solidFill>
                <a:srgbClr val="3E231A"/>
              </a:solidFill>
              <a:latin typeface="Calibri"/>
              <a:cs typeface="Calibri"/>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b="1329"/>
          <a:stretch>
            <a:fillRect/>
          </a:stretch>
        </p:blipFill>
        <p:spPr bwMode="auto">
          <a:xfrm>
            <a:off x="4245742" y="1524000"/>
            <a:ext cx="4441058" cy="291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3314297" y="2787692"/>
            <a:ext cx="4589670" cy="3464234"/>
          </a:xfrm>
          <a:prstGeom prst="rect">
            <a:avLst/>
          </a:prstGeom>
        </p:spPr>
      </p:pic>
      <p:pic>
        <p:nvPicPr>
          <p:cNvPr id="9" name="Picture 8"/>
          <p:cNvPicPr>
            <a:picLocks noChangeAspect="1"/>
          </p:cNvPicPr>
          <p:nvPr/>
        </p:nvPicPr>
        <p:blipFill>
          <a:blip r:embed="rId6"/>
          <a:stretch>
            <a:fillRect/>
          </a:stretch>
        </p:blipFill>
        <p:spPr>
          <a:xfrm>
            <a:off x="4239863" y="1524000"/>
            <a:ext cx="4218553" cy="3334279"/>
          </a:xfrm>
          <a:prstGeom prst="rect">
            <a:avLst/>
          </a:prstGeom>
        </p:spPr>
      </p:pic>
      <p:pic>
        <p:nvPicPr>
          <p:cNvPr id="2" name="Picture 1"/>
          <p:cNvPicPr>
            <a:picLocks noChangeAspect="1"/>
          </p:cNvPicPr>
          <p:nvPr/>
        </p:nvPicPr>
        <p:blipFill>
          <a:blip r:embed="rId7"/>
          <a:stretch>
            <a:fillRect/>
          </a:stretch>
        </p:blipFill>
        <p:spPr>
          <a:xfrm>
            <a:off x="741254" y="943854"/>
            <a:ext cx="6124003" cy="5492573"/>
          </a:xfrm>
          <a:prstGeom prst="rect">
            <a:avLst/>
          </a:prstGeom>
        </p:spPr>
      </p:pic>
    </p:spTree>
    <p:extLst>
      <p:ext uri="{BB962C8B-B14F-4D97-AF65-F5344CB8AC3E}">
        <p14:creationId xmlns:p14="http://schemas.microsoft.com/office/powerpoint/2010/main" val="41725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a:solidFill>
                  <a:srgbClr val="3E231A"/>
                </a:solidFill>
                <a:latin typeface="Calibri" panose="020F0502020204030204" pitchFamily="34" charset="0"/>
              </a:rPr>
              <a:t>‘A corpus is a collection of pieces of language text in an electronic form, selected according to external criteria to represent, as far as possible, a language or language variety as a source of data for linguistic research’ (Sinclair, 2005). </a:t>
            </a:r>
          </a:p>
          <a:p>
            <a:endParaRPr lang="en-GB" dirty="0">
              <a:solidFill>
                <a:srgbClr val="3E231A"/>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1. Definitions </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6" name="Picture 5"/>
          <p:cNvPicPr>
            <a:picLocks noChangeAspect="1"/>
          </p:cNvPicPr>
          <p:nvPr/>
        </p:nvPicPr>
        <p:blipFill>
          <a:blip r:embed="rId3"/>
          <a:stretch>
            <a:fillRect/>
          </a:stretch>
        </p:blipFill>
        <p:spPr>
          <a:xfrm>
            <a:off x="651164" y="3502252"/>
            <a:ext cx="3734632" cy="2749674"/>
          </a:xfrm>
          <a:prstGeom prst="rect">
            <a:avLst/>
          </a:prstGeom>
        </p:spPr>
      </p:pic>
      <p:pic>
        <p:nvPicPr>
          <p:cNvPr id="8" name="Picture 7"/>
          <p:cNvPicPr>
            <a:picLocks noChangeAspect="1"/>
          </p:cNvPicPr>
          <p:nvPr/>
        </p:nvPicPr>
        <p:blipFill>
          <a:blip r:embed="rId4"/>
          <a:stretch>
            <a:fillRect/>
          </a:stretch>
        </p:blipFill>
        <p:spPr>
          <a:xfrm>
            <a:off x="4628087" y="3634168"/>
            <a:ext cx="4066449" cy="2184769"/>
          </a:xfrm>
          <a:prstGeom prst="rect">
            <a:avLst/>
          </a:prstGeom>
        </p:spPr>
      </p:pic>
    </p:spTree>
    <p:extLst>
      <p:ext uri="{BB962C8B-B14F-4D97-AF65-F5344CB8AC3E}">
        <p14:creationId xmlns:p14="http://schemas.microsoft.com/office/powerpoint/2010/main" val="6171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US" dirty="0" err="1" smtClean="0">
                <a:latin typeface="Calibri"/>
                <a:cs typeface="Calibri"/>
              </a:rPr>
              <a:t>WordWanderer</a:t>
            </a:r>
            <a:r>
              <a:rPr lang="en-US" dirty="0" smtClean="0">
                <a:latin typeface="Calibri"/>
                <a:cs typeface="Calibri"/>
              </a:rPr>
              <a:t> </a:t>
            </a:r>
            <a:r>
              <a:rPr lang="en-US" dirty="0">
                <a:latin typeface="Calibri"/>
                <a:cs typeface="Calibri"/>
              </a:rPr>
              <a:t>is a prototype visualization technique that extends tag clouds into a navigational interface for text. </a:t>
            </a:r>
            <a:endParaRPr lang="en-US" dirty="0" smtClean="0">
              <a:latin typeface="Calibri"/>
              <a:cs typeface="Calibri"/>
            </a:endParaRPr>
          </a:p>
          <a:p>
            <a:endParaRPr lang="en-US" dirty="0" smtClean="0">
              <a:latin typeface="Calibri"/>
              <a:cs typeface="Calibri"/>
            </a:endParaRPr>
          </a:p>
          <a:p>
            <a:r>
              <a:rPr lang="en-US" dirty="0" err="1" smtClean="0">
                <a:latin typeface="Calibri"/>
                <a:cs typeface="Calibri"/>
              </a:rPr>
              <a:t>WordWanderer</a:t>
            </a:r>
            <a:r>
              <a:rPr lang="en-US" dirty="0" smtClean="0">
                <a:latin typeface="Calibri"/>
                <a:cs typeface="Calibri"/>
              </a:rPr>
              <a:t> supports </a:t>
            </a:r>
            <a:r>
              <a:rPr lang="en-US" dirty="0">
                <a:latin typeface="Calibri"/>
                <a:cs typeface="Calibri"/>
              </a:rPr>
              <a:t>the gradual movement between word </a:t>
            </a:r>
            <a:r>
              <a:rPr lang="en-US" i="1" dirty="0">
                <a:latin typeface="Calibri"/>
                <a:cs typeface="Calibri"/>
              </a:rPr>
              <a:t>context views</a:t>
            </a:r>
            <a:r>
              <a:rPr lang="en-US" dirty="0">
                <a:latin typeface="Calibri"/>
                <a:cs typeface="Calibri"/>
              </a:rPr>
              <a:t>, which represent the words co-occurring in the proximity of the selected word, and word-</a:t>
            </a:r>
            <a:r>
              <a:rPr lang="en-US" i="1" dirty="0">
                <a:latin typeface="Calibri"/>
                <a:cs typeface="Calibri"/>
              </a:rPr>
              <a:t>comparison views</a:t>
            </a:r>
            <a:r>
              <a:rPr lang="en-US" dirty="0">
                <a:latin typeface="Calibri"/>
                <a:cs typeface="Calibri"/>
              </a:rPr>
              <a:t>, which arrange words based on their association strengths between two selected words. </a:t>
            </a:r>
            <a:endParaRPr lang="en-US" dirty="0" smtClean="0">
              <a:latin typeface="Calibri"/>
              <a:cs typeface="Calibri"/>
            </a:endParaRPr>
          </a:p>
          <a:p>
            <a:endParaRPr lang="en-US" dirty="0">
              <a:solidFill>
                <a:srgbClr val="3E231A"/>
              </a:solidFill>
              <a:latin typeface="Calibri"/>
              <a:cs typeface="Calibri"/>
            </a:endParaRPr>
          </a:p>
          <a:p>
            <a:r>
              <a:rPr lang="en-US" dirty="0" smtClean="0">
                <a:solidFill>
                  <a:srgbClr val="3E231A"/>
                </a:solidFill>
                <a:latin typeface="Calibri"/>
                <a:cs typeface="Calibri"/>
              </a:rPr>
              <a:t>Pilot study – thanks to Ian Cushing. </a:t>
            </a:r>
            <a:endParaRPr lang="en-GB" dirty="0">
              <a:solidFill>
                <a:srgbClr val="3E231A"/>
              </a:solidFill>
              <a:latin typeface="Calibri"/>
              <a:cs typeface="Calibri"/>
            </a:endParaRPr>
          </a:p>
          <a:p>
            <a:endParaRPr lang="en-GB" sz="2400" dirty="0">
              <a:solidFill>
                <a:srgbClr val="3E231A"/>
              </a:solidFill>
              <a:latin typeface="Calibri"/>
              <a:cs typeface="Calibri"/>
            </a:endParaRPr>
          </a:p>
          <a:p>
            <a:endParaRPr lang="en-GB" dirty="0">
              <a:solidFill>
                <a:srgbClr val="3E231A"/>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6. Case study: </a:t>
            </a:r>
            <a:r>
              <a:rPr lang="en-GB" dirty="0" err="1" smtClean="0">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190167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6" name="Picture 5">
            <a:hlinkClick r:id="rId3"/>
          </p:cNvPr>
          <p:cNvPicPr>
            <a:picLocks noChangeAspect="1"/>
          </p:cNvPicPr>
          <p:nvPr/>
        </p:nvPicPr>
        <p:blipFill>
          <a:blip r:embed="rId4"/>
          <a:stretch>
            <a:fillRect/>
          </a:stretch>
        </p:blipFill>
        <p:spPr>
          <a:xfrm>
            <a:off x="1352550" y="649782"/>
            <a:ext cx="6438900" cy="5343525"/>
          </a:xfrm>
          <a:prstGeom prst="rect">
            <a:avLst/>
          </a:prstGeom>
        </p:spPr>
      </p:pic>
      <p:sp>
        <p:nvSpPr>
          <p:cNvPr id="5" name="TextBox 4"/>
          <p:cNvSpPr txBox="1"/>
          <p:nvPr/>
        </p:nvSpPr>
        <p:spPr>
          <a:xfrm>
            <a:off x="3200403" y="6160655"/>
            <a:ext cx="2632362" cy="369332"/>
          </a:xfrm>
          <a:prstGeom prst="rect">
            <a:avLst/>
          </a:prstGeom>
          <a:noFill/>
        </p:spPr>
        <p:txBody>
          <a:bodyPr wrap="square" rtlCol="0">
            <a:spAutoFit/>
          </a:bodyPr>
          <a:lstStyle/>
          <a:p>
            <a:r>
              <a:rPr lang="en-GB" dirty="0">
                <a:hlinkClick r:id="rId3"/>
              </a:rPr>
              <a:t>www.wordwanderer.org</a:t>
            </a:r>
            <a:r>
              <a:rPr lang="en-GB" dirty="0"/>
              <a:t> </a:t>
            </a:r>
          </a:p>
        </p:txBody>
      </p:sp>
    </p:spTree>
    <p:extLst>
      <p:ext uri="{BB962C8B-B14F-4D97-AF65-F5344CB8AC3E}">
        <p14:creationId xmlns:p14="http://schemas.microsoft.com/office/powerpoint/2010/main" val="659452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92500"/>
          </a:bodyPr>
          <a:lstStyle/>
          <a:p>
            <a:pPr lvl="0"/>
            <a:r>
              <a:rPr lang="en-GB" dirty="0">
                <a:latin typeface="Calibri"/>
                <a:cs typeface="Calibri"/>
              </a:rPr>
              <a:t>Go to </a:t>
            </a:r>
            <a:r>
              <a:rPr lang="en-GB" u="sng" dirty="0">
                <a:latin typeface="Calibri"/>
                <a:cs typeface="Calibri"/>
                <a:hlinkClick r:id="rId2"/>
              </a:rPr>
              <a:t>http://wordwanderer.org/</a:t>
            </a:r>
            <a:endParaRPr lang="en-GB" dirty="0">
              <a:latin typeface="Calibri"/>
              <a:cs typeface="Calibri"/>
            </a:endParaRPr>
          </a:p>
          <a:p>
            <a:pPr lvl="0"/>
            <a:r>
              <a:rPr lang="en-GB" dirty="0">
                <a:latin typeface="Calibri"/>
                <a:cs typeface="Calibri"/>
              </a:rPr>
              <a:t>Copy and paste the text from </a:t>
            </a:r>
            <a:r>
              <a:rPr lang="en-GB" i="1" dirty="0">
                <a:latin typeface="Calibri"/>
                <a:cs typeface="Calibri"/>
              </a:rPr>
              <a:t>The Withered Arm</a:t>
            </a:r>
            <a:r>
              <a:rPr lang="en-GB" dirty="0">
                <a:latin typeface="Calibri"/>
                <a:cs typeface="Calibri"/>
              </a:rPr>
              <a:t> into the software </a:t>
            </a:r>
            <a:endParaRPr lang="en-GB" dirty="0" smtClean="0">
              <a:latin typeface="Calibri"/>
              <a:cs typeface="Calibri"/>
            </a:endParaRPr>
          </a:p>
          <a:p>
            <a:pPr lvl="0"/>
            <a:r>
              <a:rPr lang="en-GB" dirty="0" smtClean="0">
                <a:latin typeface="Calibri"/>
                <a:cs typeface="Calibri"/>
              </a:rPr>
              <a:t>You </a:t>
            </a:r>
            <a:r>
              <a:rPr lang="en-GB" dirty="0">
                <a:latin typeface="Calibri"/>
                <a:cs typeface="Calibri"/>
              </a:rPr>
              <a:t>will now see the text as a ‘word cloud’. The larger the word, the more frequently it appears. </a:t>
            </a:r>
          </a:p>
          <a:p>
            <a:pPr lvl="0"/>
            <a:r>
              <a:rPr lang="en-GB" dirty="0">
                <a:latin typeface="Calibri"/>
                <a:cs typeface="Calibri"/>
              </a:rPr>
              <a:t>Try clicking on a word, for example </a:t>
            </a:r>
            <a:r>
              <a:rPr lang="en-GB" i="1" dirty="0">
                <a:latin typeface="Calibri"/>
                <a:cs typeface="Calibri"/>
              </a:rPr>
              <a:t>Gertrude</a:t>
            </a:r>
            <a:r>
              <a:rPr lang="en-GB" dirty="0">
                <a:latin typeface="Calibri"/>
                <a:cs typeface="Calibri"/>
              </a:rPr>
              <a:t>. This will bring up a number of things – other words associated with that word (the closer they are to the original, the more commonly they are juxtaposed with it, known as the </a:t>
            </a:r>
            <a:r>
              <a:rPr lang="en-GB" b="1" dirty="0">
                <a:latin typeface="Calibri"/>
                <a:cs typeface="Calibri"/>
              </a:rPr>
              <a:t>collocates</a:t>
            </a:r>
            <a:r>
              <a:rPr lang="en-GB" dirty="0">
                <a:latin typeface="Calibri"/>
                <a:cs typeface="Calibri"/>
              </a:rPr>
              <a:t>) </a:t>
            </a:r>
          </a:p>
          <a:p>
            <a:pPr lvl="0"/>
            <a:r>
              <a:rPr lang="en-GB" dirty="0">
                <a:latin typeface="Calibri"/>
                <a:cs typeface="Calibri"/>
              </a:rPr>
              <a:t>You can draw lines between two words to compare them. For example, try linking </a:t>
            </a:r>
            <a:r>
              <a:rPr lang="en-GB" i="1" dirty="0">
                <a:latin typeface="Calibri"/>
                <a:cs typeface="Calibri"/>
              </a:rPr>
              <a:t>Gertrude</a:t>
            </a:r>
            <a:r>
              <a:rPr lang="en-GB" dirty="0">
                <a:latin typeface="Calibri"/>
                <a:cs typeface="Calibri"/>
              </a:rPr>
              <a:t> and </a:t>
            </a:r>
            <a:r>
              <a:rPr lang="en-GB" i="1" dirty="0">
                <a:latin typeface="Calibri"/>
                <a:cs typeface="Calibri"/>
              </a:rPr>
              <a:t>arm</a:t>
            </a:r>
            <a:r>
              <a:rPr lang="en-GB" dirty="0">
                <a:latin typeface="Calibri"/>
                <a:cs typeface="Calibri"/>
              </a:rPr>
              <a:t> to see how different words are linked with them. 		</a:t>
            </a:r>
          </a:p>
          <a:p>
            <a:pPr lvl="0"/>
            <a:r>
              <a:rPr lang="en-GB" dirty="0">
                <a:latin typeface="Calibri"/>
                <a:cs typeface="Calibri"/>
              </a:rPr>
              <a:t>Press </a:t>
            </a:r>
            <a:r>
              <a:rPr lang="en-GB" i="1" dirty="0">
                <a:latin typeface="Calibri"/>
                <a:cs typeface="Calibri"/>
              </a:rPr>
              <a:t>escape</a:t>
            </a:r>
            <a:r>
              <a:rPr lang="en-GB" dirty="0">
                <a:latin typeface="Calibri"/>
                <a:cs typeface="Calibri"/>
              </a:rPr>
              <a:t> to return to the original word </a:t>
            </a:r>
            <a:r>
              <a:rPr lang="en-GB" dirty="0" smtClean="0">
                <a:latin typeface="Calibri"/>
                <a:cs typeface="Calibri"/>
              </a:rPr>
              <a:t>cloud</a:t>
            </a:r>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554852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a:latin typeface="Calibri"/>
                <a:cs typeface="Calibri"/>
              </a:rPr>
              <a:t>Look at the ‘homepage’ of the </a:t>
            </a:r>
            <a:r>
              <a:rPr lang="en-GB" i="1" dirty="0">
                <a:latin typeface="Calibri"/>
                <a:cs typeface="Calibri"/>
              </a:rPr>
              <a:t>Withered Arm</a:t>
            </a:r>
            <a:r>
              <a:rPr lang="en-GB" dirty="0">
                <a:latin typeface="Calibri"/>
                <a:cs typeface="Calibri"/>
              </a:rPr>
              <a:t> corpus. What immediately strikes you about the most frequently used words</a:t>
            </a:r>
            <a:r>
              <a:rPr lang="en-GB" dirty="0" smtClean="0">
                <a:latin typeface="Calibri"/>
                <a:cs typeface="Calibri"/>
              </a:rPr>
              <a:t>?</a:t>
            </a:r>
          </a:p>
          <a:p>
            <a:endParaRPr lang="en-GB" dirty="0">
              <a:latin typeface="Calibri"/>
              <a:cs typeface="Calibri"/>
            </a:endParaRPr>
          </a:p>
          <a:p>
            <a:pPr lvl="0"/>
            <a:r>
              <a:rPr lang="en-GB" b="1" i="1" dirty="0">
                <a:latin typeface="Calibri"/>
                <a:cs typeface="Calibri"/>
              </a:rPr>
              <a:t>The most frequently used words normally have a bigger size than the less frequent words. They are bigger because they are more important to the story and they tell us a bit about the word we choose. For example if you click on Gertrude it will give the word arm in big because she has a withered arm and it describes her.</a:t>
            </a:r>
            <a:endParaRPr lang="en-GB" i="1"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328925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a:latin typeface="Calibri"/>
                <a:cs typeface="Calibri"/>
              </a:rPr>
              <a:t>What kind of collocates does </a:t>
            </a:r>
            <a:r>
              <a:rPr lang="en-GB" i="1" dirty="0">
                <a:latin typeface="Calibri"/>
                <a:cs typeface="Calibri"/>
              </a:rPr>
              <a:t>arm </a:t>
            </a:r>
            <a:r>
              <a:rPr lang="en-GB" dirty="0">
                <a:latin typeface="Calibri"/>
                <a:cs typeface="Calibri"/>
              </a:rPr>
              <a:t>bring up? What kinds of words are these, and why do you think Hardy chose to modify </a:t>
            </a:r>
            <a:r>
              <a:rPr lang="en-GB" i="1" dirty="0">
                <a:latin typeface="Calibri"/>
                <a:cs typeface="Calibri"/>
              </a:rPr>
              <a:t>arm</a:t>
            </a:r>
            <a:r>
              <a:rPr lang="en-GB" dirty="0">
                <a:latin typeface="Calibri"/>
                <a:cs typeface="Calibri"/>
              </a:rPr>
              <a:t> in these ways?</a:t>
            </a:r>
          </a:p>
          <a:p>
            <a:endParaRPr lang="en-GB" dirty="0">
              <a:latin typeface="Calibri"/>
              <a:cs typeface="Calibri"/>
            </a:endParaRPr>
          </a:p>
          <a:p>
            <a:pPr lvl="0"/>
            <a:r>
              <a:rPr lang="en-GB" b="1" i="1" dirty="0">
                <a:latin typeface="Calibri"/>
                <a:cs typeface="Calibri"/>
              </a:rPr>
              <a:t>The word arm brings up collocates such as ‘left’. These words appear because they have appeared in the same sentence as the word arm. I think Hardy chose to modify arm this way because taking back the example left, I think he used it to describe the arm and to say the withered arm is on the left arm of Gertrude.</a:t>
            </a:r>
            <a:endParaRPr lang="en-GB" i="1" dirty="0">
              <a:latin typeface="Calibri"/>
              <a:cs typeface="Calibri"/>
            </a:endParaRPr>
          </a:p>
          <a:p>
            <a:endParaRPr lang="en-GB" b="1"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50218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85000" lnSpcReduction="10000"/>
          </a:bodyPr>
          <a:lstStyle/>
          <a:p>
            <a:r>
              <a:rPr lang="en-GB" dirty="0" smtClean="0">
                <a:latin typeface="Calibri"/>
                <a:cs typeface="Calibri"/>
              </a:rPr>
              <a:t>Choose </a:t>
            </a:r>
            <a:r>
              <a:rPr lang="en-GB" dirty="0">
                <a:latin typeface="Calibri"/>
                <a:cs typeface="Calibri"/>
              </a:rPr>
              <a:t>5 or so verb processes that you think indicate a sense of ‘drama’ – for example </a:t>
            </a:r>
            <a:r>
              <a:rPr lang="en-GB" i="1" dirty="0">
                <a:latin typeface="Calibri"/>
                <a:cs typeface="Calibri"/>
              </a:rPr>
              <a:t>seized</a:t>
            </a:r>
            <a:r>
              <a:rPr lang="en-GB" dirty="0">
                <a:latin typeface="Calibri"/>
                <a:cs typeface="Calibri"/>
              </a:rPr>
              <a:t> or </a:t>
            </a:r>
            <a:r>
              <a:rPr lang="en-GB" i="1" dirty="0">
                <a:latin typeface="Calibri"/>
                <a:cs typeface="Calibri"/>
              </a:rPr>
              <a:t>struck</a:t>
            </a:r>
            <a:r>
              <a:rPr lang="en-GB" dirty="0">
                <a:latin typeface="Calibri"/>
                <a:cs typeface="Calibri"/>
              </a:rPr>
              <a:t>. Explore them in further detail, looking at their collocates and which characters they are associated with. </a:t>
            </a:r>
          </a:p>
          <a:p>
            <a:pPr lvl="0"/>
            <a:endParaRPr lang="en-GB" b="1" i="1" dirty="0" smtClean="0">
              <a:latin typeface="Calibri"/>
              <a:cs typeface="Calibri"/>
            </a:endParaRPr>
          </a:p>
          <a:p>
            <a:pPr lvl="0"/>
            <a:r>
              <a:rPr lang="en-GB" b="1" i="1" dirty="0" smtClean="0">
                <a:latin typeface="Calibri"/>
                <a:cs typeface="Calibri"/>
              </a:rPr>
              <a:t>LINGER</a:t>
            </a:r>
            <a:r>
              <a:rPr lang="en-GB" b="1" i="1" dirty="0">
                <a:latin typeface="Calibri"/>
                <a:cs typeface="Calibri"/>
              </a:rPr>
              <a:t>: </a:t>
            </a:r>
            <a:r>
              <a:rPr lang="en-GB" b="1" dirty="0">
                <a:latin typeface="Calibri"/>
                <a:cs typeface="Calibri"/>
              </a:rPr>
              <a:t>The word </a:t>
            </a:r>
            <a:r>
              <a:rPr lang="en-GB" b="1" i="1" dirty="0">
                <a:latin typeface="Calibri"/>
                <a:cs typeface="Calibri"/>
              </a:rPr>
              <a:t>linger</a:t>
            </a:r>
            <a:r>
              <a:rPr lang="en-GB" b="1" dirty="0">
                <a:latin typeface="Calibri"/>
                <a:cs typeface="Calibri"/>
              </a:rPr>
              <a:t> is used for Gertrude, because in the story Gertrude’s name seems to always come up in every chapter.</a:t>
            </a:r>
            <a:endParaRPr lang="en-GB" dirty="0">
              <a:latin typeface="Calibri"/>
              <a:cs typeface="Calibri"/>
            </a:endParaRPr>
          </a:p>
          <a:p>
            <a:pPr lvl="0"/>
            <a:r>
              <a:rPr lang="en-GB" b="1" dirty="0">
                <a:latin typeface="Calibri"/>
                <a:cs typeface="Calibri"/>
              </a:rPr>
              <a:t> </a:t>
            </a:r>
            <a:r>
              <a:rPr lang="en-GB" b="1" i="1" dirty="0">
                <a:latin typeface="Calibri"/>
                <a:cs typeface="Calibri"/>
              </a:rPr>
              <a:t>PRESSURE: </a:t>
            </a:r>
            <a:r>
              <a:rPr lang="en-GB" b="1" dirty="0">
                <a:latin typeface="Calibri"/>
                <a:cs typeface="Calibri"/>
              </a:rPr>
              <a:t>The word </a:t>
            </a:r>
            <a:r>
              <a:rPr lang="en-GB" b="1" i="1" dirty="0">
                <a:latin typeface="Calibri"/>
                <a:cs typeface="Calibri"/>
              </a:rPr>
              <a:t>pressure</a:t>
            </a:r>
            <a:r>
              <a:rPr lang="en-GB" b="1" dirty="0">
                <a:latin typeface="Calibri"/>
                <a:cs typeface="Calibri"/>
              </a:rPr>
              <a:t> is used for Lodge, because he always pressures his wife to be beautiful and to give him a son.</a:t>
            </a:r>
            <a:endParaRPr lang="en-GB" dirty="0">
              <a:latin typeface="Calibri"/>
              <a:cs typeface="Calibri"/>
            </a:endParaRPr>
          </a:p>
          <a:p>
            <a:pPr lvl="0"/>
            <a:r>
              <a:rPr lang="en-GB" b="1" i="1" dirty="0">
                <a:latin typeface="Calibri"/>
                <a:cs typeface="Calibri"/>
              </a:rPr>
              <a:t>INQUIRED: </a:t>
            </a:r>
            <a:r>
              <a:rPr lang="en-GB" b="1" dirty="0">
                <a:latin typeface="Calibri"/>
                <a:cs typeface="Calibri"/>
              </a:rPr>
              <a:t>The word </a:t>
            </a:r>
            <a:r>
              <a:rPr lang="en-GB" b="1" i="1" dirty="0">
                <a:latin typeface="Calibri"/>
                <a:cs typeface="Calibri"/>
              </a:rPr>
              <a:t>inquired</a:t>
            </a:r>
            <a:r>
              <a:rPr lang="en-GB" b="1" dirty="0">
                <a:latin typeface="Calibri"/>
                <a:cs typeface="Calibri"/>
              </a:rPr>
              <a:t> is used for Lodge, because Mrs Lodge always asks questions about how to cure her withered arm.</a:t>
            </a:r>
            <a:endParaRPr lang="en-GB" dirty="0">
              <a:latin typeface="Calibri"/>
              <a:cs typeface="Calibri"/>
            </a:endParaRPr>
          </a:p>
          <a:p>
            <a:pPr lvl="0"/>
            <a:r>
              <a:rPr lang="en-GB" b="1" i="1" dirty="0">
                <a:latin typeface="Calibri"/>
                <a:cs typeface="Calibri"/>
              </a:rPr>
              <a:t>BREATH: </a:t>
            </a:r>
            <a:r>
              <a:rPr lang="en-GB" b="1" dirty="0">
                <a:latin typeface="Calibri"/>
                <a:cs typeface="Calibri"/>
              </a:rPr>
              <a:t>The word </a:t>
            </a:r>
            <a:r>
              <a:rPr lang="en-GB" b="1" i="1" dirty="0">
                <a:latin typeface="Calibri"/>
                <a:cs typeface="Calibri"/>
              </a:rPr>
              <a:t>breath</a:t>
            </a:r>
            <a:r>
              <a:rPr lang="en-GB" b="1" dirty="0">
                <a:latin typeface="Calibri"/>
                <a:cs typeface="Calibri"/>
              </a:rPr>
              <a:t> is used for Rhoda, because  Rhoda is a human and in order to live she needs to breath.</a:t>
            </a:r>
            <a:endParaRPr lang="en-GB" dirty="0">
              <a:latin typeface="Calibri"/>
              <a:cs typeface="Calibri"/>
            </a:endParaRPr>
          </a:p>
          <a:p>
            <a:pPr lvl="0"/>
            <a:r>
              <a:rPr lang="en-GB" b="1" i="1" dirty="0">
                <a:latin typeface="Calibri"/>
                <a:cs typeface="Calibri"/>
              </a:rPr>
              <a:t>OVERLOOKS: </a:t>
            </a:r>
            <a:r>
              <a:rPr lang="en-GB" b="1" dirty="0">
                <a:latin typeface="Calibri"/>
                <a:cs typeface="Calibri"/>
              </a:rPr>
              <a:t>The word </a:t>
            </a:r>
            <a:r>
              <a:rPr lang="en-GB" b="1" i="1" dirty="0">
                <a:latin typeface="Calibri"/>
                <a:cs typeface="Calibri"/>
              </a:rPr>
              <a:t>overlooks</a:t>
            </a:r>
            <a:r>
              <a:rPr lang="en-GB" b="1" dirty="0">
                <a:latin typeface="Calibri"/>
                <a:cs typeface="Calibri"/>
              </a:rPr>
              <a:t> is used for Rhoda, because she at the beginning of the book always overlooks the new wife of Farmer Lodge.</a:t>
            </a:r>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26685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85000" lnSpcReduction="10000"/>
          </a:bodyPr>
          <a:lstStyle/>
          <a:p>
            <a:r>
              <a:rPr lang="en-GB" dirty="0" smtClean="0">
                <a:latin typeface="Calibri"/>
                <a:cs typeface="Calibri"/>
              </a:rPr>
              <a:t>Explore </a:t>
            </a:r>
            <a:r>
              <a:rPr lang="en-GB" dirty="0">
                <a:latin typeface="Calibri"/>
                <a:cs typeface="Calibri"/>
              </a:rPr>
              <a:t>how Hardy uses language to create a ‘text world’. Choose 5 or so nouns that you think are related to location – for example </a:t>
            </a:r>
            <a:r>
              <a:rPr lang="en-GB" i="1" dirty="0">
                <a:latin typeface="Calibri"/>
                <a:cs typeface="Calibri"/>
              </a:rPr>
              <a:t>heath</a:t>
            </a:r>
            <a:r>
              <a:rPr lang="en-GB" dirty="0">
                <a:latin typeface="Calibri"/>
                <a:cs typeface="Calibri"/>
              </a:rPr>
              <a:t>. Explore the collocates and see what words are compared with these. What kind of world does Hardy create</a:t>
            </a:r>
            <a:r>
              <a:rPr lang="en-GB" dirty="0" smtClean="0">
                <a:latin typeface="Calibri"/>
                <a:cs typeface="Calibri"/>
              </a:rPr>
              <a:t>?</a:t>
            </a:r>
          </a:p>
          <a:p>
            <a:endParaRPr lang="en-GB" dirty="0">
              <a:latin typeface="Calibri"/>
              <a:cs typeface="Calibri"/>
            </a:endParaRPr>
          </a:p>
          <a:p>
            <a:pPr lvl="0"/>
            <a:r>
              <a:rPr lang="en-GB" b="1" i="1" dirty="0">
                <a:latin typeface="Calibri"/>
                <a:cs typeface="Calibri"/>
              </a:rPr>
              <a:t>ANGLEBURY: The word </a:t>
            </a:r>
            <a:r>
              <a:rPr lang="en-GB" b="1" i="1" dirty="0" err="1">
                <a:latin typeface="Calibri"/>
                <a:cs typeface="Calibri"/>
              </a:rPr>
              <a:t>Anglebury</a:t>
            </a:r>
            <a:r>
              <a:rPr lang="en-GB" b="1" i="1" dirty="0">
                <a:latin typeface="Calibri"/>
                <a:cs typeface="Calibri"/>
              </a:rPr>
              <a:t> is used to describe a location because it is a village next to where Rhoda lives.</a:t>
            </a:r>
            <a:endParaRPr lang="en-GB" i="1" dirty="0">
              <a:latin typeface="Calibri"/>
              <a:cs typeface="Calibri"/>
            </a:endParaRPr>
          </a:p>
          <a:p>
            <a:pPr lvl="0"/>
            <a:r>
              <a:rPr lang="en-GB" b="1" i="1" dirty="0">
                <a:latin typeface="Calibri"/>
                <a:cs typeface="Calibri"/>
              </a:rPr>
              <a:t>VILLAGE: The word village describes the location, because the word village itself means a place where people live; he creates an image of whether it is a big or small town.</a:t>
            </a:r>
            <a:endParaRPr lang="en-GB" i="1" dirty="0">
              <a:latin typeface="Calibri"/>
              <a:cs typeface="Calibri"/>
            </a:endParaRPr>
          </a:p>
          <a:p>
            <a:pPr lvl="0"/>
            <a:r>
              <a:rPr lang="en-GB" b="1" i="1" dirty="0">
                <a:latin typeface="Calibri"/>
                <a:cs typeface="Calibri"/>
              </a:rPr>
              <a:t>HEATH: The word heath describes the location, because it creates an image for the writer. Rather than writing a field it </a:t>
            </a:r>
            <a:r>
              <a:rPr lang="en-GB" b="1" i="1" dirty="0" err="1">
                <a:latin typeface="Calibri"/>
                <a:cs typeface="Calibri"/>
              </a:rPr>
              <a:t>givesus</a:t>
            </a:r>
            <a:r>
              <a:rPr lang="en-GB" b="1" i="1" dirty="0">
                <a:latin typeface="Calibri"/>
                <a:cs typeface="Calibri"/>
              </a:rPr>
              <a:t> the information that the field is wild and not taken carte of.</a:t>
            </a:r>
            <a:endParaRPr lang="en-GB" i="1" dirty="0">
              <a:latin typeface="Calibri"/>
              <a:cs typeface="Calibri"/>
            </a:endParaRPr>
          </a:p>
          <a:p>
            <a:pPr lvl="0"/>
            <a:r>
              <a:rPr lang="en-GB" b="1" i="1" dirty="0">
                <a:latin typeface="Calibri"/>
                <a:cs typeface="Calibri"/>
              </a:rPr>
              <a:t>TOWN: The word town describes the location, because a town is a place and it is used very often, because it would be boring to always use  village.</a:t>
            </a:r>
            <a:endParaRPr lang="en-GB" i="1"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40091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92500"/>
          </a:bodyPr>
          <a:lstStyle/>
          <a:p>
            <a:r>
              <a:rPr lang="en-GB" dirty="0" smtClean="0">
                <a:latin typeface="Calibri"/>
                <a:cs typeface="Calibri"/>
              </a:rPr>
              <a:t>What </a:t>
            </a:r>
            <a:r>
              <a:rPr lang="en-GB" dirty="0">
                <a:latin typeface="Calibri"/>
                <a:cs typeface="Calibri"/>
              </a:rPr>
              <a:t>did/didn’t you like about using </a:t>
            </a:r>
            <a:r>
              <a:rPr lang="en-GB" i="1" dirty="0">
                <a:latin typeface="Calibri"/>
                <a:cs typeface="Calibri"/>
              </a:rPr>
              <a:t>Word Wanderer </a:t>
            </a:r>
            <a:r>
              <a:rPr lang="en-GB" dirty="0">
                <a:latin typeface="Calibri"/>
                <a:cs typeface="Calibri"/>
              </a:rPr>
              <a:t>to explore the text</a:t>
            </a:r>
            <a:r>
              <a:rPr lang="en-GB" dirty="0" smtClean="0">
                <a:latin typeface="Calibri"/>
                <a:cs typeface="Calibri"/>
              </a:rPr>
              <a:t>?</a:t>
            </a:r>
          </a:p>
          <a:p>
            <a:pPr marL="0" indent="0">
              <a:buNone/>
            </a:pPr>
            <a:endParaRPr lang="en-GB" i="1" dirty="0">
              <a:latin typeface="Calibri"/>
              <a:cs typeface="Calibri"/>
            </a:endParaRPr>
          </a:p>
          <a:p>
            <a:pPr lvl="0"/>
            <a:r>
              <a:rPr lang="en-GB" b="1" i="1" dirty="0">
                <a:latin typeface="Calibri"/>
                <a:cs typeface="Calibri"/>
              </a:rPr>
              <a:t>We liked </a:t>
            </a:r>
            <a:r>
              <a:rPr lang="en-GB" b="1" i="1" dirty="0" err="1">
                <a:latin typeface="Calibri"/>
                <a:cs typeface="Calibri"/>
              </a:rPr>
              <a:t>WordWander</a:t>
            </a:r>
            <a:r>
              <a:rPr lang="en-GB" b="1" i="1" dirty="0">
                <a:latin typeface="Calibri"/>
                <a:cs typeface="Calibri"/>
              </a:rPr>
              <a:t> for how precise it was. It also spots the patterns for you.</a:t>
            </a:r>
            <a:endParaRPr lang="en-GB" i="1" dirty="0">
              <a:latin typeface="Calibri"/>
              <a:cs typeface="Calibri"/>
            </a:endParaRPr>
          </a:p>
          <a:p>
            <a:pPr lvl="0"/>
            <a:r>
              <a:rPr lang="en-GB" b="1" i="1" dirty="0">
                <a:latin typeface="Calibri"/>
                <a:cs typeface="Calibri"/>
              </a:rPr>
              <a:t>We really enjoyed using Word Wanderer as it helped us to explore beyond just the meaning of the word, but instead its character. We also found it fascinating looking at one word from four separate dimensions to help us to understand the text in much more detail. </a:t>
            </a:r>
            <a:endParaRPr lang="en-GB" b="1" i="1" dirty="0" smtClean="0">
              <a:latin typeface="Calibri"/>
              <a:cs typeface="Calibri"/>
            </a:endParaRPr>
          </a:p>
          <a:p>
            <a:pPr lvl="0"/>
            <a:r>
              <a:rPr lang="en-GB" b="1" i="1" dirty="0" smtClean="0">
                <a:latin typeface="Calibri"/>
                <a:cs typeface="Calibri"/>
              </a:rPr>
              <a:t>But </a:t>
            </a:r>
            <a:r>
              <a:rPr lang="en-GB" b="1" i="1" dirty="0">
                <a:latin typeface="Calibri"/>
                <a:cs typeface="Calibri"/>
              </a:rPr>
              <a:t>there could be a better use of colours!!!!!!!</a:t>
            </a:r>
            <a:endParaRPr lang="en-GB" i="1" dirty="0">
              <a:latin typeface="Calibri"/>
              <a:cs typeface="Calibri"/>
            </a:endParaRPr>
          </a:p>
          <a:p>
            <a:pPr lvl="0"/>
            <a:r>
              <a:rPr lang="en-GB" b="1" i="1" dirty="0">
                <a:latin typeface="Calibri"/>
                <a:cs typeface="Calibri"/>
              </a:rPr>
              <a:t>And no words on top of each other!!!</a:t>
            </a:r>
            <a:endParaRPr lang="en-GB" i="1" dirty="0">
              <a:latin typeface="Calibri"/>
              <a:cs typeface="Calibri"/>
            </a:endParaRPr>
          </a:p>
          <a:p>
            <a:pPr lvl="0"/>
            <a:r>
              <a:rPr lang="en-GB" b="1" i="1" dirty="0">
                <a:latin typeface="Calibri"/>
                <a:cs typeface="Calibri"/>
              </a:rPr>
              <a:t>And give definition of the word!!</a:t>
            </a:r>
            <a:endParaRPr lang="en-GB" i="1" dirty="0">
              <a:latin typeface="Calibri"/>
              <a:cs typeface="Calibri"/>
            </a:endParaRPr>
          </a:p>
          <a:p>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185215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latin typeface="Calibri"/>
                <a:cs typeface="Calibri"/>
              </a:rPr>
              <a:t>Do </a:t>
            </a:r>
            <a:r>
              <a:rPr lang="en-GB" dirty="0">
                <a:latin typeface="Calibri"/>
                <a:cs typeface="Calibri"/>
              </a:rPr>
              <a:t>you think Word Wanderer allows you to explore language in ways that you wouldn’t be able to without the software? How does it do this</a:t>
            </a:r>
            <a:r>
              <a:rPr lang="en-GB" dirty="0" smtClean="0">
                <a:latin typeface="Calibri"/>
                <a:cs typeface="Calibri"/>
              </a:rPr>
              <a:t>?</a:t>
            </a:r>
          </a:p>
          <a:p>
            <a:endParaRPr lang="en-GB" dirty="0">
              <a:latin typeface="Calibri"/>
              <a:cs typeface="Calibri"/>
            </a:endParaRPr>
          </a:p>
          <a:p>
            <a:pPr lvl="0"/>
            <a:r>
              <a:rPr lang="en-GB" b="1" i="1" dirty="0">
                <a:latin typeface="Calibri"/>
                <a:cs typeface="Calibri"/>
              </a:rPr>
              <a:t>Yes. It does that by clicking on a word it gives you other words and it expands your vocabulary. Without the software we wouldn’t be able to analyse how often each word is used in the story, because the bigger the word the more frequently the word is used.</a:t>
            </a:r>
            <a:endParaRPr lang="en-GB" i="1" dirty="0">
              <a:latin typeface="Calibri"/>
              <a:cs typeface="Calibri"/>
            </a:endParaRPr>
          </a:p>
          <a:p>
            <a:pPr marL="0" lvl="0" indent="0">
              <a:buNone/>
            </a:pPr>
            <a:endParaRPr lang="en-GB" dirty="0">
              <a:latin typeface="Calibri"/>
              <a:cs typeface="Calibri"/>
            </a:endParaRPr>
          </a:p>
          <a:p>
            <a:endParaRPr lang="en-GB" dirty="0">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410191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fontScale="85000" lnSpcReduction="10000"/>
          </a:bodyPr>
          <a:lstStyle/>
          <a:p>
            <a:r>
              <a:rPr lang="en-GB" dirty="0">
                <a:solidFill>
                  <a:srgbClr val="3E231A"/>
                </a:solidFill>
                <a:latin typeface="Calibri"/>
                <a:cs typeface="Calibri"/>
              </a:rPr>
              <a:t>Evaluation and further development are </a:t>
            </a:r>
            <a:r>
              <a:rPr lang="en-GB" dirty="0" smtClean="0">
                <a:solidFill>
                  <a:srgbClr val="3E231A"/>
                </a:solidFill>
                <a:latin typeface="Calibri"/>
                <a:cs typeface="Calibri"/>
              </a:rPr>
              <a:t>required (scope for future collaboration). </a:t>
            </a:r>
            <a:r>
              <a:rPr lang="en-US" dirty="0" smtClean="0">
                <a:latin typeface="Calibri"/>
                <a:cs typeface="Calibri"/>
              </a:rPr>
              <a:t>Some possible developments (from Ian Cushing):</a:t>
            </a:r>
          </a:p>
          <a:p>
            <a:pPr lvl="1"/>
            <a:r>
              <a:rPr lang="en-US" sz="2100" dirty="0" smtClean="0">
                <a:latin typeface="Calibri"/>
                <a:cs typeface="Calibri"/>
              </a:rPr>
              <a:t>Creating a series of connected lessons which examine different aspects using the tool </a:t>
            </a:r>
          </a:p>
          <a:p>
            <a:pPr lvl="1"/>
            <a:r>
              <a:rPr lang="en-US" sz="2100" dirty="0" smtClean="0">
                <a:latin typeface="Calibri"/>
                <a:cs typeface="Calibri"/>
              </a:rPr>
              <a:t>Reframe </a:t>
            </a:r>
            <a:r>
              <a:rPr lang="en-US" sz="2100" dirty="0">
                <a:latin typeface="Calibri"/>
                <a:cs typeface="Calibri"/>
              </a:rPr>
              <a:t>the questions/guidance so there's a bigger emphasis on whole text cohesion and structure, to avoid them looking at the connotations and collocates of individual words. This could be done by comparing two chapters, for example, or by investigating a particular character/event/location across the whole novel. I'll need to teach the whole novel before we do this though, ideally</a:t>
            </a:r>
            <a:r>
              <a:rPr lang="en-US" sz="2100" dirty="0" smtClean="0">
                <a:latin typeface="Calibri"/>
                <a:cs typeface="Calibri"/>
              </a:rPr>
              <a:t>!</a:t>
            </a:r>
            <a:endParaRPr lang="en-GB" sz="2100" dirty="0" smtClean="0">
              <a:latin typeface="Calibri"/>
              <a:cs typeface="Calibri"/>
            </a:endParaRPr>
          </a:p>
          <a:p>
            <a:pPr lvl="1"/>
            <a:r>
              <a:rPr lang="en-US" sz="2100" dirty="0" smtClean="0">
                <a:latin typeface="Calibri"/>
                <a:cs typeface="Calibri"/>
              </a:rPr>
              <a:t>I </a:t>
            </a:r>
            <a:r>
              <a:rPr lang="en-US" sz="2100" dirty="0">
                <a:latin typeface="Calibri"/>
                <a:cs typeface="Calibri"/>
              </a:rPr>
              <a:t>think we are aiming to discover how using corpus linguistics might lead students to ways of thinking / interpretations that they may not have come to otherwise, and how WW specifically can be very easily used as a pedagogical </a:t>
            </a:r>
            <a:r>
              <a:rPr lang="en-US" sz="2100" dirty="0" smtClean="0">
                <a:latin typeface="Calibri"/>
                <a:cs typeface="Calibri"/>
              </a:rPr>
              <a:t>tool</a:t>
            </a:r>
            <a:endParaRPr lang="en-GB" sz="2100" dirty="0" smtClean="0">
              <a:latin typeface="Calibri"/>
              <a:cs typeface="Calibri"/>
            </a:endParaRPr>
          </a:p>
          <a:p>
            <a:pPr lvl="1"/>
            <a:r>
              <a:rPr lang="en-US" sz="2100" dirty="0" smtClean="0">
                <a:latin typeface="Calibri"/>
                <a:cs typeface="Calibri"/>
              </a:rPr>
              <a:t>We </a:t>
            </a:r>
            <a:r>
              <a:rPr lang="en-US" sz="2100" dirty="0">
                <a:latin typeface="Calibri"/>
                <a:cs typeface="Calibri"/>
              </a:rPr>
              <a:t>then need some way of 'measuring' the outcomes - could be </a:t>
            </a:r>
            <a:r>
              <a:rPr lang="en-US" sz="2100" dirty="0" smtClean="0">
                <a:latin typeface="Calibri"/>
                <a:cs typeface="Calibri"/>
              </a:rPr>
              <a:t>a </a:t>
            </a:r>
            <a:r>
              <a:rPr lang="en-US" sz="2100" dirty="0">
                <a:latin typeface="Calibri"/>
                <a:cs typeface="Calibri"/>
              </a:rPr>
              <a:t>straightforward </a:t>
            </a:r>
            <a:r>
              <a:rPr lang="en-US" sz="2100" dirty="0" smtClean="0">
                <a:latin typeface="Calibri"/>
                <a:cs typeface="Calibri"/>
              </a:rPr>
              <a:t>thematic </a:t>
            </a:r>
            <a:r>
              <a:rPr lang="en-US" sz="2100" dirty="0">
                <a:latin typeface="Calibri"/>
                <a:cs typeface="Calibri"/>
              </a:rPr>
              <a:t>analysis of their own writing; student interviews/perceptions, </a:t>
            </a:r>
            <a:r>
              <a:rPr lang="en-US" sz="2100" dirty="0" smtClean="0">
                <a:latin typeface="Calibri"/>
                <a:cs typeface="Calibri"/>
              </a:rPr>
              <a:t>etc.</a:t>
            </a:r>
            <a:endParaRPr lang="en-GB" sz="2100" dirty="0" smtClean="0">
              <a:latin typeface="Calibri"/>
              <a:cs typeface="Calibri"/>
            </a:endParaRPr>
          </a:p>
          <a:p>
            <a:pPr lvl="1"/>
            <a:r>
              <a:rPr lang="en-US" sz="2100" dirty="0" smtClean="0">
                <a:latin typeface="Calibri"/>
                <a:cs typeface="Calibri"/>
              </a:rPr>
              <a:t>Some </a:t>
            </a:r>
            <a:r>
              <a:rPr lang="en-US" sz="2100" dirty="0">
                <a:latin typeface="Calibri"/>
                <a:cs typeface="Calibri"/>
              </a:rPr>
              <a:t>channel for sharing all the work we've/they've done! </a:t>
            </a:r>
            <a:endParaRPr lang="en-GB" sz="2100" dirty="0">
              <a:solidFill>
                <a:srgbClr val="3E231A"/>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6. Case study: </a:t>
            </a:r>
            <a:r>
              <a:rPr lang="en-GB" dirty="0" err="1">
                <a:latin typeface="Calibri" panose="020F0502020204030204" pitchFamily="34" charset="0"/>
              </a:rPr>
              <a:t>WordWanderer</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94373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a:solidFill>
                  <a:srgbClr val="3E231A"/>
                </a:solidFill>
                <a:latin typeface="Calibri" panose="020F0502020204030204" pitchFamily="34" charset="0"/>
              </a:rPr>
              <a:t>Two </a:t>
            </a:r>
            <a:r>
              <a:rPr lang="en-GB" dirty="0" smtClean="0">
                <a:solidFill>
                  <a:srgbClr val="3E231A"/>
                </a:solidFill>
                <a:latin typeface="Calibri" panose="020F0502020204030204" pitchFamily="34" charset="0"/>
              </a:rPr>
              <a:t>common </a:t>
            </a:r>
            <a:r>
              <a:rPr lang="en-GB" dirty="0" smtClean="0">
                <a:latin typeface="Calibri" panose="020F0502020204030204" pitchFamily="34" charset="0"/>
              </a:rPr>
              <a:t>research</a:t>
            </a:r>
            <a:r>
              <a:rPr lang="en-GB" dirty="0" smtClean="0">
                <a:solidFill>
                  <a:srgbClr val="3E231A"/>
                </a:solidFill>
                <a:latin typeface="Calibri" panose="020F0502020204030204" pitchFamily="34" charset="0"/>
              </a:rPr>
              <a:t> </a:t>
            </a:r>
            <a:r>
              <a:rPr lang="en-GB" dirty="0">
                <a:solidFill>
                  <a:srgbClr val="3E231A"/>
                </a:solidFill>
                <a:latin typeface="Calibri" panose="020F0502020204030204" pitchFamily="34" charset="0"/>
              </a:rPr>
              <a:t>goals in CL enquiry:</a:t>
            </a:r>
          </a:p>
          <a:p>
            <a:pPr lvl="1"/>
            <a:r>
              <a:rPr lang="en-GB" sz="2400" dirty="0">
                <a:solidFill>
                  <a:srgbClr val="3E231A"/>
                </a:solidFill>
                <a:latin typeface="Calibri" panose="020F0502020204030204" pitchFamily="34" charset="0"/>
              </a:rPr>
              <a:t>1. To describe the variants and use of a linguistic structure (e.g. modal verbs, that-clause)</a:t>
            </a:r>
          </a:p>
          <a:p>
            <a:pPr lvl="1"/>
            <a:r>
              <a:rPr lang="en-GB" sz="2400" dirty="0">
                <a:solidFill>
                  <a:srgbClr val="3E231A"/>
                </a:solidFill>
                <a:latin typeface="Calibri" panose="020F0502020204030204" pitchFamily="34" charset="0"/>
              </a:rPr>
              <a:t>2. To describe differences among texts and texts varieties (e.g. registers or dialects) </a:t>
            </a:r>
          </a:p>
          <a:p>
            <a:endParaRPr lang="en-GB" dirty="0">
              <a:solidFill>
                <a:srgbClr val="3E231A"/>
              </a:solidFill>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1. Definitions </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2" name="Picture 1"/>
          <p:cNvPicPr>
            <a:picLocks noChangeAspect="1"/>
          </p:cNvPicPr>
          <p:nvPr/>
        </p:nvPicPr>
        <p:blipFill>
          <a:blip r:embed="rId3"/>
          <a:stretch>
            <a:fillRect/>
          </a:stretch>
        </p:blipFill>
        <p:spPr>
          <a:xfrm>
            <a:off x="6115098" y="3723607"/>
            <a:ext cx="2247028" cy="2247028"/>
          </a:xfrm>
          <a:prstGeom prst="rect">
            <a:avLst/>
          </a:prstGeom>
        </p:spPr>
      </p:pic>
    </p:spTree>
    <p:extLst>
      <p:ext uri="{BB962C8B-B14F-4D97-AF65-F5344CB8AC3E}">
        <p14:creationId xmlns:p14="http://schemas.microsoft.com/office/powerpoint/2010/main" val="2660622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US" dirty="0" smtClean="0">
                <a:solidFill>
                  <a:srgbClr val="3E231A"/>
                </a:solidFill>
                <a:latin typeface="Calibri"/>
                <a:cs typeface="Calibri"/>
              </a:rPr>
              <a:t>User-driven corpus design and construction </a:t>
            </a:r>
          </a:p>
          <a:p>
            <a:endParaRPr lang="en-GB" dirty="0">
              <a:solidFill>
                <a:srgbClr val="3E231A"/>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7. Case study: </a:t>
            </a:r>
            <a:r>
              <a:rPr lang="en-GB" dirty="0" err="1" smtClean="0">
                <a:latin typeface="Calibri" panose="020F0502020204030204" pitchFamily="34" charset="0"/>
              </a:rPr>
              <a:t>CorCenCC</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6" name="Picture 5"/>
          <p:cNvPicPr>
            <a:picLocks noChangeAspect="1"/>
          </p:cNvPicPr>
          <p:nvPr/>
        </p:nvPicPr>
        <p:blipFill>
          <a:blip r:embed="rId3"/>
          <a:stretch>
            <a:fillRect/>
          </a:stretch>
        </p:blipFill>
        <p:spPr>
          <a:xfrm>
            <a:off x="223151" y="2370180"/>
            <a:ext cx="2853635" cy="1549908"/>
          </a:xfrm>
          <a:prstGeom prst="rect">
            <a:avLst/>
          </a:prstGeom>
        </p:spPr>
      </p:pic>
      <p:pic>
        <p:nvPicPr>
          <p:cNvPr id="8" name="pasted-image.tif"/>
          <p:cNvPicPr/>
          <p:nvPr/>
        </p:nvPicPr>
        <p:blipFill>
          <a:blip r:embed="rId2">
            <a:extLst/>
          </a:blip>
          <a:stretch>
            <a:fillRect/>
          </a:stretch>
        </p:blipFill>
        <p:spPr>
          <a:xfrm>
            <a:off x="3707743" y="2472281"/>
            <a:ext cx="827337" cy="843146"/>
          </a:xfrm>
          <a:prstGeom prst="rect">
            <a:avLst/>
          </a:prstGeom>
          <a:ln w="12700">
            <a:miter lim="400000"/>
          </a:ln>
        </p:spPr>
      </p:pic>
      <p:pic>
        <p:nvPicPr>
          <p:cNvPr id="9" name="Picture 8" descr="8-2754esrc-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277" y="3629944"/>
            <a:ext cx="990697" cy="843146"/>
          </a:xfrm>
          <a:prstGeom prst="rect">
            <a:avLst/>
          </a:prstGeom>
        </p:spPr>
      </p:pic>
      <p:pic>
        <p:nvPicPr>
          <p:cNvPr id="10" name="Picture 9"/>
          <p:cNvPicPr>
            <a:picLocks noChangeAspect="1"/>
          </p:cNvPicPr>
          <p:nvPr/>
        </p:nvPicPr>
        <p:blipFill>
          <a:blip r:embed="rId5"/>
          <a:stretch>
            <a:fillRect/>
          </a:stretch>
        </p:blipFill>
        <p:spPr>
          <a:xfrm>
            <a:off x="6304283" y="2622569"/>
            <a:ext cx="1772345" cy="557232"/>
          </a:xfrm>
          <a:prstGeom prst="rect">
            <a:avLst/>
          </a:prstGeom>
        </p:spPr>
      </p:pic>
      <p:pic>
        <p:nvPicPr>
          <p:cNvPr id="11" name="Picture 10"/>
          <p:cNvPicPr>
            <a:picLocks noChangeAspect="1"/>
          </p:cNvPicPr>
          <p:nvPr/>
        </p:nvPicPr>
        <p:blipFill>
          <a:blip r:embed="rId6"/>
          <a:stretch>
            <a:fillRect/>
          </a:stretch>
        </p:blipFill>
        <p:spPr>
          <a:xfrm>
            <a:off x="4889970" y="2472281"/>
            <a:ext cx="1278814" cy="848091"/>
          </a:xfrm>
          <a:prstGeom prst="rect">
            <a:avLst/>
          </a:prstGeom>
        </p:spPr>
      </p:pic>
      <p:pic>
        <p:nvPicPr>
          <p:cNvPr id="12" name="Picture 11"/>
          <p:cNvPicPr>
            <a:picLocks noChangeAspect="1"/>
          </p:cNvPicPr>
          <p:nvPr/>
        </p:nvPicPr>
        <p:blipFill>
          <a:blip r:embed="rId7"/>
          <a:stretch>
            <a:fillRect/>
          </a:stretch>
        </p:blipFill>
        <p:spPr>
          <a:xfrm>
            <a:off x="4005252" y="3629944"/>
            <a:ext cx="1059655" cy="1059655"/>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30474" y="3629944"/>
            <a:ext cx="850392" cy="908304"/>
          </a:xfrm>
          <a:prstGeom prst="rect">
            <a:avLst/>
          </a:prstGeom>
        </p:spPr>
      </p:pic>
      <p:pic>
        <p:nvPicPr>
          <p:cNvPr id="14" name="Picture 13" descr="wjec-logo.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57200" y="4775082"/>
            <a:ext cx="930047" cy="930047"/>
          </a:xfrm>
          <a:prstGeom prst="rect">
            <a:avLst/>
          </a:prstGeom>
        </p:spPr>
      </p:pic>
      <p:pic>
        <p:nvPicPr>
          <p:cNvPr id="15" name="Picture 14" descr="UOWLabel.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794341" y="4983634"/>
            <a:ext cx="2385205" cy="612053"/>
          </a:xfrm>
          <a:prstGeom prst="rect">
            <a:avLst/>
          </a:prstGeom>
        </p:spPr>
      </p:pic>
      <p:pic>
        <p:nvPicPr>
          <p:cNvPr id="16" name="Picture 15"/>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2764720" y="4941305"/>
            <a:ext cx="713124" cy="668554"/>
          </a:xfrm>
          <a:prstGeom prst="rect">
            <a:avLst/>
          </a:prstGeom>
        </p:spPr>
      </p:pic>
      <p:pic>
        <p:nvPicPr>
          <p:cNvPr id="17" name="Picture 16"/>
          <p:cNvPicPr>
            <a:picLocks noChangeAspect="1"/>
          </p:cNvPicPr>
          <p:nvPr/>
        </p:nvPicPr>
        <p:blipFill>
          <a:blip r:embed="rId12"/>
          <a:stretch>
            <a:fillRect/>
          </a:stretch>
        </p:blipFill>
        <p:spPr>
          <a:xfrm>
            <a:off x="6327739" y="4988415"/>
            <a:ext cx="2172367" cy="707540"/>
          </a:xfrm>
          <a:prstGeom prst="rect">
            <a:avLst/>
          </a:prstGeom>
        </p:spPr>
      </p:pic>
      <p:pic>
        <p:nvPicPr>
          <p:cNvPr id="18" name="Picture 17"/>
          <p:cNvPicPr>
            <a:picLocks noChangeAspect="1"/>
          </p:cNvPicPr>
          <p:nvPr/>
        </p:nvPicPr>
        <p:blipFill>
          <a:blip r:embed="rId13"/>
          <a:stretch>
            <a:fillRect/>
          </a:stretch>
        </p:blipFill>
        <p:spPr>
          <a:xfrm>
            <a:off x="1624106" y="4941305"/>
            <a:ext cx="729960" cy="763824"/>
          </a:xfrm>
          <a:prstGeom prst="rect">
            <a:avLst/>
          </a:prstGeom>
        </p:spPr>
      </p:pic>
    </p:spTree>
    <p:extLst>
      <p:ext uri="{BB962C8B-B14F-4D97-AF65-F5344CB8AC3E}">
        <p14:creationId xmlns:p14="http://schemas.microsoft.com/office/powerpoint/2010/main" val="41439067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48611"/>
            <a:ext cx="8341774" cy="4603315"/>
          </a:xfrm>
        </p:spPr>
        <p:txBody>
          <a:bodyPr numCol="1">
            <a:normAutofit/>
          </a:bodyPr>
          <a:lstStyle/>
          <a:p>
            <a:r>
              <a:rPr lang="en-GB" dirty="0" err="1">
                <a:latin typeface="Calibri"/>
                <a:cs typeface="Calibri"/>
              </a:rPr>
              <a:t>CorCenCC</a:t>
            </a:r>
            <a:r>
              <a:rPr lang="en-GB" dirty="0">
                <a:latin typeface="Calibri"/>
                <a:cs typeface="Calibri"/>
              </a:rPr>
              <a:t>: </a:t>
            </a:r>
            <a:r>
              <a:rPr lang="en-GB" dirty="0" err="1">
                <a:latin typeface="Calibri"/>
                <a:cs typeface="Calibri"/>
              </a:rPr>
              <a:t>Corpws</a:t>
            </a:r>
            <a:r>
              <a:rPr lang="en-GB" dirty="0">
                <a:latin typeface="Calibri"/>
                <a:cs typeface="Calibri"/>
              </a:rPr>
              <a:t> </a:t>
            </a:r>
            <a:r>
              <a:rPr lang="en-GB" dirty="0" err="1">
                <a:latin typeface="Calibri"/>
                <a:cs typeface="Calibri"/>
              </a:rPr>
              <a:t>Cenedlaethol</a:t>
            </a:r>
            <a:r>
              <a:rPr lang="en-GB" dirty="0">
                <a:latin typeface="Calibri"/>
                <a:cs typeface="Calibri"/>
              </a:rPr>
              <a:t> </a:t>
            </a:r>
            <a:r>
              <a:rPr lang="en-GB" dirty="0" err="1">
                <a:latin typeface="Calibri"/>
                <a:cs typeface="Calibri"/>
              </a:rPr>
              <a:t>Cymraeg</a:t>
            </a:r>
            <a:r>
              <a:rPr lang="en-GB" dirty="0">
                <a:latin typeface="Calibri"/>
                <a:cs typeface="Calibri"/>
              </a:rPr>
              <a:t> </a:t>
            </a:r>
            <a:r>
              <a:rPr lang="en-GB" dirty="0" err="1">
                <a:latin typeface="Calibri"/>
                <a:cs typeface="Calibri"/>
              </a:rPr>
              <a:t>Cyfoes</a:t>
            </a:r>
            <a:r>
              <a:rPr lang="en-GB" dirty="0">
                <a:latin typeface="Calibri"/>
                <a:cs typeface="Calibri"/>
              </a:rPr>
              <a:t> - The National Corpus of Contemporary Welsh: A community driven approach to linguistic corpus construction </a:t>
            </a:r>
          </a:p>
          <a:p>
            <a:endParaRPr lang="en-GB" dirty="0">
              <a:latin typeface="Calibri"/>
              <a:cs typeface="Calibri"/>
            </a:endParaRPr>
          </a:p>
          <a:p>
            <a:r>
              <a:rPr lang="en-GB" dirty="0">
                <a:latin typeface="Calibri"/>
                <a:cs typeface="Calibri"/>
              </a:rPr>
              <a:t>Open-access and freely available 10 million word corpus of Welsh language</a:t>
            </a:r>
          </a:p>
          <a:p>
            <a:endParaRPr lang="en-GB" dirty="0">
              <a:latin typeface="Calibri"/>
              <a:cs typeface="Calibri"/>
            </a:endParaRPr>
          </a:p>
          <a:p>
            <a:r>
              <a:rPr lang="en-GB" dirty="0">
                <a:latin typeface="Calibri"/>
                <a:cs typeface="Calibri"/>
              </a:rPr>
              <a:t>Inter-disciplinary – </a:t>
            </a:r>
            <a:r>
              <a:rPr lang="en-GB" sz="2400" dirty="0">
                <a:latin typeface="Calibri"/>
                <a:cs typeface="Calibri"/>
              </a:rPr>
              <a:t>Computer Science, Applied Linguistics and Education</a:t>
            </a:r>
          </a:p>
          <a:p>
            <a:pPr marL="0" indent="0">
              <a:buNone/>
            </a:pPr>
            <a:endParaRPr lang="en-GB" dirty="0">
              <a:latin typeface="Calibri"/>
              <a:cs typeface="Calibri"/>
            </a:endParaRPr>
          </a:p>
        </p:txBody>
      </p:sp>
      <p:sp>
        <p:nvSpPr>
          <p:cNvPr id="7"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7. Case study: </a:t>
            </a:r>
            <a:r>
              <a:rPr lang="en-GB" dirty="0" err="1" smtClean="0">
                <a:latin typeface="Calibri" panose="020F0502020204030204" pitchFamily="34" charset="0"/>
              </a:rPr>
              <a:t>CorCenCC</a:t>
            </a:r>
            <a:endParaRPr lang="en-GB" dirty="0">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6914606" y="496092"/>
            <a:ext cx="2121976" cy="1152519"/>
          </a:xfrm>
          <a:prstGeom prst="rect">
            <a:avLst/>
          </a:prstGeom>
        </p:spPr>
      </p:pic>
    </p:spTree>
    <p:extLst>
      <p:ext uri="{BB962C8B-B14F-4D97-AF65-F5344CB8AC3E}">
        <p14:creationId xmlns:p14="http://schemas.microsoft.com/office/powerpoint/2010/main" val="22929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GB" dirty="0">
                <a:latin typeface="Calibri" panose="020F0502020204030204" pitchFamily="34" charset="0"/>
              </a:rPr>
              <a:t>7. Case study: </a:t>
            </a:r>
            <a:r>
              <a:rPr lang="en-GB" dirty="0" err="1">
                <a:latin typeface="Calibri" panose="020F0502020204030204" pitchFamily="34" charset="0"/>
              </a:rPr>
              <a:t>CorCenCC</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58136"/>
            <a:ext cx="8341774" cy="5026482"/>
          </a:xfrm>
        </p:spPr>
        <p:txBody>
          <a:bodyPr>
            <a:noAutofit/>
          </a:bodyPr>
          <a:lstStyle/>
          <a:p>
            <a:pPr>
              <a:spcBef>
                <a:spcPts val="1200"/>
              </a:spcBef>
            </a:pPr>
            <a:r>
              <a:rPr lang="en-GB" sz="2200" b="1" dirty="0">
                <a:latin typeface="Calibri" panose="020F0502020204030204" pitchFamily="34" charset="0"/>
                <a:cs typeface="Calibri"/>
              </a:rPr>
              <a:t>First large-scale, freely available corpus of Welsh language </a:t>
            </a:r>
          </a:p>
          <a:p>
            <a:pPr>
              <a:spcBef>
                <a:spcPts val="1200"/>
              </a:spcBef>
            </a:pPr>
            <a:r>
              <a:rPr lang="en-GB" sz="2200" dirty="0">
                <a:latin typeface="Calibri"/>
                <a:cs typeface="Calibri"/>
              </a:rPr>
              <a:t>First </a:t>
            </a:r>
            <a:r>
              <a:rPr lang="en-GB" sz="2200" b="1" dirty="0">
                <a:latin typeface="Calibri"/>
                <a:cs typeface="Calibri"/>
              </a:rPr>
              <a:t>semantic tagger </a:t>
            </a:r>
            <a:r>
              <a:rPr lang="en-GB" sz="2200" dirty="0">
                <a:latin typeface="Calibri"/>
                <a:cs typeface="Calibri"/>
              </a:rPr>
              <a:t>of Welsh, novel </a:t>
            </a:r>
            <a:r>
              <a:rPr lang="en-GB" sz="2200" b="1" dirty="0">
                <a:latin typeface="Calibri"/>
                <a:cs typeface="Calibri"/>
              </a:rPr>
              <a:t>part-of-speech </a:t>
            </a:r>
            <a:r>
              <a:rPr lang="en-GB" sz="2200" b="1" dirty="0" err="1">
                <a:latin typeface="Calibri"/>
                <a:cs typeface="Calibri"/>
              </a:rPr>
              <a:t>tagset</a:t>
            </a:r>
            <a:endParaRPr lang="en-GB" sz="2200" b="1" dirty="0">
              <a:latin typeface="Calibri"/>
              <a:cs typeface="Calibri"/>
            </a:endParaRPr>
          </a:p>
          <a:p>
            <a:pPr>
              <a:spcBef>
                <a:spcPts val="1200"/>
              </a:spcBef>
            </a:pPr>
            <a:r>
              <a:rPr lang="en-GB" sz="2200" dirty="0">
                <a:latin typeface="Calibri"/>
                <a:cs typeface="Calibri"/>
              </a:rPr>
              <a:t>First Welsh corpus to test </a:t>
            </a:r>
            <a:r>
              <a:rPr lang="en-GB" sz="2200" b="1" dirty="0">
                <a:latin typeface="Calibri"/>
                <a:cs typeface="Calibri"/>
              </a:rPr>
              <a:t>community crowdsourcing </a:t>
            </a:r>
            <a:r>
              <a:rPr lang="en-GB" sz="2200" dirty="0">
                <a:latin typeface="Calibri"/>
                <a:cs typeface="Calibri"/>
              </a:rPr>
              <a:t>(via an app) for data collection</a:t>
            </a:r>
          </a:p>
          <a:p>
            <a:pPr>
              <a:spcBef>
                <a:spcPts val="1200"/>
              </a:spcBef>
            </a:pPr>
            <a:r>
              <a:rPr lang="en-GB" sz="2200" b="1" dirty="0">
                <a:latin typeface="Calibri"/>
                <a:cs typeface="Calibri"/>
              </a:rPr>
              <a:t>User-defined </a:t>
            </a:r>
            <a:r>
              <a:rPr lang="en-GB" sz="2200" dirty="0">
                <a:latin typeface="Calibri"/>
                <a:cs typeface="Calibri"/>
              </a:rPr>
              <a:t>corpus, integrating traditional corpus tools with bespoke applications (e.g. the pedagogic toolkit)</a:t>
            </a:r>
          </a:p>
          <a:p>
            <a:pPr marL="182880" lvl="1">
              <a:spcBef>
                <a:spcPts val="1200"/>
              </a:spcBef>
            </a:pPr>
            <a:r>
              <a:rPr lang="en-GB" sz="2200" dirty="0">
                <a:latin typeface="Calibri" panose="020F0502020204030204" pitchFamily="34" charset="0"/>
              </a:rPr>
              <a:t>Future-proofed: in-built</a:t>
            </a:r>
            <a:r>
              <a:rPr lang="en-GB" sz="2200" b="1" dirty="0">
                <a:latin typeface="Calibri" panose="020F0502020204030204" pitchFamily="34" charset="0"/>
              </a:rPr>
              <a:t> sustainability </a:t>
            </a:r>
            <a:r>
              <a:rPr lang="en-GB" sz="2200" dirty="0">
                <a:latin typeface="Calibri" panose="020F0502020204030204" pitchFamily="34" charset="0"/>
              </a:rPr>
              <a:t>via an online repository system</a:t>
            </a:r>
            <a:endParaRPr lang="en-GB" sz="2200" dirty="0">
              <a:latin typeface="Calibri"/>
              <a:cs typeface="Calibri"/>
            </a:endParaRPr>
          </a:p>
          <a:p>
            <a:pPr>
              <a:spcBef>
                <a:spcPts val="1200"/>
              </a:spcBef>
            </a:pPr>
            <a:r>
              <a:rPr lang="en-GB" sz="2200" b="1" dirty="0">
                <a:latin typeface="Calibri" panose="020F0502020204030204" pitchFamily="34" charset="0"/>
              </a:rPr>
              <a:t>Building capacity in applied linguistics </a:t>
            </a:r>
          </a:p>
          <a:p>
            <a:pPr marL="0" indent="0">
              <a:spcBef>
                <a:spcPts val="0"/>
              </a:spcBef>
              <a:buNone/>
            </a:pPr>
            <a:r>
              <a:rPr lang="en-GB" sz="2200" b="1" dirty="0">
                <a:latin typeface="Calibri" panose="020F0502020204030204" pitchFamily="34" charset="0"/>
              </a:rPr>
              <a:t>  research </a:t>
            </a:r>
            <a:r>
              <a:rPr lang="en-GB" sz="2200" dirty="0">
                <a:latin typeface="Calibri" panose="020F0502020204030204" pitchFamily="34" charset="0"/>
              </a:rPr>
              <a:t>in Wales</a:t>
            </a:r>
          </a:p>
          <a:p>
            <a:pPr>
              <a:spcBef>
                <a:spcPts val="1200"/>
              </a:spcBef>
            </a:pPr>
            <a:r>
              <a:rPr lang="en-GB" sz="2200" b="1" dirty="0">
                <a:latin typeface="Calibri" panose="020F0502020204030204" pitchFamily="34" charset="0"/>
                <a:cs typeface="Calibri"/>
              </a:rPr>
              <a:t>Model</a:t>
            </a:r>
            <a:r>
              <a:rPr lang="en-GB" sz="2200" dirty="0">
                <a:latin typeface="Calibri" panose="020F0502020204030204" pitchFamily="34" charset="0"/>
                <a:cs typeface="Calibri"/>
              </a:rPr>
              <a:t> of corpus construction for </a:t>
            </a:r>
          </a:p>
          <a:p>
            <a:pPr marL="0" indent="0">
              <a:spcBef>
                <a:spcPts val="0"/>
              </a:spcBef>
              <a:buNone/>
            </a:pPr>
            <a:r>
              <a:rPr lang="en-GB" sz="2200" dirty="0">
                <a:latin typeface="Calibri" panose="020F0502020204030204" pitchFamily="34" charset="0"/>
                <a:cs typeface="Calibri"/>
              </a:rPr>
              <a:t>   under-resourced languages</a:t>
            </a:r>
            <a:endParaRPr lang="en-GB" sz="2200" dirty="0">
              <a:latin typeface="Calibri"/>
              <a:cs typeface="Calibri"/>
            </a:endParaRPr>
          </a:p>
          <a:p>
            <a:pPr lvl="1"/>
            <a:endParaRPr lang="en-US" sz="2200" dirty="0">
              <a:solidFill>
                <a:srgbClr val="000000"/>
              </a:solidFill>
              <a:latin typeface="Calibri"/>
              <a:cs typeface="Calibri"/>
            </a:endParaRPr>
          </a:p>
          <a:p>
            <a:endParaRPr lang="en-US" sz="2200" dirty="0">
              <a:solidFill>
                <a:srgbClr val="000000"/>
              </a:solidFill>
              <a:latin typeface="Calibri"/>
              <a:cs typeface="Calibri"/>
            </a:endParaRPr>
          </a:p>
          <a:p>
            <a:endParaRPr lang="en-GB" sz="2200" dirty="0">
              <a:solidFill>
                <a:srgbClr val="000000"/>
              </a:solidFill>
              <a:latin typeface="Calibri"/>
              <a:cs typeface="Calibri"/>
            </a:endParaRPr>
          </a:p>
          <a:p>
            <a:endParaRPr lang="en-GB" sz="2200" dirty="0">
              <a:solidFill>
                <a:srgbClr val="000000"/>
              </a:solidFill>
              <a:latin typeface="Calibri"/>
              <a:cs typeface="Calibri"/>
            </a:endParaRPr>
          </a:p>
        </p:txBody>
      </p:sp>
      <p:pic>
        <p:nvPicPr>
          <p:cNvPr id="7" name="Picture 6"/>
          <p:cNvPicPr>
            <a:picLocks noChangeAspect="1"/>
          </p:cNvPicPr>
          <p:nvPr/>
        </p:nvPicPr>
        <p:blipFill>
          <a:blip r:embed="rId3"/>
          <a:stretch>
            <a:fillRect/>
          </a:stretch>
        </p:blipFill>
        <p:spPr>
          <a:xfrm>
            <a:off x="6914606" y="496092"/>
            <a:ext cx="2121976" cy="1152519"/>
          </a:xfrm>
          <a:prstGeom prst="rect">
            <a:avLst/>
          </a:prstGeom>
        </p:spPr>
      </p:pic>
      <p:pic>
        <p:nvPicPr>
          <p:cNvPr id="6" name="Picture 5"/>
          <p:cNvPicPr>
            <a:picLocks noChangeAspect="1"/>
          </p:cNvPicPr>
          <p:nvPr/>
        </p:nvPicPr>
        <p:blipFill>
          <a:blip r:embed="rId4"/>
          <a:stretch>
            <a:fillRect/>
          </a:stretch>
        </p:blipFill>
        <p:spPr>
          <a:xfrm>
            <a:off x="5567354" y="4853611"/>
            <a:ext cx="3231620" cy="1831007"/>
          </a:xfrm>
          <a:prstGeom prst="rect">
            <a:avLst/>
          </a:prstGeom>
        </p:spPr>
      </p:pic>
    </p:spTree>
    <p:extLst>
      <p:ext uri="{BB962C8B-B14F-4D97-AF65-F5344CB8AC3E}">
        <p14:creationId xmlns:p14="http://schemas.microsoft.com/office/powerpoint/2010/main" val="3002518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48611"/>
            <a:ext cx="8341774" cy="4603315"/>
          </a:xfrm>
        </p:spPr>
        <p:txBody>
          <a:bodyPr numCol="1">
            <a:normAutofit/>
          </a:bodyPr>
          <a:lstStyle/>
          <a:p>
            <a:pPr marL="0" indent="0">
              <a:buNone/>
            </a:pPr>
            <a:r>
              <a:rPr lang="en-GB" dirty="0" smtClean="0">
                <a:latin typeface="Calibri"/>
                <a:cs typeface="Calibri"/>
              </a:rPr>
              <a:t>Key work packages:</a:t>
            </a:r>
          </a:p>
          <a:p>
            <a:r>
              <a:rPr lang="en-GB" dirty="0" smtClean="0">
                <a:latin typeface="Calibri"/>
                <a:cs typeface="Calibri"/>
              </a:rPr>
              <a:t>1</a:t>
            </a:r>
            <a:r>
              <a:rPr lang="en-GB" dirty="0">
                <a:latin typeface="Calibri"/>
                <a:cs typeface="Calibri"/>
              </a:rPr>
              <a:t>: Collect, transcribe and </a:t>
            </a:r>
            <a:r>
              <a:rPr lang="en-GB" dirty="0" err="1">
                <a:latin typeface="Calibri"/>
                <a:cs typeface="Calibri"/>
              </a:rPr>
              <a:t>anonymise</a:t>
            </a:r>
            <a:r>
              <a:rPr lang="en-GB" dirty="0">
                <a:latin typeface="Calibri"/>
                <a:cs typeface="Calibri"/>
              </a:rPr>
              <a:t> the data </a:t>
            </a:r>
          </a:p>
          <a:p>
            <a:endParaRPr lang="en-GB" sz="1200" dirty="0">
              <a:latin typeface="Calibri"/>
              <a:cs typeface="Calibri"/>
            </a:endParaRPr>
          </a:p>
          <a:p>
            <a:r>
              <a:rPr lang="en-GB" dirty="0">
                <a:latin typeface="Calibri"/>
                <a:cs typeface="Calibri"/>
              </a:rPr>
              <a:t>2: Develop the part-of-speech tag-set/tagger </a:t>
            </a:r>
          </a:p>
          <a:p>
            <a:endParaRPr lang="en-GB" sz="1200" dirty="0">
              <a:latin typeface="Calibri"/>
              <a:cs typeface="Calibri"/>
            </a:endParaRPr>
          </a:p>
          <a:p>
            <a:r>
              <a:rPr lang="en-GB" dirty="0">
                <a:latin typeface="Calibri"/>
                <a:cs typeface="Calibri"/>
              </a:rPr>
              <a:t>3: Construct semantic annotation software and </a:t>
            </a:r>
            <a:r>
              <a:rPr lang="en-GB" dirty="0" err="1">
                <a:latin typeface="Calibri"/>
                <a:cs typeface="Calibri"/>
              </a:rPr>
              <a:t>tagset</a:t>
            </a:r>
            <a:endParaRPr lang="en-GB" dirty="0">
              <a:latin typeface="Calibri"/>
              <a:cs typeface="Calibri"/>
            </a:endParaRPr>
          </a:p>
          <a:p>
            <a:endParaRPr lang="en-GB" sz="1200" dirty="0">
              <a:latin typeface="Calibri"/>
              <a:cs typeface="Calibri"/>
            </a:endParaRPr>
          </a:p>
          <a:p>
            <a:r>
              <a:rPr lang="en-GB" b="1" dirty="0">
                <a:latin typeface="Calibri"/>
                <a:cs typeface="Calibri"/>
              </a:rPr>
              <a:t>4: Scope/construct the online pedagogic toolkit </a:t>
            </a:r>
          </a:p>
          <a:p>
            <a:endParaRPr lang="en-GB" sz="1200" dirty="0">
              <a:latin typeface="Calibri"/>
              <a:cs typeface="Calibri"/>
            </a:endParaRPr>
          </a:p>
          <a:p>
            <a:r>
              <a:rPr lang="en-GB" dirty="0">
                <a:latin typeface="Calibri"/>
                <a:cs typeface="Calibri"/>
              </a:rPr>
              <a:t>5: Construct infrastructure to host </a:t>
            </a:r>
            <a:r>
              <a:rPr lang="en-GB" dirty="0" err="1">
                <a:latin typeface="Calibri"/>
                <a:cs typeface="Calibri"/>
              </a:rPr>
              <a:t>CorCenCC</a:t>
            </a:r>
            <a:r>
              <a:rPr lang="en-GB" dirty="0">
                <a:latin typeface="Calibri"/>
                <a:cs typeface="Calibri"/>
              </a:rPr>
              <a:t> and build the corpus</a:t>
            </a:r>
          </a:p>
          <a:p>
            <a:endParaRPr lang="en-GB" sz="1200" dirty="0">
              <a:latin typeface="Calibri"/>
              <a:cs typeface="Calibri"/>
            </a:endParaRPr>
          </a:p>
        </p:txBody>
      </p:sp>
      <p:sp>
        <p:nvSpPr>
          <p:cNvPr id="7"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7. Case study: </a:t>
            </a:r>
            <a:r>
              <a:rPr lang="en-GB" dirty="0" err="1">
                <a:latin typeface="Calibri" panose="020F0502020204030204" pitchFamily="34" charset="0"/>
              </a:rPr>
              <a:t>CorCenCC</a:t>
            </a:r>
            <a:endParaRPr lang="en-GB" dirty="0">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6914606" y="496092"/>
            <a:ext cx="2121976" cy="1152519"/>
          </a:xfrm>
          <a:prstGeom prst="rect">
            <a:avLst/>
          </a:prstGeom>
        </p:spPr>
      </p:pic>
      <p:sp>
        <p:nvSpPr>
          <p:cNvPr id="2" name="AutoShape 4" descr="Image result for black bag with brown straps"/>
          <p:cNvSpPr>
            <a:spLocks noChangeAspect="1" noChangeArrowheads="1"/>
          </p:cNvSpPr>
          <p:nvPr/>
        </p:nvSpPr>
        <p:spPr bwMode="auto">
          <a:xfrm>
            <a:off x="155574" y="-144463"/>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black bag with brown straps"/>
          <p:cNvSpPr>
            <a:spLocks noChangeAspect="1" noChangeArrowheads="1"/>
          </p:cNvSpPr>
          <p:nvPr/>
        </p:nvSpPr>
        <p:spPr bwMode="auto">
          <a:xfrm>
            <a:off x="307974" y="7937"/>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6914606" y="4147854"/>
            <a:ext cx="2029427" cy="646331"/>
          </a:xfrm>
          <a:prstGeom prst="rect">
            <a:avLst/>
          </a:prstGeom>
          <a:noFill/>
        </p:spPr>
        <p:txBody>
          <a:bodyPr wrap="square" rtlCol="0">
            <a:spAutoFit/>
          </a:bodyPr>
          <a:lstStyle/>
          <a:p>
            <a:r>
              <a:rPr lang="en-US" dirty="0">
                <a:hlinkClick r:id="rId4"/>
              </a:rPr>
              <a:t>www.lextutor.ca/</a:t>
            </a:r>
            <a:r>
              <a:rPr lang="en-US" dirty="0"/>
              <a:t>   </a:t>
            </a:r>
          </a:p>
          <a:p>
            <a:endParaRPr lang="en-US" dirty="0"/>
          </a:p>
        </p:txBody>
      </p:sp>
    </p:spTree>
    <p:extLst>
      <p:ext uri="{BB962C8B-B14F-4D97-AF65-F5344CB8AC3E}">
        <p14:creationId xmlns:p14="http://schemas.microsoft.com/office/powerpoint/2010/main" val="17663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48611"/>
            <a:ext cx="8341774" cy="4603315"/>
          </a:xfrm>
        </p:spPr>
        <p:txBody>
          <a:bodyPr numCol="1">
            <a:normAutofit/>
          </a:bodyPr>
          <a:lstStyle/>
          <a:p>
            <a:r>
              <a:rPr lang="en-GB" dirty="0" smtClean="0">
                <a:latin typeface="Calibri" panose="020F0502020204030204" pitchFamily="34" charset="0"/>
              </a:rPr>
              <a:t>The </a:t>
            </a:r>
            <a:r>
              <a:rPr lang="en-GB" dirty="0">
                <a:latin typeface="Calibri" panose="020F0502020204030204" pitchFamily="34" charset="0"/>
              </a:rPr>
              <a:t>development of an online </a:t>
            </a:r>
            <a:r>
              <a:rPr lang="en-GB" b="1" i="1" dirty="0">
                <a:latin typeface="Calibri" panose="020F0502020204030204" pitchFamily="34" charset="0"/>
              </a:rPr>
              <a:t>pedagogic toolkit </a:t>
            </a:r>
            <a:r>
              <a:rPr lang="en-GB" dirty="0">
                <a:latin typeface="Calibri" panose="020F0502020204030204" pitchFamily="34" charset="0"/>
              </a:rPr>
              <a:t>will augment the standard corpus querying functionalities. This will work directly with the data to support language teaching and learning, and, specifically, to help improve vocabulary knowledge and reading/writing skills in Welsh. </a:t>
            </a:r>
          </a:p>
          <a:p>
            <a:endParaRPr lang="en-GB" dirty="0">
              <a:latin typeface="Calibri" panose="020F0502020204030204" pitchFamily="34" charset="0"/>
            </a:endParaRPr>
          </a:p>
          <a:p>
            <a:r>
              <a:rPr lang="en-GB" dirty="0">
                <a:latin typeface="Calibri" panose="020F0502020204030204" pitchFamily="34" charset="0"/>
              </a:rPr>
              <a:t>This toolkit will include a </a:t>
            </a:r>
            <a:r>
              <a:rPr lang="en-GB" b="1" i="1" dirty="0">
                <a:latin typeface="Calibri" panose="020F0502020204030204" pitchFamily="34" charset="0"/>
              </a:rPr>
              <a:t>vocabulary profiler </a:t>
            </a:r>
            <a:r>
              <a:rPr lang="en-GB" dirty="0">
                <a:latin typeface="Calibri" panose="020F0502020204030204" pitchFamily="34" charset="0"/>
              </a:rPr>
              <a:t>(enabling the grading of text produced for, and by, the learner), </a:t>
            </a:r>
            <a:r>
              <a:rPr lang="en-GB" b="1" i="1" dirty="0">
                <a:latin typeface="Calibri" panose="020F0502020204030204" pitchFamily="34" charset="0"/>
              </a:rPr>
              <a:t>exercise builder</a:t>
            </a:r>
            <a:r>
              <a:rPr lang="en-GB" dirty="0">
                <a:latin typeface="Calibri" panose="020F0502020204030204" pitchFamily="34" charset="0"/>
              </a:rPr>
              <a:t>, and </a:t>
            </a:r>
            <a:r>
              <a:rPr lang="en-GB" b="1" i="1" dirty="0">
                <a:latin typeface="Calibri" panose="020F0502020204030204" pitchFamily="34" charset="0"/>
              </a:rPr>
              <a:t>interactive language practice, </a:t>
            </a:r>
            <a:r>
              <a:rPr lang="en-GB" dirty="0">
                <a:latin typeface="Calibri" panose="020F0502020204030204" pitchFamily="34" charset="0"/>
              </a:rPr>
              <a:t>and the repository system will also support the creation and sharing of activities and resources by users. </a:t>
            </a:r>
            <a:endParaRPr lang="en-GB" sz="1200" dirty="0">
              <a:latin typeface="Calibri" panose="020F0502020204030204" pitchFamily="34" charset="0"/>
              <a:cs typeface="Calibri"/>
            </a:endParaRPr>
          </a:p>
        </p:txBody>
      </p:sp>
      <p:sp>
        <p:nvSpPr>
          <p:cNvPr id="7"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7. Case study: </a:t>
            </a:r>
            <a:r>
              <a:rPr lang="en-GB" dirty="0" err="1">
                <a:latin typeface="Calibri" panose="020F0502020204030204" pitchFamily="34" charset="0"/>
              </a:rPr>
              <a:t>CorCenCC</a:t>
            </a:r>
            <a:endParaRPr lang="en-GB" dirty="0">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6914606" y="496092"/>
            <a:ext cx="2121976" cy="1152519"/>
          </a:xfrm>
          <a:prstGeom prst="rect">
            <a:avLst/>
          </a:prstGeom>
        </p:spPr>
      </p:pic>
      <p:sp>
        <p:nvSpPr>
          <p:cNvPr id="2" name="AutoShape 4" descr="Image result for black bag with brown straps"/>
          <p:cNvSpPr>
            <a:spLocks noChangeAspect="1" noChangeArrowheads="1"/>
          </p:cNvSpPr>
          <p:nvPr/>
        </p:nvSpPr>
        <p:spPr bwMode="auto">
          <a:xfrm>
            <a:off x="155574" y="-144463"/>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black bag with brown straps"/>
          <p:cNvSpPr>
            <a:spLocks noChangeAspect="1" noChangeArrowheads="1"/>
          </p:cNvSpPr>
          <p:nvPr/>
        </p:nvSpPr>
        <p:spPr bwMode="auto">
          <a:xfrm>
            <a:off x="307974" y="7937"/>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6385413" y="5928760"/>
            <a:ext cx="2029427" cy="646331"/>
          </a:xfrm>
          <a:prstGeom prst="rect">
            <a:avLst/>
          </a:prstGeom>
          <a:noFill/>
        </p:spPr>
        <p:txBody>
          <a:bodyPr wrap="square" rtlCol="0">
            <a:spAutoFit/>
          </a:bodyPr>
          <a:lstStyle/>
          <a:p>
            <a:r>
              <a:rPr lang="en-US" dirty="0">
                <a:hlinkClick r:id="rId4"/>
              </a:rPr>
              <a:t>www.lextutor.ca/</a:t>
            </a:r>
            <a:r>
              <a:rPr lang="en-US" dirty="0"/>
              <a:t>   </a:t>
            </a:r>
          </a:p>
          <a:p>
            <a:endParaRPr lang="en-US" dirty="0"/>
          </a:p>
        </p:txBody>
      </p:sp>
    </p:spTree>
    <p:extLst>
      <p:ext uri="{BB962C8B-B14F-4D97-AF65-F5344CB8AC3E}">
        <p14:creationId xmlns:p14="http://schemas.microsoft.com/office/powerpoint/2010/main" val="189441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48611"/>
            <a:ext cx="8341774" cy="4603315"/>
          </a:xfrm>
        </p:spPr>
        <p:txBody>
          <a:bodyPr numCol="1">
            <a:normAutofit lnSpcReduction="10000"/>
          </a:bodyPr>
          <a:lstStyle/>
          <a:p>
            <a:r>
              <a:rPr lang="en-GB" b="1" dirty="0" smtClean="0">
                <a:latin typeface="Calibri"/>
                <a:cs typeface="Calibri"/>
              </a:rPr>
              <a:t>The pedagogic toolkit:</a:t>
            </a:r>
          </a:p>
          <a:p>
            <a:pPr lvl="1"/>
            <a:r>
              <a:rPr lang="en-US" sz="2400" dirty="0" smtClean="0">
                <a:latin typeface="Calibri"/>
                <a:cs typeface="Calibri"/>
              </a:rPr>
              <a:t>Support </a:t>
            </a:r>
            <a:r>
              <a:rPr lang="en-US" sz="2400" dirty="0">
                <a:latin typeface="Calibri"/>
                <a:cs typeface="Calibri"/>
              </a:rPr>
              <a:t>language teaching and learning, and, specifically, help improve vocabulary knowledge and reading/writing skills in Welsh.</a:t>
            </a:r>
            <a:endParaRPr lang="en-GB" sz="2400" dirty="0">
              <a:latin typeface="Calibri"/>
              <a:cs typeface="Calibri"/>
            </a:endParaRPr>
          </a:p>
          <a:p>
            <a:pPr lvl="1"/>
            <a:r>
              <a:rPr lang="en-US" sz="2400" dirty="0">
                <a:latin typeface="Calibri"/>
                <a:cs typeface="Calibri"/>
              </a:rPr>
              <a:t>F</a:t>
            </a:r>
            <a:r>
              <a:rPr lang="en-US" sz="2400" dirty="0" smtClean="0">
                <a:latin typeface="Calibri"/>
                <a:cs typeface="Calibri"/>
              </a:rPr>
              <a:t>requency </a:t>
            </a:r>
            <a:r>
              <a:rPr lang="en-US" sz="2400" dirty="0">
                <a:latin typeface="Calibri"/>
                <a:cs typeface="Calibri"/>
              </a:rPr>
              <a:t>based (pedagogic) word lists</a:t>
            </a:r>
            <a:endParaRPr lang="en-GB" sz="2400" dirty="0">
              <a:latin typeface="Calibri"/>
              <a:cs typeface="Calibri"/>
            </a:endParaRPr>
          </a:p>
          <a:p>
            <a:pPr lvl="1"/>
            <a:r>
              <a:rPr lang="en-US" sz="2400" dirty="0">
                <a:latin typeface="Calibri"/>
                <a:cs typeface="Calibri"/>
              </a:rPr>
              <a:t>A</a:t>
            </a:r>
            <a:r>
              <a:rPr lang="en-US" sz="2400" dirty="0" smtClean="0">
                <a:latin typeface="Calibri"/>
                <a:cs typeface="Calibri"/>
              </a:rPr>
              <a:t> </a:t>
            </a:r>
            <a:r>
              <a:rPr lang="en-US" sz="2400" dirty="0">
                <a:latin typeface="Calibri"/>
                <a:cs typeface="Calibri"/>
              </a:rPr>
              <a:t>vocabulary profiler (enabling the grading of text produced for, and by, the learner</a:t>
            </a:r>
            <a:r>
              <a:rPr lang="en-US" sz="2400" dirty="0" smtClean="0">
                <a:latin typeface="Calibri"/>
                <a:cs typeface="Calibri"/>
              </a:rPr>
              <a:t>)</a:t>
            </a:r>
          </a:p>
          <a:p>
            <a:pPr lvl="1"/>
            <a:r>
              <a:rPr lang="en-US" sz="2400" dirty="0" smtClean="0">
                <a:latin typeface="Calibri"/>
                <a:cs typeface="Calibri"/>
              </a:rPr>
              <a:t>Grammar and semantic tasks </a:t>
            </a:r>
            <a:endParaRPr lang="en-GB" sz="2400" dirty="0">
              <a:latin typeface="Calibri"/>
              <a:cs typeface="Calibri"/>
            </a:endParaRPr>
          </a:p>
          <a:p>
            <a:pPr lvl="1"/>
            <a:r>
              <a:rPr lang="en-US" sz="2400" dirty="0">
                <a:latin typeface="Calibri"/>
                <a:cs typeface="Calibri"/>
              </a:rPr>
              <a:t>E</a:t>
            </a:r>
            <a:r>
              <a:rPr lang="en-US" sz="2400" dirty="0" smtClean="0">
                <a:latin typeface="Calibri"/>
                <a:cs typeface="Calibri"/>
              </a:rPr>
              <a:t>xercise </a:t>
            </a:r>
            <a:r>
              <a:rPr lang="en-US" sz="2400" dirty="0">
                <a:latin typeface="Calibri"/>
                <a:cs typeface="Calibri"/>
              </a:rPr>
              <a:t>builder</a:t>
            </a:r>
            <a:endParaRPr lang="en-GB" sz="2400" dirty="0">
              <a:latin typeface="Calibri"/>
              <a:cs typeface="Calibri"/>
            </a:endParaRPr>
          </a:p>
          <a:p>
            <a:pPr lvl="1"/>
            <a:r>
              <a:rPr lang="en-US" sz="2400" dirty="0">
                <a:latin typeface="Calibri"/>
                <a:cs typeface="Calibri"/>
              </a:rPr>
              <a:t>I</a:t>
            </a:r>
            <a:r>
              <a:rPr lang="en-US" sz="2400" dirty="0" smtClean="0">
                <a:latin typeface="Calibri"/>
                <a:cs typeface="Calibri"/>
              </a:rPr>
              <a:t>nteractive </a:t>
            </a:r>
            <a:r>
              <a:rPr lang="en-US" sz="2400" dirty="0">
                <a:latin typeface="Calibri"/>
                <a:cs typeface="Calibri"/>
              </a:rPr>
              <a:t>language </a:t>
            </a:r>
            <a:r>
              <a:rPr lang="en-US" sz="2400" dirty="0" smtClean="0">
                <a:latin typeface="Calibri"/>
                <a:cs typeface="Calibri"/>
              </a:rPr>
              <a:t>practice</a:t>
            </a:r>
          </a:p>
          <a:p>
            <a:pPr lvl="1"/>
            <a:r>
              <a:rPr lang="en-US" sz="2400" dirty="0">
                <a:latin typeface="Calibri"/>
                <a:cs typeface="Calibri"/>
                <a:hlinkClick r:id="rId3"/>
              </a:rPr>
              <a:t>www.lextutor.ca</a:t>
            </a:r>
            <a:r>
              <a:rPr lang="en-US" sz="2400" dirty="0" smtClean="0">
                <a:latin typeface="Calibri"/>
                <a:cs typeface="Calibri"/>
                <a:hlinkClick r:id="rId3"/>
              </a:rPr>
              <a:t>/</a:t>
            </a:r>
            <a:endParaRPr lang="en-GB" sz="2400" dirty="0">
              <a:latin typeface="Calibri"/>
              <a:cs typeface="Calibri"/>
            </a:endParaRPr>
          </a:p>
          <a:p>
            <a:endParaRPr lang="en-GB" sz="1200" dirty="0">
              <a:latin typeface="Calibri"/>
              <a:cs typeface="Calibri"/>
            </a:endParaRPr>
          </a:p>
        </p:txBody>
      </p:sp>
      <p:sp>
        <p:nvSpPr>
          <p:cNvPr id="7"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7. Case study: </a:t>
            </a:r>
            <a:r>
              <a:rPr lang="en-GB" dirty="0" err="1">
                <a:latin typeface="Calibri" panose="020F0502020204030204" pitchFamily="34" charset="0"/>
              </a:rPr>
              <a:t>CorCenCC</a:t>
            </a:r>
            <a:endParaRPr lang="en-GB" dirty="0">
              <a:latin typeface="Calibri" panose="020F0502020204030204" pitchFamily="34" charset="0"/>
            </a:endParaRPr>
          </a:p>
        </p:txBody>
      </p:sp>
      <p:pic>
        <p:nvPicPr>
          <p:cNvPr id="9" name="Picture 8"/>
          <p:cNvPicPr>
            <a:picLocks noChangeAspect="1"/>
          </p:cNvPicPr>
          <p:nvPr/>
        </p:nvPicPr>
        <p:blipFill>
          <a:blip r:embed="rId4"/>
          <a:stretch>
            <a:fillRect/>
          </a:stretch>
        </p:blipFill>
        <p:spPr>
          <a:xfrm>
            <a:off x="6914606" y="496092"/>
            <a:ext cx="2121976" cy="1152519"/>
          </a:xfrm>
          <a:prstGeom prst="rect">
            <a:avLst/>
          </a:prstGeom>
        </p:spPr>
      </p:pic>
      <p:sp>
        <p:nvSpPr>
          <p:cNvPr id="2" name="AutoShape 4" descr="Image result for black bag with brown straps"/>
          <p:cNvSpPr>
            <a:spLocks noChangeAspect="1" noChangeArrowheads="1"/>
          </p:cNvSpPr>
          <p:nvPr/>
        </p:nvSpPr>
        <p:spPr bwMode="auto">
          <a:xfrm>
            <a:off x="155574" y="-144463"/>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black bag with brown straps"/>
          <p:cNvSpPr>
            <a:spLocks noChangeAspect="1" noChangeArrowheads="1"/>
          </p:cNvSpPr>
          <p:nvPr/>
        </p:nvSpPr>
        <p:spPr bwMode="auto">
          <a:xfrm>
            <a:off x="307974" y="7937"/>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Tom Cob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5981" y="4691169"/>
            <a:ext cx="1362993" cy="203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63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 name="Content Placeholder 2"/>
          <p:cNvSpPr>
            <a:spLocks noGrp="1"/>
          </p:cNvSpPr>
          <p:nvPr>
            <p:ph idx="1"/>
          </p:nvPr>
        </p:nvSpPr>
        <p:spPr>
          <a:xfrm>
            <a:off x="457200" y="1648611"/>
            <a:ext cx="8341774" cy="4603315"/>
          </a:xfrm>
        </p:spPr>
        <p:txBody>
          <a:bodyPr numCol="1">
            <a:normAutofit/>
          </a:bodyPr>
          <a:lstStyle/>
          <a:p>
            <a:r>
              <a:rPr lang="en-US" dirty="0" smtClean="0">
                <a:latin typeface="Calibri"/>
                <a:cs typeface="Calibri"/>
              </a:rPr>
              <a:t>Repository </a:t>
            </a:r>
            <a:r>
              <a:rPr lang="en-US" dirty="0">
                <a:latin typeface="Calibri"/>
                <a:cs typeface="Calibri"/>
              </a:rPr>
              <a:t>system </a:t>
            </a:r>
            <a:r>
              <a:rPr lang="en-US" dirty="0" smtClean="0">
                <a:latin typeface="Calibri"/>
                <a:cs typeface="Calibri"/>
              </a:rPr>
              <a:t>for the </a:t>
            </a:r>
            <a:r>
              <a:rPr lang="en-US" dirty="0">
                <a:latin typeface="Calibri"/>
                <a:cs typeface="Calibri"/>
              </a:rPr>
              <a:t>creation and sharing of activities and resources by </a:t>
            </a:r>
            <a:r>
              <a:rPr lang="en-US" dirty="0" smtClean="0">
                <a:latin typeface="Calibri"/>
                <a:cs typeface="Calibri"/>
              </a:rPr>
              <a:t>users. </a:t>
            </a:r>
            <a:endParaRPr lang="en-GB" sz="1600" dirty="0">
              <a:latin typeface="Calibri"/>
              <a:cs typeface="Calibri"/>
            </a:endParaRPr>
          </a:p>
          <a:p>
            <a:endParaRPr lang="en-US" dirty="0" smtClean="0">
              <a:latin typeface="Calibri"/>
              <a:cs typeface="Calibri"/>
            </a:endParaRPr>
          </a:p>
          <a:p>
            <a:r>
              <a:rPr lang="en-US" dirty="0" smtClean="0">
                <a:latin typeface="Calibri"/>
                <a:cs typeface="Calibri"/>
              </a:rPr>
              <a:t>Aims to support students in </a:t>
            </a:r>
            <a:r>
              <a:rPr lang="en-US" dirty="0">
                <a:latin typeface="Calibri"/>
                <a:cs typeface="Calibri"/>
              </a:rPr>
              <a:t>learning aspects of grammar and vocabulary from GCSE/</a:t>
            </a:r>
            <a:r>
              <a:rPr lang="en-US" dirty="0" err="1">
                <a:latin typeface="Calibri"/>
                <a:cs typeface="Calibri"/>
              </a:rPr>
              <a:t>Canolradd</a:t>
            </a:r>
            <a:r>
              <a:rPr lang="en-US" dirty="0">
                <a:latin typeface="Calibri"/>
                <a:cs typeface="Calibri"/>
              </a:rPr>
              <a:t> level through to </a:t>
            </a:r>
            <a:r>
              <a:rPr lang="en-US" dirty="0" err="1">
                <a:latin typeface="Calibri"/>
                <a:cs typeface="Calibri"/>
              </a:rPr>
              <a:t>Hyfedredd</a:t>
            </a:r>
            <a:r>
              <a:rPr lang="en-US" dirty="0">
                <a:latin typeface="Calibri"/>
                <a:cs typeface="Calibri"/>
              </a:rPr>
              <a:t>/HE level and </a:t>
            </a:r>
            <a:r>
              <a:rPr lang="en-US" dirty="0" smtClean="0">
                <a:latin typeface="Calibri"/>
                <a:cs typeface="Calibri"/>
              </a:rPr>
              <a:t>beyond.</a:t>
            </a:r>
          </a:p>
          <a:p>
            <a:endParaRPr lang="en-GB" sz="1800" dirty="0">
              <a:latin typeface="Calibri"/>
              <a:cs typeface="Calibri"/>
            </a:endParaRPr>
          </a:p>
          <a:p>
            <a:r>
              <a:rPr lang="en-US" dirty="0" smtClean="0">
                <a:latin typeface="Calibri"/>
                <a:cs typeface="Calibri"/>
              </a:rPr>
              <a:t>Guidelines </a:t>
            </a:r>
            <a:r>
              <a:rPr lang="en-US" dirty="0">
                <a:latin typeface="Calibri"/>
                <a:cs typeface="Calibri"/>
              </a:rPr>
              <a:t>for a revised pedagogically-informed approach to inductive learning using corpora (including outline for ‘best-practice’ and how to facilitate ‘learning’ using corpora</a:t>
            </a:r>
            <a:r>
              <a:rPr lang="en-US" dirty="0" smtClean="0">
                <a:latin typeface="Calibri"/>
                <a:cs typeface="Calibri"/>
              </a:rPr>
              <a:t>) will be produced. </a:t>
            </a:r>
            <a:endParaRPr lang="en-GB" sz="1800" dirty="0">
              <a:latin typeface="Calibri"/>
              <a:cs typeface="Calibri"/>
            </a:endParaRPr>
          </a:p>
          <a:p>
            <a:endParaRPr lang="en-GB" sz="1200" dirty="0">
              <a:latin typeface="Calibri"/>
              <a:cs typeface="Calibri"/>
            </a:endParaRPr>
          </a:p>
        </p:txBody>
      </p:sp>
      <p:sp>
        <p:nvSpPr>
          <p:cNvPr id="7"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7. Case study: </a:t>
            </a:r>
            <a:r>
              <a:rPr lang="en-GB" dirty="0" err="1">
                <a:latin typeface="Calibri" panose="020F0502020204030204" pitchFamily="34" charset="0"/>
              </a:rPr>
              <a:t>CorCenCC</a:t>
            </a:r>
            <a:endParaRPr lang="en-GB" dirty="0">
              <a:latin typeface="Calibri" panose="020F0502020204030204" pitchFamily="34" charset="0"/>
            </a:endParaRPr>
          </a:p>
        </p:txBody>
      </p:sp>
      <p:pic>
        <p:nvPicPr>
          <p:cNvPr id="9" name="Picture 8"/>
          <p:cNvPicPr>
            <a:picLocks noChangeAspect="1"/>
          </p:cNvPicPr>
          <p:nvPr/>
        </p:nvPicPr>
        <p:blipFill>
          <a:blip r:embed="rId3"/>
          <a:stretch>
            <a:fillRect/>
          </a:stretch>
        </p:blipFill>
        <p:spPr>
          <a:xfrm>
            <a:off x="6914606" y="496092"/>
            <a:ext cx="2121976" cy="1152519"/>
          </a:xfrm>
          <a:prstGeom prst="rect">
            <a:avLst/>
          </a:prstGeom>
        </p:spPr>
      </p:pic>
      <p:sp>
        <p:nvSpPr>
          <p:cNvPr id="2" name="AutoShape 4" descr="Image result for black bag with brown straps"/>
          <p:cNvSpPr>
            <a:spLocks noChangeAspect="1" noChangeArrowheads="1"/>
          </p:cNvSpPr>
          <p:nvPr/>
        </p:nvSpPr>
        <p:spPr bwMode="auto">
          <a:xfrm>
            <a:off x="155574" y="-144463"/>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black bag with brown straps"/>
          <p:cNvSpPr>
            <a:spLocks noChangeAspect="1" noChangeArrowheads="1"/>
          </p:cNvSpPr>
          <p:nvPr/>
        </p:nvSpPr>
        <p:spPr bwMode="auto">
          <a:xfrm>
            <a:off x="307974" y="7937"/>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19337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3"/>
          <a:stretch>
            <a:fillRect/>
          </a:stretch>
        </p:blipFill>
        <p:spPr>
          <a:xfrm>
            <a:off x="6914606" y="496092"/>
            <a:ext cx="2121976" cy="1152519"/>
          </a:xfrm>
          <a:prstGeom prst="rect">
            <a:avLst/>
          </a:prstGeom>
        </p:spPr>
      </p:pic>
      <p:sp>
        <p:nvSpPr>
          <p:cNvPr id="2" name="AutoShape 4" descr="Image result for black bag with brown straps"/>
          <p:cNvSpPr>
            <a:spLocks noChangeAspect="1" noChangeArrowheads="1"/>
          </p:cNvSpPr>
          <p:nvPr/>
        </p:nvSpPr>
        <p:spPr bwMode="auto">
          <a:xfrm>
            <a:off x="155574" y="-144463"/>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Image result for black bag with brown straps"/>
          <p:cNvSpPr>
            <a:spLocks noChangeAspect="1" noChangeArrowheads="1"/>
          </p:cNvSpPr>
          <p:nvPr/>
        </p:nvSpPr>
        <p:spPr bwMode="auto">
          <a:xfrm>
            <a:off x="307974" y="7937"/>
            <a:ext cx="3463925" cy="34639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4"/>
          <a:stretch>
            <a:fillRect/>
          </a:stretch>
        </p:blipFill>
        <p:spPr>
          <a:xfrm>
            <a:off x="805906" y="408710"/>
            <a:ext cx="5956300" cy="6472381"/>
          </a:xfrm>
          <a:prstGeom prst="rect">
            <a:avLst/>
          </a:prstGeom>
        </p:spPr>
      </p:pic>
    </p:spTree>
    <p:extLst>
      <p:ext uri="{BB962C8B-B14F-4D97-AF65-F5344CB8AC3E}">
        <p14:creationId xmlns:p14="http://schemas.microsoft.com/office/powerpoint/2010/main" val="28246321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smtClean="0">
                <a:latin typeface="Calibri" panose="020F0502020204030204" pitchFamily="34" charset="0"/>
              </a:rPr>
              <a:t>8. Summary</a:t>
            </a:r>
            <a:endParaRPr lang="en-US" sz="4000" dirty="0">
              <a:latin typeface="Calibri" panose="020F0502020204030204" pitchFamily="34" charset="0"/>
            </a:endParaRPr>
          </a:p>
        </p:txBody>
      </p:sp>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latin typeface="Calibri" panose="020F0502020204030204" pitchFamily="34" charset="0"/>
            </a:endParaRPr>
          </a:p>
        </p:txBody>
      </p:sp>
      <p:sp>
        <p:nvSpPr>
          <p:cNvPr id="14" name="Content Placeholder 2"/>
          <p:cNvSpPr>
            <a:spLocks noGrp="1"/>
          </p:cNvSpPr>
          <p:nvPr>
            <p:ph idx="1"/>
          </p:nvPr>
        </p:nvSpPr>
        <p:spPr>
          <a:xfrm>
            <a:off x="457200" y="1648611"/>
            <a:ext cx="8341774" cy="4603315"/>
          </a:xfrm>
        </p:spPr>
        <p:txBody>
          <a:bodyPr>
            <a:normAutofit/>
          </a:bodyPr>
          <a:lstStyle/>
          <a:p>
            <a:r>
              <a:rPr lang="en-GB" dirty="0" smtClean="0">
                <a:latin typeface="Calibri" panose="020F0502020204030204" pitchFamily="34" charset="0"/>
              </a:rPr>
              <a:t>Where next for DDL? How can if the specific task, tools and strategies that we use ‘work’? (more longitudinal studies needed?)</a:t>
            </a:r>
          </a:p>
          <a:p>
            <a:endParaRPr lang="en-GB" dirty="0" smtClean="0">
              <a:latin typeface="Calibri" panose="020F0502020204030204" pitchFamily="34" charset="0"/>
            </a:endParaRPr>
          </a:p>
          <a:p>
            <a:r>
              <a:rPr lang="en-GB" dirty="0" smtClean="0">
                <a:latin typeface="Calibri" panose="020F0502020204030204" pitchFamily="34" charset="0"/>
              </a:rPr>
              <a:t>To what extent autonomy needs to be </a:t>
            </a:r>
            <a:r>
              <a:rPr lang="en-GB" dirty="0" err="1" smtClean="0">
                <a:latin typeface="Calibri" panose="020F0502020204030204" pitchFamily="34" charset="0"/>
              </a:rPr>
              <a:t>scaffolded</a:t>
            </a:r>
            <a:r>
              <a:rPr lang="en-GB" dirty="0" smtClean="0">
                <a:latin typeface="Calibri" panose="020F0502020204030204" pitchFamily="34" charset="0"/>
              </a:rPr>
              <a:t>? Can we use developments in visualisation to help?</a:t>
            </a:r>
          </a:p>
          <a:p>
            <a:endParaRPr lang="en-GB" dirty="0" smtClean="0">
              <a:latin typeface="Calibri" panose="020F0502020204030204" pitchFamily="34" charset="0"/>
            </a:endParaRPr>
          </a:p>
          <a:p>
            <a:r>
              <a:rPr lang="en-GB" dirty="0" smtClean="0">
                <a:latin typeface="Calibri" panose="020F0502020204030204" pitchFamily="34" charset="0"/>
              </a:rPr>
              <a:t>Collaboration is key in methods and tool development – how can we enhance this? How can we best share expertise, resources and good practice? Let’s keep talking</a:t>
            </a:r>
            <a:r>
              <a:rPr lang="is-IS" smtClean="0">
                <a:latin typeface="Calibri" panose="020F0502020204030204" pitchFamily="34" charset="0"/>
              </a:rPr>
              <a:t>…</a:t>
            </a:r>
            <a:endParaRPr lang="en-GB" dirty="0" smtClean="0">
              <a:latin typeface="Calibri" panose="020F0502020204030204" pitchFamily="34" charset="0"/>
            </a:endParaRPr>
          </a:p>
          <a:p>
            <a:endParaRPr lang="en-GB" dirty="0">
              <a:latin typeface="Calibri" panose="020F0502020204030204" pitchFamily="34" charset="0"/>
            </a:endParaRPr>
          </a:p>
          <a:p>
            <a:endParaRPr lang="en-US" dirty="0">
              <a:latin typeface="Calibri" panose="020F0502020204030204" pitchFamily="34" charset="0"/>
            </a:endParaRPr>
          </a:p>
          <a:p>
            <a:pPr lvl="1"/>
            <a:endParaRPr lang="en-US" sz="2400" dirty="0">
              <a:latin typeface="Calibri" panose="020F0502020204030204" pitchFamily="34" charset="0"/>
            </a:endParaRPr>
          </a:p>
          <a:p>
            <a:endParaRPr lang="en-US" dirty="0">
              <a:latin typeface="Calibri" panose="020F0502020204030204" pitchFamily="34" charset="0"/>
            </a:endParaRPr>
          </a:p>
          <a:p>
            <a:endParaRPr lang="en-GB" dirty="0">
              <a:latin typeface="Calibri" panose="020F0502020204030204" pitchFamily="34" charset="0"/>
            </a:endParaRPr>
          </a:p>
          <a:p>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417605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solidFill>
                  <a:srgbClr val="3E231A"/>
                </a:solidFill>
                <a:latin typeface="Calibri"/>
                <a:cs typeface="Calibri"/>
              </a:rPr>
              <a:t>Methods/tools for analysis</a:t>
            </a:r>
            <a:endParaRPr lang="en-GB" dirty="0">
              <a:solidFill>
                <a:srgbClr val="3E231A"/>
              </a:solidFill>
              <a:latin typeface="Calibri"/>
              <a:cs typeface="Calibri"/>
            </a:endParaRPr>
          </a:p>
          <a:p>
            <a:pPr lvl="2"/>
            <a:r>
              <a:rPr lang="en-US" sz="2400" dirty="0">
                <a:latin typeface="Calibri"/>
                <a:cs typeface="Calibri"/>
              </a:rPr>
              <a:t>Search and sort tool</a:t>
            </a:r>
            <a:endParaRPr lang="en-GB" sz="2400" dirty="0">
              <a:latin typeface="Calibri"/>
              <a:cs typeface="Calibri"/>
            </a:endParaRPr>
          </a:p>
          <a:p>
            <a:pPr lvl="2"/>
            <a:r>
              <a:rPr lang="en-US" sz="2400" dirty="0">
                <a:latin typeface="Calibri"/>
                <a:cs typeface="Calibri"/>
              </a:rPr>
              <a:t>Word frequency lists</a:t>
            </a:r>
            <a:endParaRPr lang="en-GB" sz="2400" dirty="0">
              <a:latin typeface="Calibri"/>
              <a:cs typeface="Calibri"/>
            </a:endParaRPr>
          </a:p>
          <a:p>
            <a:pPr lvl="2"/>
            <a:r>
              <a:rPr lang="en-US" sz="2400" dirty="0" smtClean="0">
                <a:latin typeface="Calibri"/>
                <a:cs typeface="Calibri"/>
              </a:rPr>
              <a:t>KWIC </a:t>
            </a:r>
            <a:r>
              <a:rPr lang="en-US" sz="2400" dirty="0">
                <a:latin typeface="Calibri"/>
                <a:cs typeface="Calibri"/>
              </a:rPr>
              <a:t>(Key Word in Context) </a:t>
            </a:r>
            <a:r>
              <a:rPr lang="en-US" sz="2400" dirty="0" err="1">
                <a:latin typeface="Calibri"/>
                <a:cs typeface="Calibri"/>
              </a:rPr>
              <a:t>concordancers</a:t>
            </a:r>
            <a:endParaRPr lang="en-GB" sz="2400" dirty="0">
              <a:latin typeface="Calibri"/>
              <a:cs typeface="Calibri"/>
            </a:endParaRPr>
          </a:p>
          <a:p>
            <a:pPr lvl="2"/>
            <a:r>
              <a:rPr lang="en-US" sz="2400" dirty="0" smtClean="0">
                <a:latin typeface="Calibri"/>
                <a:cs typeface="Calibri"/>
              </a:rPr>
              <a:t>Collocation </a:t>
            </a:r>
            <a:r>
              <a:rPr lang="en-US" sz="2400" dirty="0">
                <a:latin typeface="Calibri"/>
                <a:cs typeface="Calibri"/>
              </a:rPr>
              <a:t>tools</a:t>
            </a:r>
            <a:endParaRPr lang="en-GB" sz="2400" dirty="0">
              <a:latin typeface="Calibri"/>
              <a:cs typeface="Calibri"/>
            </a:endParaRPr>
          </a:p>
          <a:p>
            <a:pPr lvl="2"/>
            <a:r>
              <a:rPr lang="en-US" sz="2400" dirty="0">
                <a:latin typeface="Calibri"/>
                <a:cs typeface="Calibri"/>
              </a:rPr>
              <a:t>Statistical testing facilities</a:t>
            </a:r>
            <a:endParaRPr lang="en-GB" sz="2400" dirty="0">
              <a:latin typeface="Calibri"/>
              <a:cs typeface="Calibri"/>
            </a:endParaRPr>
          </a:p>
          <a:p>
            <a:pPr lvl="2"/>
            <a:r>
              <a:rPr lang="en-US" sz="2400" dirty="0" smtClean="0">
                <a:latin typeface="Calibri"/>
                <a:cs typeface="Calibri"/>
              </a:rPr>
              <a:t>Key </a:t>
            </a:r>
            <a:r>
              <a:rPr lang="en-US" sz="2400" dirty="0">
                <a:latin typeface="Calibri"/>
                <a:cs typeface="Calibri"/>
              </a:rPr>
              <a:t>word </a:t>
            </a:r>
            <a:r>
              <a:rPr lang="en-US" sz="2400" dirty="0" err="1" smtClean="0">
                <a:latin typeface="Calibri"/>
                <a:cs typeface="Calibri"/>
              </a:rPr>
              <a:t>analysers</a:t>
            </a:r>
            <a:endParaRPr lang="en-US" sz="2400" dirty="0" smtClean="0">
              <a:latin typeface="Calibri"/>
              <a:cs typeface="Calibri"/>
            </a:endParaRPr>
          </a:p>
          <a:p>
            <a:pPr lvl="2"/>
            <a:r>
              <a:rPr lang="en-US" sz="2400" dirty="0" smtClean="0">
                <a:latin typeface="Calibri"/>
                <a:cs typeface="Calibri"/>
              </a:rPr>
              <a:t>Word sketches</a:t>
            </a:r>
            <a:endParaRPr lang="en-GB" sz="2400" dirty="0">
              <a:latin typeface="Calibri"/>
              <a:cs typeface="Calibri"/>
            </a:endParaRPr>
          </a:p>
          <a:p>
            <a:pPr lvl="1"/>
            <a:endParaRPr lang="en-GB" sz="2400" dirty="0">
              <a:solidFill>
                <a:srgbClr val="3E231A"/>
              </a:solidFill>
              <a:latin typeface="Calibri"/>
              <a:cs typeface="Calibri"/>
            </a:endParaRPr>
          </a:p>
          <a:p>
            <a:r>
              <a:rPr lang="en-GB" dirty="0" smtClean="0">
                <a:solidFill>
                  <a:srgbClr val="3E231A"/>
                </a:solidFill>
                <a:latin typeface="Calibri"/>
                <a:cs typeface="Calibri"/>
              </a:rPr>
              <a:t>Tools/methods depend on the questions being asked</a:t>
            </a:r>
            <a:endParaRPr lang="en-GB" dirty="0">
              <a:solidFill>
                <a:srgbClr val="3E231A"/>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smtClean="0">
                <a:latin typeface="Calibri" panose="020F0502020204030204" pitchFamily="34" charset="0"/>
              </a:rPr>
              <a:t>1. Definitions </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pic>
        <p:nvPicPr>
          <p:cNvPr id="6" name="Picture 5"/>
          <p:cNvPicPr>
            <a:picLocks noChangeAspect="1"/>
          </p:cNvPicPr>
          <p:nvPr/>
        </p:nvPicPr>
        <p:blipFill>
          <a:blip r:embed="rId3"/>
          <a:stretch>
            <a:fillRect/>
          </a:stretch>
        </p:blipFill>
        <p:spPr>
          <a:xfrm>
            <a:off x="1799254" y="4543528"/>
            <a:ext cx="5168444" cy="1708398"/>
          </a:xfrm>
          <a:prstGeom prst="rect">
            <a:avLst/>
          </a:prstGeom>
        </p:spPr>
      </p:pic>
      <p:pic>
        <p:nvPicPr>
          <p:cNvPr id="11" name="Picture 10"/>
          <p:cNvPicPr>
            <a:picLocks noChangeAspect="1"/>
          </p:cNvPicPr>
          <p:nvPr/>
        </p:nvPicPr>
        <p:blipFill>
          <a:blip r:embed="rId4"/>
          <a:stretch>
            <a:fillRect/>
          </a:stretch>
        </p:blipFill>
        <p:spPr>
          <a:xfrm>
            <a:off x="4239863" y="1524000"/>
            <a:ext cx="4218553" cy="3334279"/>
          </a:xfrm>
          <a:prstGeom prst="rect">
            <a:avLst/>
          </a:prstGeom>
        </p:spPr>
      </p:pic>
      <p:pic>
        <p:nvPicPr>
          <p:cNvPr id="12" name="Picture 11"/>
          <p:cNvPicPr>
            <a:picLocks noChangeAspect="1"/>
          </p:cNvPicPr>
          <p:nvPr/>
        </p:nvPicPr>
        <p:blipFill>
          <a:blip r:embed="rId5"/>
          <a:stretch>
            <a:fillRect/>
          </a:stretch>
        </p:blipFill>
        <p:spPr>
          <a:xfrm>
            <a:off x="4239863" y="1524000"/>
            <a:ext cx="4589670" cy="3464234"/>
          </a:xfrm>
          <a:prstGeom prst="rect">
            <a:avLst/>
          </a:prstGeom>
        </p:spPr>
      </p:pic>
      <p:pic>
        <p:nvPicPr>
          <p:cNvPr id="13"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b="1329"/>
          <a:stretch>
            <a:fillRect/>
          </a:stretch>
        </p:blipFill>
        <p:spPr bwMode="auto">
          <a:xfrm>
            <a:off x="2019334" y="3532099"/>
            <a:ext cx="4441058" cy="291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7"/>
          <a:stretch>
            <a:fillRect/>
          </a:stretch>
        </p:blipFill>
        <p:spPr>
          <a:xfrm>
            <a:off x="4856559" y="3561675"/>
            <a:ext cx="3972974" cy="2993613"/>
          </a:xfrm>
          <a:prstGeom prst="rect">
            <a:avLst/>
          </a:prstGeom>
        </p:spPr>
      </p:pic>
      <p:pic>
        <p:nvPicPr>
          <p:cNvPr id="2" name="Picture 1"/>
          <p:cNvPicPr>
            <a:picLocks noChangeAspect="1"/>
          </p:cNvPicPr>
          <p:nvPr/>
        </p:nvPicPr>
        <p:blipFill>
          <a:blip r:embed="rId8"/>
          <a:stretch>
            <a:fillRect/>
          </a:stretch>
        </p:blipFill>
        <p:spPr>
          <a:xfrm>
            <a:off x="523733" y="1365427"/>
            <a:ext cx="8305800" cy="3327400"/>
          </a:xfrm>
          <a:prstGeom prst="rect">
            <a:avLst/>
          </a:prstGeom>
        </p:spPr>
      </p:pic>
    </p:spTree>
    <p:extLst>
      <p:ext uri="{BB962C8B-B14F-4D97-AF65-F5344CB8AC3E}">
        <p14:creationId xmlns:p14="http://schemas.microsoft.com/office/powerpoint/2010/main" val="373065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solidFill>
                  <a:srgbClr val="292934"/>
                </a:solidFill>
                <a:latin typeface="Calibri"/>
                <a:cs typeface="Calibri"/>
              </a:rPr>
              <a:t>3 </a:t>
            </a:r>
            <a:r>
              <a:rPr lang="en-GB" dirty="0">
                <a:solidFill>
                  <a:srgbClr val="292934"/>
                </a:solidFill>
                <a:latin typeface="Calibri"/>
                <a:cs typeface="Calibri"/>
              </a:rPr>
              <a:t>designs for corpora (</a:t>
            </a:r>
            <a:r>
              <a:rPr lang="en-GB" dirty="0" err="1">
                <a:solidFill>
                  <a:srgbClr val="292934"/>
                </a:solidFill>
                <a:latin typeface="Calibri"/>
                <a:cs typeface="Calibri"/>
              </a:rPr>
              <a:t>Biber</a:t>
            </a:r>
            <a:r>
              <a:rPr lang="en-GB" dirty="0">
                <a:solidFill>
                  <a:srgbClr val="292934"/>
                </a:solidFill>
                <a:latin typeface="Calibri"/>
                <a:cs typeface="Calibri"/>
              </a:rPr>
              <a:t>, 1993: 244) </a:t>
            </a:r>
            <a:r>
              <a:rPr lang="en-GB" dirty="0" smtClean="0">
                <a:solidFill>
                  <a:srgbClr val="292934"/>
                </a:solidFill>
                <a:latin typeface="Calibri"/>
                <a:cs typeface="Calibri"/>
              </a:rPr>
              <a:t>:</a:t>
            </a:r>
          </a:p>
          <a:p>
            <a:pPr lvl="1"/>
            <a:r>
              <a:rPr lang="en-GB" sz="2400" dirty="0" smtClean="0">
                <a:solidFill>
                  <a:srgbClr val="292934"/>
                </a:solidFill>
                <a:latin typeface="Calibri"/>
                <a:cs typeface="Calibri"/>
              </a:rPr>
              <a:t>Text </a:t>
            </a:r>
            <a:r>
              <a:rPr lang="en-GB" sz="2400" dirty="0">
                <a:solidFill>
                  <a:srgbClr val="292934"/>
                </a:solidFill>
                <a:latin typeface="Calibri"/>
                <a:cs typeface="Calibri"/>
              </a:rPr>
              <a:t>production - individuals selected from a demographic population and are tracked/language </a:t>
            </a:r>
            <a:r>
              <a:rPr lang="en-GB" sz="2400" dirty="0" smtClean="0">
                <a:solidFill>
                  <a:srgbClr val="292934"/>
                </a:solidFill>
                <a:latin typeface="Calibri"/>
                <a:cs typeface="Calibri"/>
              </a:rPr>
              <a:t>recorded</a:t>
            </a:r>
          </a:p>
          <a:p>
            <a:pPr lvl="1"/>
            <a:r>
              <a:rPr lang="en-GB" sz="2400" dirty="0" smtClean="0">
                <a:solidFill>
                  <a:srgbClr val="292934"/>
                </a:solidFill>
                <a:latin typeface="Calibri"/>
                <a:cs typeface="Calibri"/>
              </a:rPr>
              <a:t>Text </a:t>
            </a:r>
            <a:r>
              <a:rPr lang="en-GB" sz="2400" dirty="0">
                <a:solidFill>
                  <a:srgbClr val="292934"/>
                </a:solidFill>
                <a:latin typeface="Calibri"/>
                <a:cs typeface="Calibri"/>
              </a:rPr>
              <a:t>reception - those texts listened to or read (more about exposure</a:t>
            </a:r>
            <a:r>
              <a:rPr lang="en-GB" sz="2400" dirty="0" smtClean="0">
                <a:solidFill>
                  <a:srgbClr val="292934"/>
                </a:solidFill>
                <a:latin typeface="Calibri"/>
                <a:cs typeface="Calibri"/>
              </a:rPr>
              <a:t>)</a:t>
            </a:r>
          </a:p>
          <a:p>
            <a:pPr lvl="1"/>
            <a:r>
              <a:rPr lang="en-GB" sz="2400" dirty="0" smtClean="0">
                <a:solidFill>
                  <a:srgbClr val="292934"/>
                </a:solidFill>
                <a:latin typeface="Calibri"/>
                <a:cs typeface="Calibri"/>
              </a:rPr>
              <a:t>Texts </a:t>
            </a:r>
            <a:r>
              <a:rPr lang="en-GB" sz="2400" dirty="0">
                <a:solidFill>
                  <a:srgbClr val="292934"/>
                </a:solidFill>
                <a:latin typeface="Calibri"/>
                <a:cs typeface="Calibri"/>
              </a:rPr>
              <a:t>as products - designed to represent the range of texts rather than the typical patterns of use of various demographic groups</a:t>
            </a:r>
          </a:p>
          <a:p>
            <a:endParaRPr lang="en-GB" dirty="0">
              <a:solidFill>
                <a:srgbClr val="292934"/>
              </a:solidFill>
              <a:latin typeface="Calibri"/>
              <a:cs typeface="Calibri"/>
            </a:endParaRPr>
          </a:p>
          <a:p>
            <a:endParaRPr lang="en-GB" dirty="0">
              <a:solidFill>
                <a:srgbClr val="292934"/>
              </a:solidFill>
              <a:latin typeface="Calibri"/>
              <a:cs typeface="Calibri"/>
            </a:endParaRPr>
          </a:p>
          <a:p>
            <a:endParaRPr lang="en-GB" dirty="0">
              <a:solidFill>
                <a:srgbClr val="292934"/>
              </a:solidFill>
              <a:latin typeface="Calibri"/>
              <a:cs typeface="Calibri"/>
            </a:endParaRPr>
          </a:p>
          <a:p>
            <a:endParaRPr lang="en-GB" dirty="0">
              <a:solidFill>
                <a:srgbClr val="292934"/>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2</a:t>
            </a:r>
            <a:r>
              <a:rPr lang="en-GB" dirty="0" smtClean="0">
                <a:latin typeface="Calibri" panose="020F0502020204030204" pitchFamily="34" charset="0"/>
              </a:rPr>
              <a:t>. Corpus design</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Tree>
    <p:extLst>
      <p:ext uri="{BB962C8B-B14F-4D97-AF65-F5344CB8AC3E}">
        <p14:creationId xmlns:p14="http://schemas.microsoft.com/office/powerpoint/2010/main" val="4172074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Content Placeholder 2"/>
          <p:cNvSpPr>
            <a:spLocks noGrp="1"/>
          </p:cNvSpPr>
          <p:nvPr>
            <p:ph idx="1"/>
          </p:nvPr>
        </p:nvSpPr>
        <p:spPr>
          <a:xfrm>
            <a:off x="457200" y="1648611"/>
            <a:ext cx="8341774" cy="4603315"/>
          </a:xfrm>
        </p:spPr>
        <p:txBody>
          <a:bodyPr numCol="1">
            <a:normAutofit/>
          </a:bodyPr>
          <a:lstStyle/>
          <a:p>
            <a:r>
              <a:rPr lang="en-GB" dirty="0" smtClean="0">
                <a:latin typeface="Calibri"/>
                <a:cs typeface="Calibri"/>
              </a:rPr>
              <a:t>General </a:t>
            </a:r>
            <a:endParaRPr lang="en-GB" b="1" dirty="0">
              <a:latin typeface="Calibri"/>
              <a:cs typeface="Calibri"/>
            </a:endParaRPr>
          </a:p>
          <a:p>
            <a:r>
              <a:rPr lang="en-GB" sz="2400" dirty="0" smtClean="0">
                <a:latin typeface="Calibri"/>
                <a:cs typeface="Calibri"/>
              </a:rPr>
              <a:t>Comparable</a:t>
            </a:r>
            <a:endParaRPr lang="en-GB" dirty="0">
              <a:latin typeface="Calibri"/>
              <a:cs typeface="Calibri"/>
            </a:endParaRPr>
          </a:p>
          <a:p>
            <a:r>
              <a:rPr lang="en-GB" sz="2400" dirty="0" smtClean="0">
                <a:latin typeface="Calibri"/>
                <a:cs typeface="Calibri"/>
              </a:rPr>
              <a:t>Parallel</a:t>
            </a:r>
            <a:endParaRPr lang="en-GB" dirty="0">
              <a:latin typeface="Calibri"/>
              <a:cs typeface="Calibri"/>
            </a:endParaRPr>
          </a:p>
          <a:p>
            <a:r>
              <a:rPr lang="en-GB" sz="2400" dirty="0" smtClean="0">
                <a:latin typeface="Calibri"/>
                <a:cs typeface="Calibri"/>
              </a:rPr>
              <a:t>Learner</a:t>
            </a:r>
            <a:endParaRPr lang="en-GB" dirty="0">
              <a:latin typeface="Calibri"/>
              <a:cs typeface="Calibri"/>
            </a:endParaRPr>
          </a:p>
          <a:p>
            <a:r>
              <a:rPr lang="en-GB" sz="2400" dirty="0" smtClean="0">
                <a:latin typeface="Calibri"/>
                <a:cs typeface="Calibri"/>
              </a:rPr>
              <a:t>Monitor</a:t>
            </a:r>
            <a:endParaRPr lang="en-GB" dirty="0">
              <a:latin typeface="Calibri"/>
              <a:cs typeface="Calibri"/>
            </a:endParaRPr>
          </a:p>
          <a:p>
            <a:r>
              <a:rPr lang="en-GB" sz="2400" dirty="0" smtClean="0">
                <a:latin typeface="Calibri"/>
                <a:cs typeface="Calibri"/>
              </a:rPr>
              <a:t>Diachronic </a:t>
            </a:r>
            <a:r>
              <a:rPr lang="en-GB" sz="2400" dirty="0">
                <a:latin typeface="Calibri"/>
                <a:cs typeface="Calibri"/>
              </a:rPr>
              <a:t>or historical</a:t>
            </a:r>
          </a:p>
          <a:p>
            <a:r>
              <a:rPr lang="en-GB" b="1" dirty="0">
                <a:latin typeface="Calibri"/>
                <a:cs typeface="Calibri"/>
              </a:rPr>
              <a:t>Specialised (or specialist/specific)</a:t>
            </a:r>
          </a:p>
          <a:p>
            <a:pPr marL="0" indent="0">
              <a:buNone/>
            </a:pPr>
            <a:endParaRPr lang="en-GB" dirty="0">
              <a:solidFill>
                <a:srgbClr val="3E231A"/>
              </a:solidFill>
              <a:latin typeface="Calibri"/>
              <a:cs typeface="Calibri"/>
            </a:endParaRPr>
          </a:p>
          <a:p>
            <a:r>
              <a:rPr lang="en-GB" dirty="0" smtClean="0">
                <a:solidFill>
                  <a:srgbClr val="3E231A"/>
                </a:solidFill>
                <a:latin typeface="Calibri"/>
                <a:cs typeface="Calibri"/>
              </a:rPr>
              <a:t>Design depends </a:t>
            </a:r>
            <a:r>
              <a:rPr lang="en-GB" dirty="0">
                <a:solidFill>
                  <a:srgbClr val="3E231A"/>
                </a:solidFill>
                <a:latin typeface="Calibri"/>
                <a:cs typeface="Calibri"/>
              </a:rPr>
              <a:t>on the questions </a:t>
            </a:r>
            <a:endParaRPr lang="en-GB" dirty="0" smtClean="0">
              <a:solidFill>
                <a:srgbClr val="3E231A"/>
              </a:solidFill>
              <a:latin typeface="Calibri"/>
              <a:cs typeface="Calibri"/>
            </a:endParaRPr>
          </a:p>
          <a:p>
            <a:pPr marL="0" indent="0">
              <a:buNone/>
            </a:pPr>
            <a:r>
              <a:rPr lang="en-GB" dirty="0">
                <a:solidFill>
                  <a:srgbClr val="3E231A"/>
                </a:solidFill>
                <a:latin typeface="Calibri"/>
                <a:cs typeface="Calibri"/>
              </a:rPr>
              <a:t> </a:t>
            </a:r>
            <a:r>
              <a:rPr lang="en-GB" dirty="0" smtClean="0">
                <a:solidFill>
                  <a:srgbClr val="3E231A"/>
                </a:solidFill>
                <a:latin typeface="Calibri"/>
                <a:cs typeface="Calibri"/>
              </a:rPr>
              <a:t>  being asked – balance required</a:t>
            </a:r>
            <a:endParaRPr lang="en-GB" dirty="0">
              <a:solidFill>
                <a:srgbClr val="3E231A"/>
              </a:solidFill>
              <a:latin typeface="Calibri"/>
              <a:cs typeface="Calibri"/>
            </a:endParaRPr>
          </a:p>
          <a:p>
            <a:endParaRPr lang="en-GB" dirty="0">
              <a:solidFill>
                <a:srgbClr val="3E231A"/>
              </a:solidFill>
              <a:latin typeface="Calibri"/>
              <a:cs typeface="Calibri"/>
            </a:endParaRPr>
          </a:p>
          <a:p>
            <a:endParaRPr lang="en-GB" dirty="0">
              <a:solidFill>
                <a:srgbClr val="3E231A"/>
              </a:solidFill>
              <a:latin typeface="Calibri"/>
              <a:cs typeface="Calibri"/>
            </a:endParaRPr>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2</a:t>
            </a:r>
            <a:r>
              <a:rPr lang="en-GB" dirty="0" smtClean="0">
                <a:latin typeface="Calibri" panose="020F0502020204030204" pitchFamily="34" charset="0"/>
              </a:rPr>
              <a:t>. Corpus design</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2" name="Picture 1"/>
          <p:cNvPicPr>
            <a:picLocks noChangeAspect="1"/>
          </p:cNvPicPr>
          <p:nvPr/>
        </p:nvPicPr>
        <p:blipFill>
          <a:blip r:embed="rId4"/>
          <a:stretch>
            <a:fillRect/>
          </a:stretch>
        </p:blipFill>
        <p:spPr>
          <a:xfrm>
            <a:off x="5767088" y="4209453"/>
            <a:ext cx="2898399" cy="2300317"/>
          </a:xfrm>
          <a:prstGeom prst="rect">
            <a:avLst/>
          </a:prstGeom>
        </p:spPr>
      </p:pic>
    </p:spTree>
    <p:extLst>
      <p:ext uri="{BB962C8B-B14F-4D97-AF65-F5344CB8AC3E}">
        <p14:creationId xmlns:p14="http://schemas.microsoft.com/office/powerpoint/2010/main" val="38200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Title 1"/>
          <p:cNvSpPr>
            <a:spLocks noGrp="1"/>
          </p:cNvSpPr>
          <p:nvPr>
            <p:ph type="title"/>
          </p:nvPr>
        </p:nvSpPr>
        <p:spPr>
          <a:xfrm>
            <a:off x="457200" y="533400"/>
            <a:ext cx="8229600" cy="990600"/>
          </a:xfrm>
        </p:spPr>
        <p:txBody>
          <a:bodyPr>
            <a:normAutofit/>
          </a:bodyPr>
          <a:lstStyle/>
          <a:p>
            <a:r>
              <a:rPr lang="en-GB" dirty="0" smtClean="0">
                <a:latin typeface="Calibri" panose="020F0502020204030204" pitchFamily="34" charset="0"/>
              </a:rPr>
              <a:t>2. Corpus design</a:t>
            </a:r>
            <a:endParaRPr lang="en-GB" dirty="0">
              <a:latin typeface="Calibri" panose="020F0502020204030204" pitchFamily="34" charset="0"/>
            </a:endParaRPr>
          </a:p>
        </p:txBody>
      </p:sp>
      <p:pic>
        <p:nvPicPr>
          <p:cNvPr id="7" name="pasted-image.tif"/>
          <p:cNvPicPr/>
          <p:nvPr/>
        </p:nvPicPr>
        <p:blipFill>
          <a:blip r:embed="rId2">
            <a:extLst/>
          </a:blip>
          <a:stretch>
            <a:fillRect/>
          </a:stretch>
        </p:blipFill>
        <p:spPr>
          <a:xfrm>
            <a:off x="8101769" y="522281"/>
            <a:ext cx="827337" cy="843146"/>
          </a:xfrm>
          <a:prstGeom prst="rect">
            <a:avLst/>
          </a:prstGeom>
          <a:ln w="12700">
            <a:miter lim="400000"/>
          </a:ln>
        </p:spPr>
      </p:pic>
      <p:sp>
        <p:nvSpPr>
          <p:cNvPr id="8" name="Shape 376"/>
          <p:cNvSpPr txBox="1">
            <a:spLocks/>
          </p:cNvSpPr>
          <p:nvPr/>
        </p:nvSpPr>
        <p:spPr>
          <a:xfrm>
            <a:off x="250031" y="1536798"/>
            <a:ext cx="8643938" cy="515014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GB" sz="2500" dirty="0" smtClean="0">
                <a:latin typeface="Calibri"/>
                <a:cs typeface="Calibri"/>
                <a:hlinkClick r:id="rId3"/>
              </a:rPr>
              <a:t>MICASE</a:t>
            </a:r>
            <a:r>
              <a:rPr lang="en-GB" sz="2500" dirty="0" smtClean="0">
                <a:latin typeface="Calibri"/>
                <a:cs typeface="Calibri"/>
              </a:rPr>
              <a:t> – Michigan Corpus of Academic Spoken English. 152 transcripts, 1,848,364 words (1997-02).</a:t>
            </a:r>
          </a:p>
          <a:p>
            <a:endParaRPr lang="en-GB" sz="2500" dirty="0" smtClean="0">
              <a:latin typeface="Calibri"/>
              <a:cs typeface="Calibri"/>
            </a:endParaRPr>
          </a:p>
          <a:p>
            <a:endParaRPr lang="en-GB" sz="2500" dirty="0" smtClean="0">
              <a:latin typeface="Calibri"/>
              <a:cs typeface="Calibri"/>
            </a:endParaRPr>
          </a:p>
          <a:p>
            <a:endParaRPr lang="en-GB" sz="2500" dirty="0" smtClean="0">
              <a:latin typeface="Calibri"/>
              <a:cs typeface="Calibri"/>
            </a:endParaRPr>
          </a:p>
          <a:p>
            <a:pPr marL="411221" indent="-411221">
              <a:buSzPct val="100000"/>
              <a:buFont typeface="Arial" pitchFamily="34" charset="0"/>
              <a:buAutoNum type="arabicPeriod"/>
              <a:defRPr sz="1800"/>
            </a:pPr>
            <a:endParaRPr lang="en-GB" sz="2500" dirty="0" smtClean="0">
              <a:latin typeface="Calibri"/>
              <a:cs typeface="Calibri"/>
            </a:endParaRPr>
          </a:p>
          <a:p>
            <a:pPr>
              <a:buFont typeface="Arial" pitchFamily="34" charset="0"/>
              <a:buBlip>
                <a:blip r:embed="rId4"/>
              </a:buBlip>
            </a:pPr>
            <a:endParaRPr lang="en-GB" sz="2500" dirty="0">
              <a:latin typeface="Calibri"/>
              <a:cs typeface="Calibri"/>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280" y="2910755"/>
            <a:ext cx="6843614" cy="292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949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QSEhQUEBQWFBUVFRYVFRUVExcUFRcVFRQWFhUVFhcYHCggGBolHBcXITEhJSkrLi4vGB8zODMsNygtLisBCgoKDg0OGhAQGiwkHyQsLCwsLCwsLCwsLCwsLCwsLCwsLCwsLCwsLCwsLDQsLCwsLCwsLCwsLC0sLCwsLCwsLP/AABEIALcBEwMBIgACEQEDEQH/xAAcAAEAAQUBAQAAAAAAAAAAAAAABgIDBAUHAQj/xABKEAACAQIDBAYFBwkFCAMAAAABAgADEQQSIQUGMVETIkFhcYEHMpGhsRRCUmJygsEjJDNzkqKy0fAIQ4Oz4RU0U4SjwsPxJVRj/8QAFwEBAQEBAAAAAAAAAAAAAAAAAAECA//EAB4RAQEBAAIDAQEBAAAAAAAAAAABESFBAhIxYXFR/9oADAMBAAIRAxEAPwDuMREBERAREQEREBERAREQEREBERAREQEREBERAREQEREBERAREQEREBERAREQEREBERAREQEREBERAREQEREBETxmAFybAcSYHst16yopZ2CqNSSbAec02P3lRSFpK1Qk2LAEoveSAS33QZE9ubwhq1OnUqKwYm16TLSpEDRqmcKw42B18oXEmr764ZeBdh9JV0/eIleG3ywjmxq5D/8AorKP2rZffOanepxTZSAWubOQAAL2tktqPORGnSL6YcOxuczKQqXJ1udF8hrCPpWlVDAMpDA8CCCD4ESucI2BQxWHcOuKanYa06YujfbzizfsidI2BvmHIp4u1NzotQaU3PYDf9G3joefZLlEviIkCIiAiIgIiICIiAiIgIiICIiAiIgIiICIiAiIgIiICJTUqBRdiAOZNhMHEbUpW0qJ45wPhcwLmNx4TQAu/Yii58T9ESIbZw+Mrk9KHVPmpTQN7RmFz3mbTFbRQdUYhFueC0iwN/pEtY954zX1EqtqjUMSBrlWlTD255CL+yNXEU2oMTTpmgKrBCpXo6lBaZC9tibsPEHSaHEYSsyoCwbo06NB25Qb2J0zG/zjczoK7XVrpUGTsKsDUpXHY1N7snihBHKa3amygLvSFgACyZs+VW9WpTf+8pHnxHAyzEuoXhdhlutiTm5UlJyD7R4v4aDxm7pgKAFAAHADQAdw7JcyTXbXRgAQWtcKQo7Seq2guetYEcCCZbwePj7XFyrtAD1OvztwHiZXTxKVCVFjpqDy7ZZTAqUW2ZNQ1rWI7rcL+0zKo4dU9UAX4+2/4ylyJLuvvY1BqeHxJLUmISnVJ61MnQI5PrLyPEdtxw6POHbUpZqTdwv7Nfhede3YxhrYShUbVmprmPNgLMfaDM0jZxESBERAREQEREBERAREQEREBERAREQEREBERATA+WmpcUfVGhqWuCeSdh8Tp4zLuGB5cD38/KR3au+uGoN0SZq1QFUyUVzZWZgqqzeqtyQNTxgebYwlQqSuHFQ62atUL2v9QcB3CQPadRx69AKRxbDVmpnjf1HU390k9H0khlznB1+j16ymmx0qdGRkzA3zaW4y/lwO0Q4w7mliFF2QqadVe+pRa2Zb9o484VzFdu1EaxPTJ2gp0VdBfU5LstQAfQJPO02FNxUVauFfjqACQeenardxlneLY7JUNOsgFQdZSt8tRQfXpnmO1eImmwGIOGqhhrSqsq1RewVmKjpvHnzHtl/qJvsravy38jWsMSAeiqcOmyjWlU+vYaHttY9+ZsfFlWFM66now3AOdGpH6lQdUjnYyL7fwbI2dbo6MLkWBV1N1Yd4IGs3uMxArJSxC6GtTDtb5tUdWoB4ODGdH6r2lhhTqdW+RgGS/HKwuL944eUw2Imz2lXFSjSqcNWB8znPvYzQ/Ksx6gzfW4L7e3yliVfvNDtneuhQuoPSP9FeAP1m4CZW1yQh1JJ0sNBOY7Tp2qsD2GVHX6fXwlOqdOmpZ7cgyA2986ZuNQKYDDg/RLeTuzD3ETlu7CtXwmDoji1NKY8O1vDLrO2YeiERUXRVUKPBRYTNaXIlupXVfWZR4kD4zDq7cwy+tiKI/wAVb+y8g2ETRVd8MEvGup+yGb+EGYFf0h4FeDs3ghH8VoEsiQip6TMP8ylWfyT8GMzdk79UKzBXSrRJNgXQ5NebDh4nSBKoiICIiAiIgIiICIiAiIgIiareDeLDYGn0mLrLSXsBN2Y8kQdZj4CBtZr9obQQMKC1FFeoOogYdIFvZqmXjZb3vw4Thu+fpurVr09mr8np8OmcBqzfZGq0+36R7xK/7Pd62NxVaszPUFNeu7FmJdiGJJ1PAcZZBNfS1vYcHSTC4c5alRdWB1WmNPadde4zidbeeslMUqb5QL3IADdZs2rcdDqLc/Cbz0o7SFbaWIIIZUIpAg3HUAzDyYsPG85+jXNz4xCtlQ2lVVsyuytzBYHjfUg346+MkNHeyo4DVrmvTF8PiaZCVkcWADNb8oltCrdl+N5rMDhEsLgG41J14zGxmF6OplHBhcDlx/ETWI7psTai7awBzZVxVEgNbQLVsSlReSOAQR2WYdgkCxKB7h1yhwyup0ysrFKi+Taie+hvaBp7RSnfq4inUpkdhZVNZD4joyPvGSD0h0WTE1CwsgKMhCgC1RDnBtx6wvc85lVyixrYLD1Kl85V8PU0uWaixp5hyuFuTNbsDG2w7o391WceAa7H33mTu3iOlwdVUDNmrB6amyqQFGZgSeBJY/d7ZpelSjnCC7O5duJFyTYAdwNuEsK3GBxTVKGVxZS5KqR8297kHmSfYJb2kE6Mmo7Io1YISpZQDcZhqB4WPfLOzqpYXM1G+u0MqrRU6vqw+oCPiR7jKivY1WriEPR5VSmLgMTmC5wEBbW5uwEu1d0g7F6gQs2p1Yj2aCZW6tPosML8arZv8OncL7XzH/DE3IrzOrjBw+CrJYrWKlRZSmZSBa1gQ2mmkvVMNVf169VvFr/xXmUKonorCRWtGxl7Sx+9/IS7T2OnI+bMfxmcawlFeucrBfWynL420lkRbXZVMfMX2Ay/Tw6LwAHkBMHEPmByrYfkyNdbq1zoTbh29t4c3ykdUgEBtOfAgaEHtHwm/Sd1N/GyFReY7O0dvD2y4TpNUSbqRYFQB3EdoP4f6y+tYzHbr5zxklldh2ZVz0aTHi1NGPmoMyZgbvm+Fw/6il/lrM+RzpERAREQEREBERATHx2Np0abVKzrTpqLs7sFUDvJlnbW1KeFoVK9Y2SmtzbiewKO8kgDxny/vxvvU2jVY13fo1N6VFCBSTloR12txc68bWGkCfb7enH1qeyl7vlNVffSpN8X/ZnGdp7Sq4ioauIqPVqNxd2LHwF+A7hoJbrAcVN+YsAR7OImOZR7Onf2f8eKe0KiMbdLQYKObIytbxy5j5GcwmfsDajYXE0cQnrUqivbmAesp7iLjziCYekjZhw+0sStrCo/yhO9a3WNvB848pCHQq1vZ4T6W373PTatGk9JgtVVD0ahFw1KoAcrcwRY9x8ZyvaO5yk08NVX5JilDC9WoTSxBFsrUXPPW4HA5Rl1JCFQ/BbSKAC17cOwzOp0alQmvVGUAWW4tc8AAOWt7zaU92MVhmHSUSQWCBgUsWZgii97AkkDW3GbrGbtVmp/lnVKpy9BhkvVqVGLWI6mgsAdRpw7Dea1FPofwBqbUoEcKK1KjeHRtTH71RZNfTMS3R0KYvVrsKaAcdQAT4DNfykj9G+6Q2bh2etbp6tjU1vkUerTB56kk8/AGRetiPlGLr7RYXo4dWo4Xt6SobipUXuvdQe255TP1VNFRSXInq0KApj7TAKPcB75r8Tu0ehNdySEW4UXHUHhr5eMzdnrnyJf1mL1NOPHTyF/MyVY5gaFVSNDSdfLIRGjlNLHVVJHQ2HzVsQfE6WtIXvNWqNVDva4AQkXtcFjwJNuPPsnZsHiqZFJs6XsNcw/nI36WqXTpSXDJ0jF7t0S5tAp9Yr3ntlTGLsbGA0qeZhfIgsSAbBBbSbNXvwMh+wNlFk6PFIyvTNhc2bIwDLfuvmkgpbvUV1AY/fI/htIrZBpWDLOGw6r6oP7bH4mZDGB6IMpWV2lFBlJlb2HEgeJt8Zl4bZlR/UpO3eVyD2uRfykGEDLtNDN3Q3ZrHj0aebOfMAAe+Zi7r2HWrNf6iKov2etmjRNt3f91w/6mmPYgmxmh3ExJqYDDsxuwTIxta5psUJt92b6QIiICIiAiIgIiIHMP7Qdcrs6mAxUNiFBt2/kqpC+0X8pwTdrYnypqt2KpRovWqFRmcqlhlRe0ksB3e4/Qvp7wmfZLta/RVaT+1uj/wDJPm/ZuIZA4RiudcjEaEqWVrX4i5UcOzSIra7Z2E9CktQ0XosGI1bOGX6V+FwbA2v6w4dsfbunR93dqtW2XtDCuOlainymiHYkhCvRVrE69UOr28ZztG4R3h1qzNlu7slsXiKWHRgpqNYs3BVUFnc9wUE+Ut0lGn9donoxDUjemxUlStxocroVZb94JB8ZbEfTm6e0KZ2bg2oOzU6YekruApZaBemGIB0BCXtytM6ntnBY2n0VdFqKyh8tWixRkPq1FDLqvJhzGvCQj0c4ylS2RT6Zb0xSruxHrC1QhrHjqGOkyN28Pg8NeuhxFnGVOlRLIhKjLdbFz1EGZixsgF+MYqWUNw8ARmoioqHW1PFVlp89FD2HPSZ+FweCwILU0RGPFtXqN4sbs3heYdM5hdDodR2X8gxmHtbYz1qNWmBl6RCucCpcXHHRPxmeFarfTblXE4eoaJ6OhYgsD13voRp6o9/h24+3bJhMHSQADoqZsNBYU17POanCbu1sFg6yYp1cu1NVSkpCqEuL9ZRYkW7NLdssbVxtVjh1YrZFp0+qtiR0YIJJJ5dgHlwmozWdsistN7te1rXAva/bJFiHBpVLH+7b2FTY+Ei2EHWPh+MyMdUZMNWKmxRcy912AZe9SDqPOWwlc03GQGnqBpVHZ3ToN5ANxR+SP6wfCT28g1Dj85qfZp/Bpsm4TWOfzmp9ml/3zaPwgUU5XaUU5cI7BYHgCeAJ7T3QFOmWbKgLNyHLmSdAO8zeYHd4nWs/3E+Bci58gJnYbBiiuVPM9rHmTPcFjtWFVilmIUDD1KhK9jZwwXXlJdXGfgdn0qWtNFB+la7HxY6n2zOzzWNjUH/2COa06NMf9QmY9fblJPWVv8TEU045bfol+sv7Q5yYN10ksYqrw8Zo124KjCnTphS1xm6evUy9Um5BAAPj2zPxL8IxWz9HzWp4hPo4mpbuBsf5yVSHej17jFnsOIYewa/GTAGav1l7ERIEREBERATyey1Ue0DS79bP+U7PxdEC7PRfKPrqM6fvKJ8g0zZvH/3PsfFYy0+VN+tlfJcdWRRZM5qU+XRuSygeGq/diL0zNxtprQx1Bn/RVCaFYHgadYGm1+4Zr/dmj25s1sLia+HbjSqMmvaFY2PmNfOWjqpH9f1x9slfpAoNiKeE2kguK9BErsBoMRR/JOW5ZsoIl8uqk/xFKR/r3xi+zwH4iULK8TqAf64/6zXSOvbtH/4P/lsR/mibLGrWNDC9MfzY1Mp6It9NcvT5my69lu+a7ctRV2QlIOFL08TSubkK5cHrWBPDWSahhDUwyUalVboBY0a44q1wQHprY3mbeVnx02gBlAXhYAeE9NFfoj2CaPB7YKoqlHewAzGpRJPeevMn/bi/8Op5KG/hJkVHt/1AptYW6yfjIBtH1qX2qf8AlSdb7YnpKRORlGanYsMtzrcAXvpp7ZBdo8aX2k/ySYhWdgfWPh+Mu7Z/3Wv9gfxrLOzj1j4fjMratEvRqU1F2dbDuAILMeQAHwE2zHNdxf0J/Wj4SdAyC7j/AKE/rR8JNiZFaxz+c1PsUvjUmzfgJqCfzip9il8ak27cBIPKUuGWaZlwwNlgttugy1AaijgQRnA5a6MO+4PjNlQ2rRb54Xue6ewtYHykZvPc0YupY+DSqS3rXAF1bS1iOI1+ce2VjBUwb9Gt7AXIvoAABr4CQl6Kk3trztrKhmHB2HgxHwMYanSmwsBYcgLS1iL24SFl6n/Ef9tv5y21Inib+OvxiRNdB9HuI/NEY2BqNUqG3bmqNY/sgSaUnvOd7qYi1NF5C3vk6wT3ElGwETxZ7AREQEREDwzCxbWEzTMPFppAiW2sURecp36wq4oC+jpfK3ceKnunVtt4Um855trZxJOkDm2ycKEr0xi0L0MwFTI9myX1ZSDe44yW7R2rh6OAOCo2qAsxzBiygMQc3WAsxt6o4TBxOymvwmN/sduUXkaMqoFgo/rvlsPYg5QbfNYEqe4gGSIbDPKW6mxDygTv0T7Zp9Ay5EpkYl2ype1moKL9Yk8QfYJ0ZFolELUUqZlDfousT0j5x0mYAk6dyWuxswnBtgq2Hrclfqt4/NP4ec6Hszb5prkcZ0vex17bkEXFx3X17bxfHYsuJZVw2G6ubCoL24FlOqsdBa9za4BscoYtlIsdY1HDPbo6bKWFwUxDBR1Cbg5RcEjq/TXrAWBtjDeDD2F0uQLfpTqL3YE1bXzGxbU5iq3JsJh4jemmoGUKCAes9UVCS2rMRSzdYkcbc+AmPWt+0Y2Bo2pYpXLM9OsgUs7MwD06LsLniMzva44aTX7crBMZ0YPUChR4lQAfHS3nMaptq7VCNekILEjLqFCiw42so1OvcJpdq4ou2cnXgfLgZ0kyOd5qc7Eolma1r5e3hx9835w4SnUtqSjXY8T1TbwHdI1uZjM4LHjksfEMAZJMTV6j/Zb4GKs+OR7qYKrSpWqUaoJcMv5JyCtuIIFpvNs7W+SqGr06ihjYXUXJ8Cbjzm0Xb+GWnSvVXqotwDmIIAuLDW8h+/m3vl2VKSEIhuGbQseGgHASou7L2ylepVqDqLamvXIB6vSG/Hvm1O8FE9UPmI7EVnP7oM59hKLp/do32wW93CbFNoYkCylUHJUA/CRE4o4onhTYDm1l9183umStQ9th4G8542LxR41X8tPhLTpWbjUc/eMvA6O1YDiQPOWKm0qS8aiD7wnOzgHPEk+cDZbco2KnVXeDDjjVXyufhMWpvZhxwZj4KfxkRGyTylY2QeUaJG2+dP5qOfYJdwm8D1TZaYUc2a/uEj9DZB5SSbG2WQRpJone7DaCdD2cdBITu/gyLScYBLCQbJZVKVlUBERAREQEtVEvLs8gajGYO8j+O2ID2SasksvhwYHOKu7g5Shd2hynRTgxAwYgQAbtjlLFfdscp0f5IJRUwQ5QOQ47dvumqxOzKnOdlxGzAeya2vsQHsgcarbMrdjH+vOYr7Kr/S907K+745S0d3hyl0cZOy8SOGU+3+UpXZOI7QPbp8J2Y7ujlPRu6OUaOY7JpYmgpWmwF+Jy3PEnS57+UyalDE1PXquQewHKP3QJ0lN3xymRT2COUaOUUt2TymQu7HdOrpsQcpeXY45SDko3Y7pWN2O6daGxxyno2QOUDk67sd0uLux3Tqw2SOUrGyhygcrXdfulxd1+6dSGyxylQ2YOUDl67r90uLux3Tpw2aOUqGzxygc2pbs9022B2Dbsk1GAHKXUwgEDVbP2flm7oU7SpKVpdAgBPYiAiIgIiICIiAiIgeWi09iAnlp7ECgpKTSEuxAsdAJ4cOJkRAxvk4j5OJkxAsCgJ6KIl6IFsUxPckriBRknuSVRApyxllUQKcsZZVEDy0WnsQPLRaexAREQEREBERAREQEREBERAREQEREBERAREQEREBERAREQEREBERAREQEREBERAREQEREBER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Title 1"/>
          <p:cNvSpPr>
            <a:spLocks noGrp="1"/>
          </p:cNvSpPr>
          <p:nvPr>
            <p:ph type="title"/>
          </p:nvPr>
        </p:nvSpPr>
        <p:spPr>
          <a:xfrm>
            <a:off x="457200" y="533400"/>
            <a:ext cx="8229600" cy="990600"/>
          </a:xfrm>
        </p:spPr>
        <p:txBody>
          <a:bodyPr/>
          <a:lstStyle/>
          <a:p>
            <a:r>
              <a:rPr lang="en-GB" dirty="0">
                <a:latin typeface="Calibri" panose="020F0502020204030204" pitchFamily="34" charset="0"/>
              </a:rPr>
              <a:t>2</a:t>
            </a:r>
            <a:r>
              <a:rPr lang="en-GB" dirty="0" smtClean="0">
                <a:latin typeface="Calibri" panose="020F0502020204030204" pitchFamily="34" charset="0"/>
              </a:rPr>
              <a:t>. Corpus design</a:t>
            </a:r>
            <a:endParaRPr lang="en-GB" dirty="0">
              <a:latin typeface="Calibri" panose="020F0502020204030204" pitchFamily="34" charset="0"/>
            </a:endParaRPr>
          </a:p>
        </p:txBody>
      </p:sp>
      <p:pic>
        <p:nvPicPr>
          <p:cNvPr id="7" name="pasted-image.tif"/>
          <p:cNvPicPr/>
          <p:nvPr/>
        </p:nvPicPr>
        <p:blipFill>
          <a:blip r:embed="rId3">
            <a:extLst/>
          </a:blip>
          <a:stretch>
            <a:fillRect/>
          </a:stretch>
        </p:blipFill>
        <p:spPr>
          <a:xfrm>
            <a:off x="8101769" y="522281"/>
            <a:ext cx="827337" cy="843146"/>
          </a:xfrm>
          <a:prstGeom prst="rect">
            <a:avLst/>
          </a:prstGeom>
          <a:ln w="12700">
            <a:miter lim="400000"/>
          </a:ln>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59" y="1663496"/>
            <a:ext cx="5979051" cy="420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098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6304</TotalTime>
  <Words>2893</Words>
  <Application>Microsoft Office PowerPoint</Application>
  <PresentationFormat>On-screen Show (4:3)</PresentationFormat>
  <Paragraphs>445</Paragraphs>
  <Slides>48</Slides>
  <Notes>23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Clarity</vt:lpstr>
      <vt:lpstr>PowerPoint Presentation</vt:lpstr>
      <vt:lpstr>Contents </vt:lpstr>
      <vt:lpstr>1. Definitions </vt:lpstr>
      <vt:lpstr>1. Definitions </vt:lpstr>
      <vt:lpstr>1. Definitions </vt:lpstr>
      <vt:lpstr>2. Corpus design</vt:lpstr>
      <vt:lpstr>2. Corpus design</vt:lpstr>
      <vt:lpstr>2. Corpus design</vt:lpstr>
      <vt:lpstr>2. Corpus design</vt:lpstr>
      <vt:lpstr>2. Corpus design</vt:lpstr>
      <vt:lpstr>3. Who uses corpora?</vt:lpstr>
      <vt:lpstr>3. Who uses corpora?</vt:lpstr>
      <vt:lpstr>3. Who uses corpora?</vt:lpstr>
      <vt:lpstr>3. Who uses corpora?</vt:lpstr>
      <vt:lpstr>3. Who uses corpora?</vt:lpstr>
      <vt:lpstr>3. Who uses corpora?</vt:lpstr>
      <vt:lpstr>3. Who uses corpora?</vt:lpstr>
      <vt:lpstr>3. Who uses corpora?</vt:lpstr>
      <vt:lpstr>4. Challenges of DDL</vt:lpstr>
      <vt:lpstr>4. Challenges of DDL</vt:lpstr>
      <vt:lpstr>4. Challenges of DDL</vt:lpstr>
      <vt:lpstr>4. Challenges of DDL</vt:lpstr>
      <vt:lpstr>4. Challenges of DDL</vt:lpstr>
      <vt:lpstr>4. Challenges of DDL</vt:lpstr>
      <vt:lpstr>4. Challenges of DDL</vt:lpstr>
      <vt:lpstr>4. Challenges of DDL</vt:lpstr>
      <vt:lpstr>4. Challenges of DDL</vt:lpstr>
      <vt:lpstr>5. The importance of visualisation</vt:lpstr>
      <vt:lpstr>5. The importance of visualisation</vt:lpstr>
      <vt:lpstr>6. Case study: WordWanderer</vt:lpstr>
      <vt:lpstr>PowerPoint Presentation</vt:lpstr>
      <vt:lpstr>6. Case study: WordWanderer</vt:lpstr>
      <vt:lpstr>6. Case study: WordWanderer</vt:lpstr>
      <vt:lpstr>6. Case study: WordWanderer</vt:lpstr>
      <vt:lpstr>6. Case study: WordWanderer</vt:lpstr>
      <vt:lpstr>6. Case study: WordWanderer</vt:lpstr>
      <vt:lpstr>6. Case study: WordWanderer</vt:lpstr>
      <vt:lpstr>6. Case study: WordWanderer</vt:lpstr>
      <vt:lpstr>6. Case study: WordWanderer</vt:lpstr>
      <vt:lpstr>7. Case study: CorCenCC</vt:lpstr>
      <vt:lpstr>7. Case study: CorCenCC</vt:lpstr>
      <vt:lpstr>7. Case study: CorCenCC</vt:lpstr>
      <vt:lpstr>7. Case study: CorCenCC</vt:lpstr>
      <vt:lpstr>7. Case study: CorCenCC</vt:lpstr>
      <vt:lpstr>7. Case study: CorCenCC</vt:lpstr>
      <vt:lpstr>7. Case study: CorCenCC</vt:lpstr>
      <vt:lpstr>PowerPoint Presentation</vt:lpstr>
      <vt:lpstr>8.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meta in ‘meta-data’: corpus investigations in sociolinguistic contexts</dc:title>
  <dc:creator>Dawn Knight</dc:creator>
  <cp:lastModifiedBy>NBuser</cp:lastModifiedBy>
  <cp:revision>892</cp:revision>
  <cp:lastPrinted>2016-03-17T16:08:49Z</cp:lastPrinted>
  <dcterms:created xsi:type="dcterms:W3CDTF">2014-06-03T10:40:47Z</dcterms:created>
  <dcterms:modified xsi:type="dcterms:W3CDTF">2016-07-16T12:16:05Z</dcterms:modified>
</cp:coreProperties>
</file>