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0" r:id="rId4"/>
    <p:sldId id="264" r:id="rId5"/>
    <p:sldId id="265" r:id="rId6"/>
    <p:sldId id="267" r:id="rId7"/>
    <p:sldId id="268" r:id="rId8"/>
    <p:sldId id="270" r:id="rId9"/>
    <p:sldId id="271" r:id="rId10"/>
    <p:sldId id="272" r:id="rId11"/>
    <p:sldId id="276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30" autoAdjust="0"/>
    <p:restoredTop sz="94614" autoAdjust="0"/>
  </p:normalViewPr>
  <p:slideViewPr>
    <p:cSldViewPr>
      <p:cViewPr varScale="1">
        <p:scale>
          <a:sx n="75" d="100"/>
          <a:sy n="75" d="100"/>
        </p:scale>
        <p:origin x="-10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3A994-19FD-452E-B2C3-99E934A2641A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161D3-20D6-4A97-A8B5-6CA2FCD34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276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161D3-20D6-4A97-A8B5-6CA2FCD348D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425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161D3-20D6-4A97-A8B5-6CA2FCD348D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75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94D0-5F0B-43FB-944C-8992E6C854B9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9CED-934B-4706-83FC-D0B0305AA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425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94D0-5F0B-43FB-944C-8992E6C854B9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9CED-934B-4706-83FC-D0B0305AA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208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94D0-5F0B-43FB-944C-8992E6C854B9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9CED-934B-4706-83FC-D0B0305AA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195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94D0-5F0B-43FB-944C-8992E6C854B9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9CED-934B-4706-83FC-D0B0305AA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203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94D0-5F0B-43FB-944C-8992E6C854B9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9CED-934B-4706-83FC-D0B0305AA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27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94D0-5F0B-43FB-944C-8992E6C854B9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9CED-934B-4706-83FC-D0B0305AA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34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94D0-5F0B-43FB-944C-8992E6C854B9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9CED-934B-4706-83FC-D0B0305AA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86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94D0-5F0B-43FB-944C-8992E6C854B9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9CED-934B-4706-83FC-D0B0305AA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718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94D0-5F0B-43FB-944C-8992E6C854B9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9CED-934B-4706-83FC-D0B0305AA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056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94D0-5F0B-43FB-944C-8992E6C854B9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9CED-934B-4706-83FC-D0B0305AA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84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94D0-5F0B-43FB-944C-8992E6C854B9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9CED-934B-4706-83FC-D0B0305AA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544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D94D0-5F0B-43FB-944C-8992E6C854B9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09CED-934B-4706-83FC-D0B0305AA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34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y-ZfzoER_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Ln1rAuZuV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764704"/>
            <a:ext cx="8136904" cy="525658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800" dirty="0"/>
              <a:t/>
            </a:r>
            <a:br>
              <a:rPr lang="en-GB" sz="4800" dirty="0"/>
            </a:b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800" dirty="0"/>
              <a:t/>
            </a:r>
            <a:br>
              <a:rPr lang="en-GB" sz="4800" dirty="0"/>
            </a:br>
            <a:r>
              <a:rPr lang="en-GB" sz="4000" b="1" smtClean="0"/>
              <a:t>The </a:t>
            </a:r>
            <a:r>
              <a:rPr lang="en-GB" sz="4000" b="1" smtClean="0"/>
              <a:t>selection </a:t>
            </a:r>
            <a:r>
              <a:rPr lang="en-GB" sz="4000" b="1" dirty="0" smtClean="0"/>
              <a:t>of vocabulary,</a:t>
            </a:r>
            <a:br>
              <a:rPr lang="en-GB" sz="4000" b="1" dirty="0" smtClean="0"/>
            </a:br>
            <a:r>
              <a:rPr lang="en-GB" sz="4000" b="1" dirty="0" smtClean="0"/>
              <a:t>language </a:t>
            </a:r>
            <a:r>
              <a:rPr lang="en-GB" sz="4000" b="1" dirty="0"/>
              <a:t>and skills for a discipline-specific Pre-university Foundation </a:t>
            </a:r>
            <a:r>
              <a:rPr lang="en-GB" sz="4000" b="1" dirty="0" smtClean="0"/>
              <a:t>Programme</a:t>
            </a:r>
            <a:br>
              <a:rPr lang="en-GB" sz="4000" b="1" dirty="0" smtClean="0"/>
            </a:br>
            <a:r>
              <a:rPr lang="en-GB" sz="4000" b="1" dirty="0"/>
              <a:t/>
            </a:r>
            <a:br>
              <a:rPr lang="en-GB" sz="4000" b="1" dirty="0"/>
            </a:br>
            <a:r>
              <a:rPr lang="en-GB" sz="3600" dirty="0" smtClean="0"/>
              <a:t>Clare Anderson</a:t>
            </a:r>
            <a:br>
              <a:rPr lang="en-GB" sz="3600" dirty="0" smtClean="0"/>
            </a:br>
            <a:r>
              <a:rPr lang="en-GB" sz="3600" dirty="0" smtClean="0"/>
              <a:t>CATS College Cambridge</a:t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4800" dirty="0"/>
              <a:t/>
            </a:r>
            <a:br>
              <a:rPr lang="en-GB" sz="4800" dirty="0"/>
            </a:br>
            <a:r>
              <a:rPr lang="en-GB" sz="4800" dirty="0"/>
              <a:t/>
            </a:r>
            <a:br>
              <a:rPr lang="en-GB" sz="4800" dirty="0"/>
            </a:b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91960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4: Business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Supporting Coursework Part 2</a:t>
            </a:r>
            <a:endParaRPr lang="en-GB" dirty="0"/>
          </a:p>
          <a:p>
            <a:r>
              <a:rPr lang="en-GB" dirty="0"/>
              <a:t>Building a formative </a:t>
            </a:r>
            <a:r>
              <a:rPr lang="en-GB" dirty="0" smtClean="0"/>
              <a:t>assignment (CSR)</a:t>
            </a:r>
            <a:endParaRPr lang="en-GB" dirty="0"/>
          </a:p>
          <a:p>
            <a:r>
              <a:rPr lang="en-GB" dirty="0"/>
              <a:t>Teaching the </a:t>
            </a:r>
            <a:r>
              <a:rPr lang="en-GB" dirty="0" smtClean="0"/>
              <a:t>academic conventions, skills &amp; vocabulary </a:t>
            </a:r>
            <a:r>
              <a:rPr lang="en-GB" dirty="0"/>
              <a:t>within </a:t>
            </a:r>
            <a:r>
              <a:rPr lang="en-GB" dirty="0" smtClean="0"/>
              <a:t>that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78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Raise student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Student engagement: EAP assessments formative for coursework &amp; vocabulary</a:t>
            </a:r>
          </a:p>
          <a:p>
            <a:r>
              <a:rPr lang="en-GB" dirty="0"/>
              <a:t>Specific mention in term reports to parents</a:t>
            </a:r>
          </a:p>
          <a:p>
            <a:r>
              <a:rPr lang="en-GB" dirty="0"/>
              <a:t>Support of colleagues across disciplines</a:t>
            </a:r>
          </a:p>
          <a:p>
            <a:r>
              <a:rPr lang="en-GB" dirty="0"/>
              <a:t>Peer visits</a:t>
            </a:r>
          </a:p>
          <a:p>
            <a:r>
              <a:rPr lang="en-GB" dirty="0"/>
              <a:t>Modified team teaching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1318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Complexities of Schemes of work</a:t>
            </a:r>
          </a:p>
          <a:p>
            <a:r>
              <a:rPr lang="en-GB" dirty="0" smtClean="0"/>
              <a:t>Class timing</a:t>
            </a:r>
          </a:p>
          <a:p>
            <a:r>
              <a:rPr lang="en-GB" dirty="0" smtClean="0"/>
              <a:t>Late-comers to the course</a:t>
            </a:r>
          </a:p>
          <a:p>
            <a:r>
              <a:rPr lang="en-GB" dirty="0" smtClean="0"/>
              <a:t>Importance of reinforcement from cross departmental cooperation</a:t>
            </a:r>
          </a:p>
          <a:p>
            <a:r>
              <a:rPr lang="en-GB" dirty="0" smtClean="0"/>
              <a:t>Writing &amp; adapting the material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56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Student attitudes: generic academic skills</a:t>
            </a:r>
          </a:p>
          <a:p>
            <a:r>
              <a:rPr lang="en-GB" dirty="0" smtClean="0"/>
              <a:t>Student attitudes: subject specific academic skills and vocabulary</a:t>
            </a:r>
          </a:p>
          <a:p>
            <a:r>
              <a:rPr lang="en-GB" dirty="0" smtClean="0"/>
              <a:t>Students with pre-intermediate English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064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Many thanks!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clareanderson1@gmail.com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38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GB" dirty="0" smtClean="0"/>
              <a:t>University Foundation Programme (UFP) progression to university place in one year</a:t>
            </a:r>
          </a:p>
          <a:p>
            <a:r>
              <a:rPr lang="en-GB" dirty="0"/>
              <a:t>5 hours English per week, 3 </a:t>
            </a:r>
            <a:r>
              <a:rPr lang="en-GB" dirty="0" smtClean="0"/>
              <a:t>IELTS, </a:t>
            </a:r>
            <a:r>
              <a:rPr lang="en-GB" dirty="0"/>
              <a:t>2 </a:t>
            </a:r>
            <a:r>
              <a:rPr lang="en-GB" dirty="0" smtClean="0"/>
              <a:t>ESAP: Academic Skills for UFP</a:t>
            </a:r>
          </a:p>
          <a:p>
            <a:r>
              <a:rPr lang="en-GB" dirty="0" smtClean="0"/>
              <a:t>Students from: GCSE or A-level year 1</a:t>
            </a:r>
          </a:p>
          <a:p>
            <a:r>
              <a:rPr lang="en-GB" dirty="0" smtClean="0"/>
              <a:t>Business, </a:t>
            </a:r>
            <a:r>
              <a:rPr lang="en-GB" dirty="0"/>
              <a:t>Sciences and Social </a:t>
            </a:r>
            <a:r>
              <a:rPr lang="en-GB" dirty="0" smtClean="0"/>
              <a:t>Sciences </a:t>
            </a:r>
          </a:p>
          <a:p>
            <a:r>
              <a:rPr lang="en-GB" dirty="0"/>
              <a:t>Re-inclusion of coursework </a:t>
            </a:r>
            <a:endParaRPr lang="en-GB" dirty="0" smtClean="0"/>
          </a:p>
          <a:p>
            <a:r>
              <a:rPr lang="en-GB" dirty="0"/>
              <a:t>C</a:t>
            </a:r>
            <a:r>
              <a:rPr lang="en-GB" dirty="0" smtClean="0"/>
              <a:t>lass </a:t>
            </a:r>
            <a:r>
              <a:rPr lang="en-GB" dirty="0"/>
              <a:t>size; </a:t>
            </a:r>
            <a:r>
              <a:rPr lang="en-GB" dirty="0" smtClean="0"/>
              <a:t>up </a:t>
            </a:r>
            <a:r>
              <a:rPr lang="en-GB" dirty="0"/>
              <a:t>to 3 subjects supported </a:t>
            </a:r>
            <a:r>
              <a:rPr lang="en-GB" dirty="0" smtClean="0"/>
              <a:t>per group</a:t>
            </a:r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447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UFP students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Age </a:t>
            </a:r>
          </a:p>
          <a:p>
            <a:r>
              <a:rPr lang="en-GB" dirty="0" smtClean="0"/>
              <a:t>English level 4.5 – 7.0</a:t>
            </a:r>
          </a:p>
          <a:p>
            <a:r>
              <a:rPr lang="en-GB" dirty="0"/>
              <a:t>A</a:t>
            </a:r>
            <a:r>
              <a:rPr lang="en-GB" dirty="0" smtClean="0"/>
              <a:t>ttitude </a:t>
            </a:r>
            <a:r>
              <a:rPr lang="en-GB" dirty="0"/>
              <a:t>to English </a:t>
            </a:r>
            <a:r>
              <a:rPr lang="en-GB" dirty="0" smtClean="0"/>
              <a:t>language</a:t>
            </a:r>
          </a:p>
          <a:p>
            <a:r>
              <a:rPr lang="en-GB" dirty="0" smtClean="0"/>
              <a:t>The relevance question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0034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Factoring-in UFP-wide issues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In-sessional </a:t>
            </a:r>
            <a:r>
              <a:rPr lang="en-GB" sz="2000" dirty="0"/>
              <a:t>course plus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GB" dirty="0"/>
              <a:t>Prioritising and balancing </a:t>
            </a:r>
            <a:r>
              <a:rPr lang="en-GB" dirty="0" smtClean="0"/>
              <a:t>needs: students</a:t>
            </a:r>
          </a:p>
          <a:p>
            <a:r>
              <a:rPr lang="en-GB" dirty="0" smtClean="0"/>
              <a:t>Easier than A-levels</a:t>
            </a:r>
          </a:p>
          <a:p>
            <a:r>
              <a:rPr lang="en-GB" dirty="0" smtClean="0"/>
              <a:t>English language work? Really?</a:t>
            </a:r>
            <a:endParaRPr lang="en-GB" dirty="0"/>
          </a:p>
          <a:p>
            <a:r>
              <a:rPr lang="en-GB" dirty="0" smtClean="0"/>
              <a:t>Expectation of evening &amp; weekend study unreasonable!</a:t>
            </a:r>
          </a:p>
          <a:p>
            <a:r>
              <a:rPr lang="en-GB" dirty="0" smtClean="0"/>
              <a:t>EAP tutors  will proof-read project/coursework</a:t>
            </a:r>
          </a:p>
          <a:p>
            <a:r>
              <a:rPr lang="en-GB" dirty="0" smtClean="0"/>
              <a:t>Academic Skills sessions: Ah!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62500" lnSpcReduction="20000"/>
          </a:bodyPr>
          <a:lstStyle/>
          <a:p>
            <a:endParaRPr lang="en-GB" dirty="0"/>
          </a:p>
          <a:p>
            <a:r>
              <a:rPr lang="en-GB" sz="3400" dirty="0"/>
              <a:t>s</a:t>
            </a:r>
            <a:r>
              <a:rPr lang="en-GB" sz="3400" dirty="0" smtClean="0"/>
              <a:t>ome pre-sessional goals</a:t>
            </a:r>
            <a:endParaRPr lang="en-GB" sz="3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GB" dirty="0"/>
              <a:t>Prioritising and balancing </a:t>
            </a:r>
            <a:r>
              <a:rPr lang="en-GB" dirty="0" smtClean="0"/>
              <a:t>needs: tutors</a:t>
            </a:r>
            <a:endParaRPr lang="en-GB" dirty="0"/>
          </a:p>
          <a:p>
            <a:r>
              <a:rPr lang="en-GB" dirty="0" smtClean="0"/>
              <a:t>Intensive course</a:t>
            </a:r>
          </a:p>
          <a:p>
            <a:r>
              <a:rPr lang="en-GB" dirty="0" smtClean="0"/>
              <a:t>AS &amp; A2 type modules</a:t>
            </a:r>
          </a:p>
          <a:p>
            <a:r>
              <a:rPr lang="en-GB" dirty="0" smtClean="0"/>
              <a:t>Course content  timely delivery vs student comprehension</a:t>
            </a:r>
          </a:p>
          <a:p>
            <a:r>
              <a:rPr lang="en-GB" dirty="0" smtClean="0"/>
              <a:t>Coursework deadlines</a:t>
            </a:r>
          </a:p>
          <a:p>
            <a:r>
              <a:rPr lang="en-GB" dirty="0" smtClean="0"/>
              <a:t>Exam practice </a:t>
            </a:r>
            <a:r>
              <a:rPr lang="en-GB" dirty="0"/>
              <a:t>&amp;</a:t>
            </a:r>
            <a:r>
              <a:rPr lang="en-GB" dirty="0" smtClean="0"/>
              <a:t> revision</a:t>
            </a:r>
          </a:p>
          <a:p>
            <a:r>
              <a:rPr lang="en-GB" dirty="0" smtClean="0"/>
              <a:t>Solution: the EAP tutor (!)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39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Vocabulary &amp; skills choices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smtClean="0"/>
              <a:t>Vocabulary specific to whole course OR limit to academic communication?</a:t>
            </a:r>
          </a:p>
          <a:p>
            <a:r>
              <a:rPr lang="en-GB" dirty="0" smtClean="0"/>
              <a:t>Coursework preparation: </a:t>
            </a:r>
            <a:r>
              <a:rPr lang="en-GB" dirty="0"/>
              <a:t>genre, </a:t>
            </a:r>
            <a:r>
              <a:rPr lang="en-GB" dirty="0" smtClean="0"/>
              <a:t>academic </a:t>
            </a:r>
            <a:r>
              <a:rPr lang="en-GB" dirty="0"/>
              <a:t>skills </a:t>
            </a:r>
            <a:r>
              <a:rPr lang="en-GB" dirty="0" err="1"/>
              <a:t>eg</a:t>
            </a:r>
            <a:r>
              <a:rPr lang="en-GB" dirty="0"/>
              <a:t> research, note-taking, </a:t>
            </a:r>
            <a:r>
              <a:rPr lang="en-GB" dirty="0" smtClean="0"/>
              <a:t>paraphrase</a:t>
            </a:r>
            <a:endParaRPr lang="en-GB" dirty="0"/>
          </a:p>
          <a:p>
            <a:r>
              <a:rPr lang="en-GB" dirty="0" smtClean="0"/>
              <a:t>Term 3: essay type </a:t>
            </a:r>
            <a:r>
              <a:rPr lang="en-GB" dirty="0"/>
              <a:t>exam </a:t>
            </a:r>
            <a:r>
              <a:rPr lang="en-GB" dirty="0" smtClean="0"/>
              <a:t>Q&amp;A </a:t>
            </a:r>
            <a:r>
              <a:rPr lang="en-GB" dirty="0" err="1"/>
              <a:t>eg</a:t>
            </a:r>
            <a:r>
              <a:rPr lang="en-GB" dirty="0"/>
              <a:t> Business case </a:t>
            </a:r>
            <a:r>
              <a:rPr lang="en-GB" dirty="0" smtClean="0"/>
              <a:t>studies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36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</a:t>
            </a:r>
            <a:r>
              <a:rPr lang="en-GB" dirty="0" smtClean="0"/>
              <a:t>ources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GB" dirty="0" smtClean="0"/>
              <a:t>Tutor </a:t>
            </a:r>
            <a:r>
              <a:rPr lang="en-GB" dirty="0"/>
              <a:t>notes</a:t>
            </a:r>
          </a:p>
          <a:p>
            <a:r>
              <a:rPr lang="en-GB" dirty="0" smtClean="0"/>
              <a:t>College Coursework </a:t>
            </a:r>
            <a:r>
              <a:rPr lang="en-GB" dirty="0"/>
              <a:t>briefing sheets</a:t>
            </a:r>
          </a:p>
          <a:p>
            <a:r>
              <a:rPr lang="en-GB" dirty="0"/>
              <a:t>EAP Formative assessment briefing </a:t>
            </a:r>
            <a:r>
              <a:rPr lang="en-GB" dirty="0" smtClean="0"/>
              <a:t>sheets </a:t>
            </a:r>
          </a:p>
          <a:p>
            <a:r>
              <a:rPr lang="en-GB" dirty="0" smtClean="0"/>
              <a:t>Past student Coursework</a:t>
            </a:r>
          </a:p>
          <a:p>
            <a:r>
              <a:rPr lang="en-GB" dirty="0" smtClean="0"/>
              <a:t>Online </a:t>
            </a:r>
            <a:r>
              <a:rPr lang="en-GB" dirty="0"/>
              <a:t>revision sites</a:t>
            </a:r>
          </a:p>
          <a:p>
            <a:r>
              <a:rPr lang="en-GB" dirty="0"/>
              <a:t>Online audio-visual content: </a:t>
            </a:r>
            <a:r>
              <a:rPr lang="en-GB" dirty="0" err="1"/>
              <a:t>Youtube</a:t>
            </a:r>
            <a:r>
              <a:rPr lang="en-GB" dirty="0"/>
              <a:t>; </a:t>
            </a:r>
            <a:r>
              <a:rPr lang="en-GB" dirty="0" err="1"/>
              <a:t>bbc</a:t>
            </a:r>
            <a:r>
              <a:rPr lang="en-GB" dirty="0"/>
              <a:t> </a:t>
            </a:r>
            <a:r>
              <a:rPr lang="en-GB" dirty="0" smtClean="0"/>
              <a:t>online</a:t>
            </a:r>
          </a:p>
          <a:p>
            <a:r>
              <a:rPr lang="en-GB" dirty="0" smtClean="0"/>
              <a:t>Corpora </a:t>
            </a:r>
            <a:r>
              <a:rPr lang="en-GB" dirty="0"/>
              <a:t>for secondary </a:t>
            </a:r>
            <a:r>
              <a:rPr lang="en-GB" dirty="0" smtClean="0"/>
              <a:t>level?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725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Working </a:t>
            </a:r>
            <a:r>
              <a:rPr lang="en-GB" dirty="0" smtClean="0"/>
              <a:t>example 1: </a:t>
            </a:r>
            <a:r>
              <a:rPr lang="en-GB" dirty="0"/>
              <a:t>Accounting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Lexis from tutor’s Accounting Study Guide Chapter 1: given EAP treatment</a:t>
            </a:r>
          </a:p>
          <a:p>
            <a:r>
              <a:rPr lang="en-GB" dirty="0" err="1"/>
              <a:t>y</a:t>
            </a:r>
            <a:r>
              <a:rPr lang="en-GB" dirty="0" err="1" smtClean="0"/>
              <a:t>outube</a:t>
            </a:r>
            <a:r>
              <a:rPr lang="en-GB" dirty="0" smtClean="0"/>
              <a:t> </a:t>
            </a:r>
            <a:r>
              <a:rPr lang="en-GB" dirty="0"/>
              <a:t>accounting content: </a:t>
            </a:r>
            <a:r>
              <a:rPr lang="en-GB" b="1" u="sng" dirty="0">
                <a:hlinkClick r:id="rId2"/>
              </a:rPr>
              <a:t>https://www.youtube.com/watch?v=3y-ZfzoER_I</a:t>
            </a:r>
            <a:r>
              <a:rPr lang="en-GB" b="1" dirty="0"/>
              <a:t> </a:t>
            </a:r>
            <a:endParaRPr lang="en-GB" b="1" dirty="0" smtClean="0"/>
          </a:p>
          <a:p>
            <a:r>
              <a:rPr lang="en-GB" dirty="0"/>
              <a:t>Word formation review and </a:t>
            </a:r>
            <a:r>
              <a:rPr lang="en-GB" dirty="0" smtClean="0"/>
              <a:t>extension</a:t>
            </a:r>
          </a:p>
          <a:p>
            <a:r>
              <a:rPr lang="en-GB" dirty="0" smtClean="0"/>
              <a:t>EAP assessment </a:t>
            </a:r>
            <a:r>
              <a:rPr lang="en-GB" dirty="0"/>
              <a:t>1: </a:t>
            </a:r>
            <a:r>
              <a:rPr lang="en-GB" dirty="0" smtClean="0"/>
              <a:t>Academic poster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72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Example 2: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Understanding a UFP Accounting Coursework part 2 briefing sheet </a:t>
            </a:r>
          </a:p>
          <a:p>
            <a:r>
              <a:rPr lang="en-GB" dirty="0" smtClean="0"/>
              <a:t>Becomes interactive EAP worksheet</a:t>
            </a:r>
          </a:p>
          <a:p>
            <a:r>
              <a:rPr lang="en-GB" dirty="0" smtClean="0"/>
              <a:t>Monitored by EAP &amp; Accounting tutors</a:t>
            </a:r>
          </a:p>
          <a:p>
            <a:r>
              <a:rPr lang="en-GB" dirty="0" smtClean="0"/>
              <a:t>Students explain in own words in L2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672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3: Business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smtClean="0"/>
              <a:t>Exploiting case studies for extended exam Q&amp;A plus </a:t>
            </a:r>
            <a:r>
              <a:rPr lang="en-GB" smtClean="0"/>
              <a:t>vocabulary revision</a:t>
            </a:r>
            <a:endParaRPr lang="en-GB" dirty="0" smtClean="0"/>
          </a:p>
          <a:p>
            <a:r>
              <a:rPr lang="en-GB" dirty="0" smtClean="0"/>
              <a:t>Audio-visual files help lower reading level students </a:t>
            </a:r>
            <a:r>
              <a:rPr lang="en-GB" dirty="0" err="1" smtClean="0"/>
              <a:t>eg</a:t>
            </a:r>
            <a:r>
              <a:rPr lang="en-GB" dirty="0" smtClean="0"/>
              <a:t> Vietnamese start-up queen </a:t>
            </a:r>
          </a:p>
          <a:p>
            <a:r>
              <a:rPr lang="en-GB" dirty="0" smtClean="0"/>
              <a:t>Vocabulary  </a:t>
            </a:r>
            <a:r>
              <a:rPr lang="en-GB" dirty="0"/>
              <a:t>Marketing vocabulary </a:t>
            </a:r>
            <a:r>
              <a:rPr lang="en-GB" dirty="0" smtClean="0"/>
              <a:t>links: </a:t>
            </a:r>
            <a:r>
              <a:rPr lang="en-GB" dirty="0" err="1" smtClean="0"/>
              <a:t>Youtube</a:t>
            </a:r>
            <a:endParaRPr lang="en-GB" dirty="0"/>
          </a:p>
          <a:p>
            <a:r>
              <a:rPr lang="en-GB" u="sng" dirty="0">
                <a:hlinkClick r:id="rId3"/>
              </a:rPr>
              <a:t>https://www.youtube.com/watch?v=qLn1rAuZuVA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84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423</Words>
  <Application>Microsoft Office PowerPoint</Application>
  <PresentationFormat>On-screen Show (4:3)</PresentationFormat>
  <Paragraphs>84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  The selection of vocabulary, language and skills for a discipline-specific Pre-university Foundation Programme  Clare Anderson CATS College Cambridge    </vt:lpstr>
      <vt:lpstr>Context</vt:lpstr>
      <vt:lpstr>UFP students</vt:lpstr>
      <vt:lpstr>Factoring-in UFP-wide issues</vt:lpstr>
      <vt:lpstr>Vocabulary &amp; skills choices</vt:lpstr>
      <vt:lpstr>Sources  </vt:lpstr>
      <vt:lpstr>Working example 1: Accounting </vt:lpstr>
      <vt:lpstr> Example 2: Accounting</vt:lpstr>
      <vt:lpstr>Example 3: Business</vt:lpstr>
      <vt:lpstr>Example 4: Business </vt:lpstr>
      <vt:lpstr>Raise student engagement</vt:lpstr>
      <vt:lpstr>Logistics</vt:lpstr>
      <vt:lpstr>Action research</vt:lpstr>
      <vt:lpstr>Many thanks!</vt:lpstr>
    </vt:vector>
  </TitlesOfParts>
  <Company>CEG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Selection of vocabulary, language and skills for a discipline-specific Pre-university Foundation Programme  Clare Anderson CATS College</dc:title>
  <dc:creator>Clare Anderson</dc:creator>
  <cp:lastModifiedBy>Clare Anderson</cp:lastModifiedBy>
  <cp:revision>47</cp:revision>
  <dcterms:created xsi:type="dcterms:W3CDTF">2016-07-11T14:22:33Z</dcterms:created>
  <dcterms:modified xsi:type="dcterms:W3CDTF">2016-07-14T17:59:52Z</dcterms:modified>
</cp:coreProperties>
</file>